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7"/>
  </p:notesMasterIdLst>
  <p:sldIdLst>
    <p:sldId id="345" r:id="rId2"/>
    <p:sldId id="594" r:id="rId3"/>
    <p:sldId id="273" r:id="rId4"/>
    <p:sldId id="580" r:id="rId5"/>
    <p:sldId id="581" r:id="rId6"/>
    <p:sldId id="582" r:id="rId7"/>
    <p:sldId id="583" r:id="rId8"/>
    <p:sldId id="584" r:id="rId9"/>
    <p:sldId id="585" r:id="rId10"/>
    <p:sldId id="586" r:id="rId11"/>
    <p:sldId id="587" r:id="rId12"/>
    <p:sldId id="596" r:id="rId13"/>
    <p:sldId id="598" r:id="rId14"/>
    <p:sldId id="280" r:id="rId15"/>
    <p:sldId id="1136" r:id="rId16"/>
    <p:sldId id="600" r:id="rId17"/>
    <p:sldId id="601" r:id="rId18"/>
    <p:sldId id="602" r:id="rId19"/>
    <p:sldId id="603" r:id="rId20"/>
    <p:sldId id="604" r:id="rId21"/>
    <p:sldId id="605" r:id="rId22"/>
    <p:sldId id="289" r:id="rId23"/>
    <p:sldId id="290" r:id="rId24"/>
    <p:sldId id="291" r:id="rId25"/>
    <p:sldId id="292" r:id="rId26"/>
    <p:sldId id="293" r:id="rId27"/>
    <p:sldId id="294" r:id="rId28"/>
    <p:sldId id="295" r:id="rId29"/>
    <p:sldId id="1217" r:id="rId30"/>
    <p:sldId id="1155" r:id="rId31"/>
    <p:sldId id="1281" r:id="rId32"/>
    <p:sldId id="606" r:id="rId33"/>
    <p:sldId id="298" r:id="rId34"/>
    <p:sldId id="607" r:id="rId35"/>
    <p:sldId id="309" r:id="rId36"/>
    <p:sldId id="339" r:id="rId37"/>
    <p:sldId id="310" r:id="rId38"/>
    <p:sldId id="608" r:id="rId39"/>
    <p:sldId id="311" r:id="rId40"/>
    <p:sldId id="313" r:id="rId41"/>
    <p:sldId id="315" r:id="rId42"/>
    <p:sldId id="316" r:id="rId43"/>
    <p:sldId id="318" r:id="rId44"/>
    <p:sldId id="320" r:id="rId45"/>
    <p:sldId id="321" r:id="rId46"/>
    <p:sldId id="322" r:id="rId47"/>
    <p:sldId id="323" r:id="rId48"/>
    <p:sldId id="325" r:id="rId49"/>
    <p:sldId id="326" r:id="rId50"/>
    <p:sldId id="327" r:id="rId51"/>
    <p:sldId id="328" r:id="rId52"/>
    <p:sldId id="329" r:id="rId53"/>
    <p:sldId id="343" r:id="rId54"/>
    <p:sldId id="344" r:id="rId55"/>
    <p:sldId id="312"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29" autoAdjust="0"/>
    <p:restoredTop sz="70040"/>
  </p:normalViewPr>
  <p:slideViewPr>
    <p:cSldViewPr snapToGrid="0">
      <p:cViewPr varScale="1">
        <p:scale>
          <a:sx n="90" d="100"/>
          <a:sy n="90" d="100"/>
        </p:scale>
        <p:origin x="162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43B243-4A51-4AE2-9991-3321AF105CC4}" type="datetimeFigureOut">
              <a:rPr lang="en-GB" smtClean="0"/>
              <a:t>26/01/2023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3BA449-F06B-4941-B159-860D700E8F3D}" type="slidenum">
              <a:rPr lang="en-GB" smtClean="0"/>
              <a:t>‹#›</a:t>
            </a:fld>
            <a:endParaRPr lang="en-GB"/>
          </a:p>
        </p:txBody>
      </p:sp>
    </p:spTree>
    <p:extLst>
      <p:ext uri="{BB962C8B-B14F-4D97-AF65-F5344CB8AC3E}">
        <p14:creationId xmlns:p14="http://schemas.microsoft.com/office/powerpoint/2010/main" val="33942631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
        <p:nvSpPr>
          <p:cNvPr id="4" name="Footer Placeholder 3"/>
          <p:cNvSpPr>
            <a:spLocks noGrp="1"/>
          </p:cNvSpPr>
          <p:nvPr>
            <p:ph type="ftr" sz="quarter" idx="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Slide Number Placeholder 4"/>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C060FCE-9C73-4329-9578-111CA952F7A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278222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9"/>
        <p:cNvGrpSpPr/>
        <p:nvPr/>
      </p:nvGrpSpPr>
      <p:grpSpPr>
        <a:xfrm>
          <a:off x="0" y="0"/>
          <a:ext cx="0" cy="0"/>
          <a:chOff x="0" y="0"/>
          <a:chExt cx="0" cy="0"/>
        </a:xfrm>
      </p:grpSpPr>
      <p:sp>
        <p:nvSpPr>
          <p:cNvPr id="1530" name="Shape 15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531" name="Shape 15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823975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1"/>
        <p:cNvGrpSpPr/>
        <p:nvPr/>
      </p:nvGrpSpPr>
      <p:grpSpPr>
        <a:xfrm>
          <a:off x="0" y="0"/>
          <a:ext cx="0" cy="0"/>
          <a:chOff x="0" y="0"/>
          <a:chExt cx="0" cy="0"/>
        </a:xfrm>
      </p:grpSpPr>
      <p:sp>
        <p:nvSpPr>
          <p:cNvPr id="1632" name="Shape 16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633" name="Shape 16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40162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dirty="0"/>
              <a:t>Ultimate dream </a:t>
            </a:r>
          </a:p>
          <a:p>
            <a:r>
              <a:rPr lang="en-US" dirty="0"/>
              <a:t>Full coverage, no spaces </a:t>
            </a:r>
          </a:p>
          <a:p>
            <a:r>
              <a:rPr lang="en-US" dirty="0"/>
              <a:t>All hits recorded</a:t>
            </a:r>
          </a:p>
          <a:p>
            <a:endParaRPr lang="en-US" dirty="0"/>
          </a:p>
        </p:txBody>
      </p:sp>
      <p:sp>
        <p:nvSpPr>
          <p:cNvPr id="4" name="Espace réservé du numéro de diapositive 3"/>
          <p:cNvSpPr>
            <a:spLocks noGrp="1"/>
          </p:cNvSpPr>
          <p:nvPr>
            <p:ph type="sldNum" sz="quarter" idx="10"/>
          </p:nvPr>
        </p:nvSpPr>
        <p:spPr/>
        <p:txBody>
          <a:bodyPr/>
          <a:lstStyle/>
          <a:p>
            <a:fld id="{D3D1CCFE-9A31-4948-A716-4B73F9552CA9}" type="slidenum">
              <a:rPr lang="en-US" smtClean="0"/>
              <a:pPr/>
              <a:t>35</a:t>
            </a:fld>
            <a:endParaRPr lang="en-US"/>
          </a:p>
        </p:txBody>
      </p:sp>
    </p:spTree>
    <p:extLst>
      <p:ext uri="{BB962C8B-B14F-4D97-AF65-F5344CB8AC3E}">
        <p14:creationId xmlns:p14="http://schemas.microsoft.com/office/powerpoint/2010/main" val="1416663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3694D4-6BEA-4CB9-8FF9-1D6A4024F9D9}" type="slidenum">
              <a:rPr lang="en-US"/>
              <a:pPr/>
              <a:t>40</a:t>
            </a:fld>
            <a:endParaRPr lang="en-US"/>
          </a:p>
        </p:txBody>
      </p:sp>
      <p:sp>
        <p:nvSpPr>
          <p:cNvPr id="1558530" name="Rectangle 2"/>
          <p:cNvSpPr>
            <a:spLocks noGrp="1" noRot="1" noChangeAspect="1" noChangeArrowheads="1" noTextEdit="1"/>
          </p:cNvSpPr>
          <p:nvPr>
            <p:ph type="sldImg"/>
          </p:nvPr>
        </p:nvSpPr>
        <p:spPr>
          <a:ln/>
        </p:spPr>
      </p:sp>
      <p:sp>
        <p:nvSpPr>
          <p:cNvPr id="1558531" name="Rectangle 3"/>
          <p:cNvSpPr>
            <a:spLocks noGrp="1" noChangeArrowheads="1"/>
          </p:cNvSpPr>
          <p:nvPr>
            <p:ph type="body" idx="1"/>
          </p:nvPr>
        </p:nvSpPr>
        <p:spPr/>
        <p:txBody>
          <a:bodyPr/>
          <a:lstStyle/>
          <a:p>
            <a:endParaRPr lang="de-DE"/>
          </a:p>
        </p:txBody>
      </p:sp>
    </p:spTree>
    <p:extLst>
      <p:ext uri="{BB962C8B-B14F-4D97-AF65-F5344CB8AC3E}">
        <p14:creationId xmlns:p14="http://schemas.microsoft.com/office/powerpoint/2010/main" val="25861913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5"/>
          </p:nvPr>
        </p:nvSpPr>
        <p:spPr>
          <a:ln/>
        </p:spPr>
        <p:txBody>
          <a:bodyPr/>
          <a:lstStyle/>
          <a:p>
            <a:fld id="{E41CEC04-C936-4C6C-AB83-448EF0997230}" type="slidenum">
              <a:rPr lang="en-US"/>
              <a:pPr/>
              <a:t>41</a:t>
            </a:fld>
            <a:endParaRPr lang="en-US"/>
          </a:p>
        </p:txBody>
      </p:sp>
      <p:sp>
        <p:nvSpPr>
          <p:cNvPr id="1572866" name="Slide Image Placeholder 1"/>
          <p:cNvSpPr>
            <a:spLocks noGrp="1" noRot="1" noChangeAspect="1" noTextEdit="1"/>
          </p:cNvSpPr>
          <p:nvPr>
            <p:ph type="sldImg"/>
          </p:nvPr>
        </p:nvSpPr>
        <p:spPr>
          <a:ln/>
        </p:spPr>
      </p:sp>
      <p:sp>
        <p:nvSpPr>
          <p:cNvPr id="1572867" name="Notes Placeholder 2"/>
          <p:cNvSpPr>
            <a:spLocks noGrp="1"/>
          </p:cNvSpPr>
          <p:nvPr>
            <p:ph type="body" idx="1"/>
          </p:nvPr>
        </p:nvSpPr>
        <p:spPr/>
        <p:txBody>
          <a:bodyPr/>
          <a:lstStyle/>
          <a:p>
            <a:pPr>
              <a:spcBef>
                <a:spcPct val="0"/>
              </a:spcBef>
            </a:pPr>
            <a:endParaRPr lang="it-IT"/>
          </a:p>
        </p:txBody>
      </p:sp>
      <p:sp>
        <p:nvSpPr>
          <p:cNvPr id="1572868" name="Header Placeholder 3"/>
          <p:cNvSpPr txBox="1">
            <a:spLocks noGrp="1"/>
          </p:cNvSpPr>
          <p:nvPr/>
        </p:nvSpPr>
        <p:spPr bwMode="auto">
          <a:xfrm>
            <a:off x="0" y="1"/>
            <a:ext cx="2972098" cy="456595"/>
          </a:xfrm>
          <a:prstGeom prst="rect">
            <a:avLst/>
          </a:prstGeom>
          <a:noFill/>
          <a:ln w="9525">
            <a:noFill/>
            <a:miter lim="800000"/>
            <a:headEnd/>
            <a:tailEnd/>
          </a:ln>
        </p:spPr>
        <p:txBody>
          <a:bodyPr lIns="91432" tIns="45716" rIns="91432" bIns="45716"/>
          <a:lstStyle/>
          <a:p>
            <a:pPr defTabSz="914485"/>
            <a:endParaRPr lang="it-IT" sz="1200" dirty="0"/>
          </a:p>
        </p:txBody>
      </p:sp>
      <p:sp>
        <p:nvSpPr>
          <p:cNvPr id="1572869" name="Date Placeholder 4"/>
          <p:cNvSpPr txBox="1">
            <a:spLocks noGrp="1"/>
          </p:cNvSpPr>
          <p:nvPr/>
        </p:nvSpPr>
        <p:spPr bwMode="auto">
          <a:xfrm>
            <a:off x="3884414" y="1"/>
            <a:ext cx="2972098" cy="456595"/>
          </a:xfrm>
          <a:prstGeom prst="rect">
            <a:avLst/>
          </a:prstGeom>
          <a:noFill/>
          <a:ln w="9525">
            <a:noFill/>
            <a:miter lim="800000"/>
            <a:headEnd/>
            <a:tailEnd/>
          </a:ln>
        </p:spPr>
        <p:txBody>
          <a:bodyPr lIns="91432" tIns="45716" rIns="91432" bIns="45716"/>
          <a:lstStyle/>
          <a:p>
            <a:pPr algn="r" defTabSz="914485"/>
            <a:fld id="{88A7093F-4F4E-43C2-9F43-5E8700189D5F}" type="datetime8">
              <a:rPr lang="en-US" sz="1200"/>
              <a:pPr algn="r" defTabSz="914485"/>
              <a:t>1/26/23 10:36 AM</a:t>
            </a:fld>
            <a:endParaRPr lang="en-US" sz="1200" dirty="0"/>
          </a:p>
        </p:txBody>
      </p:sp>
      <p:sp>
        <p:nvSpPr>
          <p:cNvPr id="1572870" name="Footer Placeholder 5"/>
          <p:cNvSpPr txBox="1">
            <a:spLocks noGrp="1"/>
          </p:cNvSpPr>
          <p:nvPr/>
        </p:nvSpPr>
        <p:spPr bwMode="auto">
          <a:xfrm>
            <a:off x="0" y="8685894"/>
            <a:ext cx="2972098" cy="456595"/>
          </a:xfrm>
          <a:prstGeom prst="rect">
            <a:avLst/>
          </a:prstGeom>
          <a:noFill/>
          <a:ln w="9525">
            <a:noFill/>
            <a:miter lim="800000"/>
            <a:headEnd/>
            <a:tailEnd/>
          </a:ln>
        </p:spPr>
        <p:txBody>
          <a:bodyPr lIns="91432" tIns="45716" rIns="91432" bIns="45716" anchor="b"/>
          <a:lstStyle/>
          <a:p>
            <a:pPr defTabSz="914485"/>
            <a:r>
              <a:rPr lang="en-US" sz="1200" dirty="0">
                <a:solidFill>
                  <a:srgbClr val="000000"/>
                </a:solidFill>
              </a:rPr>
              <a:t>© 2007 Microsoft Corporation. All rights reserved. Microsoft, Windows, Windows Vista and other product names are or may be registered trademarks and/or trademarks in the U.S. and/or other countries.</a:t>
            </a:r>
          </a:p>
          <a:p>
            <a:pPr defTabSz="914485"/>
            <a:r>
              <a:rPr lang="en-US" sz="1200" dirty="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1200" dirty="0">
                <a:solidFill>
                  <a:srgbClr val="000000"/>
                </a:solidFill>
              </a:rPr>
            </a:br>
            <a:r>
              <a:rPr lang="en-US" sz="1200" dirty="0">
                <a:solidFill>
                  <a:srgbClr val="000000"/>
                </a:solidFill>
              </a:rPr>
              <a:t>MICROSOFT MAKES NO WARRANTIES, EXPRESS, IMPLIED OR STATUTORY, AS TO THE INFORMATION IN THIS PRESENTATION.</a:t>
            </a:r>
          </a:p>
          <a:p>
            <a:pPr defTabSz="914485"/>
            <a:endParaRPr lang="en-US" sz="1200" dirty="0"/>
          </a:p>
        </p:txBody>
      </p:sp>
      <p:sp>
        <p:nvSpPr>
          <p:cNvPr id="1572871" name="Slide Number Placeholder 6"/>
          <p:cNvSpPr txBox="1">
            <a:spLocks noGrp="1"/>
          </p:cNvSpPr>
          <p:nvPr/>
        </p:nvSpPr>
        <p:spPr bwMode="auto">
          <a:xfrm>
            <a:off x="3884414" y="8685894"/>
            <a:ext cx="2972098" cy="456595"/>
          </a:xfrm>
          <a:prstGeom prst="rect">
            <a:avLst/>
          </a:prstGeom>
          <a:noFill/>
          <a:ln w="9525">
            <a:noFill/>
            <a:miter lim="800000"/>
            <a:headEnd/>
            <a:tailEnd/>
          </a:ln>
        </p:spPr>
        <p:txBody>
          <a:bodyPr lIns="91432" tIns="45716" rIns="91432" bIns="45716" anchor="b"/>
          <a:lstStyle/>
          <a:p>
            <a:pPr algn="r" defTabSz="914485"/>
            <a:fld id="{20E0DF01-7D65-415E-8F05-5E9F87C1BF35}" type="slidenum">
              <a:rPr lang="en-US" sz="1200"/>
              <a:pPr algn="r" defTabSz="914485"/>
              <a:t>41</a:t>
            </a:fld>
            <a:endParaRPr lang="en-US" sz="1200" dirty="0"/>
          </a:p>
        </p:txBody>
      </p:sp>
    </p:spTree>
    <p:extLst>
      <p:ext uri="{BB962C8B-B14F-4D97-AF65-F5344CB8AC3E}">
        <p14:creationId xmlns:p14="http://schemas.microsoft.com/office/powerpoint/2010/main" val="5399172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dirty="0"/>
          </a:p>
        </p:txBody>
      </p:sp>
      <p:sp>
        <p:nvSpPr>
          <p:cNvPr id="4" name="Espace réservé du numéro de diapositive 3"/>
          <p:cNvSpPr>
            <a:spLocks noGrp="1"/>
          </p:cNvSpPr>
          <p:nvPr>
            <p:ph type="sldNum" sz="quarter" idx="10"/>
          </p:nvPr>
        </p:nvSpPr>
        <p:spPr/>
        <p:txBody>
          <a:bodyPr/>
          <a:lstStyle/>
          <a:p>
            <a:fld id="{F7FC2FE4-14D1-4D1F-93FB-E99AA3F1E459}" type="slidenum">
              <a:rPr lang="it-IT" smtClean="0"/>
              <a:pPr/>
              <a:t>43</a:t>
            </a:fld>
            <a:endParaRPr lang="it-IT"/>
          </a:p>
        </p:txBody>
      </p:sp>
    </p:spTree>
    <p:extLst>
      <p:ext uri="{BB962C8B-B14F-4D97-AF65-F5344CB8AC3E}">
        <p14:creationId xmlns:p14="http://schemas.microsoft.com/office/powerpoint/2010/main" val="31792620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dirty="0"/>
              <a:t>Present in any segmented detector,</a:t>
            </a:r>
            <a:r>
              <a:rPr lang="en-US" baseline="0" dirty="0"/>
              <a:t> </a:t>
            </a:r>
            <a:endParaRPr lang="en-US" dirty="0"/>
          </a:p>
        </p:txBody>
      </p:sp>
      <p:sp>
        <p:nvSpPr>
          <p:cNvPr id="4" name="Espace réservé du numéro de diapositive 3"/>
          <p:cNvSpPr>
            <a:spLocks noGrp="1"/>
          </p:cNvSpPr>
          <p:nvPr>
            <p:ph type="sldNum" sz="quarter" idx="10"/>
          </p:nvPr>
        </p:nvSpPr>
        <p:spPr/>
        <p:txBody>
          <a:bodyPr/>
          <a:lstStyle/>
          <a:p>
            <a:fld id="{3BD2CA0F-8A0B-4DFD-A3C9-5CEB5304CD32}" type="slidenum">
              <a:rPr lang="en-US" smtClean="0"/>
              <a:pPr/>
              <a:t>51</a:t>
            </a:fld>
            <a:endParaRPr lang="en-US"/>
          </a:p>
        </p:txBody>
      </p:sp>
    </p:spTree>
    <p:extLst>
      <p:ext uri="{BB962C8B-B14F-4D97-AF65-F5344CB8AC3E}">
        <p14:creationId xmlns:p14="http://schemas.microsoft.com/office/powerpoint/2010/main" val="31687435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dirty="0"/>
          </a:p>
        </p:txBody>
      </p:sp>
      <p:sp>
        <p:nvSpPr>
          <p:cNvPr id="4" name="Espace réservé du numéro de diapositive 3"/>
          <p:cNvSpPr>
            <a:spLocks noGrp="1"/>
          </p:cNvSpPr>
          <p:nvPr>
            <p:ph type="sldNum" sz="quarter" idx="10"/>
          </p:nvPr>
        </p:nvSpPr>
        <p:spPr/>
        <p:txBody>
          <a:bodyPr/>
          <a:lstStyle/>
          <a:p>
            <a:fld id="{3BD2CA0F-8A0B-4DFD-A3C9-5CEB5304CD32}" type="slidenum">
              <a:rPr lang="en-US" smtClean="0"/>
              <a:pPr/>
              <a:t>53</a:t>
            </a:fld>
            <a:endParaRPr lang="en-US"/>
          </a:p>
        </p:txBody>
      </p:sp>
    </p:spTree>
    <p:extLst>
      <p:ext uri="{BB962C8B-B14F-4D97-AF65-F5344CB8AC3E}">
        <p14:creationId xmlns:p14="http://schemas.microsoft.com/office/powerpoint/2010/main" val="11192201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8"/>
        <p:cNvGrpSpPr/>
        <p:nvPr/>
      </p:nvGrpSpPr>
      <p:grpSpPr>
        <a:xfrm>
          <a:off x="0" y="0"/>
          <a:ext cx="0" cy="0"/>
          <a:chOff x="0" y="0"/>
          <a:chExt cx="0" cy="0"/>
        </a:xfrm>
      </p:grpSpPr>
      <p:sp>
        <p:nvSpPr>
          <p:cNvPr id="749" name="Shape 7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750" name="Shape 7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57644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Table of Contents – Synthetic overview – I will go through, not necessarily ok order</a:t>
            </a:r>
          </a:p>
        </p:txBody>
      </p:sp>
      <p:sp>
        <p:nvSpPr>
          <p:cNvPr id="4" name="Slide Number Placeholder 3"/>
          <p:cNvSpPr>
            <a:spLocks noGrp="1"/>
          </p:cNvSpPr>
          <p:nvPr>
            <p:ph type="sldNum" sz="quarter" idx="10"/>
          </p:nvPr>
        </p:nvSpPr>
        <p:spPr/>
        <p:txBody>
          <a:bodyPr/>
          <a:lstStyle/>
          <a:p>
            <a:fld id="{5F24C2C1-A284-4B23-B869-9670DE6EE088}" type="slidenum">
              <a:rPr lang="en-GB" smtClean="0"/>
              <a:t>2</a:t>
            </a:fld>
            <a:endParaRPr lang="en-GB"/>
          </a:p>
        </p:txBody>
      </p:sp>
    </p:spTree>
    <p:extLst>
      <p:ext uri="{BB962C8B-B14F-4D97-AF65-F5344CB8AC3E}">
        <p14:creationId xmlns:p14="http://schemas.microsoft.com/office/powerpoint/2010/main" val="3789929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Shape 489"/>
          <p:cNvSpPr txBox="1">
            <a:spLocks noGrp="1"/>
          </p:cNvSpPr>
          <p:nvPr>
            <p:ph type="body" idx="1"/>
          </p:nvPr>
        </p:nvSpPr>
        <p:spPr>
          <a:xfrm>
            <a:off x="679768" y="4777957"/>
            <a:ext cx="5438100" cy="3909300"/>
          </a:xfrm>
          <a:prstGeom prst="rect">
            <a:avLst/>
          </a:prstGeom>
        </p:spPr>
        <p:txBody>
          <a:bodyPr lIns="91425" tIns="91425" rIns="91425" bIns="91425" anchor="t" anchorCtr="0">
            <a:noAutofit/>
          </a:bodyPr>
          <a:lstStyle/>
          <a:p>
            <a:pPr lvl="0" rtl="0">
              <a:spcBef>
                <a:spcPts val="0"/>
              </a:spcBef>
              <a:buNone/>
            </a:pPr>
            <a:endParaRPr dirty="0"/>
          </a:p>
        </p:txBody>
      </p:sp>
      <p:sp>
        <p:nvSpPr>
          <p:cNvPr id="490" name="Shape 490"/>
          <p:cNvSpPr>
            <a:spLocks noGrp="1" noRot="1" noChangeAspect="1"/>
          </p:cNvSpPr>
          <p:nvPr>
            <p:ph type="sldImg" idx="2"/>
          </p:nvPr>
        </p:nvSpPr>
        <p:spPr>
          <a:xfrm>
            <a:off x="422275" y="1241425"/>
            <a:ext cx="5953125" cy="334962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555384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9"/>
        <p:cNvGrpSpPr/>
        <p:nvPr/>
      </p:nvGrpSpPr>
      <p:grpSpPr>
        <a:xfrm>
          <a:off x="0" y="0"/>
          <a:ext cx="0" cy="0"/>
          <a:chOff x="0" y="0"/>
          <a:chExt cx="0" cy="0"/>
        </a:xfrm>
      </p:grpSpPr>
      <p:sp>
        <p:nvSpPr>
          <p:cNvPr id="1200" name="Shape 12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201" name="Shape 12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820544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9"/>
        <p:cNvGrpSpPr/>
        <p:nvPr/>
      </p:nvGrpSpPr>
      <p:grpSpPr>
        <a:xfrm>
          <a:off x="0" y="0"/>
          <a:ext cx="0" cy="0"/>
          <a:chOff x="0" y="0"/>
          <a:chExt cx="0" cy="0"/>
        </a:xfrm>
      </p:grpSpPr>
      <p:sp>
        <p:nvSpPr>
          <p:cNvPr id="1230" name="Shape 12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231" name="Shape 12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463457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9"/>
        <p:cNvGrpSpPr/>
        <p:nvPr/>
      </p:nvGrpSpPr>
      <p:grpSpPr>
        <a:xfrm>
          <a:off x="0" y="0"/>
          <a:ext cx="0" cy="0"/>
          <a:chOff x="0" y="0"/>
          <a:chExt cx="0" cy="0"/>
        </a:xfrm>
      </p:grpSpPr>
      <p:sp>
        <p:nvSpPr>
          <p:cNvPr id="1290" name="Shape 129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291" name="Shape 12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6500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9"/>
        <p:cNvGrpSpPr/>
        <p:nvPr/>
      </p:nvGrpSpPr>
      <p:grpSpPr>
        <a:xfrm>
          <a:off x="0" y="0"/>
          <a:ext cx="0" cy="0"/>
          <a:chOff x="0" y="0"/>
          <a:chExt cx="0" cy="0"/>
        </a:xfrm>
      </p:grpSpPr>
      <p:sp>
        <p:nvSpPr>
          <p:cNvPr id="1350" name="Shape 13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351" name="Shape 13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552257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9"/>
        <p:cNvGrpSpPr/>
        <p:nvPr/>
      </p:nvGrpSpPr>
      <p:grpSpPr>
        <a:xfrm>
          <a:off x="0" y="0"/>
          <a:ext cx="0" cy="0"/>
          <a:chOff x="0" y="0"/>
          <a:chExt cx="0" cy="0"/>
        </a:xfrm>
      </p:grpSpPr>
      <p:sp>
        <p:nvSpPr>
          <p:cNvPr id="1410" name="Shape 14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411" name="Shape 14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417656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9"/>
        <p:cNvGrpSpPr/>
        <p:nvPr/>
      </p:nvGrpSpPr>
      <p:grpSpPr>
        <a:xfrm>
          <a:off x="0" y="0"/>
          <a:ext cx="0" cy="0"/>
          <a:chOff x="0" y="0"/>
          <a:chExt cx="0" cy="0"/>
        </a:xfrm>
      </p:grpSpPr>
      <p:sp>
        <p:nvSpPr>
          <p:cNvPr id="1470" name="Shape 147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471" name="Shape 14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109424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 signature">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2192000" cy="6007100"/>
          </a:xfrm>
          <a:prstGeom prst="rect">
            <a:avLst/>
          </a:prstGeom>
        </p:spPr>
      </p:pic>
      <p:sp>
        <p:nvSpPr>
          <p:cNvPr id="9" name="Subtitle 2"/>
          <p:cNvSpPr>
            <a:spLocks noGrp="1"/>
          </p:cNvSpPr>
          <p:nvPr>
            <p:ph type="subTitle" idx="1" hasCustomPrompt="1"/>
          </p:nvPr>
        </p:nvSpPr>
        <p:spPr>
          <a:xfrm>
            <a:off x="336553" y="4429813"/>
            <a:ext cx="11565163" cy="287259"/>
          </a:xfrm>
          <a:prstGeom prst="rect">
            <a:avLst/>
          </a:prstGeom>
        </p:spPr>
        <p:txBody>
          <a:bodyPr lIns="0" tIns="0" rIns="0" bIns="0">
            <a:noAutofit/>
          </a:bodyPr>
          <a:lstStyle>
            <a:lvl1pPr marL="0" indent="0" algn="l">
              <a:buNone/>
              <a:defRPr sz="1867" b="0" i="0" baseline="0">
                <a:solidFill>
                  <a:schemeClr val="accent2"/>
                </a:solidFill>
                <a:latin typeface="Verdana"/>
                <a:cs typeface="Verdana"/>
              </a:defRPr>
            </a:lvl1pPr>
            <a:lvl2pPr marL="609563" indent="0" algn="ctr">
              <a:buNone/>
              <a:defRPr>
                <a:solidFill>
                  <a:schemeClr val="tx1">
                    <a:tint val="75000"/>
                  </a:schemeClr>
                </a:solidFill>
              </a:defRPr>
            </a:lvl2pPr>
            <a:lvl3pPr marL="1219126" indent="0" algn="ctr">
              <a:buNone/>
              <a:defRPr>
                <a:solidFill>
                  <a:schemeClr val="tx1">
                    <a:tint val="75000"/>
                  </a:schemeClr>
                </a:solidFill>
              </a:defRPr>
            </a:lvl3pPr>
            <a:lvl4pPr marL="1828690" indent="0" algn="ctr">
              <a:buNone/>
              <a:defRPr>
                <a:solidFill>
                  <a:schemeClr val="tx1">
                    <a:tint val="75000"/>
                  </a:schemeClr>
                </a:solidFill>
              </a:defRPr>
            </a:lvl4pPr>
            <a:lvl5pPr marL="2438254" indent="0" algn="ctr">
              <a:buNone/>
              <a:defRPr>
                <a:solidFill>
                  <a:schemeClr val="tx1">
                    <a:tint val="75000"/>
                  </a:schemeClr>
                </a:solidFill>
              </a:defRPr>
            </a:lvl5pPr>
            <a:lvl6pPr marL="3047816" indent="0" algn="ctr">
              <a:buNone/>
              <a:defRPr>
                <a:solidFill>
                  <a:schemeClr val="tx1">
                    <a:tint val="75000"/>
                  </a:schemeClr>
                </a:solidFill>
              </a:defRPr>
            </a:lvl6pPr>
            <a:lvl7pPr marL="3657379" indent="0" algn="ctr">
              <a:buNone/>
              <a:defRPr>
                <a:solidFill>
                  <a:schemeClr val="tx1">
                    <a:tint val="75000"/>
                  </a:schemeClr>
                </a:solidFill>
              </a:defRPr>
            </a:lvl7pPr>
            <a:lvl8pPr marL="4266943" indent="0" algn="ctr">
              <a:buNone/>
              <a:defRPr>
                <a:solidFill>
                  <a:schemeClr val="tx1">
                    <a:tint val="75000"/>
                  </a:schemeClr>
                </a:solidFill>
              </a:defRPr>
            </a:lvl8pPr>
            <a:lvl9pPr marL="4876506" indent="0" algn="ctr">
              <a:buNone/>
              <a:defRPr>
                <a:solidFill>
                  <a:schemeClr val="tx1">
                    <a:tint val="75000"/>
                  </a:schemeClr>
                </a:solidFill>
              </a:defRPr>
            </a:lvl9pPr>
          </a:lstStyle>
          <a:p>
            <a:r>
              <a:rPr lang="en-US" dirty="0"/>
              <a:t>Click to Edit Optional Subtitle</a:t>
            </a:r>
          </a:p>
        </p:txBody>
      </p:sp>
      <p:sp>
        <p:nvSpPr>
          <p:cNvPr id="4" name="ZoneTexte 3"/>
          <p:cNvSpPr txBox="1"/>
          <p:nvPr userDrawn="1"/>
        </p:nvSpPr>
        <p:spPr>
          <a:xfrm>
            <a:off x="-643643" y="68607"/>
            <a:ext cx="5063067" cy="266676"/>
          </a:xfrm>
          <a:prstGeom prst="rect">
            <a:avLst/>
          </a:prstGeom>
          <a:noFill/>
        </p:spPr>
        <p:txBody>
          <a:bodyPr wrap="square" rtlCol="0">
            <a:spAutoFit/>
          </a:bodyPr>
          <a:lstStyle/>
          <a:p>
            <a:pPr algn="ctr" rtl="0"/>
            <a:r>
              <a:rPr lang="fr-FR" sz="1133" b="0" i="1" u="none" strike="noStrike" kern="1200" spc="533" baseline="0" dirty="0">
                <a:solidFill>
                  <a:schemeClr val="tx1"/>
                </a:solidFill>
                <a:latin typeface="Gill Sans MT"/>
                <a:ea typeface="+mn-ea"/>
                <a:cs typeface="Gill Sans MT"/>
              </a:rPr>
              <a:t>INSTITUT LAUE LANGEVIN</a:t>
            </a:r>
          </a:p>
        </p:txBody>
      </p:sp>
      <p:sp>
        <p:nvSpPr>
          <p:cNvPr id="5" name="Espace réservé du texte 2"/>
          <p:cNvSpPr>
            <a:spLocks noGrp="1"/>
          </p:cNvSpPr>
          <p:nvPr>
            <p:ph type="body" sz="quarter" idx="18" hasCustomPrompt="1"/>
          </p:nvPr>
        </p:nvSpPr>
        <p:spPr>
          <a:xfrm>
            <a:off x="0" y="2301551"/>
            <a:ext cx="12192000" cy="1791476"/>
          </a:xfrm>
          <a:prstGeom prst="rect">
            <a:avLst/>
          </a:prstGeom>
        </p:spPr>
        <p:txBody>
          <a:bodyPr vert="horz"/>
          <a:lstStyle>
            <a:lvl1pPr marL="0" indent="0">
              <a:buFontTx/>
              <a:buNone/>
              <a:defRPr b="0" i="0">
                <a:latin typeface="Verdana"/>
                <a:cs typeface="Verdana"/>
              </a:defRPr>
            </a:lvl1pPr>
          </a:lstStyle>
          <a:p>
            <a:pPr lvl="0"/>
            <a:r>
              <a:rPr lang="fr-FR" dirty="0"/>
              <a:t>Click to </a:t>
            </a:r>
            <a:r>
              <a:rPr lang="fr-FR" dirty="0" err="1"/>
              <a:t>edit</a:t>
            </a:r>
            <a:r>
              <a:rPr lang="fr-FR" dirty="0"/>
              <a:t> </a:t>
            </a:r>
            <a:r>
              <a:rPr lang="fr-FR" dirty="0" err="1"/>
              <a:t>title</a:t>
            </a:r>
            <a:endParaRPr lang="fr-FR" dirty="0"/>
          </a:p>
        </p:txBody>
      </p:sp>
      <p:sp>
        <p:nvSpPr>
          <p:cNvPr id="7" name="Espace réservé de la date 3"/>
          <p:cNvSpPr>
            <a:spLocks noGrp="1"/>
          </p:cNvSpPr>
          <p:nvPr>
            <p:ph type="dt" sz="half" idx="2"/>
          </p:nvPr>
        </p:nvSpPr>
        <p:spPr>
          <a:xfrm>
            <a:off x="153742" y="6356351"/>
            <a:ext cx="1568111" cy="366183"/>
          </a:xfrm>
          <a:prstGeom prst="rect">
            <a:avLst/>
          </a:prstGeom>
        </p:spPr>
        <p:txBody>
          <a:bodyPr vert="horz" lIns="91440" tIns="45720" rIns="91440" bIns="45720" rtlCol="0" anchor="ctr"/>
          <a:lstStyle>
            <a:lvl1pPr algn="l">
              <a:defRPr sz="1600">
                <a:solidFill>
                  <a:schemeClr val="tx1">
                    <a:tint val="75000"/>
                  </a:schemeClr>
                </a:solidFill>
              </a:defRPr>
            </a:lvl1pPr>
          </a:lstStyle>
          <a:p>
            <a:fld id="{9A20BF49-95A3-4D3E-AF0E-9789885A4A4D}" type="datetime1">
              <a:rPr lang="fr-FR" smtClean="0"/>
              <a:t>26/01/2023</a:t>
            </a:fld>
            <a:endParaRPr lang="fr-FR"/>
          </a:p>
        </p:txBody>
      </p:sp>
      <p:sp>
        <p:nvSpPr>
          <p:cNvPr id="8" name="Espace réservé du pied de page 4"/>
          <p:cNvSpPr>
            <a:spLocks noGrp="1"/>
          </p:cNvSpPr>
          <p:nvPr>
            <p:ph type="ftr" sz="quarter" idx="3"/>
          </p:nvPr>
        </p:nvSpPr>
        <p:spPr>
          <a:xfrm>
            <a:off x="1835491" y="6356351"/>
            <a:ext cx="4114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fr-FR" dirty="0"/>
          </a:p>
        </p:txBody>
      </p:sp>
    </p:spTree>
    <p:extLst>
      <p:ext uri="{BB962C8B-B14F-4D97-AF65-F5344CB8AC3E}">
        <p14:creationId xmlns:p14="http://schemas.microsoft.com/office/powerpoint/2010/main" val="3938012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layout + signature">
    <p:spTree>
      <p:nvGrpSpPr>
        <p:cNvPr id="1" name=""/>
        <p:cNvGrpSpPr/>
        <p:nvPr/>
      </p:nvGrpSpPr>
      <p:grpSpPr>
        <a:xfrm>
          <a:off x="0" y="0"/>
          <a:ext cx="0" cy="0"/>
          <a:chOff x="0" y="0"/>
          <a:chExt cx="0" cy="0"/>
        </a:xfrm>
      </p:grpSpPr>
      <p:sp>
        <p:nvSpPr>
          <p:cNvPr id="8" name="Espace réservé du contenu 7"/>
          <p:cNvSpPr>
            <a:spLocks noGrp="1"/>
          </p:cNvSpPr>
          <p:nvPr>
            <p:ph sz="quarter" idx="17" hasCustomPrompt="1"/>
          </p:nvPr>
        </p:nvSpPr>
        <p:spPr>
          <a:xfrm>
            <a:off x="300615" y="1709928"/>
            <a:ext cx="11636495" cy="4355592"/>
          </a:xfrm>
          <a:prstGeom prst="rect">
            <a:avLst/>
          </a:prstGeom>
        </p:spPr>
        <p:txBody>
          <a:bodyPr vert="horz"/>
          <a:lstStyle>
            <a:lvl1pPr marL="243411" indent="-243411">
              <a:defRPr sz="3200" b="0" i="0">
                <a:latin typeface="Verdana"/>
                <a:cs typeface="Verdana"/>
              </a:defRPr>
            </a:lvl1pPr>
            <a:lvl2pPr marL="474121" indent="-230712">
              <a:buSzPct val="50000"/>
              <a:defRPr sz="2133" b="0" i="0">
                <a:latin typeface="Verdana"/>
                <a:cs typeface="Verdana"/>
              </a:defRPr>
            </a:lvl2pPr>
            <a:lvl3pPr marL="719649" indent="-245527">
              <a:buSzPct val="50000"/>
              <a:buFont typeface="Wingdings" charset="2"/>
              <a:buChar char="§"/>
              <a:defRPr sz="1867" b="0" i="0">
                <a:latin typeface="Verdana"/>
                <a:cs typeface="Verdana"/>
              </a:defRPr>
            </a:lvl3pPr>
            <a:lvl4pPr marL="963060" indent="-243411">
              <a:buSzPct val="50000"/>
              <a:buFont typeface="Courier New"/>
              <a:buChar char="o"/>
              <a:defRPr sz="1467" b="0" i="0">
                <a:latin typeface="Verdana"/>
                <a:cs typeface="Verdana"/>
              </a:defRPr>
            </a:lvl4pPr>
            <a:lvl5pPr>
              <a:defRPr b="0" i="0">
                <a:latin typeface="Verdana"/>
                <a:cs typeface="Verdana"/>
              </a:defRPr>
            </a:lvl5pPr>
          </a:lstStyle>
          <a:p>
            <a:pPr lvl="0"/>
            <a:r>
              <a:rPr lang="fr-FR" dirty="0"/>
              <a:t>Click to </a:t>
            </a:r>
            <a:r>
              <a:rPr lang="fr-FR" dirty="0" err="1"/>
              <a:t>edit</a:t>
            </a:r>
            <a:r>
              <a:rPr lang="fr-FR" dirty="0"/>
              <a:t> </a:t>
            </a:r>
            <a:r>
              <a:rPr lang="fr-FR" dirty="0" err="1"/>
              <a:t>text</a:t>
            </a:r>
            <a:endParaRPr lang="fr-FR" dirty="0"/>
          </a:p>
          <a:p>
            <a:pPr lvl="1"/>
            <a:r>
              <a:rPr lang="fr-FR" dirty="0"/>
              <a:t>Second </a:t>
            </a:r>
            <a:r>
              <a:rPr lang="fr-FR" dirty="0" err="1"/>
              <a:t>level</a:t>
            </a:r>
            <a:endParaRPr lang="fr-FR" dirty="0"/>
          </a:p>
          <a:p>
            <a:pPr lvl="2"/>
            <a:r>
              <a:rPr lang="fr-FR" dirty="0" err="1"/>
              <a:t>Third</a:t>
            </a:r>
            <a:r>
              <a:rPr lang="fr-FR" dirty="0"/>
              <a:t> </a:t>
            </a:r>
            <a:r>
              <a:rPr lang="fr-FR" dirty="0" err="1"/>
              <a:t>level</a:t>
            </a:r>
            <a:endParaRPr lang="fr-FR" dirty="0"/>
          </a:p>
          <a:p>
            <a:pPr lvl="3"/>
            <a:r>
              <a:rPr lang="fr-FR" dirty="0" err="1"/>
              <a:t>Fourth</a:t>
            </a:r>
            <a:r>
              <a:rPr lang="fr-FR" dirty="0"/>
              <a:t> </a:t>
            </a:r>
            <a:r>
              <a:rPr lang="fr-FR" dirty="0" err="1"/>
              <a:t>level</a:t>
            </a:r>
            <a:endParaRPr lang="fr-FR" dirty="0"/>
          </a:p>
        </p:txBody>
      </p:sp>
      <p:sp>
        <p:nvSpPr>
          <p:cNvPr id="12" name="Espace réservé du texte 2"/>
          <p:cNvSpPr>
            <a:spLocks noGrp="1"/>
          </p:cNvSpPr>
          <p:nvPr>
            <p:ph type="body" sz="quarter" idx="18" hasCustomPrompt="1"/>
          </p:nvPr>
        </p:nvSpPr>
        <p:spPr>
          <a:xfrm>
            <a:off x="300614" y="315605"/>
            <a:ext cx="11636495" cy="891903"/>
          </a:xfrm>
          <a:prstGeom prst="rect">
            <a:avLst/>
          </a:prstGeom>
        </p:spPr>
        <p:txBody>
          <a:bodyPr vert="horz"/>
          <a:lstStyle>
            <a:lvl1pPr marL="0" indent="0">
              <a:buFontTx/>
              <a:buNone/>
              <a:defRPr b="0" i="0">
                <a:latin typeface="Verdana"/>
                <a:cs typeface="Verdana"/>
              </a:defRPr>
            </a:lvl1pPr>
          </a:lstStyle>
          <a:p>
            <a:pPr lvl="0"/>
            <a:r>
              <a:rPr lang="fr-FR" dirty="0"/>
              <a:t>Click to </a:t>
            </a:r>
            <a:r>
              <a:rPr lang="fr-FR" dirty="0" err="1"/>
              <a:t>edit</a:t>
            </a:r>
            <a:r>
              <a:rPr lang="fr-FR" dirty="0"/>
              <a:t> </a:t>
            </a:r>
            <a:r>
              <a:rPr lang="fr-FR" dirty="0" err="1"/>
              <a:t>title</a:t>
            </a:r>
            <a:endParaRPr lang="fr-FR" dirty="0"/>
          </a:p>
        </p:txBody>
      </p:sp>
      <p:sp>
        <p:nvSpPr>
          <p:cNvPr id="13" name="Espace réservé du texte 8"/>
          <p:cNvSpPr>
            <a:spLocks noGrp="1"/>
          </p:cNvSpPr>
          <p:nvPr>
            <p:ph type="body" sz="quarter" idx="20" hasCustomPrompt="1"/>
          </p:nvPr>
        </p:nvSpPr>
        <p:spPr>
          <a:xfrm>
            <a:off x="309546" y="1234926"/>
            <a:ext cx="11627564" cy="475001"/>
          </a:xfrm>
          <a:prstGeom prst="rect">
            <a:avLst/>
          </a:prstGeom>
        </p:spPr>
        <p:txBody>
          <a:bodyPr vert="horz"/>
          <a:lstStyle>
            <a:lvl1pPr marL="0" indent="0">
              <a:buFontTx/>
              <a:buNone/>
              <a:defRPr sz="1867" b="0" i="0">
                <a:solidFill>
                  <a:schemeClr val="accent2"/>
                </a:solidFill>
                <a:latin typeface="Verdana"/>
                <a:cs typeface="Verdana"/>
              </a:defRPr>
            </a:lvl1pPr>
          </a:lstStyle>
          <a:p>
            <a:pPr lvl="0"/>
            <a:r>
              <a:rPr lang="fr-FR" dirty="0"/>
              <a:t>Click to Edit </a:t>
            </a:r>
            <a:r>
              <a:rPr lang="fr-FR" dirty="0" err="1"/>
              <a:t>Optional</a:t>
            </a:r>
            <a:r>
              <a:rPr lang="fr-FR" dirty="0"/>
              <a:t> </a:t>
            </a:r>
            <a:r>
              <a:rPr lang="fr-FR" dirty="0" err="1"/>
              <a:t>Subtitle</a:t>
            </a:r>
            <a:endParaRPr lang="fr-FR" dirty="0"/>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97569" y="-4693"/>
            <a:ext cx="7195767" cy="838757"/>
          </a:xfrm>
          <a:prstGeom prst="rect">
            <a:avLst/>
          </a:prstGeom>
        </p:spPr>
      </p:pic>
      <p:sp>
        <p:nvSpPr>
          <p:cNvPr id="7" name="Espace réservé de la date 3"/>
          <p:cNvSpPr>
            <a:spLocks noGrp="1"/>
          </p:cNvSpPr>
          <p:nvPr>
            <p:ph type="dt" sz="half" idx="2"/>
          </p:nvPr>
        </p:nvSpPr>
        <p:spPr>
          <a:xfrm>
            <a:off x="153742" y="6356351"/>
            <a:ext cx="1568111" cy="366183"/>
          </a:xfrm>
          <a:prstGeom prst="rect">
            <a:avLst/>
          </a:prstGeom>
        </p:spPr>
        <p:txBody>
          <a:bodyPr vert="horz" lIns="91440" tIns="45720" rIns="91440" bIns="45720" rtlCol="0" anchor="ctr"/>
          <a:lstStyle>
            <a:lvl1pPr algn="l">
              <a:defRPr sz="1600">
                <a:solidFill>
                  <a:schemeClr val="tx1">
                    <a:tint val="75000"/>
                  </a:schemeClr>
                </a:solidFill>
              </a:defRPr>
            </a:lvl1pPr>
          </a:lstStyle>
          <a:p>
            <a:fld id="{22CAA581-84C2-47F7-9106-5A0F635A983B}" type="datetime1">
              <a:rPr lang="fr-FR" smtClean="0"/>
              <a:t>26/01/2023</a:t>
            </a:fld>
            <a:endParaRPr lang="fr-FR"/>
          </a:p>
        </p:txBody>
      </p:sp>
      <p:sp>
        <p:nvSpPr>
          <p:cNvPr id="9" name="Espace réservé du pied de page 4"/>
          <p:cNvSpPr>
            <a:spLocks noGrp="1"/>
          </p:cNvSpPr>
          <p:nvPr>
            <p:ph type="ftr" sz="quarter" idx="3"/>
          </p:nvPr>
        </p:nvSpPr>
        <p:spPr>
          <a:xfrm>
            <a:off x="1835491" y="6356351"/>
            <a:ext cx="4114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fr-FR" dirty="0"/>
          </a:p>
        </p:txBody>
      </p:sp>
    </p:spTree>
    <p:extLst>
      <p:ext uri="{BB962C8B-B14F-4D97-AF65-F5344CB8AC3E}">
        <p14:creationId xmlns:p14="http://schemas.microsoft.com/office/powerpoint/2010/main" val="756768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lumns with callout + signature">
    <p:spTree>
      <p:nvGrpSpPr>
        <p:cNvPr id="1" name=""/>
        <p:cNvGrpSpPr/>
        <p:nvPr/>
      </p:nvGrpSpPr>
      <p:grpSpPr>
        <a:xfrm>
          <a:off x="0" y="0"/>
          <a:ext cx="0" cy="0"/>
          <a:chOff x="0" y="0"/>
          <a:chExt cx="0" cy="0"/>
        </a:xfrm>
      </p:grpSpPr>
      <p:sp>
        <p:nvSpPr>
          <p:cNvPr id="7" name="Espace réservé du contenu 7"/>
          <p:cNvSpPr>
            <a:spLocks noGrp="1"/>
          </p:cNvSpPr>
          <p:nvPr>
            <p:ph sz="quarter" idx="11" hasCustomPrompt="1"/>
          </p:nvPr>
        </p:nvSpPr>
        <p:spPr>
          <a:xfrm>
            <a:off x="6106695" y="1794895"/>
            <a:ext cx="5612629" cy="4204853"/>
          </a:xfrm>
          <a:prstGeom prst="rect">
            <a:avLst/>
          </a:prstGeom>
        </p:spPr>
        <p:txBody>
          <a:bodyPr vert="horz"/>
          <a:lstStyle>
            <a:lvl1pPr marL="243411" indent="-243411">
              <a:defRPr sz="3200" b="0" i="0">
                <a:latin typeface="Verdana"/>
                <a:cs typeface="Verdana"/>
              </a:defRPr>
            </a:lvl1pPr>
            <a:lvl2pPr marL="474121" indent="-230712">
              <a:buSzPct val="50000"/>
              <a:defRPr sz="2133" b="0" i="0">
                <a:latin typeface="Verdana"/>
                <a:cs typeface="Verdana"/>
              </a:defRPr>
            </a:lvl2pPr>
            <a:lvl3pPr marL="719649" indent="-245527">
              <a:buSzPct val="50000"/>
              <a:buFont typeface="Wingdings" charset="2"/>
              <a:buChar char="§"/>
              <a:defRPr sz="1867" b="0" i="0">
                <a:latin typeface="Verdana"/>
                <a:cs typeface="Verdana"/>
              </a:defRPr>
            </a:lvl3pPr>
            <a:lvl4pPr marL="963060" indent="-243411">
              <a:buSzPct val="50000"/>
              <a:buFont typeface="Courier New"/>
              <a:buChar char="o"/>
              <a:defRPr sz="1467" b="0" i="0">
                <a:latin typeface="Verdana"/>
                <a:cs typeface="Verdana"/>
              </a:defRPr>
            </a:lvl4pPr>
            <a:lvl5pPr>
              <a:defRPr b="0" i="0">
                <a:latin typeface="Verdana"/>
                <a:cs typeface="Verdana"/>
              </a:defRPr>
            </a:lvl5pPr>
          </a:lstStyle>
          <a:p>
            <a:pPr lvl="0"/>
            <a:r>
              <a:rPr lang="fr-FR" dirty="0"/>
              <a:t>Click to </a:t>
            </a:r>
            <a:r>
              <a:rPr lang="fr-FR" dirty="0" err="1"/>
              <a:t>edit</a:t>
            </a:r>
            <a:r>
              <a:rPr lang="fr-FR" dirty="0"/>
              <a:t> Master </a:t>
            </a:r>
            <a:r>
              <a:rPr lang="fr-FR" dirty="0" err="1"/>
              <a:t>text</a:t>
            </a:r>
            <a:r>
              <a:rPr lang="fr-FR" dirty="0"/>
              <a:t> styles</a:t>
            </a:r>
          </a:p>
          <a:p>
            <a:pPr lvl="1"/>
            <a:r>
              <a:rPr lang="fr-FR" dirty="0"/>
              <a:t>Second </a:t>
            </a:r>
            <a:r>
              <a:rPr lang="fr-FR" dirty="0" err="1"/>
              <a:t>level</a:t>
            </a:r>
            <a:endParaRPr lang="fr-FR" dirty="0"/>
          </a:p>
          <a:p>
            <a:pPr lvl="2"/>
            <a:r>
              <a:rPr lang="fr-FR" dirty="0" err="1"/>
              <a:t>Third</a:t>
            </a:r>
            <a:r>
              <a:rPr lang="fr-FR" dirty="0"/>
              <a:t> </a:t>
            </a:r>
            <a:r>
              <a:rPr lang="fr-FR" dirty="0" err="1"/>
              <a:t>level</a:t>
            </a:r>
            <a:endParaRPr lang="fr-FR" dirty="0"/>
          </a:p>
          <a:p>
            <a:pPr lvl="3"/>
            <a:r>
              <a:rPr lang="fr-FR" dirty="0" err="1"/>
              <a:t>Fourth</a:t>
            </a:r>
            <a:r>
              <a:rPr lang="fr-FR" dirty="0"/>
              <a:t> </a:t>
            </a:r>
            <a:r>
              <a:rPr lang="fr-FR" dirty="0" err="1"/>
              <a:t>level</a:t>
            </a:r>
            <a:endParaRPr lang="fr-FR" dirty="0"/>
          </a:p>
        </p:txBody>
      </p:sp>
      <p:sp>
        <p:nvSpPr>
          <p:cNvPr id="8" name="Espace réservé du contenu 7"/>
          <p:cNvSpPr>
            <a:spLocks noGrp="1"/>
          </p:cNvSpPr>
          <p:nvPr>
            <p:ph sz="quarter" idx="17" hasCustomPrompt="1"/>
          </p:nvPr>
        </p:nvSpPr>
        <p:spPr>
          <a:xfrm>
            <a:off x="225770" y="1794894"/>
            <a:ext cx="5757332" cy="4322495"/>
          </a:xfrm>
          <a:prstGeom prst="rect">
            <a:avLst/>
          </a:prstGeom>
        </p:spPr>
        <p:txBody>
          <a:bodyPr vert="horz"/>
          <a:lstStyle>
            <a:lvl1pPr marL="243411" indent="-243411">
              <a:defRPr sz="3200" b="0" i="0">
                <a:latin typeface="Verdana"/>
                <a:cs typeface="Verdana"/>
              </a:defRPr>
            </a:lvl1pPr>
            <a:lvl2pPr marL="474121" indent="-230712">
              <a:buSzPct val="50000"/>
              <a:defRPr sz="2133" b="0" i="0">
                <a:latin typeface="Verdana"/>
                <a:cs typeface="Verdana"/>
              </a:defRPr>
            </a:lvl2pPr>
            <a:lvl3pPr marL="719649" indent="-245527">
              <a:buSzPct val="50000"/>
              <a:buFont typeface="Wingdings" charset="2"/>
              <a:buChar char="§"/>
              <a:defRPr sz="1867" b="0" i="0">
                <a:latin typeface="Verdana"/>
                <a:cs typeface="Verdana"/>
              </a:defRPr>
            </a:lvl3pPr>
            <a:lvl4pPr marL="963060" indent="-243411">
              <a:buSzPct val="50000"/>
              <a:buFont typeface="Courier New"/>
              <a:buChar char="o"/>
              <a:defRPr sz="1467" b="0" i="0">
                <a:latin typeface="Verdana"/>
                <a:cs typeface="Verdana"/>
              </a:defRPr>
            </a:lvl4pPr>
            <a:lvl5pPr>
              <a:defRPr b="0" i="0">
                <a:latin typeface="Verdana"/>
                <a:cs typeface="Verdana"/>
              </a:defRPr>
            </a:lvl5pPr>
          </a:lstStyle>
          <a:p>
            <a:pPr lvl="0"/>
            <a:r>
              <a:rPr lang="fr-FR" dirty="0"/>
              <a:t>Click to </a:t>
            </a:r>
            <a:r>
              <a:rPr lang="fr-FR" dirty="0" err="1"/>
              <a:t>edit</a:t>
            </a:r>
            <a:r>
              <a:rPr lang="fr-FR" dirty="0"/>
              <a:t> Master </a:t>
            </a:r>
            <a:r>
              <a:rPr lang="fr-FR" dirty="0" err="1"/>
              <a:t>text</a:t>
            </a:r>
            <a:r>
              <a:rPr lang="fr-FR" dirty="0"/>
              <a:t> styles</a:t>
            </a:r>
          </a:p>
          <a:p>
            <a:pPr lvl="1"/>
            <a:r>
              <a:rPr lang="fr-FR" dirty="0"/>
              <a:t>Second </a:t>
            </a:r>
            <a:r>
              <a:rPr lang="fr-FR" dirty="0" err="1"/>
              <a:t>level</a:t>
            </a:r>
            <a:endParaRPr lang="fr-FR" dirty="0"/>
          </a:p>
          <a:p>
            <a:pPr lvl="2"/>
            <a:r>
              <a:rPr lang="fr-FR" dirty="0" err="1"/>
              <a:t>Third</a:t>
            </a:r>
            <a:r>
              <a:rPr lang="fr-FR" dirty="0"/>
              <a:t> </a:t>
            </a:r>
            <a:r>
              <a:rPr lang="fr-FR" dirty="0" err="1"/>
              <a:t>level</a:t>
            </a:r>
            <a:endParaRPr lang="fr-FR" dirty="0"/>
          </a:p>
          <a:p>
            <a:pPr lvl="3"/>
            <a:r>
              <a:rPr lang="fr-FR" dirty="0" err="1"/>
              <a:t>Fourth</a:t>
            </a:r>
            <a:r>
              <a:rPr lang="fr-FR" dirty="0"/>
              <a:t> </a:t>
            </a:r>
            <a:r>
              <a:rPr lang="fr-FR" dirty="0" err="1"/>
              <a:t>level</a:t>
            </a:r>
            <a:endParaRPr lang="fr-FR" dirty="0"/>
          </a:p>
        </p:txBody>
      </p:sp>
      <p:sp>
        <p:nvSpPr>
          <p:cNvPr id="13" name="Espace réservé du texte 8"/>
          <p:cNvSpPr>
            <a:spLocks noGrp="1"/>
          </p:cNvSpPr>
          <p:nvPr>
            <p:ph type="body" sz="quarter" idx="20" hasCustomPrompt="1"/>
          </p:nvPr>
        </p:nvSpPr>
        <p:spPr>
          <a:xfrm>
            <a:off x="226909" y="1276752"/>
            <a:ext cx="11493136" cy="475001"/>
          </a:xfrm>
          <a:prstGeom prst="rect">
            <a:avLst/>
          </a:prstGeom>
        </p:spPr>
        <p:txBody>
          <a:bodyPr vert="horz"/>
          <a:lstStyle>
            <a:lvl1pPr marL="0" indent="0">
              <a:buFontTx/>
              <a:buNone/>
              <a:defRPr sz="1867" b="0" i="0">
                <a:solidFill>
                  <a:schemeClr val="accent2"/>
                </a:solidFill>
                <a:latin typeface="Verdana"/>
                <a:cs typeface="Verdana"/>
              </a:defRPr>
            </a:lvl1pPr>
          </a:lstStyle>
          <a:p>
            <a:pPr lvl="0"/>
            <a:r>
              <a:rPr lang="fr-FR" dirty="0"/>
              <a:t>Click to Edit </a:t>
            </a:r>
            <a:r>
              <a:rPr lang="fr-FR" dirty="0" err="1"/>
              <a:t>Optional</a:t>
            </a:r>
            <a:r>
              <a:rPr lang="fr-FR" dirty="0"/>
              <a:t> </a:t>
            </a:r>
            <a:r>
              <a:rPr lang="fr-FR" dirty="0" err="1"/>
              <a:t>Subtitle</a:t>
            </a:r>
            <a:endParaRPr lang="fr-FR" dirty="0"/>
          </a:p>
        </p:txBody>
      </p:sp>
      <p:sp>
        <p:nvSpPr>
          <p:cNvPr id="11" name="Espace réservé du texte 2"/>
          <p:cNvSpPr>
            <a:spLocks noGrp="1"/>
          </p:cNvSpPr>
          <p:nvPr>
            <p:ph type="body" sz="quarter" idx="18" hasCustomPrompt="1"/>
          </p:nvPr>
        </p:nvSpPr>
        <p:spPr>
          <a:xfrm>
            <a:off x="226908" y="502197"/>
            <a:ext cx="11493136" cy="731412"/>
          </a:xfrm>
          <a:prstGeom prst="rect">
            <a:avLst/>
          </a:prstGeom>
        </p:spPr>
        <p:txBody>
          <a:bodyPr vert="horz"/>
          <a:lstStyle>
            <a:lvl1pPr marL="0" indent="0">
              <a:buFontTx/>
              <a:buNone/>
              <a:defRPr b="0" i="0">
                <a:latin typeface="Verdana"/>
                <a:cs typeface="Verdana"/>
              </a:defRPr>
            </a:lvl1pPr>
          </a:lstStyle>
          <a:p>
            <a:pPr lvl="0"/>
            <a:r>
              <a:rPr lang="fr-FR" dirty="0"/>
              <a:t>Click to </a:t>
            </a:r>
            <a:r>
              <a:rPr lang="fr-FR" dirty="0" err="1"/>
              <a:t>edit</a:t>
            </a:r>
            <a:r>
              <a:rPr lang="fr-FR" dirty="0"/>
              <a:t> </a:t>
            </a:r>
            <a:r>
              <a:rPr lang="fr-FR" dirty="0" err="1"/>
              <a:t>title</a:t>
            </a:r>
            <a:endParaRPr lang="fr-FR" dirty="0"/>
          </a:p>
        </p:txBody>
      </p:sp>
      <p:pic>
        <p:nvPicPr>
          <p:cNvPr id="10" name="Imag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97569" y="7212"/>
            <a:ext cx="7195767" cy="838757"/>
          </a:xfrm>
          <a:prstGeom prst="rect">
            <a:avLst/>
          </a:prstGeom>
        </p:spPr>
      </p:pic>
      <p:sp>
        <p:nvSpPr>
          <p:cNvPr id="12" name="Espace réservé de la date 3"/>
          <p:cNvSpPr>
            <a:spLocks noGrp="1"/>
          </p:cNvSpPr>
          <p:nvPr>
            <p:ph type="dt" sz="half" idx="2"/>
          </p:nvPr>
        </p:nvSpPr>
        <p:spPr>
          <a:xfrm>
            <a:off x="153742" y="6356351"/>
            <a:ext cx="1568111" cy="366183"/>
          </a:xfrm>
          <a:prstGeom prst="rect">
            <a:avLst/>
          </a:prstGeom>
        </p:spPr>
        <p:txBody>
          <a:bodyPr vert="horz" lIns="91440" tIns="45720" rIns="91440" bIns="45720" rtlCol="0" anchor="ctr"/>
          <a:lstStyle>
            <a:lvl1pPr algn="l">
              <a:defRPr sz="1600">
                <a:solidFill>
                  <a:schemeClr val="tx1">
                    <a:tint val="75000"/>
                  </a:schemeClr>
                </a:solidFill>
              </a:defRPr>
            </a:lvl1pPr>
          </a:lstStyle>
          <a:p>
            <a:fld id="{FB23292E-277D-4B35-B106-8FC335935C3B}" type="datetime1">
              <a:rPr lang="fr-FR" smtClean="0"/>
              <a:t>26/01/2023</a:t>
            </a:fld>
            <a:endParaRPr lang="fr-FR"/>
          </a:p>
        </p:txBody>
      </p:sp>
      <p:sp>
        <p:nvSpPr>
          <p:cNvPr id="14" name="Espace réservé du pied de page 4"/>
          <p:cNvSpPr>
            <a:spLocks noGrp="1"/>
          </p:cNvSpPr>
          <p:nvPr>
            <p:ph type="ftr" sz="quarter" idx="3"/>
          </p:nvPr>
        </p:nvSpPr>
        <p:spPr>
          <a:xfrm>
            <a:off x="1835491" y="6356351"/>
            <a:ext cx="4114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fr-FR" dirty="0"/>
          </a:p>
        </p:txBody>
      </p:sp>
    </p:spTree>
    <p:extLst>
      <p:ext uri="{BB962C8B-B14F-4D97-AF65-F5344CB8AC3E}">
        <p14:creationId xmlns:p14="http://schemas.microsoft.com/office/powerpoint/2010/main" val="2455313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End">
    <p:spTree>
      <p:nvGrpSpPr>
        <p:cNvPr id="1" name=""/>
        <p:cNvGrpSpPr/>
        <p:nvPr/>
      </p:nvGrpSpPr>
      <p:grpSpPr>
        <a:xfrm>
          <a:off x="0" y="0"/>
          <a:ext cx="0" cy="0"/>
          <a:chOff x="0" y="0"/>
          <a:chExt cx="0" cy="0"/>
        </a:xfrm>
      </p:grpSpPr>
      <p:pic>
        <p:nvPicPr>
          <p:cNvPr id="5" name="Imag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
            <a:ext cx="12192000" cy="5376333"/>
          </a:xfrm>
          <a:prstGeom prst="rect">
            <a:avLst/>
          </a:prstGeom>
        </p:spPr>
      </p:pic>
      <p:pic>
        <p:nvPicPr>
          <p:cNvPr id="2" name="Imag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1910" y="2607733"/>
            <a:ext cx="1504333" cy="1308367"/>
          </a:xfrm>
          <a:prstGeom prst="rect">
            <a:avLst/>
          </a:prstGeom>
        </p:spPr>
      </p:pic>
      <p:sp>
        <p:nvSpPr>
          <p:cNvPr id="6" name="ZoneTexte 5"/>
          <p:cNvSpPr txBox="1"/>
          <p:nvPr userDrawn="1"/>
        </p:nvSpPr>
        <p:spPr>
          <a:xfrm>
            <a:off x="1989667" y="3108027"/>
            <a:ext cx="3572933" cy="256545"/>
          </a:xfrm>
          <a:prstGeom prst="rect">
            <a:avLst/>
          </a:prstGeom>
          <a:noFill/>
        </p:spPr>
        <p:txBody>
          <a:bodyPr wrap="square" rtlCol="0">
            <a:spAutoFit/>
          </a:bodyPr>
          <a:lstStyle/>
          <a:p>
            <a:pPr algn="l" rtl="0"/>
            <a:r>
              <a:rPr lang="fr-FR" sz="1067" b="0" i="1" u="none" strike="noStrike" kern="1200" spc="533" baseline="0" dirty="0">
                <a:solidFill>
                  <a:schemeClr val="bg1">
                    <a:lumMod val="95000"/>
                  </a:schemeClr>
                </a:solidFill>
                <a:latin typeface="Gill Sans MT"/>
                <a:ea typeface="+mn-ea"/>
                <a:cs typeface="Gill Sans MT"/>
              </a:rPr>
              <a:t>INSTITUT LAUE LANGEVIN</a:t>
            </a:r>
          </a:p>
        </p:txBody>
      </p:sp>
      <p:sp>
        <p:nvSpPr>
          <p:cNvPr id="7" name="Espace réservé de la date 3"/>
          <p:cNvSpPr>
            <a:spLocks noGrp="1"/>
          </p:cNvSpPr>
          <p:nvPr>
            <p:ph type="dt" sz="half" idx="2"/>
          </p:nvPr>
        </p:nvSpPr>
        <p:spPr>
          <a:xfrm>
            <a:off x="153742" y="6356351"/>
            <a:ext cx="1568111" cy="366183"/>
          </a:xfrm>
          <a:prstGeom prst="rect">
            <a:avLst/>
          </a:prstGeom>
        </p:spPr>
        <p:txBody>
          <a:bodyPr vert="horz" lIns="91440" tIns="45720" rIns="91440" bIns="45720" rtlCol="0" anchor="ctr"/>
          <a:lstStyle>
            <a:lvl1pPr algn="l">
              <a:defRPr sz="1600">
                <a:solidFill>
                  <a:schemeClr val="tx1">
                    <a:tint val="75000"/>
                  </a:schemeClr>
                </a:solidFill>
              </a:defRPr>
            </a:lvl1pPr>
          </a:lstStyle>
          <a:p>
            <a:fld id="{6E168DFB-E73D-4817-870F-46770F77764C}" type="datetime1">
              <a:rPr lang="fr-FR" smtClean="0"/>
              <a:t>26/01/2023</a:t>
            </a:fld>
            <a:endParaRPr lang="fr-FR"/>
          </a:p>
        </p:txBody>
      </p:sp>
      <p:sp>
        <p:nvSpPr>
          <p:cNvPr id="9" name="Espace réservé du pied de page 4"/>
          <p:cNvSpPr>
            <a:spLocks noGrp="1"/>
          </p:cNvSpPr>
          <p:nvPr>
            <p:ph type="ftr" sz="quarter" idx="3"/>
          </p:nvPr>
        </p:nvSpPr>
        <p:spPr>
          <a:xfrm>
            <a:off x="1835491" y="6356351"/>
            <a:ext cx="4114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fr-FR" dirty="0"/>
          </a:p>
        </p:txBody>
      </p:sp>
    </p:spTree>
    <p:extLst>
      <p:ext uri="{BB962C8B-B14F-4D97-AF65-F5344CB8AC3E}">
        <p14:creationId xmlns:p14="http://schemas.microsoft.com/office/powerpoint/2010/main" val="4191694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609600" y="274637"/>
            <a:ext cx="109728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3" name="Shape 23"/>
          <p:cNvSpPr txBox="1">
            <a:spLocks noGrp="1"/>
          </p:cNvSpPr>
          <p:nvPr>
            <p:ph type="body" idx="1"/>
          </p:nvPr>
        </p:nvSpPr>
        <p:spPr>
          <a:xfrm>
            <a:off x="609600" y="1600201"/>
            <a:ext cx="10972800" cy="4525963"/>
          </a:xfrm>
          <a:prstGeom prst="rect">
            <a:avLst/>
          </a:prstGeom>
          <a:noFill/>
          <a:ln>
            <a:noFill/>
          </a:ln>
        </p:spPr>
        <p:txBody>
          <a:bodyPr lIns="91425" tIns="91425" rIns="91425" bIns="91425" anchor="t" anchorCtr="0"/>
          <a:lstStyle>
            <a:lvl1pPr marL="342891" marR="0" lvl="0" indent="-139697"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32" marR="0" lvl="1" indent="-107948"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2971" marR="0" lvl="2" indent="-76198"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160" marR="0" lvl="3" indent="-101597"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349" marR="0" lvl="4" indent="-101597"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537" marR="0" lvl="5" indent="-101597"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726" marR="0" lvl="6" indent="-101597"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8914" marR="0" lvl="7" indent="-101597"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103" marR="0" lvl="8" indent="-101597"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4" name="Shape 24"/>
          <p:cNvSpPr txBox="1">
            <a:spLocks noGrp="1"/>
          </p:cNvSpPr>
          <p:nvPr>
            <p:ph type="dt" idx="10"/>
          </p:nvPr>
        </p:nvSpPr>
        <p:spPr>
          <a:xfrm>
            <a:off x="609602" y="6356351"/>
            <a:ext cx="28447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189" marR="0" lvl="1" indent="0" algn="l" rtl="0">
              <a:spcBef>
                <a:spcPts val="0"/>
              </a:spcBef>
              <a:buNone/>
              <a:defRPr sz="1800" b="0" i="0" u="none" strike="noStrike" cap="none">
                <a:solidFill>
                  <a:schemeClr val="dk1"/>
                </a:solidFill>
                <a:latin typeface="Calibri"/>
                <a:ea typeface="Calibri"/>
                <a:cs typeface="Calibri"/>
                <a:sym typeface="Calibri"/>
              </a:defRPr>
            </a:lvl2pPr>
            <a:lvl3pPr marL="914377" marR="0" lvl="2" indent="0" algn="l" rtl="0">
              <a:spcBef>
                <a:spcPts val="0"/>
              </a:spcBef>
              <a:buNone/>
              <a:defRPr sz="1800" b="0" i="0" u="none" strike="noStrike" cap="none">
                <a:solidFill>
                  <a:schemeClr val="dk1"/>
                </a:solidFill>
                <a:latin typeface="Calibri"/>
                <a:ea typeface="Calibri"/>
                <a:cs typeface="Calibri"/>
                <a:sym typeface="Calibri"/>
              </a:defRPr>
            </a:lvl3pPr>
            <a:lvl4pPr marL="1371566" marR="0" lvl="3" indent="0" algn="l" rtl="0">
              <a:spcBef>
                <a:spcPts val="0"/>
              </a:spcBef>
              <a:buNone/>
              <a:defRPr sz="1800" b="0" i="0" u="none" strike="noStrike" cap="none">
                <a:solidFill>
                  <a:schemeClr val="dk1"/>
                </a:solidFill>
                <a:latin typeface="Calibri"/>
                <a:ea typeface="Calibri"/>
                <a:cs typeface="Calibri"/>
                <a:sym typeface="Calibri"/>
              </a:defRPr>
            </a:lvl4pPr>
            <a:lvl5pPr marL="1828754" marR="0" lvl="4" indent="0" algn="l" rtl="0">
              <a:spcBef>
                <a:spcPts val="0"/>
              </a:spcBef>
              <a:buNone/>
              <a:defRPr sz="1800" b="0" i="0" u="none" strike="noStrike" cap="none">
                <a:solidFill>
                  <a:schemeClr val="dk1"/>
                </a:solidFill>
                <a:latin typeface="Calibri"/>
                <a:ea typeface="Calibri"/>
                <a:cs typeface="Calibri"/>
                <a:sym typeface="Calibri"/>
              </a:defRPr>
            </a:lvl5pPr>
            <a:lvl6pPr marL="2285943" marR="0" lvl="5" indent="0" algn="l" rtl="0">
              <a:spcBef>
                <a:spcPts val="0"/>
              </a:spcBef>
              <a:buNone/>
              <a:defRPr sz="1800" b="0" i="0" u="none" strike="noStrike" cap="none">
                <a:solidFill>
                  <a:schemeClr val="dk1"/>
                </a:solidFill>
                <a:latin typeface="Calibri"/>
                <a:ea typeface="Calibri"/>
                <a:cs typeface="Calibri"/>
                <a:sym typeface="Calibri"/>
              </a:defRPr>
            </a:lvl6pPr>
            <a:lvl7pPr marL="2743131" marR="0" lvl="6" indent="0" algn="l" rtl="0">
              <a:spcBef>
                <a:spcPts val="0"/>
              </a:spcBef>
              <a:buNone/>
              <a:defRPr sz="1800" b="0" i="0" u="none" strike="noStrike" cap="none">
                <a:solidFill>
                  <a:schemeClr val="dk1"/>
                </a:solidFill>
                <a:latin typeface="Calibri"/>
                <a:ea typeface="Calibri"/>
                <a:cs typeface="Calibri"/>
                <a:sym typeface="Calibri"/>
              </a:defRPr>
            </a:lvl7pPr>
            <a:lvl8pPr marL="3200320" marR="0" lvl="7" indent="0" algn="l" rtl="0">
              <a:spcBef>
                <a:spcPts val="0"/>
              </a:spcBef>
              <a:buNone/>
              <a:defRPr sz="1800" b="0" i="0" u="none" strike="noStrike" cap="none">
                <a:solidFill>
                  <a:schemeClr val="dk1"/>
                </a:solidFill>
                <a:latin typeface="Calibri"/>
                <a:ea typeface="Calibri"/>
                <a:cs typeface="Calibri"/>
                <a:sym typeface="Calibri"/>
              </a:defRPr>
            </a:lvl8pPr>
            <a:lvl9pPr marL="3657509"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5" name="Shape 25"/>
          <p:cNvSpPr txBox="1">
            <a:spLocks noGrp="1"/>
          </p:cNvSpPr>
          <p:nvPr>
            <p:ph type="ftr" idx="11"/>
          </p:nvPr>
        </p:nvSpPr>
        <p:spPr>
          <a:xfrm>
            <a:off x="4165600" y="6356351"/>
            <a:ext cx="38608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189" marR="0" lvl="1" indent="0" algn="l" rtl="0">
              <a:spcBef>
                <a:spcPts val="0"/>
              </a:spcBef>
              <a:buNone/>
              <a:defRPr sz="1800" b="0" i="0" u="none" strike="noStrike" cap="none">
                <a:solidFill>
                  <a:schemeClr val="dk1"/>
                </a:solidFill>
                <a:latin typeface="Calibri"/>
                <a:ea typeface="Calibri"/>
                <a:cs typeface="Calibri"/>
                <a:sym typeface="Calibri"/>
              </a:defRPr>
            </a:lvl2pPr>
            <a:lvl3pPr marL="914377" marR="0" lvl="2" indent="0" algn="l" rtl="0">
              <a:spcBef>
                <a:spcPts val="0"/>
              </a:spcBef>
              <a:buNone/>
              <a:defRPr sz="1800" b="0" i="0" u="none" strike="noStrike" cap="none">
                <a:solidFill>
                  <a:schemeClr val="dk1"/>
                </a:solidFill>
                <a:latin typeface="Calibri"/>
                <a:ea typeface="Calibri"/>
                <a:cs typeface="Calibri"/>
                <a:sym typeface="Calibri"/>
              </a:defRPr>
            </a:lvl3pPr>
            <a:lvl4pPr marL="1371566" marR="0" lvl="3" indent="0" algn="l" rtl="0">
              <a:spcBef>
                <a:spcPts val="0"/>
              </a:spcBef>
              <a:buNone/>
              <a:defRPr sz="1800" b="0" i="0" u="none" strike="noStrike" cap="none">
                <a:solidFill>
                  <a:schemeClr val="dk1"/>
                </a:solidFill>
                <a:latin typeface="Calibri"/>
                <a:ea typeface="Calibri"/>
                <a:cs typeface="Calibri"/>
                <a:sym typeface="Calibri"/>
              </a:defRPr>
            </a:lvl4pPr>
            <a:lvl5pPr marL="1828754" marR="0" lvl="4" indent="0" algn="l" rtl="0">
              <a:spcBef>
                <a:spcPts val="0"/>
              </a:spcBef>
              <a:buNone/>
              <a:defRPr sz="1800" b="0" i="0" u="none" strike="noStrike" cap="none">
                <a:solidFill>
                  <a:schemeClr val="dk1"/>
                </a:solidFill>
                <a:latin typeface="Calibri"/>
                <a:ea typeface="Calibri"/>
                <a:cs typeface="Calibri"/>
                <a:sym typeface="Calibri"/>
              </a:defRPr>
            </a:lvl5pPr>
            <a:lvl6pPr marL="2285943" marR="0" lvl="5" indent="0" algn="l" rtl="0">
              <a:spcBef>
                <a:spcPts val="0"/>
              </a:spcBef>
              <a:buNone/>
              <a:defRPr sz="1800" b="0" i="0" u="none" strike="noStrike" cap="none">
                <a:solidFill>
                  <a:schemeClr val="dk1"/>
                </a:solidFill>
                <a:latin typeface="Calibri"/>
                <a:ea typeface="Calibri"/>
                <a:cs typeface="Calibri"/>
                <a:sym typeface="Calibri"/>
              </a:defRPr>
            </a:lvl6pPr>
            <a:lvl7pPr marL="2743131" marR="0" lvl="6" indent="0" algn="l" rtl="0">
              <a:spcBef>
                <a:spcPts val="0"/>
              </a:spcBef>
              <a:buNone/>
              <a:defRPr sz="1800" b="0" i="0" u="none" strike="noStrike" cap="none">
                <a:solidFill>
                  <a:schemeClr val="dk1"/>
                </a:solidFill>
                <a:latin typeface="Calibri"/>
                <a:ea typeface="Calibri"/>
                <a:cs typeface="Calibri"/>
                <a:sym typeface="Calibri"/>
              </a:defRPr>
            </a:lvl7pPr>
            <a:lvl8pPr marL="3200320" marR="0" lvl="7" indent="0" algn="l" rtl="0">
              <a:spcBef>
                <a:spcPts val="0"/>
              </a:spcBef>
              <a:buNone/>
              <a:defRPr sz="1800" b="0" i="0" u="none" strike="noStrike" cap="none">
                <a:solidFill>
                  <a:schemeClr val="dk1"/>
                </a:solidFill>
                <a:latin typeface="Calibri"/>
                <a:ea typeface="Calibri"/>
                <a:cs typeface="Calibri"/>
                <a:sym typeface="Calibri"/>
              </a:defRPr>
            </a:lvl8pPr>
            <a:lvl9pPr marL="3657509"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6" name="Shape 26"/>
          <p:cNvSpPr txBox="1">
            <a:spLocks noGrp="1"/>
          </p:cNvSpPr>
          <p:nvPr>
            <p:ph type="sldNum" idx="12"/>
          </p:nvPr>
        </p:nvSpPr>
        <p:spPr>
          <a:xfrm>
            <a:off x="8737602" y="6356351"/>
            <a:ext cx="2844799" cy="365125"/>
          </a:xfrm>
          <a:prstGeom prst="rect">
            <a:avLst/>
          </a:prstGeom>
          <a:noFill/>
          <a:ln>
            <a:noFill/>
          </a:ln>
        </p:spPr>
        <p:txBody>
          <a:bodyPr lIns="91425" tIns="45700" rIns="91425" bIns="45700" anchor="ctr" anchorCtr="0">
            <a:noAutofit/>
          </a:bodyPr>
          <a:lstStyle/>
          <a:p>
            <a:pPr algn="r">
              <a:buSzPct val="25000"/>
            </a:pPr>
            <a:fld id="{00000000-1234-1234-1234-123412341234}" type="slidenum">
              <a:rPr lang="en-US" sz="1200" smtClean="0">
                <a:solidFill>
                  <a:srgbClr val="888888"/>
                </a:solidFill>
                <a:ea typeface="Calibri"/>
                <a:cs typeface="Calibri"/>
                <a:sym typeface="Calibri"/>
              </a:rPr>
              <a:pPr algn="r">
                <a:buSzPct val="25000"/>
              </a:pPr>
              <a:t>‹#›</a:t>
            </a:fld>
            <a:endParaRPr lang="en-US" sz="1200">
              <a:solidFill>
                <a:srgbClr val="888888"/>
              </a:solidFill>
              <a:ea typeface="Calibri"/>
              <a:cs typeface="Calibri"/>
              <a:sym typeface="Calibri"/>
            </a:endParaRPr>
          </a:p>
        </p:txBody>
      </p:sp>
    </p:spTree>
    <p:extLst>
      <p:ext uri="{BB962C8B-B14F-4D97-AF65-F5344CB8AC3E}">
        <p14:creationId xmlns:p14="http://schemas.microsoft.com/office/powerpoint/2010/main" val="18160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609600" y="274637"/>
            <a:ext cx="109728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4" name="Shape 34"/>
          <p:cNvSpPr txBox="1">
            <a:spLocks noGrp="1"/>
          </p:cNvSpPr>
          <p:nvPr>
            <p:ph type="dt" idx="10"/>
          </p:nvPr>
        </p:nvSpPr>
        <p:spPr>
          <a:xfrm>
            <a:off x="609602" y="6356351"/>
            <a:ext cx="28447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00" b="0" i="0" u="none" strike="noStrike" cap="none">
                <a:solidFill>
                  <a:schemeClr val="dk1"/>
                </a:solidFill>
                <a:latin typeface="Calibri"/>
                <a:ea typeface="Calibri"/>
                <a:cs typeface="Calibri"/>
                <a:sym typeface="Calibri"/>
              </a:defRPr>
            </a:lvl2pPr>
            <a:lvl3pPr marL="914377" marR="0" lvl="2" indent="0" algn="l" rtl="0">
              <a:spcBef>
                <a:spcPts val="0"/>
              </a:spcBef>
              <a:buNone/>
              <a:defRPr sz="1800" b="0" i="0" u="none" strike="noStrike" cap="none">
                <a:solidFill>
                  <a:schemeClr val="dk1"/>
                </a:solidFill>
                <a:latin typeface="Calibri"/>
                <a:ea typeface="Calibri"/>
                <a:cs typeface="Calibri"/>
                <a:sym typeface="Calibri"/>
              </a:defRPr>
            </a:lvl3pPr>
            <a:lvl4pPr marL="1371566" marR="0" lvl="3" indent="0" algn="l" rtl="0">
              <a:spcBef>
                <a:spcPts val="0"/>
              </a:spcBef>
              <a:buNone/>
              <a:defRPr sz="1800" b="0" i="0" u="none" strike="noStrike" cap="none">
                <a:solidFill>
                  <a:schemeClr val="dk1"/>
                </a:solidFill>
                <a:latin typeface="Calibri"/>
                <a:ea typeface="Calibri"/>
                <a:cs typeface="Calibri"/>
                <a:sym typeface="Calibri"/>
              </a:defRPr>
            </a:lvl4pPr>
            <a:lvl5pPr marL="1828754" marR="0" lvl="4" indent="0" algn="l" rtl="0">
              <a:spcBef>
                <a:spcPts val="0"/>
              </a:spcBef>
              <a:buNone/>
              <a:defRPr sz="1800" b="0" i="0" u="none" strike="noStrike" cap="none">
                <a:solidFill>
                  <a:schemeClr val="dk1"/>
                </a:solidFill>
                <a:latin typeface="Calibri"/>
                <a:ea typeface="Calibri"/>
                <a:cs typeface="Calibri"/>
                <a:sym typeface="Calibri"/>
              </a:defRPr>
            </a:lvl5pPr>
            <a:lvl6pPr marL="2285943" marR="0" lvl="5" indent="0" algn="l" rtl="0">
              <a:spcBef>
                <a:spcPts val="0"/>
              </a:spcBef>
              <a:buNone/>
              <a:defRPr sz="1800" b="0" i="0" u="none" strike="noStrike" cap="none">
                <a:solidFill>
                  <a:schemeClr val="dk1"/>
                </a:solidFill>
                <a:latin typeface="Calibri"/>
                <a:ea typeface="Calibri"/>
                <a:cs typeface="Calibri"/>
                <a:sym typeface="Calibri"/>
              </a:defRPr>
            </a:lvl6pPr>
            <a:lvl7pPr marL="2743131" marR="0" lvl="6" indent="0" algn="l" rtl="0">
              <a:spcBef>
                <a:spcPts val="0"/>
              </a:spcBef>
              <a:buNone/>
              <a:defRPr sz="1800" b="0" i="0" u="none" strike="noStrike" cap="none">
                <a:solidFill>
                  <a:schemeClr val="dk1"/>
                </a:solidFill>
                <a:latin typeface="Calibri"/>
                <a:ea typeface="Calibri"/>
                <a:cs typeface="Calibri"/>
                <a:sym typeface="Calibri"/>
              </a:defRPr>
            </a:lvl7pPr>
            <a:lvl8pPr marL="3200320" marR="0" lvl="7" indent="0" algn="l" rtl="0">
              <a:spcBef>
                <a:spcPts val="0"/>
              </a:spcBef>
              <a:buNone/>
              <a:defRPr sz="1800" b="0" i="0" u="none" strike="noStrike" cap="none">
                <a:solidFill>
                  <a:schemeClr val="dk1"/>
                </a:solidFill>
                <a:latin typeface="Calibri"/>
                <a:ea typeface="Calibri"/>
                <a:cs typeface="Calibri"/>
                <a:sym typeface="Calibri"/>
              </a:defRPr>
            </a:lvl8pPr>
            <a:lvl9pPr marL="3657509"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5" name="Shape 35"/>
          <p:cNvSpPr txBox="1">
            <a:spLocks noGrp="1"/>
          </p:cNvSpPr>
          <p:nvPr>
            <p:ph type="ftr" idx="11"/>
          </p:nvPr>
        </p:nvSpPr>
        <p:spPr>
          <a:xfrm>
            <a:off x="4165600" y="6356351"/>
            <a:ext cx="38608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00" b="0" i="0" u="none" strike="noStrike" cap="none">
                <a:solidFill>
                  <a:schemeClr val="dk1"/>
                </a:solidFill>
                <a:latin typeface="Calibri"/>
                <a:ea typeface="Calibri"/>
                <a:cs typeface="Calibri"/>
                <a:sym typeface="Calibri"/>
              </a:defRPr>
            </a:lvl2pPr>
            <a:lvl3pPr marL="914377" marR="0" lvl="2" indent="0" algn="l" rtl="0">
              <a:spcBef>
                <a:spcPts val="0"/>
              </a:spcBef>
              <a:buNone/>
              <a:defRPr sz="1800" b="0" i="0" u="none" strike="noStrike" cap="none">
                <a:solidFill>
                  <a:schemeClr val="dk1"/>
                </a:solidFill>
                <a:latin typeface="Calibri"/>
                <a:ea typeface="Calibri"/>
                <a:cs typeface="Calibri"/>
                <a:sym typeface="Calibri"/>
              </a:defRPr>
            </a:lvl3pPr>
            <a:lvl4pPr marL="1371566" marR="0" lvl="3" indent="0" algn="l" rtl="0">
              <a:spcBef>
                <a:spcPts val="0"/>
              </a:spcBef>
              <a:buNone/>
              <a:defRPr sz="1800" b="0" i="0" u="none" strike="noStrike" cap="none">
                <a:solidFill>
                  <a:schemeClr val="dk1"/>
                </a:solidFill>
                <a:latin typeface="Calibri"/>
                <a:ea typeface="Calibri"/>
                <a:cs typeface="Calibri"/>
                <a:sym typeface="Calibri"/>
              </a:defRPr>
            </a:lvl4pPr>
            <a:lvl5pPr marL="1828754" marR="0" lvl="4" indent="0" algn="l" rtl="0">
              <a:spcBef>
                <a:spcPts val="0"/>
              </a:spcBef>
              <a:buNone/>
              <a:defRPr sz="1800" b="0" i="0" u="none" strike="noStrike" cap="none">
                <a:solidFill>
                  <a:schemeClr val="dk1"/>
                </a:solidFill>
                <a:latin typeface="Calibri"/>
                <a:ea typeface="Calibri"/>
                <a:cs typeface="Calibri"/>
                <a:sym typeface="Calibri"/>
              </a:defRPr>
            </a:lvl5pPr>
            <a:lvl6pPr marL="2285943" marR="0" lvl="5" indent="0" algn="l" rtl="0">
              <a:spcBef>
                <a:spcPts val="0"/>
              </a:spcBef>
              <a:buNone/>
              <a:defRPr sz="1800" b="0" i="0" u="none" strike="noStrike" cap="none">
                <a:solidFill>
                  <a:schemeClr val="dk1"/>
                </a:solidFill>
                <a:latin typeface="Calibri"/>
                <a:ea typeface="Calibri"/>
                <a:cs typeface="Calibri"/>
                <a:sym typeface="Calibri"/>
              </a:defRPr>
            </a:lvl6pPr>
            <a:lvl7pPr marL="2743131" marR="0" lvl="6" indent="0" algn="l" rtl="0">
              <a:spcBef>
                <a:spcPts val="0"/>
              </a:spcBef>
              <a:buNone/>
              <a:defRPr sz="1800" b="0" i="0" u="none" strike="noStrike" cap="none">
                <a:solidFill>
                  <a:schemeClr val="dk1"/>
                </a:solidFill>
                <a:latin typeface="Calibri"/>
                <a:ea typeface="Calibri"/>
                <a:cs typeface="Calibri"/>
                <a:sym typeface="Calibri"/>
              </a:defRPr>
            </a:lvl7pPr>
            <a:lvl8pPr marL="3200320" marR="0" lvl="7" indent="0" algn="l" rtl="0">
              <a:spcBef>
                <a:spcPts val="0"/>
              </a:spcBef>
              <a:buNone/>
              <a:defRPr sz="1800" b="0" i="0" u="none" strike="noStrike" cap="none">
                <a:solidFill>
                  <a:schemeClr val="dk1"/>
                </a:solidFill>
                <a:latin typeface="Calibri"/>
                <a:ea typeface="Calibri"/>
                <a:cs typeface="Calibri"/>
                <a:sym typeface="Calibri"/>
              </a:defRPr>
            </a:lvl8pPr>
            <a:lvl9pPr marL="3657509"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6" name="Shape 36"/>
          <p:cNvSpPr txBox="1">
            <a:spLocks noGrp="1"/>
          </p:cNvSpPr>
          <p:nvPr>
            <p:ph type="sldNum" idx="12"/>
          </p:nvPr>
        </p:nvSpPr>
        <p:spPr>
          <a:xfrm>
            <a:off x="8737602" y="6356351"/>
            <a:ext cx="2844799" cy="365125"/>
          </a:xfrm>
          <a:prstGeom prst="rect">
            <a:avLst/>
          </a:prstGeom>
          <a:noFill/>
          <a:ln>
            <a:noFill/>
          </a:ln>
        </p:spPr>
        <p:txBody>
          <a:bodyPr lIns="91425" tIns="45700" rIns="91425" bIns="45700" anchor="ctr" anchorCtr="0">
            <a:noAutofit/>
          </a:bodyPr>
          <a:lstStyle/>
          <a:p>
            <a:pPr algn="r">
              <a:buSzPct val="25000"/>
            </a:pPr>
            <a:fld id="{00000000-1234-1234-1234-123412341234}" type="slidenum">
              <a:rPr lang="en-US" sz="1200" smtClean="0">
                <a:solidFill>
                  <a:srgbClr val="888888"/>
                </a:solidFill>
                <a:ea typeface="Calibri"/>
                <a:cs typeface="Calibri"/>
                <a:sym typeface="Calibri"/>
              </a:rPr>
              <a:pPr algn="r">
                <a:buSzPct val="25000"/>
              </a:pPr>
              <a:t>‹#›</a:t>
            </a:fld>
            <a:endParaRPr lang="en-US" sz="1200">
              <a:solidFill>
                <a:srgbClr val="888888"/>
              </a:solidFill>
              <a:ea typeface="Calibri"/>
              <a:cs typeface="Calibri"/>
              <a:sym typeface="Calibri"/>
            </a:endParaRPr>
          </a:p>
        </p:txBody>
      </p:sp>
    </p:spTree>
    <p:extLst>
      <p:ext uri="{BB962C8B-B14F-4D97-AF65-F5344CB8AC3E}">
        <p14:creationId xmlns:p14="http://schemas.microsoft.com/office/powerpoint/2010/main" val="1374112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Vide">
    <p:spTree>
      <p:nvGrpSpPr>
        <p:cNvPr id="1" name="Shape 46"/>
        <p:cNvGrpSpPr/>
        <p:nvPr/>
      </p:nvGrpSpPr>
      <p:grpSpPr>
        <a:xfrm>
          <a:off x="0" y="0"/>
          <a:ext cx="0" cy="0"/>
          <a:chOff x="0" y="0"/>
          <a:chExt cx="0" cy="0"/>
        </a:xfrm>
      </p:grpSpPr>
      <p:sp>
        <p:nvSpPr>
          <p:cNvPr id="47" name="Shape 47"/>
          <p:cNvSpPr txBox="1">
            <a:spLocks noGrp="1"/>
          </p:cNvSpPr>
          <p:nvPr>
            <p:ph type="dt" idx="10"/>
          </p:nvPr>
        </p:nvSpPr>
        <p:spPr>
          <a:xfrm>
            <a:off x="609602" y="6356351"/>
            <a:ext cx="28447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00" b="0" i="0" u="none" strike="noStrike" cap="none">
                <a:solidFill>
                  <a:schemeClr val="dk1"/>
                </a:solidFill>
                <a:latin typeface="Calibri"/>
                <a:ea typeface="Calibri"/>
                <a:cs typeface="Calibri"/>
                <a:sym typeface="Calibri"/>
              </a:defRPr>
            </a:lvl2pPr>
            <a:lvl3pPr marL="914377" marR="0" lvl="2" indent="0" algn="l" rtl="0">
              <a:spcBef>
                <a:spcPts val="0"/>
              </a:spcBef>
              <a:buNone/>
              <a:defRPr sz="1800" b="0" i="0" u="none" strike="noStrike" cap="none">
                <a:solidFill>
                  <a:schemeClr val="dk1"/>
                </a:solidFill>
                <a:latin typeface="Calibri"/>
                <a:ea typeface="Calibri"/>
                <a:cs typeface="Calibri"/>
                <a:sym typeface="Calibri"/>
              </a:defRPr>
            </a:lvl3pPr>
            <a:lvl4pPr marL="1371566" marR="0" lvl="3" indent="0" algn="l" rtl="0">
              <a:spcBef>
                <a:spcPts val="0"/>
              </a:spcBef>
              <a:buNone/>
              <a:defRPr sz="1800" b="0" i="0" u="none" strike="noStrike" cap="none">
                <a:solidFill>
                  <a:schemeClr val="dk1"/>
                </a:solidFill>
                <a:latin typeface="Calibri"/>
                <a:ea typeface="Calibri"/>
                <a:cs typeface="Calibri"/>
                <a:sym typeface="Calibri"/>
              </a:defRPr>
            </a:lvl4pPr>
            <a:lvl5pPr marL="1828754" marR="0" lvl="4" indent="0" algn="l" rtl="0">
              <a:spcBef>
                <a:spcPts val="0"/>
              </a:spcBef>
              <a:buNone/>
              <a:defRPr sz="1800" b="0" i="0" u="none" strike="noStrike" cap="none">
                <a:solidFill>
                  <a:schemeClr val="dk1"/>
                </a:solidFill>
                <a:latin typeface="Calibri"/>
                <a:ea typeface="Calibri"/>
                <a:cs typeface="Calibri"/>
                <a:sym typeface="Calibri"/>
              </a:defRPr>
            </a:lvl5pPr>
            <a:lvl6pPr marL="2285943" marR="0" lvl="5" indent="0" algn="l" rtl="0">
              <a:spcBef>
                <a:spcPts val="0"/>
              </a:spcBef>
              <a:buNone/>
              <a:defRPr sz="1800" b="0" i="0" u="none" strike="noStrike" cap="none">
                <a:solidFill>
                  <a:schemeClr val="dk1"/>
                </a:solidFill>
                <a:latin typeface="Calibri"/>
                <a:ea typeface="Calibri"/>
                <a:cs typeface="Calibri"/>
                <a:sym typeface="Calibri"/>
              </a:defRPr>
            </a:lvl6pPr>
            <a:lvl7pPr marL="2743131" marR="0" lvl="6" indent="0" algn="l" rtl="0">
              <a:spcBef>
                <a:spcPts val="0"/>
              </a:spcBef>
              <a:buNone/>
              <a:defRPr sz="1800" b="0" i="0" u="none" strike="noStrike" cap="none">
                <a:solidFill>
                  <a:schemeClr val="dk1"/>
                </a:solidFill>
                <a:latin typeface="Calibri"/>
                <a:ea typeface="Calibri"/>
                <a:cs typeface="Calibri"/>
                <a:sym typeface="Calibri"/>
              </a:defRPr>
            </a:lvl7pPr>
            <a:lvl8pPr marL="3200320" marR="0" lvl="7" indent="0" algn="l" rtl="0">
              <a:spcBef>
                <a:spcPts val="0"/>
              </a:spcBef>
              <a:buNone/>
              <a:defRPr sz="1800" b="0" i="0" u="none" strike="noStrike" cap="none">
                <a:solidFill>
                  <a:schemeClr val="dk1"/>
                </a:solidFill>
                <a:latin typeface="Calibri"/>
                <a:ea typeface="Calibri"/>
                <a:cs typeface="Calibri"/>
                <a:sym typeface="Calibri"/>
              </a:defRPr>
            </a:lvl8pPr>
            <a:lvl9pPr marL="3657509"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ftr" idx="11"/>
          </p:nvPr>
        </p:nvSpPr>
        <p:spPr>
          <a:xfrm>
            <a:off x="4165600" y="6356351"/>
            <a:ext cx="38608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00" b="0" i="0" u="none" strike="noStrike" cap="none">
                <a:solidFill>
                  <a:schemeClr val="dk1"/>
                </a:solidFill>
                <a:latin typeface="Calibri"/>
                <a:ea typeface="Calibri"/>
                <a:cs typeface="Calibri"/>
                <a:sym typeface="Calibri"/>
              </a:defRPr>
            </a:lvl2pPr>
            <a:lvl3pPr marL="914377" marR="0" lvl="2" indent="0" algn="l" rtl="0">
              <a:spcBef>
                <a:spcPts val="0"/>
              </a:spcBef>
              <a:buNone/>
              <a:defRPr sz="1800" b="0" i="0" u="none" strike="noStrike" cap="none">
                <a:solidFill>
                  <a:schemeClr val="dk1"/>
                </a:solidFill>
                <a:latin typeface="Calibri"/>
                <a:ea typeface="Calibri"/>
                <a:cs typeface="Calibri"/>
                <a:sym typeface="Calibri"/>
              </a:defRPr>
            </a:lvl3pPr>
            <a:lvl4pPr marL="1371566" marR="0" lvl="3" indent="0" algn="l" rtl="0">
              <a:spcBef>
                <a:spcPts val="0"/>
              </a:spcBef>
              <a:buNone/>
              <a:defRPr sz="1800" b="0" i="0" u="none" strike="noStrike" cap="none">
                <a:solidFill>
                  <a:schemeClr val="dk1"/>
                </a:solidFill>
                <a:latin typeface="Calibri"/>
                <a:ea typeface="Calibri"/>
                <a:cs typeface="Calibri"/>
                <a:sym typeface="Calibri"/>
              </a:defRPr>
            </a:lvl4pPr>
            <a:lvl5pPr marL="1828754" marR="0" lvl="4" indent="0" algn="l" rtl="0">
              <a:spcBef>
                <a:spcPts val="0"/>
              </a:spcBef>
              <a:buNone/>
              <a:defRPr sz="1800" b="0" i="0" u="none" strike="noStrike" cap="none">
                <a:solidFill>
                  <a:schemeClr val="dk1"/>
                </a:solidFill>
                <a:latin typeface="Calibri"/>
                <a:ea typeface="Calibri"/>
                <a:cs typeface="Calibri"/>
                <a:sym typeface="Calibri"/>
              </a:defRPr>
            </a:lvl5pPr>
            <a:lvl6pPr marL="2285943" marR="0" lvl="5" indent="0" algn="l" rtl="0">
              <a:spcBef>
                <a:spcPts val="0"/>
              </a:spcBef>
              <a:buNone/>
              <a:defRPr sz="1800" b="0" i="0" u="none" strike="noStrike" cap="none">
                <a:solidFill>
                  <a:schemeClr val="dk1"/>
                </a:solidFill>
                <a:latin typeface="Calibri"/>
                <a:ea typeface="Calibri"/>
                <a:cs typeface="Calibri"/>
                <a:sym typeface="Calibri"/>
              </a:defRPr>
            </a:lvl6pPr>
            <a:lvl7pPr marL="2743131" marR="0" lvl="6" indent="0" algn="l" rtl="0">
              <a:spcBef>
                <a:spcPts val="0"/>
              </a:spcBef>
              <a:buNone/>
              <a:defRPr sz="1800" b="0" i="0" u="none" strike="noStrike" cap="none">
                <a:solidFill>
                  <a:schemeClr val="dk1"/>
                </a:solidFill>
                <a:latin typeface="Calibri"/>
                <a:ea typeface="Calibri"/>
                <a:cs typeface="Calibri"/>
                <a:sym typeface="Calibri"/>
              </a:defRPr>
            </a:lvl7pPr>
            <a:lvl8pPr marL="3200320" marR="0" lvl="7" indent="0" algn="l" rtl="0">
              <a:spcBef>
                <a:spcPts val="0"/>
              </a:spcBef>
              <a:buNone/>
              <a:defRPr sz="1800" b="0" i="0" u="none" strike="noStrike" cap="none">
                <a:solidFill>
                  <a:schemeClr val="dk1"/>
                </a:solidFill>
                <a:latin typeface="Calibri"/>
                <a:ea typeface="Calibri"/>
                <a:cs typeface="Calibri"/>
                <a:sym typeface="Calibri"/>
              </a:defRPr>
            </a:lvl8pPr>
            <a:lvl9pPr marL="3657509"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sldNum" idx="12"/>
          </p:nvPr>
        </p:nvSpPr>
        <p:spPr>
          <a:xfrm>
            <a:off x="8737602" y="6356351"/>
            <a:ext cx="2844799" cy="365125"/>
          </a:xfrm>
          <a:prstGeom prst="rect">
            <a:avLst/>
          </a:prstGeom>
          <a:noFill/>
          <a:ln>
            <a:noFill/>
          </a:ln>
        </p:spPr>
        <p:txBody>
          <a:bodyPr lIns="91425" tIns="45700" rIns="91425" bIns="45700" anchor="ctr" anchorCtr="0">
            <a:noAutofit/>
          </a:bodyPr>
          <a:lstStyle/>
          <a:p>
            <a:pPr algn="r">
              <a:buSzPct val="25000"/>
            </a:pPr>
            <a:fld id="{00000000-1234-1234-1234-123412341234}" type="slidenum">
              <a:rPr lang="en-US" sz="1200" smtClean="0">
                <a:solidFill>
                  <a:srgbClr val="888888"/>
                </a:solidFill>
                <a:ea typeface="Calibri"/>
                <a:cs typeface="Calibri"/>
                <a:sym typeface="Calibri"/>
              </a:rPr>
              <a:pPr algn="r">
                <a:buSzPct val="25000"/>
              </a:pPr>
              <a:t>‹#›</a:t>
            </a:fld>
            <a:endParaRPr lang="en-US" sz="1200">
              <a:solidFill>
                <a:srgbClr val="888888"/>
              </a:solidFill>
              <a:ea typeface="Calibri"/>
              <a:cs typeface="Calibri"/>
              <a:sym typeface="Calibri"/>
            </a:endParaRPr>
          </a:p>
        </p:txBody>
      </p:sp>
    </p:spTree>
    <p:extLst>
      <p:ext uri="{BB962C8B-B14F-4D97-AF65-F5344CB8AC3E}">
        <p14:creationId xmlns:p14="http://schemas.microsoft.com/office/powerpoint/2010/main" val="3979355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1_Standard layout + signature">
    <p:spTree>
      <p:nvGrpSpPr>
        <p:cNvPr id="1" name="Shape 22"/>
        <p:cNvGrpSpPr/>
        <p:nvPr/>
      </p:nvGrpSpPr>
      <p:grpSpPr>
        <a:xfrm>
          <a:off x="0" y="0"/>
          <a:ext cx="0" cy="0"/>
          <a:chOff x="0" y="0"/>
          <a:chExt cx="0" cy="0"/>
        </a:xfrm>
      </p:grpSpPr>
      <p:sp>
        <p:nvSpPr>
          <p:cNvPr id="23" name="Shape 23"/>
          <p:cNvSpPr txBox="1">
            <a:spLocks noGrp="1"/>
          </p:cNvSpPr>
          <p:nvPr>
            <p:ph type="body" idx="1"/>
          </p:nvPr>
        </p:nvSpPr>
        <p:spPr>
          <a:xfrm>
            <a:off x="300615" y="1709927"/>
            <a:ext cx="11636493" cy="4355591"/>
          </a:xfrm>
          <a:prstGeom prst="rect">
            <a:avLst/>
          </a:prstGeom>
          <a:noFill/>
          <a:ln>
            <a:noFill/>
          </a:ln>
        </p:spPr>
        <p:txBody>
          <a:bodyPr lIns="91425" tIns="91425" rIns="91425" bIns="91425" anchor="t" anchorCtr="0"/>
          <a:lstStyle>
            <a:lvl1pPr marL="243411" marR="0" lvl="0" indent="-40215" algn="l" rtl="0">
              <a:spcBef>
                <a:spcPts val="640"/>
              </a:spcBef>
              <a:buClr>
                <a:schemeClr val="dk1"/>
              </a:buClr>
              <a:buSzPct val="100000"/>
              <a:buFont typeface="Arial"/>
              <a:buChar char="•"/>
              <a:defRPr sz="3200" b="0" i="0" u="none" strike="noStrike" cap="none">
                <a:solidFill>
                  <a:schemeClr val="dk1"/>
                </a:solidFill>
                <a:latin typeface="Verdana"/>
                <a:ea typeface="Verdana"/>
                <a:cs typeface="Verdana"/>
                <a:sym typeface="Verdana"/>
              </a:defRPr>
            </a:lvl1pPr>
            <a:lvl2pPr marL="474121" marR="0" lvl="1" indent="-169329" algn="l" rtl="0">
              <a:spcBef>
                <a:spcPts val="427"/>
              </a:spcBef>
              <a:buClr>
                <a:schemeClr val="dk1"/>
              </a:buClr>
              <a:buSzPct val="50000"/>
              <a:buFont typeface="Arial"/>
              <a:buChar char="–"/>
              <a:defRPr sz="2133" b="0" i="0" u="none" strike="noStrike" cap="none">
                <a:solidFill>
                  <a:schemeClr val="dk1"/>
                </a:solidFill>
                <a:latin typeface="Verdana"/>
                <a:ea typeface="Verdana"/>
                <a:cs typeface="Verdana"/>
                <a:sym typeface="Verdana"/>
              </a:defRPr>
            </a:lvl2pPr>
            <a:lvl3pPr marL="719649" marR="0" lvl="2" indent="-186262" algn="l" rtl="0">
              <a:spcBef>
                <a:spcPts val="373"/>
              </a:spcBef>
              <a:buClr>
                <a:schemeClr val="dk1"/>
              </a:buClr>
              <a:buSzPct val="50000"/>
              <a:buFont typeface="Noto Sans Symbols"/>
              <a:buChar char="▪"/>
              <a:defRPr sz="1867" b="0" i="0" u="none" strike="noStrike" cap="none">
                <a:solidFill>
                  <a:schemeClr val="dk1"/>
                </a:solidFill>
                <a:latin typeface="Verdana"/>
                <a:ea typeface="Verdana"/>
                <a:cs typeface="Verdana"/>
                <a:sym typeface="Verdana"/>
              </a:defRPr>
            </a:lvl3pPr>
            <a:lvl4pPr marL="963060" marR="0" lvl="3" indent="-205311" algn="l" rtl="0">
              <a:spcBef>
                <a:spcPts val="293"/>
              </a:spcBef>
              <a:buClr>
                <a:schemeClr val="dk1"/>
              </a:buClr>
              <a:buSzPct val="50000"/>
              <a:buFont typeface="Courier New"/>
              <a:buChar char="o"/>
              <a:defRPr sz="1467" b="0" i="0" u="none" strike="noStrike" cap="none">
                <a:solidFill>
                  <a:schemeClr val="dk1"/>
                </a:solidFill>
                <a:latin typeface="Verdana"/>
                <a:ea typeface="Verdana"/>
                <a:cs typeface="Verdana"/>
                <a:sym typeface="Verdana"/>
              </a:defRPr>
            </a:lvl4pPr>
            <a:lvl5pPr marL="2743131" marR="0" lvl="4" indent="-135463" algn="l" rtl="0">
              <a:spcBef>
                <a:spcPts val="533"/>
              </a:spcBef>
              <a:buClr>
                <a:schemeClr val="dk1"/>
              </a:buClr>
              <a:buSzPct val="100000"/>
              <a:buFont typeface="Arial"/>
              <a:buChar char="»"/>
              <a:defRPr sz="2667" b="0" i="0" u="none" strike="noStrike" cap="none">
                <a:solidFill>
                  <a:schemeClr val="dk1"/>
                </a:solidFill>
                <a:latin typeface="Verdana"/>
                <a:ea typeface="Verdana"/>
                <a:cs typeface="Verdana"/>
                <a:sym typeface="Verdana"/>
              </a:defRPr>
            </a:lvl5pPr>
            <a:lvl6pPr marL="3352716" marR="0" lvl="5" indent="-135463" algn="l" rtl="0">
              <a:spcBef>
                <a:spcPts val="533"/>
              </a:spcBef>
              <a:buClr>
                <a:schemeClr val="dk1"/>
              </a:buClr>
              <a:buSzPct val="100000"/>
              <a:buFont typeface="Arial"/>
              <a:buChar char="•"/>
              <a:defRPr sz="2667" b="0" i="0" u="none" strike="noStrike" cap="none">
                <a:solidFill>
                  <a:schemeClr val="dk1"/>
                </a:solidFill>
                <a:latin typeface="Calibri"/>
                <a:ea typeface="Calibri"/>
                <a:cs typeface="Calibri"/>
                <a:sym typeface="Calibri"/>
              </a:defRPr>
            </a:lvl6pPr>
            <a:lvl7pPr marL="3962301" marR="0" lvl="6" indent="-135463" algn="l" rtl="0">
              <a:spcBef>
                <a:spcPts val="533"/>
              </a:spcBef>
              <a:buClr>
                <a:schemeClr val="dk1"/>
              </a:buClr>
              <a:buSzPct val="100000"/>
              <a:buFont typeface="Arial"/>
              <a:buChar char="•"/>
              <a:defRPr sz="2667" b="0" i="0" u="none" strike="noStrike" cap="none">
                <a:solidFill>
                  <a:schemeClr val="dk1"/>
                </a:solidFill>
                <a:latin typeface="Calibri"/>
                <a:ea typeface="Calibri"/>
                <a:cs typeface="Calibri"/>
                <a:sym typeface="Calibri"/>
              </a:defRPr>
            </a:lvl7pPr>
            <a:lvl8pPr marL="4571886" marR="0" lvl="7" indent="-135463" algn="l" rtl="0">
              <a:spcBef>
                <a:spcPts val="533"/>
              </a:spcBef>
              <a:buClr>
                <a:schemeClr val="dk1"/>
              </a:buClr>
              <a:buSzPct val="100000"/>
              <a:buFont typeface="Arial"/>
              <a:buChar char="•"/>
              <a:defRPr sz="2667" b="0" i="0" u="none" strike="noStrike" cap="none">
                <a:solidFill>
                  <a:schemeClr val="dk1"/>
                </a:solidFill>
                <a:latin typeface="Calibri"/>
                <a:ea typeface="Calibri"/>
                <a:cs typeface="Calibri"/>
                <a:sym typeface="Calibri"/>
              </a:defRPr>
            </a:lvl8pPr>
            <a:lvl9pPr marL="5181470" marR="0" lvl="8" indent="-135463" algn="l" rtl="0">
              <a:spcBef>
                <a:spcPts val="533"/>
              </a:spcBef>
              <a:buClr>
                <a:schemeClr val="dk1"/>
              </a:buClr>
              <a:buSzPct val="100000"/>
              <a:buFont typeface="Arial"/>
              <a:buChar char="•"/>
              <a:defRPr sz="2667" b="0" i="0" u="none" strike="noStrike" cap="none">
                <a:solidFill>
                  <a:schemeClr val="dk1"/>
                </a:solidFill>
                <a:latin typeface="Calibri"/>
                <a:ea typeface="Calibri"/>
                <a:cs typeface="Calibri"/>
                <a:sym typeface="Calibri"/>
              </a:defRPr>
            </a:lvl9pPr>
          </a:lstStyle>
          <a:p>
            <a:endParaRPr/>
          </a:p>
        </p:txBody>
      </p:sp>
      <p:sp>
        <p:nvSpPr>
          <p:cNvPr id="24" name="Shape 24"/>
          <p:cNvSpPr txBox="1">
            <a:spLocks noGrp="1"/>
          </p:cNvSpPr>
          <p:nvPr>
            <p:ph type="body" idx="2"/>
          </p:nvPr>
        </p:nvSpPr>
        <p:spPr>
          <a:xfrm>
            <a:off x="300613" y="315605"/>
            <a:ext cx="11636493" cy="891903"/>
          </a:xfrm>
          <a:prstGeom prst="rect">
            <a:avLst/>
          </a:prstGeom>
          <a:noFill/>
          <a:ln>
            <a:noFill/>
          </a:ln>
        </p:spPr>
        <p:txBody>
          <a:bodyPr lIns="91425" tIns="91425" rIns="91425" bIns="91425" anchor="t" anchorCtr="0"/>
          <a:lstStyle>
            <a:lvl1pPr marL="0" marR="0" lvl="0" indent="0" algn="l" rtl="0">
              <a:spcBef>
                <a:spcPts val="853"/>
              </a:spcBef>
              <a:buClr>
                <a:schemeClr val="dk1"/>
              </a:buClr>
              <a:buFont typeface="Arial"/>
              <a:buNone/>
              <a:defRPr sz="4267" b="0" i="0" u="none" strike="noStrike" cap="none">
                <a:solidFill>
                  <a:schemeClr val="dk1"/>
                </a:solidFill>
                <a:latin typeface="Verdana"/>
                <a:ea typeface="Verdana"/>
                <a:cs typeface="Verdana"/>
                <a:sym typeface="Verdana"/>
              </a:defRPr>
            </a:lvl1pPr>
            <a:lvl2pPr marL="990575" marR="0" lvl="1" indent="-143930" algn="l" rtl="0">
              <a:spcBef>
                <a:spcPts val="747"/>
              </a:spcBef>
              <a:buClr>
                <a:schemeClr val="dk1"/>
              </a:buClr>
              <a:buSzPct val="100000"/>
              <a:buFont typeface="Arial"/>
              <a:buChar char="–"/>
              <a:defRPr sz="3733" b="0" i="0" u="none" strike="noStrike" cap="none">
                <a:solidFill>
                  <a:schemeClr val="dk1"/>
                </a:solidFill>
                <a:latin typeface="Calibri"/>
                <a:ea typeface="Calibri"/>
                <a:cs typeface="Calibri"/>
                <a:sym typeface="Calibri"/>
              </a:defRPr>
            </a:lvl2pPr>
            <a:lvl3pPr marL="1523962" marR="0" lvl="2" indent="-101597"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3pPr>
            <a:lvl4pPr marL="2133547" marR="0" lvl="3" indent="-135463" algn="l" rtl="0">
              <a:spcBef>
                <a:spcPts val="533"/>
              </a:spcBef>
              <a:buClr>
                <a:schemeClr val="dk1"/>
              </a:buClr>
              <a:buSzPct val="100000"/>
              <a:buFont typeface="Arial"/>
              <a:buChar char="–"/>
              <a:defRPr sz="2667" b="0" i="0" u="none" strike="noStrike" cap="none">
                <a:solidFill>
                  <a:schemeClr val="dk1"/>
                </a:solidFill>
                <a:latin typeface="Calibri"/>
                <a:ea typeface="Calibri"/>
                <a:cs typeface="Calibri"/>
                <a:sym typeface="Calibri"/>
              </a:defRPr>
            </a:lvl4pPr>
            <a:lvl5pPr marL="2743131" marR="0" lvl="4" indent="-135463" algn="l" rtl="0">
              <a:spcBef>
                <a:spcPts val="533"/>
              </a:spcBef>
              <a:buClr>
                <a:schemeClr val="dk1"/>
              </a:buClr>
              <a:buSzPct val="100000"/>
              <a:buFont typeface="Arial"/>
              <a:buChar char="»"/>
              <a:defRPr sz="2667" b="0" i="0" u="none" strike="noStrike" cap="none">
                <a:solidFill>
                  <a:schemeClr val="dk1"/>
                </a:solidFill>
                <a:latin typeface="Calibri"/>
                <a:ea typeface="Calibri"/>
                <a:cs typeface="Calibri"/>
                <a:sym typeface="Calibri"/>
              </a:defRPr>
            </a:lvl5pPr>
            <a:lvl6pPr marL="3352716" marR="0" lvl="5" indent="-135463" algn="l" rtl="0">
              <a:spcBef>
                <a:spcPts val="533"/>
              </a:spcBef>
              <a:buClr>
                <a:schemeClr val="dk1"/>
              </a:buClr>
              <a:buSzPct val="100000"/>
              <a:buFont typeface="Arial"/>
              <a:buChar char="•"/>
              <a:defRPr sz="2667" b="0" i="0" u="none" strike="noStrike" cap="none">
                <a:solidFill>
                  <a:schemeClr val="dk1"/>
                </a:solidFill>
                <a:latin typeface="Calibri"/>
                <a:ea typeface="Calibri"/>
                <a:cs typeface="Calibri"/>
                <a:sym typeface="Calibri"/>
              </a:defRPr>
            </a:lvl6pPr>
            <a:lvl7pPr marL="3962301" marR="0" lvl="6" indent="-135463" algn="l" rtl="0">
              <a:spcBef>
                <a:spcPts val="533"/>
              </a:spcBef>
              <a:buClr>
                <a:schemeClr val="dk1"/>
              </a:buClr>
              <a:buSzPct val="100000"/>
              <a:buFont typeface="Arial"/>
              <a:buChar char="•"/>
              <a:defRPr sz="2667" b="0" i="0" u="none" strike="noStrike" cap="none">
                <a:solidFill>
                  <a:schemeClr val="dk1"/>
                </a:solidFill>
                <a:latin typeface="Calibri"/>
                <a:ea typeface="Calibri"/>
                <a:cs typeface="Calibri"/>
                <a:sym typeface="Calibri"/>
              </a:defRPr>
            </a:lvl7pPr>
            <a:lvl8pPr marL="4571886" marR="0" lvl="7" indent="-135463" algn="l" rtl="0">
              <a:spcBef>
                <a:spcPts val="533"/>
              </a:spcBef>
              <a:buClr>
                <a:schemeClr val="dk1"/>
              </a:buClr>
              <a:buSzPct val="100000"/>
              <a:buFont typeface="Arial"/>
              <a:buChar char="•"/>
              <a:defRPr sz="2667" b="0" i="0" u="none" strike="noStrike" cap="none">
                <a:solidFill>
                  <a:schemeClr val="dk1"/>
                </a:solidFill>
                <a:latin typeface="Calibri"/>
                <a:ea typeface="Calibri"/>
                <a:cs typeface="Calibri"/>
                <a:sym typeface="Calibri"/>
              </a:defRPr>
            </a:lvl8pPr>
            <a:lvl9pPr marL="5181470" marR="0" lvl="8" indent="-135463" algn="l" rtl="0">
              <a:spcBef>
                <a:spcPts val="533"/>
              </a:spcBef>
              <a:buClr>
                <a:schemeClr val="dk1"/>
              </a:buClr>
              <a:buSzPct val="100000"/>
              <a:buFont typeface="Arial"/>
              <a:buChar char="•"/>
              <a:defRPr sz="2667" b="0" i="0" u="none" strike="noStrike" cap="none">
                <a:solidFill>
                  <a:schemeClr val="dk1"/>
                </a:solidFill>
                <a:latin typeface="Calibri"/>
                <a:ea typeface="Calibri"/>
                <a:cs typeface="Calibri"/>
                <a:sym typeface="Calibri"/>
              </a:defRPr>
            </a:lvl9pPr>
          </a:lstStyle>
          <a:p>
            <a:endParaRPr/>
          </a:p>
        </p:txBody>
      </p:sp>
      <p:sp>
        <p:nvSpPr>
          <p:cNvPr id="25" name="Shape 25"/>
          <p:cNvSpPr txBox="1">
            <a:spLocks noGrp="1"/>
          </p:cNvSpPr>
          <p:nvPr>
            <p:ph type="body" idx="3"/>
          </p:nvPr>
        </p:nvSpPr>
        <p:spPr>
          <a:xfrm>
            <a:off x="309546" y="1234926"/>
            <a:ext cx="11627564" cy="475001"/>
          </a:xfrm>
          <a:prstGeom prst="rect">
            <a:avLst/>
          </a:prstGeom>
          <a:noFill/>
          <a:ln>
            <a:noFill/>
          </a:ln>
        </p:spPr>
        <p:txBody>
          <a:bodyPr lIns="91425" tIns="91425" rIns="91425" bIns="91425" anchor="t" anchorCtr="0"/>
          <a:lstStyle>
            <a:lvl1pPr marL="0" marR="0" lvl="0" indent="0" algn="l" rtl="0">
              <a:spcBef>
                <a:spcPts val="373"/>
              </a:spcBef>
              <a:buClr>
                <a:schemeClr val="accent2"/>
              </a:buClr>
              <a:buFont typeface="Arial"/>
              <a:buNone/>
              <a:defRPr sz="1867" b="0" i="0" u="none" strike="noStrike" cap="none">
                <a:solidFill>
                  <a:schemeClr val="accent2"/>
                </a:solidFill>
                <a:latin typeface="Verdana"/>
                <a:ea typeface="Verdana"/>
                <a:cs typeface="Verdana"/>
                <a:sym typeface="Verdana"/>
              </a:defRPr>
            </a:lvl1pPr>
            <a:lvl2pPr marL="990575" marR="0" lvl="1" indent="-143930" algn="l" rtl="0">
              <a:spcBef>
                <a:spcPts val="747"/>
              </a:spcBef>
              <a:buClr>
                <a:schemeClr val="dk1"/>
              </a:buClr>
              <a:buSzPct val="100000"/>
              <a:buFont typeface="Arial"/>
              <a:buChar char="–"/>
              <a:defRPr sz="3733" b="0" i="0" u="none" strike="noStrike" cap="none">
                <a:solidFill>
                  <a:schemeClr val="dk1"/>
                </a:solidFill>
                <a:latin typeface="Calibri"/>
                <a:ea typeface="Calibri"/>
                <a:cs typeface="Calibri"/>
                <a:sym typeface="Calibri"/>
              </a:defRPr>
            </a:lvl2pPr>
            <a:lvl3pPr marL="1523962" marR="0" lvl="2" indent="-101597"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3pPr>
            <a:lvl4pPr marL="2133547" marR="0" lvl="3" indent="-135463" algn="l" rtl="0">
              <a:spcBef>
                <a:spcPts val="533"/>
              </a:spcBef>
              <a:buClr>
                <a:schemeClr val="dk1"/>
              </a:buClr>
              <a:buSzPct val="100000"/>
              <a:buFont typeface="Arial"/>
              <a:buChar char="–"/>
              <a:defRPr sz="2667" b="0" i="0" u="none" strike="noStrike" cap="none">
                <a:solidFill>
                  <a:schemeClr val="dk1"/>
                </a:solidFill>
                <a:latin typeface="Calibri"/>
                <a:ea typeface="Calibri"/>
                <a:cs typeface="Calibri"/>
                <a:sym typeface="Calibri"/>
              </a:defRPr>
            </a:lvl4pPr>
            <a:lvl5pPr marL="2743131" marR="0" lvl="4" indent="-135463" algn="l" rtl="0">
              <a:spcBef>
                <a:spcPts val="533"/>
              </a:spcBef>
              <a:buClr>
                <a:schemeClr val="dk1"/>
              </a:buClr>
              <a:buSzPct val="100000"/>
              <a:buFont typeface="Arial"/>
              <a:buChar char="»"/>
              <a:defRPr sz="2667" b="0" i="0" u="none" strike="noStrike" cap="none">
                <a:solidFill>
                  <a:schemeClr val="dk1"/>
                </a:solidFill>
                <a:latin typeface="Calibri"/>
                <a:ea typeface="Calibri"/>
                <a:cs typeface="Calibri"/>
                <a:sym typeface="Calibri"/>
              </a:defRPr>
            </a:lvl5pPr>
            <a:lvl6pPr marL="3352716" marR="0" lvl="5" indent="-135463" algn="l" rtl="0">
              <a:spcBef>
                <a:spcPts val="533"/>
              </a:spcBef>
              <a:buClr>
                <a:schemeClr val="dk1"/>
              </a:buClr>
              <a:buSzPct val="100000"/>
              <a:buFont typeface="Arial"/>
              <a:buChar char="•"/>
              <a:defRPr sz="2667" b="0" i="0" u="none" strike="noStrike" cap="none">
                <a:solidFill>
                  <a:schemeClr val="dk1"/>
                </a:solidFill>
                <a:latin typeface="Calibri"/>
                <a:ea typeface="Calibri"/>
                <a:cs typeface="Calibri"/>
                <a:sym typeface="Calibri"/>
              </a:defRPr>
            </a:lvl6pPr>
            <a:lvl7pPr marL="3962301" marR="0" lvl="6" indent="-135463" algn="l" rtl="0">
              <a:spcBef>
                <a:spcPts val="533"/>
              </a:spcBef>
              <a:buClr>
                <a:schemeClr val="dk1"/>
              </a:buClr>
              <a:buSzPct val="100000"/>
              <a:buFont typeface="Arial"/>
              <a:buChar char="•"/>
              <a:defRPr sz="2667" b="0" i="0" u="none" strike="noStrike" cap="none">
                <a:solidFill>
                  <a:schemeClr val="dk1"/>
                </a:solidFill>
                <a:latin typeface="Calibri"/>
                <a:ea typeface="Calibri"/>
                <a:cs typeface="Calibri"/>
                <a:sym typeface="Calibri"/>
              </a:defRPr>
            </a:lvl7pPr>
            <a:lvl8pPr marL="4571886" marR="0" lvl="7" indent="-135463" algn="l" rtl="0">
              <a:spcBef>
                <a:spcPts val="533"/>
              </a:spcBef>
              <a:buClr>
                <a:schemeClr val="dk1"/>
              </a:buClr>
              <a:buSzPct val="100000"/>
              <a:buFont typeface="Arial"/>
              <a:buChar char="•"/>
              <a:defRPr sz="2667" b="0" i="0" u="none" strike="noStrike" cap="none">
                <a:solidFill>
                  <a:schemeClr val="dk1"/>
                </a:solidFill>
                <a:latin typeface="Calibri"/>
                <a:ea typeface="Calibri"/>
                <a:cs typeface="Calibri"/>
                <a:sym typeface="Calibri"/>
              </a:defRPr>
            </a:lvl8pPr>
            <a:lvl9pPr marL="5181470" marR="0" lvl="8" indent="-135463" algn="l" rtl="0">
              <a:spcBef>
                <a:spcPts val="533"/>
              </a:spcBef>
              <a:buClr>
                <a:schemeClr val="dk1"/>
              </a:buClr>
              <a:buSzPct val="100000"/>
              <a:buFont typeface="Arial"/>
              <a:buChar char="•"/>
              <a:defRPr sz="2667" b="0" i="0" u="none" strike="noStrike" cap="none">
                <a:solidFill>
                  <a:schemeClr val="dk1"/>
                </a:solidFill>
                <a:latin typeface="Calibri"/>
                <a:ea typeface="Calibri"/>
                <a:cs typeface="Calibri"/>
                <a:sym typeface="Calibri"/>
              </a:defRPr>
            </a:lvl9pPr>
          </a:lstStyle>
          <a:p>
            <a:endParaRPr/>
          </a:p>
        </p:txBody>
      </p:sp>
      <p:pic>
        <p:nvPicPr>
          <p:cNvPr id="26" name="Shape 26"/>
          <p:cNvPicPr preferRelativeResize="0"/>
          <p:nvPr/>
        </p:nvPicPr>
        <p:blipFill rotWithShape="1">
          <a:blip r:embed="rId2">
            <a:alphaModFix/>
          </a:blip>
          <a:srcRect/>
          <a:stretch/>
        </p:blipFill>
        <p:spPr>
          <a:xfrm>
            <a:off x="4997568" y="-4693"/>
            <a:ext cx="7195765" cy="838757"/>
          </a:xfrm>
          <a:prstGeom prst="rect">
            <a:avLst/>
          </a:prstGeom>
          <a:noFill/>
          <a:ln>
            <a:noFill/>
          </a:ln>
        </p:spPr>
      </p:pic>
      <p:sp>
        <p:nvSpPr>
          <p:cNvPr id="27" name="Shape 27"/>
          <p:cNvSpPr txBox="1">
            <a:spLocks noGrp="1"/>
          </p:cNvSpPr>
          <p:nvPr>
            <p:ph type="dt" idx="10"/>
          </p:nvPr>
        </p:nvSpPr>
        <p:spPr>
          <a:xfrm>
            <a:off x="153742" y="6356350"/>
            <a:ext cx="1568111" cy="366181"/>
          </a:xfrm>
          <a:prstGeom prst="rect">
            <a:avLst/>
          </a:prstGeom>
          <a:noFill/>
          <a:ln>
            <a:noFill/>
          </a:ln>
        </p:spPr>
        <p:txBody>
          <a:bodyPr lIns="91425" tIns="91425" rIns="91425" bIns="91425" anchor="ctr" anchorCtr="0"/>
          <a:lstStyle>
            <a:lvl1pPr marL="0" marR="0" lvl="0" indent="0" algn="l" rtl="0">
              <a:spcBef>
                <a:spcPts val="0"/>
              </a:spcBef>
              <a:buNone/>
              <a:defRPr sz="1600">
                <a:solidFill>
                  <a:srgbClr val="888888"/>
                </a:solidFill>
                <a:latin typeface="Calibri"/>
                <a:ea typeface="Calibri"/>
                <a:cs typeface="Calibri"/>
                <a:sym typeface="Calibri"/>
              </a:defRPr>
            </a:lvl1pPr>
            <a:lvl2pPr marL="609585" marR="0" lvl="1" indent="0" algn="l" rtl="0">
              <a:spcBef>
                <a:spcPts val="0"/>
              </a:spcBef>
              <a:buNone/>
              <a:defRPr sz="2400" b="0" i="0" u="none" strike="noStrike" cap="none">
                <a:solidFill>
                  <a:schemeClr val="dk1"/>
                </a:solidFill>
                <a:latin typeface="Calibri"/>
                <a:ea typeface="Calibri"/>
                <a:cs typeface="Calibri"/>
                <a:sym typeface="Calibri"/>
              </a:defRPr>
            </a:lvl2pPr>
            <a:lvl3pPr marL="1219170" marR="0" lvl="2" indent="0" algn="l" rtl="0">
              <a:spcBef>
                <a:spcPts val="0"/>
              </a:spcBef>
              <a:buNone/>
              <a:defRPr sz="2400" b="0" i="0" u="none" strike="noStrike" cap="none">
                <a:solidFill>
                  <a:schemeClr val="dk1"/>
                </a:solidFill>
                <a:latin typeface="Calibri"/>
                <a:ea typeface="Calibri"/>
                <a:cs typeface="Calibri"/>
                <a:sym typeface="Calibri"/>
              </a:defRPr>
            </a:lvl3pPr>
            <a:lvl4pPr marL="1828754" marR="0" lvl="3" indent="0" algn="l" rtl="0">
              <a:spcBef>
                <a:spcPts val="0"/>
              </a:spcBef>
              <a:buNone/>
              <a:defRPr sz="2400" b="0" i="0" u="none" strike="noStrike" cap="none">
                <a:solidFill>
                  <a:schemeClr val="dk1"/>
                </a:solidFill>
                <a:latin typeface="Calibri"/>
                <a:ea typeface="Calibri"/>
                <a:cs typeface="Calibri"/>
                <a:sym typeface="Calibri"/>
              </a:defRPr>
            </a:lvl4pPr>
            <a:lvl5pPr marL="2438339" marR="0" lvl="4" indent="0" algn="l" rtl="0">
              <a:spcBef>
                <a:spcPts val="0"/>
              </a:spcBef>
              <a:buNone/>
              <a:defRPr sz="2400" b="0" i="0" u="none" strike="noStrike" cap="none">
                <a:solidFill>
                  <a:schemeClr val="dk1"/>
                </a:solidFill>
                <a:latin typeface="Calibri"/>
                <a:ea typeface="Calibri"/>
                <a:cs typeface="Calibri"/>
                <a:sym typeface="Calibri"/>
              </a:defRPr>
            </a:lvl5pPr>
            <a:lvl6pPr marL="3047924" marR="0" lvl="5" indent="0" algn="l" rtl="0">
              <a:spcBef>
                <a:spcPts val="0"/>
              </a:spcBef>
              <a:buNone/>
              <a:defRPr sz="2400" b="0" i="0" u="none" strike="noStrike" cap="none">
                <a:solidFill>
                  <a:schemeClr val="dk1"/>
                </a:solidFill>
                <a:latin typeface="Calibri"/>
                <a:ea typeface="Calibri"/>
                <a:cs typeface="Calibri"/>
                <a:sym typeface="Calibri"/>
              </a:defRPr>
            </a:lvl6pPr>
            <a:lvl7pPr marL="3657509" marR="0" lvl="6" indent="0" algn="l" rtl="0">
              <a:spcBef>
                <a:spcPts val="0"/>
              </a:spcBef>
              <a:buNone/>
              <a:defRPr sz="2400" b="0" i="0" u="none" strike="noStrike" cap="none">
                <a:solidFill>
                  <a:schemeClr val="dk1"/>
                </a:solidFill>
                <a:latin typeface="Calibri"/>
                <a:ea typeface="Calibri"/>
                <a:cs typeface="Calibri"/>
                <a:sym typeface="Calibri"/>
              </a:defRPr>
            </a:lvl7pPr>
            <a:lvl8pPr marL="4267093" marR="0" lvl="7" indent="0" algn="l" rtl="0">
              <a:spcBef>
                <a:spcPts val="0"/>
              </a:spcBef>
              <a:buNone/>
              <a:defRPr sz="2400" b="0" i="0" u="none" strike="noStrike" cap="none">
                <a:solidFill>
                  <a:schemeClr val="dk1"/>
                </a:solidFill>
                <a:latin typeface="Calibri"/>
                <a:ea typeface="Calibri"/>
                <a:cs typeface="Calibri"/>
                <a:sym typeface="Calibri"/>
              </a:defRPr>
            </a:lvl8pPr>
            <a:lvl9pPr marL="4876678" marR="0" lvl="8" indent="0" algn="l" rtl="0">
              <a:spcBef>
                <a:spcPts val="0"/>
              </a:spcBef>
              <a:buNone/>
              <a:defRPr sz="2400" b="0" i="0" u="none" strike="noStrike" cap="none">
                <a:solidFill>
                  <a:schemeClr val="dk1"/>
                </a:solidFill>
                <a:latin typeface="Calibri"/>
                <a:ea typeface="Calibri"/>
                <a:cs typeface="Calibri"/>
                <a:sym typeface="Calibri"/>
              </a:defRPr>
            </a:lvl9pPr>
          </a:lstStyle>
          <a:p>
            <a:endParaRPr/>
          </a:p>
        </p:txBody>
      </p:sp>
      <p:sp>
        <p:nvSpPr>
          <p:cNvPr id="28" name="Shape 28"/>
          <p:cNvSpPr txBox="1">
            <a:spLocks noGrp="1"/>
          </p:cNvSpPr>
          <p:nvPr>
            <p:ph type="ftr" idx="11"/>
          </p:nvPr>
        </p:nvSpPr>
        <p:spPr>
          <a:xfrm>
            <a:off x="1835490" y="6356350"/>
            <a:ext cx="4114799" cy="366181"/>
          </a:xfrm>
          <a:prstGeom prst="rect">
            <a:avLst/>
          </a:prstGeom>
          <a:noFill/>
          <a:ln>
            <a:noFill/>
          </a:ln>
        </p:spPr>
        <p:txBody>
          <a:bodyPr lIns="91425" tIns="91425" rIns="91425" bIns="91425" anchor="ctr" anchorCtr="0"/>
          <a:lstStyle>
            <a:lvl1pPr marL="0" marR="0" lvl="0" indent="0" algn="ctr" rtl="0">
              <a:spcBef>
                <a:spcPts val="0"/>
              </a:spcBef>
              <a:buNone/>
              <a:defRPr sz="1600">
                <a:solidFill>
                  <a:srgbClr val="888888"/>
                </a:solidFill>
                <a:latin typeface="Calibri"/>
                <a:ea typeface="Calibri"/>
                <a:cs typeface="Calibri"/>
                <a:sym typeface="Calibri"/>
              </a:defRPr>
            </a:lvl1pPr>
            <a:lvl2pPr marL="609585" marR="0" lvl="1" indent="0" algn="l" rtl="0">
              <a:spcBef>
                <a:spcPts val="0"/>
              </a:spcBef>
              <a:buNone/>
              <a:defRPr sz="2400" b="0" i="0" u="none" strike="noStrike" cap="none">
                <a:solidFill>
                  <a:schemeClr val="dk1"/>
                </a:solidFill>
                <a:latin typeface="Calibri"/>
                <a:ea typeface="Calibri"/>
                <a:cs typeface="Calibri"/>
                <a:sym typeface="Calibri"/>
              </a:defRPr>
            </a:lvl2pPr>
            <a:lvl3pPr marL="1219170" marR="0" lvl="2" indent="0" algn="l" rtl="0">
              <a:spcBef>
                <a:spcPts val="0"/>
              </a:spcBef>
              <a:buNone/>
              <a:defRPr sz="2400" b="0" i="0" u="none" strike="noStrike" cap="none">
                <a:solidFill>
                  <a:schemeClr val="dk1"/>
                </a:solidFill>
                <a:latin typeface="Calibri"/>
                <a:ea typeface="Calibri"/>
                <a:cs typeface="Calibri"/>
                <a:sym typeface="Calibri"/>
              </a:defRPr>
            </a:lvl3pPr>
            <a:lvl4pPr marL="1828754" marR="0" lvl="3" indent="0" algn="l" rtl="0">
              <a:spcBef>
                <a:spcPts val="0"/>
              </a:spcBef>
              <a:buNone/>
              <a:defRPr sz="2400" b="0" i="0" u="none" strike="noStrike" cap="none">
                <a:solidFill>
                  <a:schemeClr val="dk1"/>
                </a:solidFill>
                <a:latin typeface="Calibri"/>
                <a:ea typeface="Calibri"/>
                <a:cs typeface="Calibri"/>
                <a:sym typeface="Calibri"/>
              </a:defRPr>
            </a:lvl4pPr>
            <a:lvl5pPr marL="2438339" marR="0" lvl="4" indent="0" algn="l" rtl="0">
              <a:spcBef>
                <a:spcPts val="0"/>
              </a:spcBef>
              <a:buNone/>
              <a:defRPr sz="2400" b="0" i="0" u="none" strike="noStrike" cap="none">
                <a:solidFill>
                  <a:schemeClr val="dk1"/>
                </a:solidFill>
                <a:latin typeface="Calibri"/>
                <a:ea typeface="Calibri"/>
                <a:cs typeface="Calibri"/>
                <a:sym typeface="Calibri"/>
              </a:defRPr>
            </a:lvl5pPr>
            <a:lvl6pPr marL="3047924" marR="0" lvl="5" indent="0" algn="l" rtl="0">
              <a:spcBef>
                <a:spcPts val="0"/>
              </a:spcBef>
              <a:buNone/>
              <a:defRPr sz="2400" b="0" i="0" u="none" strike="noStrike" cap="none">
                <a:solidFill>
                  <a:schemeClr val="dk1"/>
                </a:solidFill>
                <a:latin typeface="Calibri"/>
                <a:ea typeface="Calibri"/>
                <a:cs typeface="Calibri"/>
                <a:sym typeface="Calibri"/>
              </a:defRPr>
            </a:lvl6pPr>
            <a:lvl7pPr marL="3657509" marR="0" lvl="6" indent="0" algn="l" rtl="0">
              <a:spcBef>
                <a:spcPts val="0"/>
              </a:spcBef>
              <a:buNone/>
              <a:defRPr sz="2400" b="0" i="0" u="none" strike="noStrike" cap="none">
                <a:solidFill>
                  <a:schemeClr val="dk1"/>
                </a:solidFill>
                <a:latin typeface="Calibri"/>
                <a:ea typeface="Calibri"/>
                <a:cs typeface="Calibri"/>
                <a:sym typeface="Calibri"/>
              </a:defRPr>
            </a:lvl7pPr>
            <a:lvl8pPr marL="4267093" marR="0" lvl="7" indent="0" algn="l" rtl="0">
              <a:spcBef>
                <a:spcPts val="0"/>
              </a:spcBef>
              <a:buNone/>
              <a:defRPr sz="2400" b="0" i="0" u="none" strike="noStrike" cap="none">
                <a:solidFill>
                  <a:schemeClr val="dk1"/>
                </a:solidFill>
                <a:latin typeface="Calibri"/>
                <a:ea typeface="Calibri"/>
                <a:cs typeface="Calibri"/>
                <a:sym typeface="Calibri"/>
              </a:defRPr>
            </a:lvl8pPr>
            <a:lvl9pPr marL="4876678" marR="0" lvl="8" indent="0" algn="l" rtl="0">
              <a:spcBef>
                <a:spcPts val="0"/>
              </a:spcBef>
              <a:buNone/>
              <a:defRPr sz="24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2135651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ZoneTexte 13"/>
          <p:cNvSpPr txBox="1"/>
          <p:nvPr userDrawn="1"/>
        </p:nvSpPr>
        <p:spPr>
          <a:xfrm>
            <a:off x="11768564" y="6295077"/>
            <a:ext cx="570091" cy="235898"/>
          </a:xfrm>
          <a:prstGeom prst="rect">
            <a:avLst/>
          </a:prstGeom>
          <a:noFill/>
        </p:spPr>
        <p:txBody>
          <a:bodyPr wrap="square" rtlCol="0">
            <a:spAutoFit/>
          </a:bodyPr>
          <a:lstStyle/>
          <a:p>
            <a:fld id="{630C1694-9101-9A45-A428-FD842B6D6CA4}" type="slidenum">
              <a:rPr lang="fr-FR" sz="933" b="0" i="0" smtClean="0">
                <a:solidFill>
                  <a:schemeClr val="accent1"/>
                </a:solidFill>
                <a:latin typeface="Verdana Bold"/>
                <a:cs typeface="Verdana Bold"/>
              </a:rPr>
              <a:t>‹#›</a:t>
            </a:fld>
            <a:endParaRPr lang="fr-FR" sz="933" b="0" i="0" dirty="0">
              <a:solidFill>
                <a:schemeClr val="accent1"/>
              </a:solidFill>
              <a:latin typeface="Verdana Bold"/>
              <a:cs typeface="Verdana Bold"/>
            </a:endParaRPr>
          </a:p>
        </p:txBody>
      </p:sp>
      <p:sp>
        <p:nvSpPr>
          <p:cNvPr id="2" name="ZoneTexte 1"/>
          <p:cNvSpPr txBox="1"/>
          <p:nvPr userDrawn="1"/>
        </p:nvSpPr>
        <p:spPr>
          <a:xfrm>
            <a:off x="6213654" y="6406125"/>
            <a:ext cx="4451063" cy="246221"/>
          </a:xfrm>
          <a:prstGeom prst="rect">
            <a:avLst/>
          </a:prstGeom>
          <a:noFill/>
        </p:spPr>
        <p:txBody>
          <a:bodyPr wrap="square" rtlCol="0">
            <a:spAutoFit/>
          </a:bodyPr>
          <a:lstStyle/>
          <a:p>
            <a:pPr algn="ctr" rtl="0"/>
            <a:r>
              <a:rPr lang="fr-FR" sz="1000" b="0" i="1" u="none" strike="noStrike" kern="1200" spc="533" baseline="0" dirty="0">
                <a:solidFill>
                  <a:schemeClr val="tx1"/>
                </a:solidFill>
                <a:latin typeface="Gill Sans MT"/>
                <a:ea typeface="+mn-ea"/>
                <a:cs typeface="Gill Sans MT"/>
              </a:rPr>
              <a:t>THE EUROPEAN NEUTRON SOURCE</a:t>
            </a:r>
          </a:p>
        </p:txBody>
      </p:sp>
      <p:pic>
        <p:nvPicPr>
          <p:cNvPr id="3" name="Image 2"/>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976485" y="6106799"/>
            <a:ext cx="667656" cy="580683"/>
          </a:xfrm>
          <a:prstGeom prst="rect">
            <a:avLst/>
          </a:prstGeom>
        </p:spPr>
      </p:pic>
      <p:sp>
        <p:nvSpPr>
          <p:cNvPr id="4" name="Espace réservé de la date 3"/>
          <p:cNvSpPr>
            <a:spLocks noGrp="1"/>
          </p:cNvSpPr>
          <p:nvPr>
            <p:ph type="dt" sz="half" idx="2"/>
          </p:nvPr>
        </p:nvSpPr>
        <p:spPr>
          <a:xfrm>
            <a:off x="153742" y="6356351"/>
            <a:ext cx="1568111" cy="366183"/>
          </a:xfrm>
          <a:prstGeom prst="rect">
            <a:avLst/>
          </a:prstGeom>
        </p:spPr>
        <p:txBody>
          <a:bodyPr vert="horz" lIns="91440" tIns="45720" rIns="91440" bIns="45720" rtlCol="0" anchor="ctr"/>
          <a:lstStyle>
            <a:lvl1pPr algn="l">
              <a:defRPr sz="1600">
                <a:solidFill>
                  <a:schemeClr val="tx1">
                    <a:tint val="75000"/>
                  </a:schemeClr>
                </a:solidFill>
              </a:defRPr>
            </a:lvl1pPr>
          </a:lstStyle>
          <a:p>
            <a:fld id="{1E503BD7-C913-4044-8179-8712F2A6F125}" type="datetime1">
              <a:rPr lang="fr-FR" smtClean="0"/>
              <a:t>26/01/2023</a:t>
            </a:fld>
            <a:endParaRPr lang="fr-FR"/>
          </a:p>
        </p:txBody>
      </p:sp>
      <p:sp>
        <p:nvSpPr>
          <p:cNvPr id="5" name="Espace réservé du pied de page 4"/>
          <p:cNvSpPr>
            <a:spLocks noGrp="1"/>
          </p:cNvSpPr>
          <p:nvPr>
            <p:ph type="ftr" sz="quarter" idx="3"/>
          </p:nvPr>
        </p:nvSpPr>
        <p:spPr>
          <a:xfrm>
            <a:off x="1835491" y="6356351"/>
            <a:ext cx="4114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fr-FR" dirty="0"/>
          </a:p>
        </p:txBody>
      </p:sp>
    </p:spTree>
    <p:extLst>
      <p:ext uri="{BB962C8B-B14F-4D97-AF65-F5344CB8AC3E}">
        <p14:creationId xmlns:p14="http://schemas.microsoft.com/office/powerpoint/2010/main" val="17943878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8" r:id="rId7"/>
    <p:sldLayoutId id="2147483671" r:id="rId8"/>
  </p:sldLayoutIdLst>
  <p:hf sldNum="0" hdr="0"/>
  <p:txStyles>
    <p:titleStyle>
      <a:lvl1pPr algn="ctr" defTabSz="609585"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7.jpg"/><Relationship Id="rId7" Type="http://schemas.openxmlformats.org/officeDocument/2006/relationships/image" Target="../media/image31.png"/><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jpg"/></Relationships>
</file>

<file path=ppt/slides/_rels/slide13.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oleObject" Target="../embeddings/oleObject1.bin"/><Relationship Id="rId1" Type="http://schemas.openxmlformats.org/officeDocument/2006/relationships/slideLayout" Target="../slideLayouts/slideLayout5.xml"/><Relationship Id="rId5" Type="http://schemas.openxmlformats.org/officeDocument/2006/relationships/image" Target="../media/image50.emf"/><Relationship Id="rId4" Type="http://schemas.openxmlformats.org/officeDocument/2006/relationships/oleObject" Target="../embeddings/oleObject2.bin"/></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5.emf"/><Relationship Id="rId2" Type="http://schemas.openxmlformats.org/officeDocument/2006/relationships/image" Target="../media/image51.png"/><Relationship Id="rId1" Type="http://schemas.openxmlformats.org/officeDocument/2006/relationships/slideLayout" Target="../slideLayouts/slideLayout7.xml"/><Relationship Id="rId6" Type="http://schemas.openxmlformats.org/officeDocument/2006/relationships/oleObject" Target="../embeddings/oleObject3.bin"/><Relationship Id="rId5" Type="http://schemas.openxmlformats.org/officeDocument/2006/relationships/image" Target="../media/image54.png"/><Relationship Id="rId4" Type="http://schemas.openxmlformats.org/officeDocument/2006/relationships/image" Target="../media/image53.png"/></Relationships>
</file>

<file path=ppt/slides/_rels/slide32.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image" Target="../media/image56.png"/><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33.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64.png"/><Relationship Id="rId4" Type="http://schemas.openxmlformats.org/officeDocument/2006/relationships/image" Target="../media/image63.png"/></Relationships>
</file>

<file path=ppt/slides/_rels/slide34.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6.jpg"/><Relationship Id="rId7" Type="http://schemas.openxmlformats.org/officeDocument/2006/relationships/image" Target="../media/image70.jpg"/><Relationship Id="rId2" Type="http://schemas.openxmlformats.org/officeDocument/2006/relationships/image" Target="../media/image65.jpg"/><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image" Target="../media/image68.jpg"/><Relationship Id="rId4" Type="http://schemas.openxmlformats.org/officeDocument/2006/relationships/image" Target="../media/image67.jpg"/></Relationships>
</file>

<file path=ppt/slides/_rels/slide35.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75.jpeg"/><Relationship Id="rId5" Type="http://schemas.openxmlformats.org/officeDocument/2006/relationships/image" Target="../media/image74.jpeg"/><Relationship Id="rId4" Type="http://schemas.openxmlformats.org/officeDocument/2006/relationships/image" Target="../media/image73.png"/></Relationships>
</file>

<file path=ppt/slides/_rels/slide36.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png"/><Relationship Id="rId1" Type="http://schemas.openxmlformats.org/officeDocument/2006/relationships/slideLayout" Target="../slideLayouts/slideLayout7.xml"/><Relationship Id="rId4" Type="http://schemas.openxmlformats.org/officeDocument/2006/relationships/image" Target="../media/image72.jpeg"/></Relationships>
</file>

<file path=ppt/slides/_rels/slide37.xml.rels><?xml version="1.0" encoding="UTF-8" standalone="yes"?>
<Relationships xmlns="http://schemas.openxmlformats.org/package/2006/relationships"><Relationship Id="rId8" Type="http://schemas.openxmlformats.org/officeDocument/2006/relationships/image" Target="../media/image83.jpeg"/><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image" Target="../media/image72.jpeg"/><Relationship Id="rId1" Type="http://schemas.openxmlformats.org/officeDocument/2006/relationships/slideLayout" Target="../slideLayouts/slideLayout5.xml"/><Relationship Id="rId6" Type="http://schemas.openxmlformats.org/officeDocument/2006/relationships/image" Target="../media/image81.jpeg"/><Relationship Id="rId5" Type="http://schemas.openxmlformats.org/officeDocument/2006/relationships/image" Target="../media/image80.jpeg"/><Relationship Id="rId4" Type="http://schemas.openxmlformats.org/officeDocument/2006/relationships/image" Target="../media/image79.jpeg"/></Relationships>
</file>

<file path=ppt/slides/_rels/slide38.xml.rels><?xml version="1.0" encoding="UTF-8" standalone="yes"?>
<Relationships xmlns="http://schemas.openxmlformats.org/package/2006/relationships"><Relationship Id="rId3" Type="http://schemas.openxmlformats.org/officeDocument/2006/relationships/image" Target="../media/image85.jpg"/><Relationship Id="rId2" Type="http://schemas.openxmlformats.org/officeDocument/2006/relationships/image" Target="../media/image84.JP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87.png"/><Relationship Id="rId7" Type="http://schemas.openxmlformats.org/officeDocument/2006/relationships/image" Target="../media/image91.jpeg"/><Relationship Id="rId2" Type="http://schemas.openxmlformats.org/officeDocument/2006/relationships/image" Target="../media/image86.png"/><Relationship Id="rId1" Type="http://schemas.openxmlformats.org/officeDocument/2006/relationships/slideLayout" Target="../slideLayouts/slideLayout6.xml"/><Relationship Id="rId6" Type="http://schemas.openxmlformats.org/officeDocument/2006/relationships/image" Target="../media/image90.wmf"/><Relationship Id="rId5" Type="http://schemas.openxmlformats.org/officeDocument/2006/relationships/image" Target="../media/image89.jpeg"/><Relationship Id="rId4" Type="http://schemas.openxmlformats.org/officeDocument/2006/relationships/image" Target="../media/image88.jpeg"/></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s>
</file>

<file path=ppt/slides/_rels/slide44.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50.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90.wmf"/><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png"/></Relationships>
</file>

<file path=ppt/slides/_rels/slide52.xml.rels><?xml version="1.0" encoding="UTF-8" standalone="yes"?>
<Relationships xmlns="http://schemas.openxmlformats.org/package/2006/relationships"><Relationship Id="rId3" Type="http://schemas.openxmlformats.org/officeDocument/2006/relationships/image" Target="../media/image90.wmf"/><Relationship Id="rId2" Type="http://schemas.openxmlformats.org/officeDocument/2006/relationships/image" Target="../media/image111.png"/><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15.wmf"/><Relationship Id="rId5" Type="http://schemas.openxmlformats.org/officeDocument/2006/relationships/image" Target="../media/image114.png"/><Relationship Id="rId4" Type="http://schemas.openxmlformats.org/officeDocument/2006/relationships/image" Target="../media/image113.png"/></Relationships>
</file>

<file path=ppt/slides/_rels/slide54.xml.rels><?xml version="1.0" encoding="UTF-8" standalone="yes"?>
<Relationships xmlns="http://schemas.openxmlformats.org/package/2006/relationships"><Relationship Id="rId3" Type="http://schemas.openxmlformats.org/officeDocument/2006/relationships/image" Target="../media/image90.wmf"/><Relationship Id="rId2" Type="http://schemas.openxmlformats.org/officeDocument/2006/relationships/image" Target="../media/image116.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ous-titre 5"/>
          <p:cNvSpPr>
            <a:spLocks noGrp="1"/>
          </p:cNvSpPr>
          <p:nvPr>
            <p:ph type="subTitle" idx="1"/>
          </p:nvPr>
        </p:nvSpPr>
        <p:spPr>
          <a:xfrm>
            <a:off x="313418" y="5528928"/>
            <a:ext cx="11565163" cy="588221"/>
          </a:xfrm>
        </p:spPr>
        <p:txBody>
          <a:bodyPr/>
          <a:lstStyle/>
          <a:p>
            <a:r>
              <a:rPr lang="fr-FR" sz="3200" dirty="0"/>
              <a:t>Caterina </a:t>
            </a:r>
            <a:r>
              <a:rPr lang="fr-FR" sz="3200" dirty="0" err="1"/>
              <a:t>Michelagnoli</a:t>
            </a:r>
            <a:r>
              <a:rPr lang="fr-FR" sz="3200" dirty="0"/>
              <a:t>                               </a:t>
            </a:r>
            <a:r>
              <a:rPr lang="fr-FR" sz="1600" i="1" dirty="0" err="1"/>
              <a:t>michelagnolic</a:t>
            </a:r>
            <a:r>
              <a:rPr lang="fr-FR" sz="1400" i="1" dirty="0" err="1"/>
              <a:t>@ill.fr</a:t>
            </a:r>
            <a:endParaRPr lang="fr-FR" sz="3200" i="1" dirty="0"/>
          </a:p>
        </p:txBody>
      </p:sp>
      <p:sp>
        <p:nvSpPr>
          <p:cNvPr id="7" name="Espace réservé du texte 6"/>
          <p:cNvSpPr>
            <a:spLocks noGrp="1"/>
          </p:cNvSpPr>
          <p:nvPr>
            <p:ph type="body" sz="quarter" idx="18"/>
          </p:nvPr>
        </p:nvSpPr>
        <p:spPr>
          <a:xfrm>
            <a:off x="153742" y="3617851"/>
            <a:ext cx="12192000" cy="1791476"/>
          </a:xfrm>
        </p:spPr>
        <p:txBody>
          <a:bodyPr/>
          <a:lstStyle/>
          <a:p>
            <a:r>
              <a:rPr lang="fr-FR" sz="4800" dirty="0" err="1"/>
              <a:t>Nuclear</a:t>
            </a:r>
            <a:r>
              <a:rPr lang="fr-FR" sz="4800" dirty="0"/>
              <a:t> Structure </a:t>
            </a:r>
            <a:r>
              <a:rPr lang="fr-FR" sz="4800" dirty="0" err="1"/>
              <a:t>studies</a:t>
            </a:r>
            <a:r>
              <a:rPr lang="fr-FR" sz="4800" dirty="0"/>
              <a:t> </a:t>
            </a:r>
            <a:r>
              <a:rPr lang="fr-FR" sz="4800" dirty="0" err="1"/>
              <a:t>using</a:t>
            </a:r>
            <a:r>
              <a:rPr lang="fr-FR" sz="4800" dirty="0"/>
              <a:t> </a:t>
            </a:r>
          </a:p>
          <a:p>
            <a:r>
              <a:rPr lang="fr-FR" sz="4800" dirty="0"/>
              <a:t>high-</a:t>
            </a:r>
            <a:r>
              <a:rPr lang="fr-FR" sz="4800" dirty="0" err="1"/>
              <a:t>resolution</a:t>
            </a:r>
            <a:r>
              <a:rPr lang="fr-FR" sz="4800" dirty="0"/>
              <a:t> techniques</a:t>
            </a:r>
          </a:p>
        </p:txBody>
      </p:sp>
      <p:pic>
        <p:nvPicPr>
          <p:cNvPr id="3" name="Image 2" descr="Une image contenant montagne, extérieur, nature, eau&#10;&#10;Description générée automatiquement">
            <a:extLst>
              <a:ext uri="{FF2B5EF4-FFF2-40B4-BE49-F238E27FC236}">
                <a16:creationId xmlns:a16="http://schemas.microsoft.com/office/drawing/2014/main" id="{5180C98A-3C37-2425-2CB9-2FD66F4886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322194"/>
            <a:ext cx="12192000" cy="3300295"/>
          </a:xfrm>
          <a:prstGeom prst="rect">
            <a:avLst/>
          </a:prstGeom>
        </p:spPr>
      </p:pic>
      <p:sp>
        <p:nvSpPr>
          <p:cNvPr id="2" name="Espace réservé de la date 7">
            <a:extLst>
              <a:ext uri="{FF2B5EF4-FFF2-40B4-BE49-F238E27FC236}">
                <a16:creationId xmlns:a16="http://schemas.microsoft.com/office/drawing/2014/main" id="{E16CA73B-0578-7D69-358B-D057C66DDD5F}"/>
              </a:ext>
            </a:extLst>
          </p:cNvPr>
          <p:cNvSpPr txBox="1">
            <a:spLocks/>
          </p:cNvSpPr>
          <p:nvPr/>
        </p:nvSpPr>
        <p:spPr>
          <a:xfrm>
            <a:off x="299451" y="6453071"/>
            <a:ext cx="1779137" cy="366183"/>
          </a:xfrm>
          <a:prstGeom prst="rect">
            <a:avLst/>
          </a:prstGeom>
        </p:spPr>
        <p:txBody>
          <a:bodyPr vert="horz" lIns="91440" tIns="45720" rIns="91440" bIns="45720" rtlCol="0" anchor="ctr"/>
          <a:lstStyle>
            <a:defPPr>
              <a:defRPr lang="en-US"/>
            </a:defPPr>
            <a:lvl1pPr marL="0" algn="l" defTabSz="914400" rtl="0" eaLnBrk="1" latinLnBrk="0" hangingPunct="1">
              <a:defRPr sz="16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09585"/>
            <a:r>
              <a:rPr lang="fr-FR" dirty="0">
                <a:solidFill>
                  <a:srgbClr val="000000">
                    <a:tint val="75000"/>
                  </a:srgbClr>
                </a:solidFill>
                <a:latin typeface="Calibri"/>
              </a:rPr>
              <a:t>26/01/2023</a:t>
            </a:r>
          </a:p>
        </p:txBody>
      </p:sp>
      <p:sp>
        <p:nvSpPr>
          <p:cNvPr id="4" name="Espace réservé du pied de page 8">
            <a:extLst>
              <a:ext uri="{FF2B5EF4-FFF2-40B4-BE49-F238E27FC236}">
                <a16:creationId xmlns:a16="http://schemas.microsoft.com/office/drawing/2014/main" id="{15DB7251-3369-A27E-B2E7-37364D1AE295}"/>
              </a:ext>
            </a:extLst>
          </p:cNvPr>
          <p:cNvSpPr txBox="1">
            <a:spLocks/>
          </p:cNvSpPr>
          <p:nvPr/>
        </p:nvSpPr>
        <p:spPr>
          <a:xfrm>
            <a:off x="1981200" y="6453071"/>
            <a:ext cx="4114800" cy="366183"/>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09585"/>
            <a:r>
              <a:rPr lang="fr-FR">
                <a:solidFill>
                  <a:srgbClr val="000000">
                    <a:tint val="75000"/>
                  </a:srgbClr>
                </a:solidFill>
                <a:latin typeface="Calibri"/>
              </a:rPr>
              <a:t>Master Interuniversitario IEM-CSIC </a:t>
            </a:r>
            <a:endParaRPr lang="fr-FR" dirty="0">
              <a:solidFill>
                <a:srgbClr val="000000">
                  <a:tint val="75000"/>
                </a:srgbClr>
              </a:solidFill>
              <a:latin typeface="Calibri"/>
            </a:endParaRPr>
          </a:p>
        </p:txBody>
      </p:sp>
    </p:spTree>
    <p:extLst>
      <p:ext uri="{BB962C8B-B14F-4D97-AF65-F5344CB8AC3E}">
        <p14:creationId xmlns:p14="http://schemas.microsoft.com/office/powerpoint/2010/main" val="2271627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8E854886-B4E9-147D-C023-F80FD68AE347}"/>
              </a:ext>
            </a:extLst>
          </p:cNvPr>
          <p:cNvSpPr>
            <a:spLocks noGrp="1"/>
          </p:cNvSpPr>
          <p:nvPr>
            <p:ph type="body" sz="quarter" idx="18"/>
          </p:nvPr>
        </p:nvSpPr>
        <p:spPr/>
        <p:txBody>
          <a:bodyPr/>
          <a:lstStyle/>
          <a:p>
            <a:r>
              <a:rPr lang="fr-FR" sz="3600" dirty="0"/>
              <a:t>Position-sensitive</a:t>
            </a:r>
            <a:r>
              <a:rPr lang="fr-FR" sz="3200" dirty="0"/>
              <a:t> </a:t>
            </a:r>
            <a:r>
              <a:rPr lang="fr-FR" sz="3200" dirty="0" err="1"/>
              <a:t>operation</a:t>
            </a:r>
            <a:r>
              <a:rPr lang="fr-FR" sz="3200" dirty="0"/>
              <a:t> mode and </a:t>
            </a:r>
            <a:r>
              <a:rPr lang="fr-FR" sz="3200" dirty="0" err="1">
                <a:latin typeface="Symbol" pitchFamily="2" charset="2"/>
              </a:rPr>
              <a:t>g</a:t>
            </a:r>
            <a:r>
              <a:rPr lang="fr-FR" sz="3200" dirty="0" err="1"/>
              <a:t>-ray</a:t>
            </a:r>
            <a:r>
              <a:rPr lang="fr-FR" sz="3200" dirty="0"/>
              <a:t> </a:t>
            </a:r>
            <a:r>
              <a:rPr lang="fr-FR" sz="3200" dirty="0" err="1"/>
              <a:t>tracking</a:t>
            </a:r>
            <a:endParaRPr lang="fr-FR" sz="3200" dirty="0"/>
          </a:p>
        </p:txBody>
      </p:sp>
      <p:sp>
        <p:nvSpPr>
          <p:cNvPr id="7" name="Shape 920">
            <a:extLst>
              <a:ext uri="{FF2B5EF4-FFF2-40B4-BE49-F238E27FC236}">
                <a16:creationId xmlns:a16="http://schemas.microsoft.com/office/drawing/2014/main" id="{8C06347A-EDB3-A524-51A8-CD300758F107}"/>
              </a:ext>
            </a:extLst>
          </p:cNvPr>
          <p:cNvSpPr/>
          <p:nvPr/>
        </p:nvSpPr>
        <p:spPr>
          <a:xfrm>
            <a:off x="2676215" y="1481738"/>
            <a:ext cx="6183204" cy="4877435"/>
          </a:xfrm>
          <a:custGeom>
            <a:avLst/>
            <a:gdLst/>
            <a:ahLst/>
            <a:cxnLst/>
            <a:rect l="0" t="0" r="0" b="0"/>
            <a:pathLst>
              <a:path w="120000" h="120000" extrusionOk="0">
                <a:moveTo>
                  <a:pt x="0" y="0"/>
                </a:moveTo>
                <a:lnTo>
                  <a:pt x="0" y="120000"/>
                </a:lnTo>
                <a:lnTo>
                  <a:pt x="60722" y="120000"/>
                </a:lnTo>
                <a:lnTo>
                  <a:pt x="60722" y="3529"/>
                </a:lnTo>
                <a:lnTo>
                  <a:pt x="120000" y="3529"/>
                </a:lnTo>
                <a:lnTo>
                  <a:pt x="120000" y="97058"/>
                </a:lnTo>
              </a:path>
            </a:pathLst>
          </a:custGeom>
          <a:noFill/>
          <a:ln w="635000" cap="flat" cmpd="sng">
            <a:solidFill>
              <a:srgbClr val="000099"/>
            </a:solidFill>
            <a:prstDash val="solid"/>
            <a:round/>
            <a:headEnd type="none" w="med" len="med"/>
            <a:tailEnd type="none" w="med" len="med"/>
          </a:ln>
        </p:spPr>
        <p:txBody>
          <a:bodyPr lIns="91425" tIns="45700" rIns="91425" bIns="45700" anchor="t" anchorCtr="0">
            <a:noAutofit/>
          </a:bodyPr>
          <a:lstStyle/>
          <a:p>
            <a:endParaRPr>
              <a:solidFill>
                <a:srgbClr val="000000"/>
              </a:solidFill>
              <a:latin typeface="Calibri"/>
              <a:ea typeface="Calibri"/>
              <a:cs typeface="Calibri"/>
              <a:sym typeface="Calibri"/>
            </a:endParaRPr>
          </a:p>
        </p:txBody>
      </p:sp>
      <p:sp>
        <p:nvSpPr>
          <p:cNvPr id="8" name="Shape 922">
            <a:extLst>
              <a:ext uri="{FF2B5EF4-FFF2-40B4-BE49-F238E27FC236}">
                <a16:creationId xmlns:a16="http://schemas.microsoft.com/office/drawing/2014/main" id="{42C35BBE-A742-939C-144B-FA0CAEA825E0}"/>
              </a:ext>
            </a:extLst>
          </p:cNvPr>
          <p:cNvSpPr txBox="1"/>
          <p:nvPr/>
        </p:nvSpPr>
        <p:spPr>
          <a:xfrm>
            <a:off x="1592641" y="1683401"/>
            <a:ext cx="2071687" cy="646331"/>
          </a:xfrm>
          <a:prstGeom prst="rect">
            <a:avLst/>
          </a:prstGeom>
          <a:solidFill>
            <a:srgbClr val="92D050"/>
          </a:solidFill>
          <a:ln>
            <a:noFill/>
          </a:ln>
        </p:spPr>
        <p:txBody>
          <a:bodyPr lIns="91425" tIns="45700" rIns="91425" bIns="45700" anchor="t" anchorCtr="0">
            <a:noAutofit/>
          </a:bodyPr>
          <a:lstStyle/>
          <a:p>
            <a:pPr algn="ctr">
              <a:buSzPct val="25000"/>
            </a:pPr>
            <a:r>
              <a:rPr lang="en-US" b="1">
                <a:solidFill>
                  <a:srgbClr val="000000"/>
                </a:solidFill>
                <a:latin typeface="Calibri"/>
                <a:ea typeface="Calibri"/>
                <a:cs typeface="Calibri"/>
                <a:sym typeface="Calibri"/>
              </a:rPr>
              <a:t>highly segmented </a:t>
            </a:r>
          </a:p>
          <a:p>
            <a:pPr algn="ctr">
              <a:buSzPct val="25000"/>
            </a:pPr>
            <a:r>
              <a:rPr lang="en-US" b="1">
                <a:solidFill>
                  <a:srgbClr val="000000"/>
                </a:solidFill>
                <a:latin typeface="Calibri"/>
                <a:ea typeface="Calibri"/>
                <a:cs typeface="Calibri"/>
                <a:sym typeface="Calibri"/>
              </a:rPr>
              <a:t>HPGe detectors</a:t>
            </a:r>
          </a:p>
        </p:txBody>
      </p:sp>
      <p:sp>
        <p:nvSpPr>
          <p:cNvPr id="9" name="Shape 923">
            <a:extLst>
              <a:ext uri="{FF2B5EF4-FFF2-40B4-BE49-F238E27FC236}">
                <a16:creationId xmlns:a16="http://schemas.microsoft.com/office/drawing/2014/main" id="{1C87F710-AEC8-9B09-1EEB-D41A4795A9F7}"/>
              </a:ext>
            </a:extLst>
          </p:cNvPr>
          <p:cNvSpPr/>
          <p:nvPr/>
        </p:nvSpPr>
        <p:spPr>
          <a:xfrm rot="10800000" flipH="1">
            <a:off x="8193084" y="5101085"/>
            <a:ext cx="1300163" cy="758825"/>
          </a:xfrm>
          <a:prstGeom prst="triangle">
            <a:avLst>
              <a:gd name="adj" fmla="val 50000"/>
            </a:avLst>
          </a:prstGeom>
          <a:solidFill>
            <a:srgbClr val="000099"/>
          </a:solidFill>
          <a:ln w="9525" cap="flat" cmpd="sng">
            <a:solidFill>
              <a:srgbClr val="000099"/>
            </a:solidFill>
            <a:prstDash val="solid"/>
            <a:miter/>
            <a:headEnd type="none" w="med" len="med"/>
            <a:tailEnd type="none" w="med" len="med"/>
          </a:ln>
        </p:spPr>
        <p:txBody>
          <a:bodyPr lIns="91425" tIns="45700" rIns="91425" bIns="45700" anchor="ctr" anchorCtr="0">
            <a:noAutofit/>
          </a:bodyPr>
          <a:lstStyle/>
          <a:p>
            <a:endParaRPr sz="1600">
              <a:solidFill>
                <a:srgbClr val="000000"/>
              </a:solidFill>
              <a:latin typeface="Calibri"/>
              <a:ea typeface="Calibri"/>
              <a:cs typeface="Calibri"/>
              <a:sym typeface="Calibri"/>
            </a:endParaRPr>
          </a:p>
        </p:txBody>
      </p:sp>
      <p:sp>
        <p:nvSpPr>
          <p:cNvPr id="10" name="Shape 924">
            <a:extLst>
              <a:ext uri="{FF2B5EF4-FFF2-40B4-BE49-F238E27FC236}">
                <a16:creationId xmlns:a16="http://schemas.microsoft.com/office/drawing/2014/main" id="{4521C0B7-8220-46E6-71AA-52CA6965782A}"/>
              </a:ext>
            </a:extLst>
          </p:cNvPr>
          <p:cNvSpPr txBox="1"/>
          <p:nvPr/>
        </p:nvSpPr>
        <p:spPr>
          <a:xfrm>
            <a:off x="7209265" y="5355811"/>
            <a:ext cx="3158836" cy="1323439"/>
          </a:xfrm>
          <a:prstGeom prst="rect">
            <a:avLst/>
          </a:prstGeom>
          <a:solidFill>
            <a:srgbClr val="92D050"/>
          </a:solidFill>
          <a:ln>
            <a:noFill/>
          </a:ln>
        </p:spPr>
        <p:txBody>
          <a:bodyPr lIns="91425" tIns="45700" rIns="91425" bIns="45700" anchor="t" anchorCtr="0">
            <a:noAutofit/>
          </a:bodyPr>
          <a:lstStyle/>
          <a:p>
            <a:pPr algn="ctr">
              <a:buSzPct val="25000"/>
            </a:pPr>
            <a:r>
              <a:rPr lang="en-US" sz="2000" b="1">
                <a:solidFill>
                  <a:srgbClr val="000000"/>
                </a:solidFill>
                <a:latin typeface="Calibri"/>
                <a:ea typeface="Calibri"/>
                <a:cs typeface="Calibri"/>
                <a:sym typeface="Calibri"/>
              </a:rPr>
              <a:t>Event by event:</a:t>
            </a:r>
          </a:p>
          <a:p>
            <a:pPr algn="ctr">
              <a:buSzPct val="25000"/>
            </a:pPr>
            <a:r>
              <a:rPr lang="en-US" sz="2000" b="1">
                <a:solidFill>
                  <a:srgbClr val="000000"/>
                </a:solidFill>
                <a:latin typeface="Calibri"/>
                <a:ea typeface="Calibri"/>
                <a:cs typeface="Calibri"/>
                <a:sym typeface="Calibri"/>
              </a:rPr>
              <a:t>how many gammas,</a:t>
            </a:r>
          </a:p>
          <a:p>
            <a:pPr algn="ctr">
              <a:buSzPct val="25000"/>
            </a:pPr>
            <a:r>
              <a:rPr lang="en-US" sz="2000" b="1">
                <a:solidFill>
                  <a:srgbClr val="000000"/>
                </a:solidFill>
                <a:latin typeface="Calibri"/>
                <a:ea typeface="Calibri"/>
                <a:cs typeface="Calibri"/>
                <a:sym typeface="Calibri"/>
              </a:rPr>
              <a:t>for each gamma: energy, first interaction point, path</a:t>
            </a:r>
          </a:p>
        </p:txBody>
      </p:sp>
      <p:pic>
        <p:nvPicPr>
          <p:cNvPr id="11" name="Shape 925" descr="gtrackdet.png">
            <a:extLst>
              <a:ext uri="{FF2B5EF4-FFF2-40B4-BE49-F238E27FC236}">
                <a16:creationId xmlns:a16="http://schemas.microsoft.com/office/drawing/2014/main" id="{EF229938-3A57-26A0-D36E-655B913C3BAE}"/>
              </a:ext>
            </a:extLst>
          </p:cNvPr>
          <p:cNvPicPr preferRelativeResize="0"/>
          <p:nvPr/>
        </p:nvPicPr>
        <p:blipFill rotWithShape="1">
          <a:blip r:embed="rId2">
            <a:alphaModFix/>
          </a:blip>
          <a:srcRect/>
          <a:stretch/>
        </p:blipFill>
        <p:spPr>
          <a:xfrm>
            <a:off x="1341121" y="2547497"/>
            <a:ext cx="3041652" cy="1456824"/>
          </a:xfrm>
          <a:prstGeom prst="rect">
            <a:avLst/>
          </a:prstGeom>
          <a:noFill/>
          <a:ln>
            <a:noFill/>
          </a:ln>
        </p:spPr>
      </p:pic>
      <p:sp>
        <p:nvSpPr>
          <p:cNvPr id="12" name="Shape 926">
            <a:extLst>
              <a:ext uri="{FF2B5EF4-FFF2-40B4-BE49-F238E27FC236}">
                <a16:creationId xmlns:a16="http://schemas.microsoft.com/office/drawing/2014/main" id="{3B987BFB-ED09-E882-7AA9-D83E562E31EB}"/>
              </a:ext>
            </a:extLst>
          </p:cNvPr>
          <p:cNvSpPr txBox="1"/>
          <p:nvPr/>
        </p:nvSpPr>
        <p:spPr>
          <a:xfrm>
            <a:off x="1520631" y="4668830"/>
            <a:ext cx="2339752" cy="923329"/>
          </a:xfrm>
          <a:prstGeom prst="rect">
            <a:avLst/>
          </a:prstGeom>
          <a:solidFill>
            <a:srgbClr val="92D050"/>
          </a:solidFill>
          <a:ln>
            <a:noFill/>
          </a:ln>
        </p:spPr>
        <p:txBody>
          <a:bodyPr lIns="91425" tIns="45700" rIns="91425" bIns="45700" anchor="t" anchorCtr="0">
            <a:noAutofit/>
          </a:bodyPr>
          <a:lstStyle/>
          <a:p>
            <a:pPr algn="ctr">
              <a:buSzPct val="25000"/>
            </a:pPr>
            <a:r>
              <a:rPr lang="en-US" b="1">
                <a:solidFill>
                  <a:srgbClr val="000000"/>
                </a:solidFill>
                <a:latin typeface="Calibri"/>
                <a:ea typeface="Calibri"/>
                <a:cs typeface="Calibri"/>
                <a:sym typeface="Calibri"/>
              </a:rPr>
              <a:t>digital electronics to record sampled waveforms</a:t>
            </a:r>
          </a:p>
        </p:txBody>
      </p:sp>
      <p:sp>
        <p:nvSpPr>
          <p:cNvPr id="13" name="Shape 927">
            <a:extLst>
              <a:ext uri="{FF2B5EF4-FFF2-40B4-BE49-F238E27FC236}">
                <a16:creationId xmlns:a16="http://schemas.microsoft.com/office/drawing/2014/main" id="{250E3706-3AA9-BCEE-8E08-AA4BCB60AED0}"/>
              </a:ext>
            </a:extLst>
          </p:cNvPr>
          <p:cNvSpPr txBox="1"/>
          <p:nvPr/>
        </p:nvSpPr>
        <p:spPr>
          <a:xfrm>
            <a:off x="4688984" y="4349438"/>
            <a:ext cx="2307043" cy="646331"/>
          </a:xfrm>
          <a:prstGeom prst="rect">
            <a:avLst/>
          </a:prstGeom>
          <a:solidFill>
            <a:srgbClr val="92D050"/>
          </a:solidFill>
          <a:ln>
            <a:noFill/>
          </a:ln>
        </p:spPr>
        <p:txBody>
          <a:bodyPr lIns="91425" tIns="45700" rIns="91425" bIns="45700" anchor="t" anchorCtr="0">
            <a:noAutofit/>
          </a:bodyPr>
          <a:lstStyle/>
          <a:p>
            <a:pPr algn="ctr">
              <a:buSzPct val="25000"/>
            </a:pPr>
            <a:r>
              <a:rPr lang="en-US" b="1">
                <a:solidFill>
                  <a:srgbClr val="000000"/>
                </a:solidFill>
                <a:latin typeface="Calibri"/>
                <a:ea typeface="Calibri"/>
                <a:cs typeface="Calibri"/>
                <a:sym typeface="Calibri"/>
              </a:rPr>
              <a:t>Pulse Shape Analysis</a:t>
            </a:r>
            <a:br>
              <a:rPr lang="en-US" b="1">
                <a:solidFill>
                  <a:srgbClr val="000000"/>
                </a:solidFill>
                <a:latin typeface="Calibri"/>
                <a:ea typeface="Calibri"/>
                <a:cs typeface="Calibri"/>
                <a:sym typeface="Calibri"/>
              </a:rPr>
            </a:br>
            <a:r>
              <a:rPr lang="en-US" b="1">
                <a:solidFill>
                  <a:srgbClr val="000000"/>
                </a:solidFill>
                <a:latin typeface="Calibri"/>
                <a:ea typeface="Calibri"/>
                <a:cs typeface="Calibri"/>
                <a:sym typeface="Calibri"/>
              </a:rPr>
              <a:t>of the recorded waves</a:t>
            </a:r>
          </a:p>
        </p:txBody>
      </p:sp>
      <p:grpSp>
        <p:nvGrpSpPr>
          <p:cNvPr id="14" name="Shape 928">
            <a:extLst>
              <a:ext uri="{FF2B5EF4-FFF2-40B4-BE49-F238E27FC236}">
                <a16:creationId xmlns:a16="http://schemas.microsoft.com/office/drawing/2014/main" id="{02341E5D-40E7-D065-DF28-96533A33B8AB}"/>
              </a:ext>
            </a:extLst>
          </p:cNvPr>
          <p:cNvGrpSpPr/>
          <p:nvPr/>
        </p:nvGrpSpPr>
        <p:grpSpPr>
          <a:xfrm>
            <a:off x="4472961" y="4995736"/>
            <a:ext cx="2572547" cy="1728224"/>
            <a:chOff x="1143000" y="2643182"/>
            <a:chExt cx="3071809" cy="1943105"/>
          </a:xfrm>
        </p:grpSpPr>
        <p:pic>
          <p:nvPicPr>
            <p:cNvPr id="15" name="Shape 929" descr="fpulses">
              <a:extLst>
                <a:ext uri="{FF2B5EF4-FFF2-40B4-BE49-F238E27FC236}">
                  <a16:creationId xmlns:a16="http://schemas.microsoft.com/office/drawing/2014/main" id="{E43C21BA-960C-9AD7-167F-88CD770142D9}"/>
                </a:ext>
              </a:extLst>
            </p:cNvPr>
            <p:cNvPicPr preferRelativeResize="0"/>
            <p:nvPr/>
          </p:nvPicPr>
          <p:blipFill rotWithShape="1">
            <a:blip r:embed="rId3">
              <a:alphaModFix/>
            </a:blip>
            <a:srcRect/>
            <a:stretch/>
          </p:blipFill>
          <p:spPr>
            <a:xfrm>
              <a:off x="1143000" y="2643182"/>
              <a:ext cx="3071809" cy="1943105"/>
            </a:xfrm>
            <a:prstGeom prst="rect">
              <a:avLst/>
            </a:prstGeom>
            <a:noFill/>
            <a:ln>
              <a:noFill/>
            </a:ln>
          </p:spPr>
        </p:pic>
        <p:pic>
          <p:nvPicPr>
            <p:cNvPr id="16" name="Shape 930" descr="fpulses">
              <a:extLst>
                <a:ext uri="{FF2B5EF4-FFF2-40B4-BE49-F238E27FC236}">
                  <a16:creationId xmlns:a16="http://schemas.microsoft.com/office/drawing/2014/main" id="{3AD9971A-74AB-2832-DBFD-CCD4C890274E}"/>
                </a:ext>
              </a:extLst>
            </p:cNvPr>
            <p:cNvPicPr preferRelativeResize="0"/>
            <p:nvPr/>
          </p:nvPicPr>
          <p:blipFill rotWithShape="1">
            <a:blip r:embed="rId4">
              <a:alphaModFix/>
            </a:blip>
            <a:srcRect/>
            <a:stretch/>
          </p:blipFill>
          <p:spPr>
            <a:xfrm>
              <a:off x="2786050" y="3643314"/>
              <a:ext cx="1428759" cy="878771"/>
            </a:xfrm>
            <a:prstGeom prst="rect">
              <a:avLst/>
            </a:prstGeom>
            <a:noFill/>
            <a:ln>
              <a:noFill/>
            </a:ln>
          </p:spPr>
        </p:pic>
      </p:grpSp>
      <p:sp>
        <p:nvSpPr>
          <p:cNvPr id="17" name="Shape 931">
            <a:extLst>
              <a:ext uri="{FF2B5EF4-FFF2-40B4-BE49-F238E27FC236}">
                <a16:creationId xmlns:a16="http://schemas.microsoft.com/office/drawing/2014/main" id="{666C380C-A339-103C-09DE-CEBB58A77CFE}"/>
              </a:ext>
            </a:extLst>
          </p:cNvPr>
          <p:cNvSpPr txBox="1"/>
          <p:nvPr/>
        </p:nvSpPr>
        <p:spPr>
          <a:xfrm>
            <a:off x="4833000" y="1974334"/>
            <a:ext cx="2064453" cy="1477328"/>
          </a:xfrm>
          <a:prstGeom prst="rect">
            <a:avLst/>
          </a:prstGeom>
          <a:solidFill>
            <a:srgbClr val="92D050"/>
          </a:solidFill>
          <a:ln>
            <a:noFill/>
          </a:ln>
        </p:spPr>
        <p:txBody>
          <a:bodyPr lIns="91425" tIns="45700" rIns="91425" bIns="45700" anchor="t" anchorCtr="0">
            <a:noAutofit/>
          </a:bodyPr>
          <a:lstStyle/>
          <a:p>
            <a:pPr algn="ctr">
              <a:buSzPct val="25000"/>
            </a:pPr>
            <a:r>
              <a:rPr lang="en-US" b="1">
                <a:solidFill>
                  <a:srgbClr val="000000"/>
                </a:solidFill>
                <a:latin typeface="Calibri"/>
                <a:ea typeface="Calibri"/>
                <a:cs typeface="Calibri"/>
                <a:sym typeface="Calibri"/>
              </a:rPr>
              <a:t>Identified </a:t>
            </a:r>
          </a:p>
          <a:p>
            <a:pPr algn="ctr">
              <a:buSzPct val="25000"/>
            </a:pPr>
            <a:r>
              <a:rPr lang="en-US" b="1">
                <a:solidFill>
                  <a:srgbClr val="000000"/>
                </a:solidFill>
                <a:latin typeface="Calibri"/>
                <a:ea typeface="Calibri"/>
                <a:cs typeface="Calibri"/>
                <a:sym typeface="Calibri"/>
              </a:rPr>
              <a:t>interaction points</a:t>
            </a:r>
          </a:p>
          <a:p>
            <a:pPr algn="ctr">
              <a:buSzPct val="25000"/>
            </a:pPr>
            <a:r>
              <a:rPr lang="en-US" b="1">
                <a:solidFill>
                  <a:srgbClr val="000000"/>
                </a:solidFill>
                <a:latin typeface="Calibri"/>
                <a:ea typeface="Calibri"/>
                <a:cs typeface="Calibri"/>
                <a:sym typeface="Calibri"/>
              </a:rPr>
              <a:t>(hits)</a:t>
            </a:r>
          </a:p>
          <a:p>
            <a:endParaRPr b="1">
              <a:solidFill>
                <a:srgbClr val="000000"/>
              </a:solidFill>
              <a:latin typeface="Calibri"/>
              <a:ea typeface="Calibri"/>
              <a:cs typeface="Calibri"/>
              <a:sym typeface="Calibri"/>
            </a:endParaRPr>
          </a:p>
          <a:p>
            <a:endParaRPr b="1">
              <a:solidFill>
                <a:srgbClr val="000000"/>
              </a:solidFill>
              <a:latin typeface="Calibri"/>
              <a:ea typeface="Calibri"/>
              <a:cs typeface="Calibri"/>
              <a:sym typeface="Calibri"/>
            </a:endParaRPr>
          </a:p>
        </p:txBody>
      </p:sp>
      <p:sp>
        <p:nvSpPr>
          <p:cNvPr id="18" name="Shape 932">
            <a:extLst>
              <a:ext uri="{FF2B5EF4-FFF2-40B4-BE49-F238E27FC236}">
                <a16:creationId xmlns:a16="http://schemas.microsoft.com/office/drawing/2014/main" id="{5DB4635C-C5FB-3F48-F51D-AF766D07E69B}"/>
              </a:ext>
            </a:extLst>
          </p:cNvPr>
          <p:cNvSpPr txBox="1"/>
          <p:nvPr/>
        </p:nvSpPr>
        <p:spPr>
          <a:xfrm>
            <a:off x="5265050" y="2907537"/>
            <a:ext cx="1186479" cy="400109"/>
          </a:xfrm>
          <a:prstGeom prst="rect">
            <a:avLst/>
          </a:prstGeom>
          <a:solidFill>
            <a:srgbClr val="DDDDDD"/>
          </a:solidFill>
          <a:ln w="31750" cap="flat" cmpd="sng">
            <a:solidFill>
              <a:srgbClr val="000000"/>
            </a:solidFill>
            <a:prstDash val="solid"/>
            <a:miter/>
            <a:headEnd type="none" w="med" len="med"/>
            <a:tailEnd type="none" w="med" len="med"/>
          </a:ln>
        </p:spPr>
        <p:txBody>
          <a:bodyPr lIns="91425" tIns="45700" rIns="91425" bIns="45700" anchor="t" anchorCtr="0">
            <a:noAutofit/>
          </a:bodyPr>
          <a:lstStyle/>
          <a:p>
            <a:pPr>
              <a:buSzPct val="25000"/>
            </a:pPr>
            <a:r>
              <a:rPr lang="en-US" sz="2000" b="1">
                <a:solidFill>
                  <a:srgbClr val="000000"/>
                </a:solidFill>
                <a:latin typeface="Calibri"/>
                <a:ea typeface="Calibri"/>
                <a:cs typeface="Calibri"/>
                <a:sym typeface="Calibri"/>
              </a:rPr>
              <a:t>(x,y,z,E,t)</a:t>
            </a:r>
            <a:r>
              <a:rPr lang="en-US" sz="2000" b="1" baseline="-25000">
                <a:solidFill>
                  <a:srgbClr val="000000"/>
                </a:solidFill>
                <a:latin typeface="Calibri"/>
                <a:ea typeface="Calibri"/>
                <a:cs typeface="Calibri"/>
                <a:sym typeface="Calibri"/>
              </a:rPr>
              <a:t>i</a:t>
            </a:r>
          </a:p>
        </p:txBody>
      </p:sp>
      <p:pic>
        <p:nvPicPr>
          <p:cNvPr id="19" name="Shape 933">
            <a:extLst>
              <a:ext uri="{FF2B5EF4-FFF2-40B4-BE49-F238E27FC236}">
                <a16:creationId xmlns:a16="http://schemas.microsoft.com/office/drawing/2014/main" id="{1557E93C-0C62-C531-50EB-C4CBC65E884A}"/>
              </a:ext>
            </a:extLst>
          </p:cNvPr>
          <p:cNvPicPr preferRelativeResize="0"/>
          <p:nvPr/>
        </p:nvPicPr>
        <p:blipFill rotWithShape="1">
          <a:blip r:embed="rId5">
            <a:alphaModFix/>
          </a:blip>
          <a:srcRect/>
          <a:stretch/>
        </p:blipFill>
        <p:spPr>
          <a:xfrm>
            <a:off x="7785329" y="1107337"/>
            <a:ext cx="2376263" cy="1884105"/>
          </a:xfrm>
          <a:prstGeom prst="rect">
            <a:avLst/>
          </a:prstGeom>
          <a:noFill/>
          <a:ln>
            <a:noFill/>
          </a:ln>
        </p:spPr>
      </p:pic>
      <p:sp>
        <p:nvSpPr>
          <p:cNvPr id="20" name="Shape 934">
            <a:extLst>
              <a:ext uri="{FF2B5EF4-FFF2-40B4-BE49-F238E27FC236}">
                <a16:creationId xmlns:a16="http://schemas.microsoft.com/office/drawing/2014/main" id="{FB757DDF-334A-B915-5BED-D873D6CD3F58}"/>
              </a:ext>
            </a:extLst>
          </p:cNvPr>
          <p:cNvSpPr txBox="1"/>
          <p:nvPr/>
        </p:nvSpPr>
        <p:spPr>
          <a:xfrm>
            <a:off x="7660709" y="3228669"/>
            <a:ext cx="2428875" cy="923329"/>
          </a:xfrm>
          <a:prstGeom prst="rect">
            <a:avLst/>
          </a:prstGeom>
          <a:solidFill>
            <a:srgbClr val="92D050"/>
          </a:solidFill>
          <a:ln>
            <a:noFill/>
          </a:ln>
        </p:spPr>
        <p:txBody>
          <a:bodyPr lIns="91425" tIns="45700" rIns="91425" bIns="45700" anchor="t" anchorCtr="0">
            <a:noAutofit/>
          </a:bodyPr>
          <a:lstStyle/>
          <a:p>
            <a:pPr algn="ctr">
              <a:buSzPct val="25000"/>
            </a:pPr>
            <a:r>
              <a:rPr lang="en-US" b="1">
                <a:solidFill>
                  <a:srgbClr val="000000"/>
                </a:solidFill>
                <a:latin typeface="Calibri"/>
                <a:ea typeface="Calibri"/>
                <a:cs typeface="Calibri"/>
                <a:sym typeface="Calibri"/>
              </a:rPr>
              <a:t>reconstruction of</a:t>
            </a:r>
            <a:br>
              <a:rPr lang="en-US" b="1">
                <a:solidFill>
                  <a:srgbClr val="000000"/>
                </a:solidFill>
                <a:latin typeface="Calibri"/>
                <a:ea typeface="Calibri"/>
                <a:cs typeface="Calibri"/>
                <a:sym typeface="Calibri"/>
              </a:rPr>
            </a:br>
            <a:r>
              <a:rPr lang="en-US" b="1">
                <a:solidFill>
                  <a:srgbClr val="000000"/>
                </a:solidFill>
                <a:latin typeface="Calibri"/>
                <a:ea typeface="Calibri"/>
                <a:cs typeface="Calibri"/>
                <a:sym typeface="Calibri"/>
              </a:rPr>
              <a:t> </a:t>
            </a:r>
            <a:r>
              <a:rPr lang="en-US" b="1">
                <a:solidFill>
                  <a:srgbClr val="000000"/>
                </a:solidFill>
                <a:latin typeface="Noto Sans Symbols"/>
                <a:ea typeface="Noto Sans Symbols"/>
                <a:cs typeface="Noto Sans Symbols"/>
                <a:sym typeface="Noto Sans Symbols"/>
              </a:rPr>
              <a:t>γ</a:t>
            </a:r>
            <a:r>
              <a:rPr lang="en-US" b="1">
                <a:solidFill>
                  <a:srgbClr val="000000"/>
                </a:solidFill>
                <a:latin typeface="Calibri"/>
                <a:ea typeface="Calibri"/>
                <a:cs typeface="Calibri"/>
                <a:sym typeface="Calibri"/>
              </a:rPr>
              <a:t>-rays from the hits</a:t>
            </a:r>
          </a:p>
          <a:p>
            <a:pPr algn="ctr">
              <a:buSzPct val="25000"/>
            </a:pPr>
            <a:r>
              <a:rPr lang="en-US" b="1">
                <a:solidFill>
                  <a:srgbClr val="000000"/>
                </a:solidFill>
                <a:latin typeface="Calibri"/>
                <a:ea typeface="Calibri"/>
                <a:cs typeface="Calibri"/>
                <a:sym typeface="Calibri"/>
              </a:rPr>
              <a:t>(tracking)</a:t>
            </a:r>
          </a:p>
        </p:txBody>
      </p:sp>
      <p:pic>
        <p:nvPicPr>
          <p:cNvPr id="21" name="Shape 935" descr="TrackingGamma1">
            <a:extLst>
              <a:ext uri="{FF2B5EF4-FFF2-40B4-BE49-F238E27FC236}">
                <a16:creationId xmlns:a16="http://schemas.microsoft.com/office/drawing/2014/main" id="{28D03CA2-3FF1-4A0D-CFCB-3FC5D722329B}"/>
              </a:ext>
            </a:extLst>
          </p:cNvPr>
          <p:cNvPicPr preferRelativeResize="0"/>
          <p:nvPr/>
        </p:nvPicPr>
        <p:blipFill rotWithShape="1">
          <a:blip r:embed="rId6">
            <a:alphaModFix/>
          </a:blip>
          <a:srcRect/>
          <a:stretch/>
        </p:blipFill>
        <p:spPr>
          <a:xfrm>
            <a:off x="7876734" y="4126388"/>
            <a:ext cx="1939391" cy="797373"/>
          </a:xfrm>
          <a:prstGeom prst="rect">
            <a:avLst/>
          </a:prstGeom>
          <a:noFill/>
          <a:ln>
            <a:noFill/>
          </a:ln>
        </p:spPr>
      </p:pic>
    </p:spTree>
    <p:extLst>
      <p:ext uri="{BB962C8B-B14F-4D97-AF65-F5344CB8AC3E}">
        <p14:creationId xmlns:p14="http://schemas.microsoft.com/office/powerpoint/2010/main" val="2816414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654AD96E-9A3A-4415-37D6-9E55D062D797}"/>
              </a:ext>
            </a:extLst>
          </p:cNvPr>
          <p:cNvSpPr>
            <a:spLocks noGrp="1"/>
          </p:cNvSpPr>
          <p:nvPr>
            <p:ph type="body" sz="quarter" idx="18"/>
          </p:nvPr>
        </p:nvSpPr>
        <p:spPr/>
        <p:txBody>
          <a:bodyPr/>
          <a:lstStyle/>
          <a:p>
            <a:r>
              <a:rPr lang="fr-FR" dirty="0"/>
              <a:t>Aim of </a:t>
            </a:r>
            <a:r>
              <a:rPr lang="fr-FR" dirty="0" err="1">
                <a:latin typeface="Symbol" pitchFamily="2" charset="2"/>
              </a:rPr>
              <a:t>g</a:t>
            </a:r>
            <a:r>
              <a:rPr lang="fr-FR" dirty="0" err="1"/>
              <a:t>-ray</a:t>
            </a:r>
            <a:r>
              <a:rPr lang="fr-FR" dirty="0"/>
              <a:t> </a:t>
            </a:r>
            <a:r>
              <a:rPr lang="fr-FR" dirty="0" err="1"/>
              <a:t>tracking</a:t>
            </a:r>
            <a:endParaRPr lang="fr-FR" dirty="0"/>
          </a:p>
        </p:txBody>
      </p:sp>
      <p:sp>
        <p:nvSpPr>
          <p:cNvPr id="7" name="Shape 942">
            <a:extLst>
              <a:ext uri="{FF2B5EF4-FFF2-40B4-BE49-F238E27FC236}">
                <a16:creationId xmlns:a16="http://schemas.microsoft.com/office/drawing/2014/main" id="{715EC9EC-B9F1-7E1D-5439-43B26F3D01B4}"/>
              </a:ext>
            </a:extLst>
          </p:cNvPr>
          <p:cNvSpPr txBox="1"/>
          <p:nvPr/>
        </p:nvSpPr>
        <p:spPr>
          <a:xfrm>
            <a:off x="2417174" y="2688079"/>
            <a:ext cx="1877437" cy="1697067"/>
          </a:xfrm>
          <a:prstGeom prst="rect">
            <a:avLst/>
          </a:prstGeom>
          <a:noFill/>
          <a:ln w="9525" cap="flat" cmpd="sng">
            <a:solidFill>
              <a:srgbClr val="0000FF"/>
            </a:solidFill>
            <a:prstDash val="solid"/>
            <a:miter/>
            <a:headEnd type="none" w="med" len="med"/>
            <a:tailEnd type="none" w="med" len="med"/>
          </a:ln>
        </p:spPr>
        <p:txBody>
          <a:bodyPr lIns="91425" tIns="45700" rIns="91425" bIns="45700" anchor="t" anchorCtr="0">
            <a:noAutofit/>
          </a:bodyPr>
          <a:lstStyle/>
          <a:p>
            <a:pPr>
              <a:lnSpc>
                <a:spcPct val="110000"/>
              </a:lnSpc>
              <a:buSzPct val="25000"/>
            </a:pPr>
            <a:r>
              <a:rPr lang="en-US" sz="2400">
                <a:solidFill>
                  <a:schemeClr val="dk1"/>
                </a:solidFill>
                <a:latin typeface="Calibri"/>
                <a:ea typeface="Calibri"/>
                <a:cs typeface="Calibri"/>
                <a:sym typeface="Calibri"/>
              </a:rPr>
              <a:t>e</a:t>
            </a:r>
            <a:r>
              <a:rPr lang="en-US" sz="2400" baseline="-25000">
                <a:solidFill>
                  <a:schemeClr val="dk1"/>
                </a:solidFill>
                <a:latin typeface="Calibri"/>
                <a:ea typeface="Calibri"/>
                <a:cs typeface="Calibri"/>
                <a:sym typeface="Calibri"/>
              </a:rPr>
              <a:t>1</a:t>
            </a:r>
            <a:r>
              <a:rPr lang="en-US" sz="2400">
                <a:solidFill>
                  <a:schemeClr val="dk1"/>
                </a:solidFill>
                <a:latin typeface="Calibri"/>
                <a:ea typeface="Calibri"/>
                <a:cs typeface="Calibri"/>
                <a:sym typeface="Calibri"/>
              </a:rPr>
              <a:t>, x</a:t>
            </a:r>
            <a:r>
              <a:rPr lang="en-US" sz="2400" baseline="-25000">
                <a:solidFill>
                  <a:schemeClr val="dk1"/>
                </a:solidFill>
                <a:latin typeface="Calibri"/>
                <a:ea typeface="Calibri"/>
                <a:cs typeface="Calibri"/>
                <a:sym typeface="Calibri"/>
              </a:rPr>
              <a:t>1</a:t>
            </a:r>
            <a:r>
              <a:rPr lang="en-US" sz="2400">
                <a:solidFill>
                  <a:schemeClr val="dk1"/>
                </a:solidFill>
                <a:latin typeface="Calibri"/>
                <a:ea typeface="Calibri"/>
                <a:cs typeface="Calibri"/>
                <a:sym typeface="Calibri"/>
              </a:rPr>
              <a:t>, y</a:t>
            </a:r>
            <a:r>
              <a:rPr lang="en-US" sz="2400" baseline="-25000">
                <a:solidFill>
                  <a:schemeClr val="dk1"/>
                </a:solidFill>
                <a:latin typeface="Calibri"/>
                <a:ea typeface="Calibri"/>
                <a:cs typeface="Calibri"/>
                <a:sym typeface="Calibri"/>
              </a:rPr>
              <a:t>1</a:t>
            </a:r>
            <a:r>
              <a:rPr lang="en-US" sz="2400">
                <a:solidFill>
                  <a:schemeClr val="dk1"/>
                </a:solidFill>
                <a:latin typeface="Calibri"/>
                <a:ea typeface="Calibri"/>
                <a:cs typeface="Calibri"/>
                <a:sym typeface="Calibri"/>
              </a:rPr>
              <a:t>,z</a:t>
            </a:r>
            <a:r>
              <a:rPr lang="en-US" sz="2400" baseline="-25000">
                <a:solidFill>
                  <a:schemeClr val="dk1"/>
                </a:solidFill>
                <a:latin typeface="Calibri"/>
                <a:ea typeface="Calibri"/>
                <a:cs typeface="Calibri"/>
                <a:sym typeface="Calibri"/>
              </a:rPr>
              <a:t>1</a:t>
            </a:r>
          </a:p>
          <a:p>
            <a:pPr>
              <a:lnSpc>
                <a:spcPct val="110000"/>
              </a:lnSpc>
              <a:buSzPct val="25000"/>
            </a:pPr>
            <a:r>
              <a:rPr lang="en-US" sz="2400">
                <a:solidFill>
                  <a:schemeClr val="dk1"/>
                </a:solidFill>
                <a:latin typeface="Calibri"/>
                <a:ea typeface="Calibri"/>
                <a:cs typeface="Calibri"/>
                <a:sym typeface="Calibri"/>
              </a:rPr>
              <a:t>e</a:t>
            </a:r>
            <a:r>
              <a:rPr lang="en-US" sz="2400" baseline="-25000">
                <a:solidFill>
                  <a:schemeClr val="dk1"/>
                </a:solidFill>
                <a:latin typeface="Calibri"/>
                <a:ea typeface="Calibri"/>
                <a:cs typeface="Calibri"/>
                <a:sym typeface="Calibri"/>
              </a:rPr>
              <a:t>2</a:t>
            </a:r>
            <a:r>
              <a:rPr lang="en-US" sz="2400">
                <a:solidFill>
                  <a:schemeClr val="dk1"/>
                </a:solidFill>
                <a:latin typeface="Calibri"/>
                <a:ea typeface="Calibri"/>
                <a:cs typeface="Calibri"/>
                <a:sym typeface="Calibri"/>
              </a:rPr>
              <a:t>, x</a:t>
            </a:r>
            <a:r>
              <a:rPr lang="en-US" sz="2400" baseline="-25000">
                <a:solidFill>
                  <a:schemeClr val="dk1"/>
                </a:solidFill>
                <a:latin typeface="Calibri"/>
                <a:ea typeface="Calibri"/>
                <a:cs typeface="Calibri"/>
                <a:sym typeface="Calibri"/>
              </a:rPr>
              <a:t>2</a:t>
            </a:r>
            <a:r>
              <a:rPr lang="en-US" sz="2400">
                <a:solidFill>
                  <a:schemeClr val="dk1"/>
                </a:solidFill>
                <a:latin typeface="Calibri"/>
                <a:ea typeface="Calibri"/>
                <a:cs typeface="Calibri"/>
                <a:sym typeface="Calibri"/>
              </a:rPr>
              <a:t>, y</a:t>
            </a:r>
            <a:r>
              <a:rPr lang="en-US" sz="2400" baseline="-25000">
                <a:solidFill>
                  <a:schemeClr val="dk1"/>
                </a:solidFill>
                <a:latin typeface="Calibri"/>
                <a:ea typeface="Calibri"/>
                <a:cs typeface="Calibri"/>
                <a:sym typeface="Calibri"/>
              </a:rPr>
              <a:t>2</a:t>
            </a:r>
            <a:r>
              <a:rPr lang="en-US" sz="2400">
                <a:solidFill>
                  <a:schemeClr val="dk1"/>
                </a:solidFill>
                <a:latin typeface="Calibri"/>
                <a:ea typeface="Calibri"/>
                <a:cs typeface="Calibri"/>
                <a:sym typeface="Calibri"/>
              </a:rPr>
              <a:t>,z</a:t>
            </a:r>
            <a:r>
              <a:rPr lang="en-US" sz="2400" baseline="-25000">
                <a:solidFill>
                  <a:schemeClr val="dk1"/>
                </a:solidFill>
                <a:latin typeface="Calibri"/>
                <a:ea typeface="Calibri"/>
                <a:cs typeface="Calibri"/>
                <a:sym typeface="Calibri"/>
              </a:rPr>
              <a:t>2</a:t>
            </a:r>
          </a:p>
          <a:p>
            <a:pPr>
              <a:lnSpc>
                <a:spcPct val="110000"/>
              </a:lnSpc>
              <a:buSzPct val="25000"/>
            </a:pPr>
            <a:r>
              <a:rPr lang="en-US" sz="2400" baseline="-25000">
                <a:solidFill>
                  <a:schemeClr val="dk1"/>
                </a:solidFill>
                <a:latin typeface="Calibri"/>
                <a:ea typeface="Calibri"/>
                <a:cs typeface="Calibri"/>
                <a:sym typeface="Calibri"/>
              </a:rPr>
              <a:t> </a:t>
            </a:r>
            <a:r>
              <a:rPr lang="en-US" sz="2400">
                <a:solidFill>
                  <a:schemeClr val="dk1"/>
                </a:solidFill>
                <a:latin typeface="Calibri"/>
                <a:ea typeface="Calibri"/>
                <a:cs typeface="Calibri"/>
                <a:sym typeface="Calibri"/>
              </a:rPr>
              <a:t>…………………..</a:t>
            </a:r>
          </a:p>
          <a:p>
            <a:pPr>
              <a:lnSpc>
                <a:spcPct val="110000"/>
              </a:lnSpc>
              <a:buSzPct val="25000"/>
            </a:pPr>
            <a:r>
              <a:rPr lang="en-US" sz="2400">
                <a:solidFill>
                  <a:schemeClr val="dk1"/>
                </a:solidFill>
                <a:latin typeface="Calibri"/>
                <a:ea typeface="Calibri"/>
                <a:cs typeface="Calibri"/>
                <a:sym typeface="Calibri"/>
              </a:rPr>
              <a:t>e</a:t>
            </a:r>
            <a:r>
              <a:rPr lang="en-US" sz="2400" baseline="-25000">
                <a:solidFill>
                  <a:schemeClr val="dk1"/>
                </a:solidFill>
                <a:latin typeface="Calibri"/>
                <a:ea typeface="Calibri"/>
                <a:cs typeface="Calibri"/>
                <a:sym typeface="Calibri"/>
              </a:rPr>
              <a:t>n</a:t>
            </a:r>
            <a:r>
              <a:rPr lang="en-US" sz="2400">
                <a:solidFill>
                  <a:schemeClr val="dk1"/>
                </a:solidFill>
                <a:latin typeface="Calibri"/>
                <a:ea typeface="Calibri"/>
                <a:cs typeface="Calibri"/>
                <a:sym typeface="Calibri"/>
              </a:rPr>
              <a:t>, x</a:t>
            </a:r>
            <a:r>
              <a:rPr lang="en-US" sz="2400" baseline="-25000">
                <a:solidFill>
                  <a:schemeClr val="dk1"/>
                </a:solidFill>
                <a:latin typeface="Calibri"/>
                <a:ea typeface="Calibri"/>
                <a:cs typeface="Calibri"/>
                <a:sym typeface="Calibri"/>
              </a:rPr>
              <a:t>n</a:t>
            </a:r>
            <a:r>
              <a:rPr lang="en-US" sz="2400">
                <a:solidFill>
                  <a:schemeClr val="dk1"/>
                </a:solidFill>
                <a:latin typeface="Calibri"/>
                <a:ea typeface="Calibri"/>
                <a:cs typeface="Calibri"/>
                <a:sym typeface="Calibri"/>
              </a:rPr>
              <a:t>, y</a:t>
            </a:r>
            <a:r>
              <a:rPr lang="en-US" sz="2400" baseline="-25000">
                <a:solidFill>
                  <a:schemeClr val="dk1"/>
                </a:solidFill>
                <a:latin typeface="Calibri"/>
                <a:ea typeface="Calibri"/>
                <a:cs typeface="Calibri"/>
                <a:sym typeface="Calibri"/>
              </a:rPr>
              <a:t>n</a:t>
            </a:r>
            <a:r>
              <a:rPr lang="en-US" sz="2400">
                <a:solidFill>
                  <a:schemeClr val="dk1"/>
                </a:solidFill>
                <a:latin typeface="Calibri"/>
                <a:ea typeface="Calibri"/>
                <a:cs typeface="Calibri"/>
                <a:sym typeface="Calibri"/>
              </a:rPr>
              <a:t>,z</a:t>
            </a:r>
            <a:r>
              <a:rPr lang="en-US" sz="2400" baseline="-25000">
                <a:solidFill>
                  <a:schemeClr val="dk1"/>
                </a:solidFill>
                <a:latin typeface="Calibri"/>
                <a:ea typeface="Calibri"/>
                <a:cs typeface="Calibri"/>
                <a:sym typeface="Calibri"/>
              </a:rPr>
              <a:t>n</a:t>
            </a:r>
          </a:p>
        </p:txBody>
      </p:sp>
      <p:sp>
        <p:nvSpPr>
          <p:cNvPr id="8" name="Shape 943">
            <a:extLst>
              <a:ext uri="{FF2B5EF4-FFF2-40B4-BE49-F238E27FC236}">
                <a16:creationId xmlns:a16="http://schemas.microsoft.com/office/drawing/2014/main" id="{B50FCCAD-E79F-C31F-2D8E-F75A1C94C2B2}"/>
              </a:ext>
            </a:extLst>
          </p:cNvPr>
          <p:cNvSpPr txBox="1"/>
          <p:nvPr/>
        </p:nvSpPr>
        <p:spPr>
          <a:xfrm>
            <a:off x="7256966" y="2746455"/>
            <a:ext cx="2880320" cy="1708149"/>
          </a:xfrm>
          <a:prstGeom prst="rect">
            <a:avLst/>
          </a:prstGeom>
          <a:noFill/>
          <a:ln w="9525" cap="flat" cmpd="sng">
            <a:solidFill>
              <a:srgbClr val="0000FF"/>
            </a:solidFill>
            <a:prstDash val="solid"/>
            <a:miter/>
            <a:headEnd type="none" w="med" len="med"/>
            <a:tailEnd type="none" w="med" len="med"/>
          </a:ln>
        </p:spPr>
        <p:txBody>
          <a:bodyPr lIns="91425" tIns="45700" rIns="91425" bIns="45700" anchor="t" anchorCtr="0">
            <a:noAutofit/>
          </a:bodyPr>
          <a:lstStyle/>
          <a:p>
            <a:pPr>
              <a:lnSpc>
                <a:spcPct val="110000"/>
              </a:lnSpc>
              <a:buSzPct val="25000"/>
            </a:pPr>
            <a:r>
              <a:rPr lang="en-US" sz="2400" dirty="0">
                <a:solidFill>
                  <a:schemeClr val="dk1"/>
                </a:solidFill>
                <a:latin typeface="Calibri"/>
                <a:ea typeface="Calibri"/>
                <a:cs typeface="Calibri"/>
                <a:sym typeface="Calibri"/>
              </a:rPr>
              <a:t>E</a:t>
            </a:r>
            <a:r>
              <a:rPr lang="en-US" sz="2400" baseline="-25000" dirty="0">
                <a:solidFill>
                  <a:schemeClr val="dk1"/>
                </a:solidFill>
                <a:latin typeface="Calibri"/>
                <a:ea typeface="Calibri"/>
                <a:cs typeface="Calibri"/>
                <a:sym typeface="Calibri"/>
              </a:rPr>
              <a:t>1</a:t>
            </a:r>
            <a:r>
              <a:rPr lang="en-US" sz="2400" dirty="0">
                <a:solidFill>
                  <a:schemeClr val="dk1"/>
                </a:solidFill>
                <a:latin typeface="Calibri"/>
                <a:ea typeface="Calibri"/>
                <a:cs typeface="Calibri"/>
                <a:sym typeface="Calibri"/>
              </a:rPr>
              <a:t>, (</a:t>
            </a:r>
            <a:r>
              <a:rPr lang="en-US" sz="2400" dirty="0" err="1">
                <a:solidFill>
                  <a:schemeClr val="dk1"/>
                </a:solidFill>
                <a:latin typeface="Noto Sans Symbols"/>
                <a:ea typeface="Noto Sans Symbols"/>
                <a:cs typeface="Noto Sans Symbols"/>
                <a:sym typeface="Noto Sans Symbols"/>
              </a:rPr>
              <a:t>θ</a:t>
            </a:r>
            <a:r>
              <a:rPr lang="en-US" sz="2400" dirty="0" err="1">
                <a:solidFill>
                  <a:schemeClr val="dk1"/>
                </a:solidFill>
                <a:latin typeface="Calibri"/>
                <a:ea typeface="Calibri"/>
                <a:cs typeface="Calibri"/>
                <a:sym typeface="Calibri"/>
              </a:rPr>
              <a:t>,</a:t>
            </a:r>
            <a:r>
              <a:rPr lang="en-US" sz="2400" dirty="0" err="1">
                <a:solidFill>
                  <a:schemeClr val="dk1"/>
                </a:solidFill>
                <a:latin typeface="Noto Sans Symbols"/>
                <a:ea typeface="Noto Sans Symbols"/>
                <a:cs typeface="Noto Sans Symbols"/>
                <a:sym typeface="Noto Sans Symbols"/>
              </a:rPr>
              <a:t>φ</a:t>
            </a:r>
            <a:r>
              <a:rPr lang="en-US" sz="2400" dirty="0">
                <a:solidFill>
                  <a:schemeClr val="dk1"/>
                </a:solidFill>
                <a:latin typeface="Calibri"/>
                <a:ea typeface="Calibri"/>
                <a:cs typeface="Calibri"/>
                <a:sym typeface="Calibri"/>
              </a:rPr>
              <a:t>)</a:t>
            </a:r>
            <a:r>
              <a:rPr lang="en-US" sz="2400" baseline="-25000" dirty="0">
                <a:solidFill>
                  <a:schemeClr val="dk1"/>
                </a:solidFill>
                <a:latin typeface="Calibri"/>
                <a:ea typeface="Calibri"/>
                <a:cs typeface="Calibri"/>
                <a:sym typeface="Calibri"/>
              </a:rPr>
              <a:t>inc,1</a:t>
            </a:r>
            <a:r>
              <a:rPr lang="en-US" sz="2400" dirty="0">
                <a:solidFill>
                  <a:schemeClr val="dk1"/>
                </a:solidFill>
                <a:latin typeface="Calibri"/>
                <a:ea typeface="Calibri"/>
                <a:cs typeface="Calibri"/>
                <a:sym typeface="Calibri"/>
              </a:rPr>
              <a:t>,(</a:t>
            </a:r>
            <a:r>
              <a:rPr lang="en-US" sz="2400" dirty="0" err="1">
                <a:solidFill>
                  <a:schemeClr val="dk1"/>
                </a:solidFill>
                <a:latin typeface="Noto Sans Symbols"/>
                <a:ea typeface="Noto Sans Symbols"/>
                <a:cs typeface="Noto Sans Symbols"/>
                <a:sym typeface="Noto Sans Symbols"/>
              </a:rPr>
              <a:t>θ</a:t>
            </a:r>
            <a:r>
              <a:rPr lang="en-US" sz="2400" dirty="0" err="1">
                <a:solidFill>
                  <a:schemeClr val="dk1"/>
                </a:solidFill>
                <a:latin typeface="Calibri"/>
                <a:ea typeface="Calibri"/>
                <a:cs typeface="Calibri"/>
                <a:sym typeface="Calibri"/>
              </a:rPr>
              <a:t>,</a:t>
            </a:r>
            <a:r>
              <a:rPr lang="en-US" sz="2400" dirty="0" err="1">
                <a:solidFill>
                  <a:schemeClr val="dk1"/>
                </a:solidFill>
                <a:latin typeface="Noto Sans Symbols"/>
                <a:ea typeface="Noto Sans Symbols"/>
                <a:cs typeface="Noto Sans Symbols"/>
                <a:sym typeface="Noto Sans Symbols"/>
              </a:rPr>
              <a:t>φ</a:t>
            </a:r>
            <a:r>
              <a:rPr lang="en-US" sz="2400" dirty="0">
                <a:solidFill>
                  <a:schemeClr val="dk1"/>
                </a:solidFill>
                <a:latin typeface="Calibri"/>
                <a:ea typeface="Calibri"/>
                <a:cs typeface="Calibri"/>
                <a:sym typeface="Calibri"/>
              </a:rPr>
              <a:t>)</a:t>
            </a:r>
            <a:r>
              <a:rPr lang="en-US" sz="2400" baseline="-25000" dirty="0">
                <a:solidFill>
                  <a:schemeClr val="dk1"/>
                </a:solidFill>
                <a:latin typeface="Calibri"/>
                <a:ea typeface="Calibri"/>
                <a:cs typeface="Calibri"/>
                <a:sym typeface="Calibri"/>
              </a:rPr>
              <a:t>sc,1</a:t>
            </a:r>
            <a:r>
              <a:rPr lang="en-US" sz="2400" dirty="0">
                <a:solidFill>
                  <a:schemeClr val="dk1"/>
                </a:solidFill>
                <a:latin typeface="Calibri"/>
                <a:ea typeface="Calibri"/>
                <a:cs typeface="Calibri"/>
                <a:sym typeface="Calibri"/>
              </a:rPr>
              <a:t>. …</a:t>
            </a:r>
          </a:p>
          <a:p>
            <a:pPr>
              <a:lnSpc>
                <a:spcPct val="110000"/>
              </a:lnSpc>
              <a:buSzPct val="25000"/>
            </a:pPr>
            <a:r>
              <a:rPr lang="en-US" sz="2400" dirty="0">
                <a:solidFill>
                  <a:schemeClr val="dk1"/>
                </a:solidFill>
                <a:latin typeface="Calibri"/>
                <a:ea typeface="Calibri"/>
                <a:cs typeface="Calibri"/>
                <a:sym typeface="Calibri"/>
              </a:rPr>
              <a:t>E</a:t>
            </a:r>
            <a:r>
              <a:rPr lang="en-US" sz="2400" baseline="-25000" dirty="0">
                <a:solidFill>
                  <a:schemeClr val="dk1"/>
                </a:solidFill>
                <a:latin typeface="Calibri"/>
                <a:ea typeface="Calibri"/>
                <a:cs typeface="Calibri"/>
                <a:sym typeface="Calibri"/>
              </a:rPr>
              <a:t>2</a:t>
            </a:r>
            <a:r>
              <a:rPr lang="en-US" sz="2400" dirty="0">
                <a:solidFill>
                  <a:schemeClr val="dk1"/>
                </a:solidFill>
                <a:latin typeface="Calibri"/>
                <a:ea typeface="Calibri"/>
                <a:cs typeface="Calibri"/>
                <a:sym typeface="Calibri"/>
              </a:rPr>
              <a:t>, (</a:t>
            </a:r>
            <a:r>
              <a:rPr lang="en-US" sz="2400" dirty="0" err="1">
                <a:solidFill>
                  <a:schemeClr val="dk1"/>
                </a:solidFill>
                <a:latin typeface="Noto Sans Symbols"/>
                <a:ea typeface="Noto Sans Symbols"/>
                <a:cs typeface="Noto Sans Symbols"/>
                <a:sym typeface="Noto Sans Symbols"/>
              </a:rPr>
              <a:t>θ</a:t>
            </a:r>
            <a:r>
              <a:rPr lang="en-US" sz="2400" dirty="0" err="1">
                <a:solidFill>
                  <a:schemeClr val="dk1"/>
                </a:solidFill>
                <a:latin typeface="Calibri"/>
                <a:ea typeface="Calibri"/>
                <a:cs typeface="Calibri"/>
                <a:sym typeface="Calibri"/>
              </a:rPr>
              <a:t>,</a:t>
            </a:r>
            <a:r>
              <a:rPr lang="en-US" sz="2400" dirty="0" err="1">
                <a:solidFill>
                  <a:schemeClr val="dk1"/>
                </a:solidFill>
                <a:latin typeface="Noto Sans Symbols"/>
                <a:ea typeface="Noto Sans Symbols"/>
                <a:cs typeface="Noto Sans Symbols"/>
                <a:sym typeface="Noto Sans Symbols"/>
              </a:rPr>
              <a:t>φ</a:t>
            </a:r>
            <a:r>
              <a:rPr lang="en-US" sz="2400" dirty="0">
                <a:solidFill>
                  <a:schemeClr val="dk1"/>
                </a:solidFill>
                <a:latin typeface="Calibri"/>
                <a:ea typeface="Calibri"/>
                <a:cs typeface="Calibri"/>
                <a:sym typeface="Calibri"/>
              </a:rPr>
              <a:t>)</a:t>
            </a:r>
            <a:r>
              <a:rPr lang="en-US" sz="2400" baseline="-25000" dirty="0">
                <a:solidFill>
                  <a:schemeClr val="dk1"/>
                </a:solidFill>
                <a:latin typeface="Calibri"/>
                <a:ea typeface="Calibri"/>
                <a:cs typeface="Calibri"/>
                <a:sym typeface="Calibri"/>
              </a:rPr>
              <a:t>inc,2</a:t>
            </a:r>
            <a:r>
              <a:rPr lang="en-US" sz="2400" dirty="0">
                <a:solidFill>
                  <a:schemeClr val="dk1"/>
                </a:solidFill>
                <a:latin typeface="Calibri"/>
                <a:ea typeface="Calibri"/>
                <a:cs typeface="Calibri"/>
                <a:sym typeface="Calibri"/>
              </a:rPr>
              <a:t>,(</a:t>
            </a:r>
            <a:r>
              <a:rPr lang="en-US" sz="2400" dirty="0" err="1">
                <a:solidFill>
                  <a:schemeClr val="dk1"/>
                </a:solidFill>
                <a:latin typeface="Noto Sans Symbols"/>
                <a:ea typeface="Noto Sans Symbols"/>
                <a:cs typeface="Noto Sans Symbols"/>
                <a:sym typeface="Noto Sans Symbols"/>
              </a:rPr>
              <a:t>θ</a:t>
            </a:r>
            <a:r>
              <a:rPr lang="en-US" sz="2400" dirty="0" err="1">
                <a:solidFill>
                  <a:schemeClr val="dk1"/>
                </a:solidFill>
                <a:latin typeface="Calibri"/>
                <a:ea typeface="Calibri"/>
                <a:cs typeface="Calibri"/>
                <a:sym typeface="Calibri"/>
              </a:rPr>
              <a:t>,</a:t>
            </a:r>
            <a:r>
              <a:rPr lang="en-US" sz="2400" dirty="0" err="1">
                <a:solidFill>
                  <a:schemeClr val="dk1"/>
                </a:solidFill>
                <a:latin typeface="Noto Sans Symbols"/>
                <a:ea typeface="Noto Sans Symbols"/>
                <a:cs typeface="Noto Sans Symbols"/>
                <a:sym typeface="Noto Sans Symbols"/>
              </a:rPr>
              <a:t>φ</a:t>
            </a:r>
            <a:r>
              <a:rPr lang="en-US" sz="2400" dirty="0">
                <a:solidFill>
                  <a:schemeClr val="dk1"/>
                </a:solidFill>
                <a:latin typeface="Calibri"/>
                <a:ea typeface="Calibri"/>
                <a:cs typeface="Calibri"/>
                <a:sym typeface="Calibri"/>
              </a:rPr>
              <a:t>)</a:t>
            </a:r>
            <a:r>
              <a:rPr lang="en-US" sz="2400" baseline="-25000" dirty="0">
                <a:solidFill>
                  <a:schemeClr val="dk1"/>
                </a:solidFill>
                <a:latin typeface="Calibri"/>
                <a:ea typeface="Calibri"/>
                <a:cs typeface="Calibri"/>
                <a:sym typeface="Calibri"/>
              </a:rPr>
              <a:t>sc,2</a:t>
            </a:r>
            <a:r>
              <a:rPr lang="en-US" dirty="0">
                <a:solidFill>
                  <a:schemeClr val="dk1"/>
                </a:solidFill>
                <a:latin typeface="Calibri"/>
                <a:ea typeface="Calibri"/>
                <a:cs typeface="Calibri"/>
                <a:sym typeface="Calibri"/>
              </a:rPr>
              <a:t>. …</a:t>
            </a:r>
          </a:p>
          <a:p>
            <a:pPr>
              <a:lnSpc>
                <a:spcPct val="110000"/>
              </a:lnSpc>
              <a:buSzPct val="25000"/>
            </a:pPr>
            <a:r>
              <a:rPr lang="en-US" sz="2400" baseline="-25000" dirty="0">
                <a:solidFill>
                  <a:schemeClr val="dk1"/>
                </a:solidFill>
                <a:latin typeface="Calibri"/>
                <a:ea typeface="Calibri"/>
                <a:cs typeface="Calibri"/>
                <a:sym typeface="Calibri"/>
              </a:rPr>
              <a:t> </a:t>
            </a:r>
            <a:r>
              <a:rPr lang="en-US" sz="2400" dirty="0">
                <a:solidFill>
                  <a:schemeClr val="dk1"/>
                </a:solidFill>
                <a:latin typeface="Calibri"/>
                <a:ea typeface="Calibri"/>
                <a:cs typeface="Calibri"/>
                <a:sym typeface="Calibri"/>
              </a:rPr>
              <a:t>………………………………</a:t>
            </a:r>
          </a:p>
          <a:p>
            <a:pPr>
              <a:lnSpc>
                <a:spcPct val="110000"/>
              </a:lnSpc>
              <a:buSzPct val="25000"/>
            </a:pPr>
            <a:r>
              <a:rPr lang="en-US" sz="2400" dirty="0" err="1">
                <a:solidFill>
                  <a:schemeClr val="dk1"/>
                </a:solidFill>
                <a:latin typeface="Calibri"/>
                <a:ea typeface="Calibri"/>
                <a:cs typeface="Calibri"/>
                <a:sym typeface="Calibri"/>
              </a:rPr>
              <a:t>E</a:t>
            </a:r>
            <a:r>
              <a:rPr lang="en-US" sz="2400" baseline="-25000" dirty="0" err="1">
                <a:solidFill>
                  <a:schemeClr val="dk1"/>
                </a:solidFill>
                <a:latin typeface="Calibri"/>
                <a:ea typeface="Calibri"/>
                <a:cs typeface="Calibri"/>
                <a:sym typeface="Calibri"/>
              </a:rPr>
              <a:t>i</a:t>
            </a:r>
            <a:r>
              <a:rPr lang="en-US" sz="2400" dirty="0">
                <a:solidFill>
                  <a:schemeClr val="dk1"/>
                </a:solidFill>
                <a:latin typeface="Calibri"/>
                <a:ea typeface="Calibri"/>
                <a:cs typeface="Calibri"/>
                <a:sym typeface="Calibri"/>
              </a:rPr>
              <a:t>, (</a:t>
            </a:r>
            <a:r>
              <a:rPr lang="en-US" sz="2400" dirty="0" err="1">
                <a:solidFill>
                  <a:schemeClr val="dk1"/>
                </a:solidFill>
                <a:latin typeface="Noto Sans Symbols"/>
                <a:ea typeface="Noto Sans Symbols"/>
                <a:cs typeface="Noto Sans Symbols"/>
                <a:sym typeface="Noto Sans Symbols"/>
              </a:rPr>
              <a:t>θ</a:t>
            </a:r>
            <a:r>
              <a:rPr lang="en-US" sz="2400" dirty="0" err="1">
                <a:solidFill>
                  <a:schemeClr val="dk1"/>
                </a:solidFill>
                <a:latin typeface="Calibri"/>
                <a:ea typeface="Calibri"/>
                <a:cs typeface="Calibri"/>
                <a:sym typeface="Calibri"/>
              </a:rPr>
              <a:t>,</a:t>
            </a:r>
            <a:r>
              <a:rPr lang="en-US" sz="2400" dirty="0" err="1">
                <a:solidFill>
                  <a:schemeClr val="dk1"/>
                </a:solidFill>
                <a:latin typeface="Noto Sans Symbols"/>
                <a:ea typeface="Noto Sans Symbols"/>
                <a:cs typeface="Noto Sans Symbols"/>
                <a:sym typeface="Noto Sans Symbols"/>
              </a:rPr>
              <a:t>φ</a:t>
            </a:r>
            <a:r>
              <a:rPr lang="en-US" sz="2400" dirty="0">
                <a:solidFill>
                  <a:schemeClr val="dk1"/>
                </a:solidFill>
                <a:latin typeface="Calibri"/>
                <a:ea typeface="Calibri"/>
                <a:cs typeface="Calibri"/>
                <a:sym typeface="Calibri"/>
              </a:rPr>
              <a:t>)</a:t>
            </a:r>
            <a:r>
              <a:rPr lang="en-US" sz="2400" baseline="-25000" dirty="0" err="1">
                <a:solidFill>
                  <a:schemeClr val="dk1"/>
                </a:solidFill>
                <a:latin typeface="Calibri"/>
                <a:ea typeface="Calibri"/>
                <a:cs typeface="Calibri"/>
                <a:sym typeface="Calibri"/>
              </a:rPr>
              <a:t>inc,i</a:t>
            </a:r>
            <a:r>
              <a:rPr lang="en-US" sz="2400" dirty="0">
                <a:solidFill>
                  <a:schemeClr val="dk1"/>
                </a:solidFill>
                <a:latin typeface="Calibri"/>
                <a:ea typeface="Calibri"/>
                <a:cs typeface="Calibri"/>
                <a:sym typeface="Calibri"/>
              </a:rPr>
              <a:t>,(</a:t>
            </a:r>
            <a:r>
              <a:rPr lang="en-US" sz="2400" dirty="0" err="1">
                <a:solidFill>
                  <a:schemeClr val="dk1"/>
                </a:solidFill>
                <a:latin typeface="Noto Sans Symbols"/>
                <a:ea typeface="Noto Sans Symbols"/>
                <a:cs typeface="Noto Sans Symbols"/>
                <a:sym typeface="Noto Sans Symbols"/>
              </a:rPr>
              <a:t>θ</a:t>
            </a:r>
            <a:r>
              <a:rPr lang="en-US" sz="2400" dirty="0" err="1">
                <a:solidFill>
                  <a:schemeClr val="dk1"/>
                </a:solidFill>
                <a:latin typeface="Calibri"/>
                <a:ea typeface="Calibri"/>
                <a:cs typeface="Calibri"/>
                <a:sym typeface="Calibri"/>
              </a:rPr>
              <a:t>,</a:t>
            </a:r>
            <a:r>
              <a:rPr lang="en-US" sz="2400" dirty="0" err="1">
                <a:solidFill>
                  <a:schemeClr val="dk1"/>
                </a:solidFill>
                <a:latin typeface="Noto Sans Symbols"/>
                <a:ea typeface="Noto Sans Symbols"/>
                <a:cs typeface="Noto Sans Symbols"/>
                <a:sym typeface="Noto Sans Symbols"/>
              </a:rPr>
              <a:t>φ</a:t>
            </a:r>
            <a:r>
              <a:rPr lang="en-US" sz="2400" dirty="0">
                <a:solidFill>
                  <a:schemeClr val="dk1"/>
                </a:solidFill>
                <a:latin typeface="Calibri"/>
                <a:ea typeface="Calibri"/>
                <a:cs typeface="Calibri"/>
                <a:sym typeface="Calibri"/>
              </a:rPr>
              <a:t>)</a:t>
            </a:r>
            <a:r>
              <a:rPr lang="en-US" sz="2400" baseline="-25000" dirty="0" err="1">
                <a:solidFill>
                  <a:schemeClr val="dk1"/>
                </a:solidFill>
                <a:latin typeface="Calibri"/>
                <a:ea typeface="Calibri"/>
                <a:cs typeface="Calibri"/>
                <a:sym typeface="Calibri"/>
              </a:rPr>
              <a:t>sc,i</a:t>
            </a:r>
            <a:endParaRPr lang="en-US" sz="2400" baseline="-25000" dirty="0">
              <a:solidFill>
                <a:schemeClr val="dk1"/>
              </a:solidFill>
              <a:latin typeface="Calibri"/>
              <a:ea typeface="Calibri"/>
              <a:cs typeface="Calibri"/>
              <a:sym typeface="Calibri"/>
            </a:endParaRPr>
          </a:p>
        </p:txBody>
      </p:sp>
      <p:sp>
        <p:nvSpPr>
          <p:cNvPr id="9" name="Shape 944">
            <a:extLst>
              <a:ext uri="{FF2B5EF4-FFF2-40B4-BE49-F238E27FC236}">
                <a16:creationId xmlns:a16="http://schemas.microsoft.com/office/drawing/2014/main" id="{6EDEAB0E-B372-270E-A5C5-2F3E68346951}"/>
              </a:ext>
            </a:extLst>
          </p:cNvPr>
          <p:cNvSpPr/>
          <p:nvPr/>
        </p:nvSpPr>
        <p:spPr>
          <a:xfrm>
            <a:off x="662353" y="1447881"/>
            <a:ext cx="5054061" cy="1015663"/>
          </a:xfrm>
          <a:prstGeom prst="rect">
            <a:avLst/>
          </a:prstGeom>
          <a:noFill/>
          <a:ln>
            <a:noFill/>
          </a:ln>
        </p:spPr>
        <p:txBody>
          <a:bodyPr lIns="91425" tIns="45700" rIns="91425" bIns="45700" anchor="t" anchorCtr="0">
            <a:noAutofit/>
          </a:bodyPr>
          <a:lstStyle/>
          <a:p>
            <a:pPr algn="ctr">
              <a:buSzPct val="25000"/>
            </a:pPr>
            <a:r>
              <a:rPr lang="en-US" sz="200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deposited energies and the positions of all the interactions points </a:t>
            </a:r>
          </a:p>
          <a:p>
            <a:pPr algn="ctr">
              <a:buSzPct val="25000"/>
            </a:pPr>
            <a:r>
              <a:rPr lang="en-US" sz="200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of an event in the detector</a:t>
            </a:r>
          </a:p>
        </p:txBody>
      </p:sp>
      <p:sp>
        <p:nvSpPr>
          <p:cNvPr id="10" name="Shape 945">
            <a:extLst>
              <a:ext uri="{FF2B5EF4-FFF2-40B4-BE49-F238E27FC236}">
                <a16:creationId xmlns:a16="http://schemas.microsoft.com/office/drawing/2014/main" id="{7A673DF4-51DA-B0CA-10FB-D07C6289B3DB}"/>
              </a:ext>
            </a:extLst>
          </p:cNvPr>
          <p:cNvSpPr/>
          <p:nvPr/>
        </p:nvSpPr>
        <p:spPr>
          <a:xfrm>
            <a:off x="5864606" y="1469150"/>
            <a:ext cx="5665041" cy="1015663"/>
          </a:xfrm>
          <a:prstGeom prst="rect">
            <a:avLst/>
          </a:prstGeom>
          <a:noFill/>
          <a:ln>
            <a:noFill/>
          </a:ln>
        </p:spPr>
        <p:txBody>
          <a:bodyPr lIns="91425" tIns="45700" rIns="91425" bIns="45700" anchor="t" anchorCtr="0">
            <a:noAutofit/>
          </a:bodyPr>
          <a:lstStyle/>
          <a:p>
            <a:pPr algn="ctr">
              <a:buSzPct val="25000"/>
            </a:pPr>
            <a:r>
              <a:rPr lang="en-US" sz="2000"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reconstruct individual photon trajectories and write out photon energies, </a:t>
            </a:r>
          </a:p>
          <a:p>
            <a:pPr algn="ctr">
              <a:buSzPct val="25000"/>
            </a:pPr>
            <a:r>
              <a:rPr lang="en-US" sz="2000"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incident and scattering directions</a:t>
            </a:r>
          </a:p>
        </p:txBody>
      </p:sp>
      <p:sp>
        <p:nvSpPr>
          <p:cNvPr id="11" name="Shape 946">
            <a:extLst>
              <a:ext uri="{FF2B5EF4-FFF2-40B4-BE49-F238E27FC236}">
                <a16:creationId xmlns:a16="http://schemas.microsoft.com/office/drawing/2014/main" id="{DA8B36F2-07B0-48AA-7B1D-715863A1C20D}"/>
              </a:ext>
            </a:extLst>
          </p:cNvPr>
          <p:cNvSpPr/>
          <p:nvPr/>
        </p:nvSpPr>
        <p:spPr>
          <a:xfrm>
            <a:off x="6565438" y="5225328"/>
            <a:ext cx="4263375" cy="769441"/>
          </a:xfrm>
          <a:prstGeom prst="rect">
            <a:avLst/>
          </a:prstGeom>
          <a:noFill/>
          <a:ln>
            <a:noFill/>
          </a:ln>
        </p:spPr>
        <p:txBody>
          <a:bodyPr lIns="91425" tIns="45700" rIns="91425" bIns="45700" anchor="t" anchorCtr="0">
            <a:noAutofit/>
          </a:bodyPr>
          <a:lstStyle/>
          <a:p>
            <a:pPr algn="ctr">
              <a:lnSpc>
                <a:spcPct val="110000"/>
              </a:lnSpc>
              <a:buSzPct val="25000"/>
            </a:pPr>
            <a:r>
              <a:rPr lang="en-US" sz="2000"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discard events corresponding to incomplete energy release</a:t>
            </a:r>
          </a:p>
        </p:txBody>
      </p:sp>
      <p:sp>
        <p:nvSpPr>
          <p:cNvPr id="12" name="Shape 947">
            <a:extLst>
              <a:ext uri="{FF2B5EF4-FFF2-40B4-BE49-F238E27FC236}">
                <a16:creationId xmlns:a16="http://schemas.microsoft.com/office/drawing/2014/main" id="{B6B5D849-C9D2-1E02-1951-B93ED63FA074}"/>
              </a:ext>
            </a:extLst>
          </p:cNvPr>
          <p:cNvSpPr/>
          <p:nvPr/>
        </p:nvSpPr>
        <p:spPr>
          <a:xfrm>
            <a:off x="5504566" y="3248580"/>
            <a:ext cx="720080" cy="576064"/>
          </a:xfrm>
          <a:prstGeom prst="rightArrow">
            <a:avLst>
              <a:gd name="adj1" fmla="val 50000"/>
              <a:gd name="adj2" fmla="val 50000"/>
            </a:avLst>
          </a:prstGeom>
          <a:solidFill>
            <a:schemeClr val="accent1"/>
          </a:solidFill>
          <a:ln w="25400" cap="flat" cmpd="sng">
            <a:solidFill>
              <a:srgbClr val="395E89"/>
            </a:solidFill>
            <a:prstDash val="solid"/>
            <a:round/>
            <a:headEnd type="none" w="med" len="med"/>
            <a:tailEnd type="none" w="med" len="med"/>
          </a:ln>
        </p:spPr>
        <p:txBody>
          <a:bodyPr lIns="91425" tIns="45700" rIns="91425" bIns="45700" anchor="ctr" anchorCtr="0">
            <a:noAutofit/>
          </a:bodyPr>
          <a:lstStyle/>
          <a:p>
            <a:pPr algn="ctr"/>
            <a:endParaRPr>
              <a:solidFill>
                <a:schemeClr val="lt1"/>
              </a:solidFill>
              <a:latin typeface="Calibri"/>
              <a:ea typeface="Calibri"/>
              <a:cs typeface="Calibri"/>
              <a:sym typeface="Calibri"/>
            </a:endParaRPr>
          </a:p>
        </p:txBody>
      </p:sp>
      <p:sp>
        <p:nvSpPr>
          <p:cNvPr id="13" name="Shape 948">
            <a:extLst>
              <a:ext uri="{FF2B5EF4-FFF2-40B4-BE49-F238E27FC236}">
                <a16:creationId xmlns:a16="http://schemas.microsoft.com/office/drawing/2014/main" id="{09191186-9875-ECB3-BC19-EF98A8399115}"/>
              </a:ext>
            </a:extLst>
          </p:cNvPr>
          <p:cNvSpPr/>
          <p:nvPr/>
        </p:nvSpPr>
        <p:spPr>
          <a:xfrm>
            <a:off x="2783544" y="5268470"/>
            <a:ext cx="45719" cy="45719"/>
          </a:xfrm>
          <a:prstGeom prst="ellipse">
            <a:avLst/>
          </a:prstGeom>
          <a:solidFill>
            <a:schemeClr val="accent1"/>
          </a:solidFill>
          <a:ln w="25400" cap="flat" cmpd="sng">
            <a:solidFill>
              <a:srgbClr val="395E89"/>
            </a:solidFill>
            <a:prstDash val="solid"/>
            <a:round/>
            <a:headEnd type="none" w="med" len="med"/>
            <a:tailEnd type="none" w="med" len="med"/>
          </a:ln>
        </p:spPr>
        <p:txBody>
          <a:bodyPr lIns="91425" tIns="45700" rIns="91425" bIns="45700" anchor="ctr" anchorCtr="0">
            <a:noAutofit/>
          </a:bodyPr>
          <a:lstStyle/>
          <a:p>
            <a:pPr algn="ctr"/>
            <a:endParaRPr>
              <a:solidFill>
                <a:schemeClr val="lt1"/>
              </a:solidFill>
              <a:latin typeface="Calibri"/>
              <a:ea typeface="Calibri"/>
              <a:cs typeface="Calibri"/>
              <a:sym typeface="Calibri"/>
            </a:endParaRPr>
          </a:p>
        </p:txBody>
      </p:sp>
      <p:sp>
        <p:nvSpPr>
          <p:cNvPr id="14" name="Shape 949">
            <a:extLst>
              <a:ext uri="{FF2B5EF4-FFF2-40B4-BE49-F238E27FC236}">
                <a16:creationId xmlns:a16="http://schemas.microsoft.com/office/drawing/2014/main" id="{13BC066C-0089-CA09-0D81-2E61D1C2B398}"/>
              </a:ext>
            </a:extLst>
          </p:cNvPr>
          <p:cNvSpPr/>
          <p:nvPr/>
        </p:nvSpPr>
        <p:spPr>
          <a:xfrm>
            <a:off x="3529912" y="4908432"/>
            <a:ext cx="45719" cy="45719"/>
          </a:xfrm>
          <a:prstGeom prst="ellipse">
            <a:avLst/>
          </a:prstGeom>
          <a:solidFill>
            <a:schemeClr val="accent1"/>
          </a:solidFill>
          <a:ln w="25400" cap="flat" cmpd="sng">
            <a:solidFill>
              <a:srgbClr val="395E89"/>
            </a:solidFill>
            <a:prstDash val="solid"/>
            <a:round/>
            <a:headEnd type="none" w="med" len="med"/>
            <a:tailEnd type="none" w="med" len="med"/>
          </a:ln>
        </p:spPr>
        <p:txBody>
          <a:bodyPr lIns="91425" tIns="45700" rIns="91425" bIns="45700" anchor="ctr" anchorCtr="0">
            <a:noAutofit/>
          </a:bodyPr>
          <a:lstStyle/>
          <a:p>
            <a:pPr algn="ctr"/>
            <a:endParaRPr>
              <a:solidFill>
                <a:schemeClr val="lt1"/>
              </a:solidFill>
              <a:latin typeface="Calibri"/>
              <a:ea typeface="Calibri"/>
              <a:cs typeface="Calibri"/>
              <a:sym typeface="Calibri"/>
            </a:endParaRPr>
          </a:p>
        </p:txBody>
      </p:sp>
      <p:cxnSp>
        <p:nvCxnSpPr>
          <p:cNvPr id="15" name="Shape 950">
            <a:extLst>
              <a:ext uri="{FF2B5EF4-FFF2-40B4-BE49-F238E27FC236}">
                <a16:creationId xmlns:a16="http://schemas.microsoft.com/office/drawing/2014/main" id="{96A953D8-7CC8-F3FB-D92A-6DD5F11589D7}"/>
              </a:ext>
            </a:extLst>
          </p:cNvPr>
          <p:cNvCxnSpPr>
            <a:endCxn id="13" idx="2"/>
          </p:cNvCxnSpPr>
          <p:nvPr/>
        </p:nvCxnSpPr>
        <p:spPr>
          <a:xfrm rot="10800000" flipH="1">
            <a:off x="1991543" y="5291330"/>
            <a:ext cx="792000" cy="193200"/>
          </a:xfrm>
          <a:prstGeom prst="straightConnector1">
            <a:avLst/>
          </a:prstGeom>
          <a:noFill/>
          <a:ln w="28575" cap="flat" cmpd="sng">
            <a:solidFill>
              <a:srgbClr val="4A7DBA"/>
            </a:solidFill>
            <a:prstDash val="solid"/>
            <a:round/>
            <a:headEnd type="none" w="med" len="med"/>
            <a:tailEnd type="stealth" w="lg" len="lg"/>
          </a:ln>
        </p:spPr>
      </p:cxnSp>
      <p:cxnSp>
        <p:nvCxnSpPr>
          <p:cNvPr id="16" name="Shape 951">
            <a:extLst>
              <a:ext uri="{FF2B5EF4-FFF2-40B4-BE49-F238E27FC236}">
                <a16:creationId xmlns:a16="http://schemas.microsoft.com/office/drawing/2014/main" id="{59DB14A7-2471-8274-953F-7168D1835656}"/>
              </a:ext>
            </a:extLst>
          </p:cNvPr>
          <p:cNvCxnSpPr/>
          <p:nvPr/>
        </p:nvCxnSpPr>
        <p:spPr>
          <a:xfrm rot="10800000" flipH="1">
            <a:off x="2848857" y="4954152"/>
            <a:ext cx="681056" cy="321015"/>
          </a:xfrm>
          <a:prstGeom prst="straightConnector1">
            <a:avLst/>
          </a:prstGeom>
          <a:noFill/>
          <a:ln w="28575" cap="flat" cmpd="sng">
            <a:solidFill>
              <a:srgbClr val="4A7DBA"/>
            </a:solidFill>
            <a:prstDash val="solid"/>
            <a:round/>
            <a:headEnd type="none" w="med" len="med"/>
            <a:tailEnd type="stealth" w="lg" len="lg"/>
          </a:ln>
        </p:spPr>
      </p:cxnSp>
      <p:sp>
        <p:nvSpPr>
          <p:cNvPr id="17" name="Shape 952">
            <a:extLst>
              <a:ext uri="{FF2B5EF4-FFF2-40B4-BE49-F238E27FC236}">
                <a16:creationId xmlns:a16="http://schemas.microsoft.com/office/drawing/2014/main" id="{8544009E-20CF-CA01-91FA-80ED878C1F99}"/>
              </a:ext>
            </a:extLst>
          </p:cNvPr>
          <p:cNvSpPr txBox="1"/>
          <p:nvPr/>
        </p:nvSpPr>
        <p:spPr>
          <a:xfrm>
            <a:off x="2567520" y="4908432"/>
            <a:ext cx="378631" cy="369332"/>
          </a:xfrm>
          <a:prstGeom prst="rect">
            <a:avLst/>
          </a:prstGeom>
          <a:noFill/>
          <a:ln>
            <a:noFill/>
          </a:ln>
        </p:spPr>
        <p:txBody>
          <a:bodyPr lIns="91425" tIns="45700" rIns="91425" bIns="45700" anchor="t" anchorCtr="0">
            <a:noAutofit/>
          </a:bodyPr>
          <a:lstStyle/>
          <a:p>
            <a:pPr>
              <a:buSzPct val="25000"/>
            </a:pPr>
            <a:r>
              <a:rPr lang="en-US">
                <a:solidFill>
                  <a:schemeClr val="dk1"/>
                </a:solidFill>
                <a:latin typeface="Calibri"/>
                <a:ea typeface="Calibri"/>
                <a:cs typeface="Calibri"/>
                <a:sym typeface="Calibri"/>
              </a:rPr>
              <a:t>e</a:t>
            </a:r>
            <a:r>
              <a:rPr lang="en-US" baseline="-25000">
                <a:solidFill>
                  <a:schemeClr val="dk1"/>
                </a:solidFill>
                <a:latin typeface="Calibri"/>
                <a:ea typeface="Calibri"/>
                <a:cs typeface="Calibri"/>
                <a:sym typeface="Calibri"/>
              </a:rPr>
              <a:t>1</a:t>
            </a:r>
          </a:p>
        </p:txBody>
      </p:sp>
      <p:sp>
        <p:nvSpPr>
          <p:cNvPr id="18" name="Shape 953">
            <a:extLst>
              <a:ext uri="{FF2B5EF4-FFF2-40B4-BE49-F238E27FC236}">
                <a16:creationId xmlns:a16="http://schemas.microsoft.com/office/drawing/2014/main" id="{6216F72D-145E-E65E-9DF4-5A9942DBADB1}"/>
              </a:ext>
            </a:extLst>
          </p:cNvPr>
          <p:cNvSpPr txBox="1"/>
          <p:nvPr/>
        </p:nvSpPr>
        <p:spPr>
          <a:xfrm>
            <a:off x="3269009" y="4539100"/>
            <a:ext cx="378631" cy="369332"/>
          </a:xfrm>
          <a:prstGeom prst="rect">
            <a:avLst/>
          </a:prstGeom>
          <a:noFill/>
          <a:ln>
            <a:noFill/>
          </a:ln>
        </p:spPr>
        <p:txBody>
          <a:bodyPr lIns="91425" tIns="45700" rIns="91425" bIns="45700" anchor="t" anchorCtr="0">
            <a:noAutofit/>
          </a:bodyPr>
          <a:lstStyle/>
          <a:p>
            <a:pPr>
              <a:buSzPct val="25000"/>
            </a:pPr>
            <a:r>
              <a:rPr lang="en-US">
                <a:solidFill>
                  <a:schemeClr val="dk1"/>
                </a:solidFill>
                <a:latin typeface="Calibri"/>
                <a:ea typeface="Calibri"/>
                <a:cs typeface="Calibri"/>
                <a:sym typeface="Calibri"/>
              </a:rPr>
              <a:t>e</a:t>
            </a:r>
            <a:r>
              <a:rPr lang="en-US" baseline="-25000">
                <a:solidFill>
                  <a:schemeClr val="dk1"/>
                </a:solidFill>
                <a:latin typeface="Calibri"/>
                <a:ea typeface="Calibri"/>
                <a:cs typeface="Calibri"/>
                <a:sym typeface="Calibri"/>
              </a:rPr>
              <a:t>2</a:t>
            </a:r>
          </a:p>
        </p:txBody>
      </p:sp>
      <p:cxnSp>
        <p:nvCxnSpPr>
          <p:cNvPr id="19" name="Shape 954">
            <a:extLst>
              <a:ext uri="{FF2B5EF4-FFF2-40B4-BE49-F238E27FC236}">
                <a16:creationId xmlns:a16="http://schemas.microsoft.com/office/drawing/2014/main" id="{BF713CFF-7A50-DC80-9D45-2D2BF8EB7679}"/>
              </a:ext>
            </a:extLst>
          </p:cNvPr>
          <p:cNvCxnSpPr/>
          <p:nvPr/>
        </p:nvCxnSpPr>
        <p:spPr>
          <a:xfrm rot="10800000" flipH="1">
            <a:off x="3621122" y="4770782"/>
            <a:ext cx="818605" cy="160508"/>
          </a:xfrm>
          <a:prstGeom prst="straightConnector1">
            <a:avLst/>
          </a:prstGeom>
          <a:noFill/>
          <a:ln w="28575" cap="flat" cmpd="sng">
            <a:solidFill>
              <a:srgbClr val="4A7DBA"/>
            </a:solidFill>
            <a:prstDash val="solid"/>
            <a:round/>
            <a:headEnd type="none" w="med" len="med"/>
            <a:tailEnd type="stealth" w="lg" len="lg"/>
          </a:ln>
        </p:spPr>
      </p:cxnSp>
      <p:sp>
        <p:nvSpPr>
          <p:cNvPr id="20" name="ZoneTexte 19">
            <a:extLst>
              <a:ext uri="{FF2B5EF4-FFF2-40B4-BE49-F238E27FC236}">
                <a16:creationId xmlns:a16="http://schemas.microsoft.com/office/drawing/2014/main" id="{EB96DF54-6F9C-6474-DEBD-37B0335D206C}"/>
              </a:ext>
            </a:extLst>
          </p:cNvPr>
          <p:cNvSpPr txBox="1"/>
          <p:nvPr/>
        </p:nvSpPr>
        <p:spPr>
          <a:xfrm>
            <a:off x="3218010" y="5300623"/>
            <a:ext cx="3046027" cy="461665"/>
          </a:xfrm>
          <a:prstGeom prst="rect">
            <a:avLst/>
          </a:prstGeom>
          <a:noFill/>
        </p:spPr>
        <p:txBody>
          <a:bodyPr wrap="none" rtlCol="0">
            <a:spAutoFit/>
          </a:bodyPr>
          <a:lstStyle/>
          <a:p>
            <a:r>
              <a:rPr lang="fr-FR" sz="2400" dirty="0">
                <a:solidFill>
                  <a:srgbClr val="FF0000"/>
                </a:solidFill>
                <a:latin typeface="Verdana" panose="020B0604030504040204" pitchFamily="34" charset="0"/>
                <a:ea typeface="Verdana" panose="020B0604030504040204" pitchFamily="34" charset="0"/>
                <a:cs typeface="Verdana" panose="020B0604030504040204" pitchFamily="34" charset="0"/>
              </a:rPr>
              <a:t>Doppler correction</a:t>
            </a:r>
          </a:p>
        </p:txBody>
      </p:sp>
      <p:cxnSp>
        <p:nvCxnSpPr>
          <p:cNvPr id="22" name="Connecteur droit avec flèche 21">
            <a:extLst>
              <a:ext uri="{FF2B5EF4-FFF2-40B4-BE49-F238E27FC236}">
                <a16:creationId xmlns:a16="http://schemas.microsoft.com/office/drawing/2014/main" id="{95797295-5C84-3EC8-EF84-0E4A6C0E75D4}"/>
              </a:ext>
            </a:extLst>
          </p:cNvPr>
          <p:cNvCxnSpPr/>
          <p:nvPr/>
        </p:nvCxnSpPr>
        <p:spPr>
          <a:xfrm flipV="1">
            <a:off x="6011095" y="3070504"/>
            <a:ext cx="1138105" cy="225378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6" name="ZoneTexte 35">
            <a:extLst>
              <a:ext uri="{FF2B5EF4-FFF2-40B4-BE49-F238E27FC236}">
                <a16:creationId xmlns:a16="http://schemas.microsoft.com/office/drawing/2014/main" id="{53AD1FCB-EC7C-3E5E-DD84-96E10166C55A}"/>
              </a:ext>
            </a:extLst>
          </p:cNvPr>
          <p:cNvSpPr txBox="1"/>
          <p:nvPr/>
        </p:nvSpPr>
        <p:spPr>
          <a:xfrm>
            <a:off x="3269009" y="5800187"/>
            <a:ext cx="3046027" cy="461665"/>
          </a:xfrm>
          <a:prstGeom prst="rect">
            <a:avLst/>
          </a:prstGeom>
          <a:noFill/>
        </p:spPr>
        <p:txBody>
          <a:bodyPr wrap="none" rtlCol="0">
            <a:spAutoFit/>
          </a:bodyPr>
          <a:lstStyle/>
          <a:p>
            <a:r>
              <a:rPr lang="fr-FR" sz="2400" dirty="0" err="1">
                <a:solidFill>
                  <a:srgbClr val="FF0000"/>
                </a:solidFill>
                <a:latin typeface="Verdana" panose="020B0604030504040204" pitchFamily="34" charset="0"/>
                <a:ea typeface="Verdana" panose="020B0604030504040204" pitchFamily="34" charset="0"/>
                <a:cs typeface="Verdana" panose="020B0604030504040204" pitchFamily="34" charset="0"/>
              </a:rPr>
              <a:t>Linear</a:t>
            </a:r>
            <a:r>
              <a:rPr lang="fr-FR" sz="2400"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fr-FR" sz="2400" dirty="0" err="1">
                <a:solidFill>
                  <a:srgbClr val="FF0000"/>
                </a:solidFill>
                <a:latin typeface="Verdana" panose="020B0604030504040204" pitchFamily="34" charset="0"/>
                <a:ea typeface="Verdana" panose="020B0604030504040204" pitchFamily="34" charset="0"/>
                <a:cs typeface="Verdana" panose="020B0604030504040204" pitchFamily="34" charset="0"/>
              </a:rPr>
              <a:t>polarization</a:t>
            </a:r>
            <a:endParaRPr lang="fr-FR" sz="2400"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cxnSp>
        <p:nvCxnSpPr>
          <p:cNvPr id="37" name="Connecteur droit avec flèche 36">
            <a:extLst>
              <a:ext uri="{FF2B5EF4-FFF2-40B4-BE49-F238E27FC236}">
                <a16:creationId xmlns:a16="http://schemas.microsoft.com/office/drawing/2014/main" id="{55CC58FC-9229-4E62-B842-6650139A8BCE}"/>
              </a:ext>
            </a:extLst>
          </p:cNvPr>
          <p:cNvCxnSpPr>
            <a:cxnSpLocks/>
            <a:stCxn id="36" idx="3"/>
          </p:cNvCxnSpPr>
          <p:nvPr/>
        </p:nvCxnSpPr>
        <p:spPr>
          <a:xfrm flipV="1">
            <a:off x="6315036" y="3824644"/>
            <a:ext cx="834164" cy="220637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65213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A77C0ACF-249E-0242-40EC-4B1840BAFB35}"/>
              </a:ext>
            </a:extLst>
          </p:cNvPr>
          <p:cNvSpPr>
            <a:spLocks noGrp="1"/>
          </p:cNvSpPr>
          <p:nvPr>
            <p:ph type="body" sz="quarter" idx="18"/>
          </p:nvPr>
        </p:nvSpPr>
        <p:spPr/>
        <p:txBody>
          <a:bodyPr/>
          <a:lstStyle/>
          <a:p>
            <a:r>
              <a:rPr lang="fr-FR" dirty="0" err="1"/>
              <a:t>Forward</a:t>
            </a:r>
            <a:r>
              <a:rPr lang="fr-FR" dirty="0"/>
              <a:t> </a:t>
            </a:r>
            <a:r>
              <a:rPr lang="fr-FR" dirty="0" err="1"/>
              <a:t>tracking</a:t>
            </a:r>
            <a:r>
              <a:rPr lang="fr-FR" dirty="0"/>
              <a:t> </a:t>
            </a:r>
            <a:r>
              <a:rPr lang="fr-FR" dirty="0" err="1"/>
              <a:t>implemented</a:t>
            </a:r>
            <a:r>
              <a:rPr lang="fr-FR" dirty="0"/>
              <a:t> for AGATA</a:t>
            </a:r>
          </a:p>
        </p:txBody>
      </p:sp>
      <p:sp>
        <p:nvSpPr>
          <p:cNvPr id="7" name="Shape 1084">
            <a:extLst>
              <a:ext uri="{FF2B5EF4-FFF2-40B4-BE49-F238E27FC236}">
                <a16:creationId xmlns:a16="http://schemas.microsoft.com/office/drawing/2014/main" id="{990F41D1-6F4F-2E5C-BAF0-8D718DFCE4D1}"/>
              </a:ext>
            </a:extLst>
          </p:cNvPr>
          <p:cNvSpPr txBox="1"/>
          <p:nvPr/>
        </p:nvSpPr>
        <p:spPr>
          <a:xfrm>
            <a:off x="300614" y="993461"/>
            <a:ext cx="8940799" cy="5816977"/>
          </a:xfrm>
          <a:prstGeom prst="rect">
            <a:avLst/>
          </a:prstGeom>
          <a:noFill/>
          <a:ln>
            <a:noFill/>
          </a:ln>
        </p:spPr>
        <p:txBody>
          <a:bodyPr lIns="91425" tIns="45700" rIns="91425" bIns="45700" anchor="t" anchorCtr="0">
            <a:noAutofit/>
          </a:bodyPr>
          <a:lstStyle/>
          <a:p>
            <a:pPr marL="342891" indent="-342891">
              <a:buClr>
                <a:schemeClr val="dk1"/>
              </a:buClr>
              <a:buSzPct val="100000"/>
              <a:buFont typeface="Calibri"/>
              <a:buAutoNum type="arabicPeriod"/>
            </a:pPr>
            <a:r>
              <a:rPr lang="en-US" sz="2400">
                <a:solidFill>
                  <a:schemeClr val="dk1"/>
                </a:solidFill>
                <a:latin typeface="Calibri"/>
                <a:ea typeface="Calibri"/>
                <a:cs typeface="Calibri"/>
                <a:sym typeface="Calibri"/>
              </a:rPr>
              <a:t>Create cluster pool </a:t>
            </a:r>
            <a:r>
              <a:rPr lang="en-US" sz="2000">
                <a:solidFill>
                  <a:schemeClr val="dk1"/>
                </a:solidFill>
                <a:latin typeface="Calibri"/>
                <a:ea typeface="Calibri"/>
                <a:cs typeface="Calibri"/>
                <a:sym typeface="Calibri"/>
              </a:rPr>
              <a:t>=&gt; for each cluster,  E</a:t>
            </a:r>
            <a:r>
              <a:rPr lang="en-US" sz="2000" baseline="-25000">
                <a:solidFill>
                  <a:schemeClr val="dk1"/>
                </a:solidFill>
                <a:latin typeface="Noto Sans Symbols"/>
                <a:ea typeface="Noto Sans Symbols"/>
                <a:cs typeface="Noto Sans Symbols"/>
                <a:sym typeface="Noto Sans Symbols"/>
              </a:rPr>
              <a:t>γ</a:t>
            </a:r>
            <a:r>
              <a:rPr lang="en-US" sz="2000" baseline="-25000">
                <a:solidFill>
                  <a:schemeClr val="dk1"/>
                </a:solidFill>
                <a:latin typeface="Calibri"/>
                <a:ea typeface="Calibri"/>
                <a:cs typeface="Calibri"/>
                <a:sym typeface="Calibri"/>
              </a:rPr>
              <a:t>0</a:t>
            </a:r>
            <a:r>
              <a:rPr lang="en-US" sz="2000">
                <a:solidFill>
                  <a:schemeClr val="dk1"/>
                </a:solidFill>
                <a:latin typeface="Calibri"/>
                <a:ea typeface="Calibri"/>
                <a:cs typeface="Calibri"/>
                <a:sym typeface="Calibri"/>
              </a:rPr>
              <a:t> = ∑ depositions in the cluster</a:t>
            </a:r>
          </a:p>
          <a:p>
            <a:pPr marL="342891" indent="-342891">
              <a:buClr>
                <a:schemeClr val="dk1"/>
              </a:buClr>
              <a:buSzPct val="100000"/>
              <a:buFont typeface="Calibri"/>
              <a:buAutoNum type="arabicPeriod"/>
            </a:pPr>
            <a:r>
              <a:rPr lang="en-US" sz="2400">
                <a:solidFill>
                  <a:schemeClr val="dk1"/>
                </a:solidFill>
                <a:latin typeface="Calibri"/>
                <a:ea typeface="Calibri"/>
                <a:cs typeface="Calibri"/>
                <a:sym typeface="Calibri"/>
              </a:rPr>
              <a:t>Find most probable sequence of interaction</a:t>
            </a:r>
          </a:p>
          <a:p>
            <a:pPr>
              <a:buSzPct val="25000"/>
            </a:pPr>
            <a:r>
              <a:rPr lang="en-US" sz="2400">
                <a:solidFill>
                  <a:schemeClr val="dk1"/>
                </a:solidFill>
                <a:latin typeface="Calibri"/>
                <a:ea typeface="Calibri"/>
                <a:cs typeface="Calibri"/>
                <a:sym typeface="Calibri"/>
              </a:rPr>
              <a:t>     points, test the 3 mechanisms </a:t>
            </a:r>
          </a:p>
          <a:p>
            <a:pPr marL="800080" lvl="1" indent="-342891">
              <a:buClr>
                <a:schemeClr val="dk1"/>
              </a:buClr>
              <a:buSzPct val="100000"/>
              <a:buFont typeface="Calibri"/>
              <a:buAutoNum type="arabicPeriod"/>
            </a:pPr>
            <a:r>
              <a:rPr lang="en-US" sz="2000">
                <a:solidFill>
                  <a:schemeClr val="dk1"/>
                </a:solidFill>
                <a:latin typeface="Calibri"/>
                <a:ea typeface="Calibri"/>
                <a:cs typeface="Calibri"/>
                <a:sym typeface="Calibri"/>
              </a:rPr>
              <a:t>do the interaction points satisfy</a:t>
            </a:r>
            <a:br>
              <a:rPr lang="en-US" sz="2000">
                <a:solidFill>
                  <a:schemeClr val="dk1"/>
                </a:solidFill>
                <a:latin typeface="Calibri"/>
                <a:ea typeface="Calibri"/>
                <a:cs typeface="Calibri"/>
                <a:sym typeface="Calibri"/>
              </a:rPr>
            </a:br>
            <a:r>
              <a:rPr lang="en-US" sz="2000">
                <a:solidFill>
                  <a:schemeClr val="dk1"/>
                </a:solidFill>
                <a:latin typeface="Calibri"/>
                <a:ea typeface="Calibri"/>
                <a:cs typeface="Calibri"/>
                <a:sym typeface="Calibri"/>
              </a:rPr>
              <a:t>the </a:t>
            </a:r>
            <a:r>
              <a:rPr lang="en-US" sz="2000" b="1">
                <a:solidFill>
                  <a:schemeClr val="dk1"/>
                </a:solidFill>
                <a:latin typeface="Calibri"/>
                <a:ea typeface="Calibri"/>
                <a:cs typeface="Calibri"/>
                <a:sym typeface="Calibri"/>
              </a:rPr>
              <a:t>Compton</a:t>
            </a:r>
            <a:r>
              <a:rPr lang="en-US" sz="2000">
                <a:solidFill>
                  <a:schemeClr val="dk1"/>
                </a:solidFill>
                <a:latin typeface="Calibri"/>
                <a:ea typeface="Calibri"/>
                <a:cs typeface="Calibri"/>
                <a:sym typeface="Calibri"/>
              </a:rPr>
              <a:t> scattering rules ?</a:t>
            </a:r>
          </a:p>
          <a:p>
            <a:pPr marL="800080" lvl="1" indent="-342891">
              <a:buClr>
                <a:schemeClr val="dk1"/>
              </a:buClr>
            </a:pPr>
            <a:endParaRPr sz="2000">
              <a:solidFill>
                <a:schemeClr val="dk1"/>
              </a:solidFill>
              <a:latin typeface="Calibri"/>
              <a:ea typeface="Calibri"/>
              <a:cs typeface="Calibri"/>
              <a:sym typeface="Calibri"/>
            </a:endParaRPr>
          </a:p>
          <a:p>
            <a:pPr marL="800080" lvl="1" indent="-342891">
              <a:buClr>
                <a:schemeClr val="dk1"/>
              </a:buClr>
            </a:pPr>
            <a:endParaRPr sz="2000">
              <a:solidFill>
                <a:schemeClr val="dk1"/>
              </a:solidFill>
              <a:latin typeface="Calibri"/>
              <a:ea typeface="Calibri"/>
              <a:cs typeface="Calibri"/>
              <a:sym typeface="Calibri"/>
            </a:endParaRPr>
          </a:p>
          <a:p>
            <a:pPr marL="800080" lvl="1" indent="-342891">
              <a:buClr>
                <a:schemeClr val="dk1"/>
              </a:buClr>
            </a:pPr>
            <a:endParaRPr sz="2000">
              <a:solidFill>
                <a:schemeClr val="dk1"/>
              </a:solidFill>
              <a:latin typeface="Calibri"/>
              <a:ea typeface="Calibri"/>
              <a:cs typeface="Calibri"/>
              <a:sym typeface="Calibri"/>
            </a:endParaRPr>
          </a:p>
          <a:p>
            <a:pPr marL="800080" lvl="1" indent="-342891">
              <a:buClr>
                <a:schemeClr val="dk1"/>
              </a:buClr>
            </a:pPr>
            <a:endParaRPr sz="2000">
              <a:solidFill>
                <a:schemeClr val="dk1"/>
              </a:solidFill>
              <a:latin typeface="Calibri"/>
              <a:ea typeface="Calibri"/>
              <a:cs typeface="Calibri"/>
              <a:sym typeface="Calibri"/>
            </a:endParaRPr>
          </a:p>
          <a:p>
            <a:pPr marL="800080" lvl="1" indent="-342891">
              <a:buClr>
                <a:schemeClr val="dk1"/>
              </a:buClr>
              <a:buSzPct val="100000"/>
              <a:buFont typeface="Calibri"/>
              <a:buAutoNum type="arabicPeriod"/>
            </a:pPr>
            <a:r>
              <a:rPr lang="en-US" sz="2000">
                <a:solidFill>
                  <a:schemeClr val="dk1"/>
                </a:solidFill>
                <a:latin typeface="Calibri"/>
                <a:ea typeface="Calibri"/>
                <a:cs typeface="Calibri"/>
                <a:sym typeface="Calibri"/>
              </a:rPr>
              <a:t>does the interaction satisfy</a:t>
            </a:r>
            <a:br>
              <a:rPr lang="en-US" sz="2000">
                <a:solidFill>
                  <a:schemeClr val="dk1"/>
                </a:solidFill>
                <a:latin typeface="Calibri"/>
                <a:ea typeface="Calibri"/>
                <a:cs typeface="Calibri"/>
                <a:sym typeface="Calibri"/>
              </a:rPr>
            </a:br>
            <a:r>
              <a:rPr lang="en-US" sz="2000" b="1">
                <a:solidFill>
                  <a:schemeClr val="dk1"/>
                </a:solidFill>
                <a:latin typeface="Calibri"/>
                <a:ea typeface="Calibri"/>
                <a:cs typeface="Calibri"/>
                <a:sym typeface="Calibri"/>
              </a:rPr>
              <a:t>photoelectric</a:t>
            </a:r>
            <a:r>
              <a:rPr lang="en-US" sz="2000">
                <a:solidFill>
                  <a:schemeClr val="dk1"/>
                </a:solidFill>
                <a:latin typeface="Calibri"/>
                <a:ea typeface="Calibri"/>
                <a:cs typeface="Calibri"/>
                <a:sym typeface="Calibri"/>
              </a:rPr>
              <a:t> conditions </a:t>
            </a:r>
            <a:br>
              <a:rPr lang="en-US" sz="2000">
                <a:solidFill>
                  <a:schemeClr val="dk1"/>
                </a:solidFill>
                <a:latin typeface="Calibri"/>
                <a:ea typeface="Calibri"/>
                <a:cs typeface="Calibri"/>
                <a:sym typeface="Calibri"/>
              </a:rPr>
            </a:br>
            <a:r>
              <a:rPr lang="en-US" sz="2000">
                <a:solidFill>
                  <a:schemeClr val="dk1"/>
                </a:solidFill>
                <a:latin typeface="Calibri"/>
                <a:ea typeface="Calibri"/>
                <a:cs typeface="Calibri"/>
                <a:sym typeface="Calibri"/>
              </a:rPr>
              <a:t>(e</a:t>
            </a:r>
            <a:r>
              <a:rPr lang="en-US" sz="2000" baseline="-25000">
                <a:solidFill>
                  <a:schemeClr val="dk1"/>
                </a:solidFill>
                <a:latin typeface="Calibri"/>
                <a:ea typeface="Calibri"/>
                <a:cs typeface="Calibri"/>
                <a:sym typeface="Calibri"/>
              </a:rPr>
              <a:t>1</a:t>
            </a:r>
            <a:r>
              <a:rPr lang="en-US" sz="2000">
                <a:solidFill>
                  <a:schemeClr val="dk1"/>
                </a:solidFill>
                <a:latin typeface="Calibri"/>
                <a:ea typeface="Calibri"/>
                <a:cs typeface="Calibri"/>
                <a:sym typeface="Calibri"/>
              </a:rPr>
              <a:t>,depth,distance to other points) ?</a:t>
            </a:r>
          </a:p>
          <a:p>
            <a:pPr marL="800080" lvl="1" indent="-342891">
              <a:buClr>
                <a:schemeClr val="dk1"/>
              </a:buClr>
            </a:pPr>
            <a:endParaRPr sz="2000">
              <a:solidFill>
                <a:schemeClr val="dk1"/>
              </a:solidFill>
              <a:latin typeface="Calibri"/>
              <a:ea typeface="Calibri"/>
              <a:cs typeface="Calibri"/>
              <a:sym typeface="Calibri"/>
            </a:endParaRPr>
          </a:p>
          <a:p>
            <a:pPr marL="800080" lvl="1" indent="-342891">
              <a:buClr>
                <a:schemeClr val="dk1"/>
              </a:buClr>
              <a:buSzPct val="140000"/>
              <a:buFont typeface="Calibri"/>
              <a:buAutoNum type="arabicPeriod"/>
            </a:pPr>
            <a:r>
              <a:rPr lang="en-US" sz="2000">
                <a:solidFill>
                  <a:schemeClr val="dk1"/>
                </a:solidFill>
                <a:latin typeface="Calibri"/>
                <a:ea typeface="Calibri"/>
                <a:cs typeface="Calibri"/>
                <a:sym typeface="Calibri"/>
              </a:rPr>
              <a:t>do the interaction points correspond</a:t>
            </a:r>
            <a:br>
              <a:rPr lang="en-US" sz="2000">
                <a:solidFill>
                  <a:schemeClr val="dk1"/>
                </a:solidFill>
                <a:latin typeface="Calibri"/>
                <a:ea typeface="Calibri"/>
                <a:cs typeface="Calibri"/>
                <a:sym typeface="Calibri"/>
              </a:rPr>
            </a:br>
            <a:r>
              <a:rPr lang="en-US" sz="2000">
                <a:solidFill>
                  <a:schemeClr val="dk1"/>
                </a:solidFill>
                <a:latin typeface="Calibri"/>
                <a:ea typeface="Calibri"/>
                <a:cs typeface="Calibri"/>
                <a:sym typeface="Calibri"/>
              </a:rPr>
              <a:t>to a </a:t>
            </a:r>
            <a:r>
              <a:rPr lang="en-US" sz="2000" b="1">
                <a:solidFill>
                  <a:schemeClr val="dk1"/>
                </a:solidFill>
                <a:latin typeface="Calibri"/>
                <a:ea typeface="Calibri"/>
                <a:cs typeface="Calibri"/>
                <a:sym typeface="Calibri"/>
              </a:rPr>
              <a:t>pair production</a:t>
            </a:r>
            <a:r>
              <a:rPr lang="en-US" sz="2000">
                <a:solidFill>
                  <a:schemeClr val="dk1"/>
                </a:solidFill>
                <a:latin typeface="Calibri"/>
                <a:ea typeface="Calibri"/>
                <a:cs typeface="Calibri"/>
                <a:sym typeface="Calibri"/>
              </a:rPr>
              <a:t> event ?</a:t>
            </a:r>
            <a:br>
              <a:rPr lang="en-US" sz="2000">
                <a:solidFill>
                  <a:schemeClr val="dk1"/>
                </a:solidFill>
                <a:latin typeface="Calibri"/>
                <a:ea typeface="Calibri"/>
                <a:cs typeface="Calibri"/>
                <a:sym typeface="Calibri"/>
              </a:rPr>
            </a:br>
            <a:r>
              <a:rPr lang="en-US" sz="2000">
                <a:solidFill>
                  <a:schemeClr val="dk1"/>
                </a:solidFill>
                <a:latin typeface="Calibri"/>
                <a:ea typeface="Calibri"/>
                <a:cs typeface="Calibri"/>
                <a:sym typeface="Calibri"/>
              </a:rPr>
              <a:t>           </a:t>
            </a:r>
            <a:r>
              <a:rPr lang="en-US" sz="2400">
                <a:solidFill>
                  <a:srgbClr val="FF0000"/>
                </a:solidFill>
                <a:latin typeface="Calibri"/>
                <a:ea typeface="Calibri"/>
                <a:cs typeface="Calibri"/>
                <a:sym typeface="Calibri"/>
              </a:rPr>
              <a:t>E</a:t>
            </a:r>
            <a:r>
              <a:rPr lang="en-US" sz="2400" baseline="-25000">
                <a:solidFill>
                  <a:srgbClr val="FF0000"/>
                </a:solidFill>
                <a:latin typeface="Calibri"/>
                <a:ea typeface="Calibri"/>
                <a:cs typeface="Calibri"/>
                <a:sym typeface="Calibri"/>
              </a:rPr>
              <a:t>1st</a:t>
            </a:r>
            <a:r>
              <a:rPr lang="en-US" sz="2400" baseline="-25000">
                <a:solidFill>
                  <a:schemeClr val="dk1"/>
                </a:solidFill>
                <a:latin typeface="Calibri"/>
                <a:ea typeface="Calibri"/>
                <a:cs typeface="Calibri"/>
                <a:sym typeface="Calibri"/>
              </a:rPr>
              <a:t> </a:t>
            </a:r>
            <a:r>
              <a:rPr lang="en-US" sz="2400">
                <a:solidFill>
                  <a:schemeClr val="dk1"/>
                </a:solidFill>
                <a:latin typeface="Calibri"/>
                <a:ea typeface="Calibri"/>
                <a:cs typeface="Calibri"/>
                <a:sym typeface="Calibri"/>
              </a:rPr>
              <a:t>= E</a:t>
            </a:r>
            <a:r>
              <a:rPr lang="en-US" sz="2800" baseline="-25000">
                <a:solidFill>
                  <a:schemeClr val="dk1"/>
                </a:solidFill>
                <a:latin typeface="Noto Sans Symbols"/>
                <a:ea typeface="Noto Sans Symbols"/>
                <a:cs typeface="Noto Sans Symbols"/>
                <a:sym typeface="Noto Sans Symbols"/>
              </a:rPr>
              <a:t>γ</a:t>
            </a:r>
            <a:r>
              <a:rPr lang="en-US" sz="2400" baseline="-25000">
                <a:solidFill>
                  <a:schemeClr val="dk1"/>
                </a:solidFill>
                <a:latin typeface="Calibri"/>
                <a:ea typeface="Calibri"/>
                <a:cs typeface="Calibri"/>
                <a:sym typeface="Calibri"/>
              </a:rPr>
              <a:t> </a:t>
            </a:r>
            <a:r>
              <a:rPr lang="en-US" sz="2400">
                <a:solidFill>
                  <a:schemeClr val="dk1"/>
                </a:solidFill>
                <a:latin typeface="Calibri"/>
                <a:ea typeface="Calibri"/>
                <a:cs typeface="Calibri"/>
                <a:sym typeface="Calibri"/>
              </a:rPr>
              <a:t>– 2 m</a:t>
            </a:r>
            <a:r>
              <a:rPr lang="en-US" sz="2400" baseline="-25000">
                <a:solidFill>
                  <a:schemeClr val="dk1"/>
                </a:solidFill>
                <a:latin typeface="Calibri"/>
                <a:ea typeface="Calibri"/>
                <a:cs typeface="Calibri"/>
                <a:sym typeface="Calibri"/>
              </a:rPr>
              <a:t>e</a:t>
            </a:r>
            <a:r>
              <a:rPr lang="en-US" sz="2400">
                <a:solidFill>
                  <a:schemeClr val="dk1"/>
                </a:solidFill>
                <a:latin typeface="Calibri"/>
                <a:ea typeface="Calibri"/>
                <a:cs typeface="Calibri"/>
                <a:sym typeface="Calibri"/>
              </a:rPr>
              <a:t>c</a:t>
            </a:r>
            <a:r>
              <a:rPr lang="en-US" sz="2400" baseline="30000">
                <a:solidFill>
                  <a:schemeClr val="dk1"/>
                </a:solidFill>
                <a:latin typeface="Calibri"/>
                <a:ea typeface="Calibri"/>
                <a:cs typeface="Calibri"/>
                <a:sym typeface="Calibri"/>
              </a:rPr>
              <a:t>2</a:t>
            </a:r>
          </a:p>
          <a:p>
            <a:pPr>
              <a:buSzPct val="25000"/>
            </a:pPr>
            <a:r>
              <a:rPr lang="en-US" sz="2400">
                <a:solidFill>
                  <a:schemeClr val="dk1"/>
                </a:solidFill>
                <a:latin typeface="Calibri"/>
                <a:ea typeface="Calibri"/>
                <a:cs typeface="Calibri"/>
                <a:sym typeface="Calibri"/>
              </a:rPr>
              <a:t>3. Select clusters based on </a:t>
            </a:r>
            <a:r>
              <a:rPr lang="en-US" sz="3600">
                <a:solidFill>
                  <a:schemeClr val="dk1"/>
                </a:solidFill>
                <a:latin typeface="Noto Sans Symbols"/>
                <a:ea typeface="Noto Sans Symbols"/>
                <a:cs typeface="Noto Sans Symbols"/>
                <a:sym typeface="Noto Sans Symbols"/>
              </a:rPr>
              <a:t>χ</a:t>
            </a:r>
            <a:r>
              <a:rPr lang="en-US" sz="2400" baseline="30000">
                <a:solidFill>
                  <a:schemeClr val="dk1"/>
                </a:solidFill>
                <a:latin typeface="Calibri"/>
                <a:ea typeface="Calibri"/>
                <a:cs typeface="Calibri"/>
                <a:sym typeface="Calibri"/>
              </a:rPr>
              <a:t>2</a:t>
            </a:r>
          </a:p>
        </p:txBody>
      </p:sp>
      <p:pic>
        <p:nvPicPr>
          <p:cNvPr id="8" name="Shape 1085" descr="TrackingGamma6">
            <a:extLst>
              <a:ext uri="{FF2B5EF4-FFF2-40B4-BE49-F238E27FC236}">
                <a16:creationId xmlns:a16="http://schemas.microsoft.com/office/drawing/2014/main" id="{345B9DE1-631B-E96D-F25E-6DBCC550ECA7}"/>
              </a:ext>
            </a:extLst>
          </p:cNvPr>
          <p:cNvPicPr preferRelativeResize="0"/>
          <p:nvPr/>
        </p:nvPicPr>
        <p:blipFill rotWithShape="1">
          <a:blip r:embed="rId2">
            <a:alphaModFix/>
          </a:blip>
          <a:srcRect/>
          <a:stretch/>
        </p:blipFill>
        <p:spPr>
          <a:xfrm>
            <a:off x="6453763" y="3063807"/>
            <a:ext cx="2154237" cy="1374775"/>
          </a:xfrm>
          <a:prstGeom prst="rect">
            <a:avLst/>
          </a:prstGeom>
          <a:noFill/>
          <a:ln>
            <a:noFill/>
          </a:ln>
        </p:spPr>
      </p:pic>
      <p:pic>
        <p:nvPicPr>
          <p:cNvPr id="9" name="Shape 1086" descr="TrackingPairP">
            <a:extLst>
              <a:ext uri="{FF2B5EF4-FFF2-40B4-BE49-F238E27FC236}">
                <a16:creationId xmlns:a16="http://schemas.microsoft.com/office/drawing/2014/main" id="{ED01E989-35E9-CF19-E5FA-A2B9164A8545}"/>
              </a:ext>
            </a:extLst>
          </p:cNvPr>
          <p:cNvPicPr preferRelativeResize="0"/>
          <p:nvPr/>
        </p:nvPicPr>
        <p:blipFill rotWithShape="1">
          <a:blip r:embed="rId3">
            <a:alphaModFix/>
          </a:blip>
          <a:srcRect/>
          <a:stretch/>
        </p:blipFill>
        <p:spPr>
          <a:xfrm>
            <a:off x="5615564" y="4625909"/>
            <a:ext cx="2973388" cy="1717675"/>
          </a:xfrm>
          <a:prstGeom prst="rect">
            <a:avLst/>
          </a:prstGeom>
          <a:noFill/>
          <a:ln>
            <a:noFill/>
          </a:ln>
        </p:spPr>
      </p:pic>
      <p:pic>
        <p:nvPicPr>
          <p:cNvPr id="10" name="Shape 1087" descr="TrackingGamma5">
            <a:extLst>
              <a:ext uri="{FF2B5EF4-FFF2-40B4-BE49-F238E27FC236}">
                <a16:creationId xmlns:a16="http://schemas.microsoft.com/office/drawing/2014/main" id="{9F152A53-E8FB-875A-21C8-78CDEE4D6414}"/>
              </a:ext>
            </a:extLst>
          </p:cNvPr>
          <p:cNvPicPr preferRelativeResize="0"/>
          <p:nvPr/>
        </p:nvPicPr>
        <p:blipFill rotWithShape="1">
          <a:blip r:embed="rId4">
            <a:alphaModFix/>
          </a:blip>
          <a:srcRect/>
          <a:stretch/>
        </p:blipFill>
        <p:spPr>
          <a:xfrm>
            <a:off x="6148965" y="1425509"/>
            <a:ext cx="2666999" cy="1450975"/>
          </a:xfrm>
          <a:prstGeom prst="rect">
            <a:avLst/>
          </a:prstGeom>
          <a:noFill/>
          <a:ln>
            <a:noFill/>
          </a:ln>
        </p:spPr>
      </p:pic>
      <p:pic>
        <p:nvPicPr>
          <p:cNvPr id="11" name="Shape 1088">
            <a:extLst>
              <a:ext uri="{FF2B5EF4-FFF2-40B4-BE49-F238E27FC236}">
                <a16:creationId xmlns:a16="http://schemas.microsoft.com/office/drawing/2014/main" id="{69682043-AEAC-F79F-99BC-586D3047F4F7}"/>
              </a:ext>
            </a:extLst>
          </p:cNvPr>
          <p:cNvPicPr preferRelativeResize="0"/>
          <p:nvPr/>
        </p:nvPicPr>
        <p:blipFill rotWithShape="1">
          <a:blip r:embed="rId5">
            <a:alphaModFix/>
          </a:blip>
          <a:srcRect/>
          <a:stretch/>
        </p:blipFill>
        <p:spPr>
          <a:xfrm>
            <a:off x="4720214" y="3189767"/>
            <a:ext cx="114300" cy="215899"/>
          </a:xfrm>
          <a:prstGeom prst="rect">
            <a:avLst/>
          </a:prstGeom>
          <a:noFill/>
          <a:ln>
            <a:noFill/>
          </a:ln>
        </p:spPr>
      </p:pic>
      <p:pic>
        <p:nvPicPr>
          <p:cNvPr id="12" name="Shape 1089">
            <a:extLst>
              <a:ext uri="{FF2B5EF4-FFF2-40B4-BE49-F238E27FC236}">
                <a16:creationId xmlns:a16="http://schemas.microsoft.com/office/drawing/2014/main" id="{6FC7FAB7-13B7-D731-6584-2DB4380288DD}"/>
              </a:ext>
            </a:extLst>
          </p:cNvPr>
          <p:cNvPicPr preferRelativeResize="0"/>
          <p:nvPr/>
        </p:nvPicPr>
        <p:blipFill rotWithShape="1">
          <a:blip r:embed="rId6">
            <a:alphaModFix/>
          </a:blip>
          <a:srcRect/>
          <a:stretch/>
        </p:blipFill>
        <p:spPr>
          <a:xfrm>
            <a:off x="1299316" y="2865667"/>
            <a:ext cx="2685959" cy="875880"/>
          </a:xfrm>
          <a:prstGeom prst="rect">
            <a:avLst/>
          </a:prstGeom>
          <a:noFill/>
          <a:ln>
            <a:noFill/>
          </a:ln>
        </p:spPr>
      </p:pic>
      <p:sp>
        <p:nvSpPr>
          <p:cNvPr id="14" name="ZoneTexte 13">
            <a:extLst>
              <a:ext uri="{FF2B5EF4-FFF2-40B4-BE49-F238E27FC236}">
                <a16:creationId xmlns:a16="http://schemas.microsoft.com/office/drawing/2014/main" id="{413349B4-4091-6A06-90C1-D0008ED036A5}"/>
              </a:ext>
            </a:extLst>
          </p:cNvPr>
          <p:cNvSpPr txBox="1"/>
          <p:nvPr/>
        </p:nvSpPr>
        <p:spPr>
          <a:xfrm>
            <a:off x="5394068" y="6411590"/>
            <a:ext cx="5311446" cy="261610"/>
          </a:xfrm>
          <a:prstGeom prst="rect">
            <a:avLst/>
          </a:prstGeom>
          <a:solidFill>
            <a:schemeClr val="bg1"/>
          </a:solidFill>
        </p:spPr>
        <p:txBody>
          <a:bodyPr wrap="square">
            <a:spAutoFit/>
          </a:bodyPr>
          <a:lstStyle/>
          <a:p>
            <a:r>
              <a:rPr lang="en-US" sz="1100" i="1" dirty="0" err="1"/>
              <a:t>D.Bazzacco</a:t>
            </a:r>
            <a:r>
              <a:rPr lang="en-US" sz="1100" i="1" dirty="0"/>
              <a:t>, Padova  - A. Lopez-Martens, Orsay [NIMA 533 (2004) 454]</a:t>
            </a:r>
            <a:endParaRPr lang="fr-FR" sz="1100" i="1" dirty="0"/>
          </a:p>
        </p:txBody>
      </p:sp>
      <p:pic>
        <p:nvPicPr>
          <p:cNvPr id="15" name="Shape 1055" descr="kleinNishima">
            <a:extLst>
              <a:ext uri="{FF2B5EF4-FFF2-40B4-BE49-F238E27FC236}">
                <a16:creationId xmlns:a16="http://schemas.microsoft.com/office/drawing/2014/main" id="{2DBB5680-CD95-B30B-A737-D38A45B05D37}"/>
              </a:ext>
            </a:extLst>
          </p:cNvPr>
          <p:cNvPicPr preferRelativeResize="0"/>
          <p:nvPr/>
        </p:nvPicPr>
        <p:blipFill rotWithShape="1">
          <a:blip r:embed="rId7">
            <a:alphaModFix/>
          </a:blip>
          <a:srcRect/>
          <a:stretch/>
        </p:blipFill>
        <p:spPr>
          <a:xfrm>
            <a:off x="9236934" y="2415984"/>
            <a:ext cx="2588717" cy="2026031"/>
          </a:xfrm>
          <a:prstGeom prst="rect">
            <a:avLst/>
          </a:prstGeom>
          <a:noFill/>
          <a:ln>
            <a:noFill/>
          </a:ln>
        </p:spPr>
      </p:pic>
    </p:spTree>
    <p:extLst>
      <p:ext uri="{BB962C8B-B14F-4D97-AF65-F5344CB8AC3E}">
        <p14:creationId xmlns:p14="http://schemas.microsoft.com/office/powerpoint/2010/main" val="40761865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449A5F61-43C7-9BD4-C670-8F8DEF6A2EEB}"/>
              </a:ext>
            </a:extLst>
          </p:cNvPr>
          <p:cNvSpPr>
            <a:spLocks noGrp="1"/>
          </p:cNvSpPr>
          <p:nvPr>
            <p:ph type="body" sz="quarter" idx="18"/>
          </p:nvPr>
        </p:nvSpPr>
        <p:spPr/>
        <p:txBody>
          <a:bodyPr/>
          <a:lstStyle/>
          <a:p>
            <a:r>
              <a:rPr lang="fr-FR" dirty="0"/>
              <a:t>Performance of the Ge </a:t>
            </a:r>
            <a:r>
              <a:rPr lang="fr-FR" dirty="0" err="1"/>
              <a:t>shell</a:t>
            </a:r>
            <a:endParaRPr lang="fr-FR" dirty="0"/>
          </a:p>
        </p:txBody>
      </p:sp>
      <p:sp>
        <p:nvSpPr>
          <p:cNvPr id="7" name="Shape 1107">
            <a:extLst>
              <a:ext uri="{FF2B5EF4-FFF2-40B4-BE49-F238E27FC236}">
                <a16:creationId xmlns:a16="http://schemas.microsoft.com/office/drawing/2014/main" id="{C02863AB-1ACB-99E3-26DD-80A728226808}"/>
              </a:ext>
            </a:extLst>
          </p:cNvPr>
          <p:cNvSpPr txBox="1"/>
          <p:nvPr/>
        </p:nvSpPr>
        <p:spPr>
          <a:xfrm>
            <a:off x="1562330" y="975720"/>
            <a:ext cx="4343400" cy="641351"/>
          </a:xfrm>
          <a:prstGeom prst="rect">
            <a:avLst/>
          </a:prstGeom>
          <a:noFill/>
          <a:ln>
            <a:noFill/>
          </a:ln>
        </p:spPr>
        <p:txBody>
          <a:bodyPr lIns="91425" tIns="45700" rIns="91425" bIns="45700" anchor="t" anchorCtr="0">
            <a:noAutofit/>
          </a:bodyPr>
          <a:lstStyle/>
          <a:p>
            <a:pPr>
              <a:buSzPct val="25000"/>
            </a:pPr>
            <a:r>
              <a:rPr lang="en-US">
                <a:solidFill>
                  <a:schemeClr val="dk1"/>
                </a:solidFill>
                <a:latin typeface="Calibri"/>
                <a:ea typeface="Calibri"/>
                <a:cs typeface="Calibri"/>
                <a:sym typeface="Calibri"/>
              </a:rPr>
              <a:t>Idealized configuration to determine</a:t>
            </a:r>
            <a:br>
              <a:rPr lang="en-US">
                <a:solidFill>
                  <a:schemeClr val="dk1"/>
                </a:solidFill>
                <a:latin typeface="Calibri"/>
                <a:ea typeface="Calibri"/>
                <a:cs typeface="Calibri"/>
                <a:sym typeface="Calibri"/>
              </a:rPr>
            </a:br>
            <a:r>
              <a:rPr lang="en-US">
                <a:solidFill>
                  <a:schemeClr val="dk1"/>
                </a:solidFill>
                <a:latin typeface="Calibri"/>
                <a:ea typeface="Calibri"/>
                <a:cs typeface="Calibri"/>
                <a:sym typeface="Calibri"/>
              </a:rPr>
              <a:t>maximum attainable performance.</a:t>
            </a:r>
          </a:p>
        </p:txBody>
      </p:sp>
      <p:pic>
        <p:nvPicPr>
          <p:cNvPr id="8" name="Shape 1108" descr="IdealShell">
            <a:extLst>
              <a:ext uri="{FF2B5EF4-FFF2-40B4-BE49-F238E27FC236}">
                <a16:creationId xmlns:a16="http://schemas.microsoft.com/office/drawing/2014/main" id="{A225BD84-9D9A-8DB5-8B38-7DD1729C638D}"/>
              </a:ext>
            </a:extLst>
          </p:cNvPr>
          <p:cNvPicPr preferRelativeResize="0"/>
          <p:nvPr/>
        </p:nvPicPr>
        <p:blipFill rotWithShape="1">
          <a:blip r:embed="rId2">
            <a:alphaModFix/>
          </a:blip>
          <a:srcRect/>
          <a:stretch/>
        </p:blipFill>
        <p:spPr>
          <a:xfrm>
            <a:off x="1960101" y="1608017"/>
            <a:ext cx="2743199" cy="2489199"/>
          </a:xfrm>
          <a:prstGeom prst="rect">
            <a:avLst/>
          </a:prstGeom>
          <a:noFill/>
          <a:ln>
            <a:noFill/>
          </a:ln>
        </p:spPr>
      </p:pic>
      <p:graphicFrame>
        <p:nvGraphicFramePr>
          <p:cNvPr id="9" name="Shape 1109">
            <a:extLst>
              <a:ext uri="{FF2B5EF4-FFF2-40B4-BE49-F238E27FC236}">
                <a16:creationId xmlns:a16="http://schemas.microsoft.com/office/drawing/2014/main" id="{A867C06A-C5ED-9C10-E29D-124AB204E92D}"/>
              </a:ext>
            </a:extLst>
          </p:cNvPr>
          <p:cNvGraphicFramePr/>
          <p:nvPr>
            <p:extLst>
              <p:ext uri="{D42A27DB-BD31-4B8C-83A1-F6EECF244321}">
                <p14:modId xmlns:p14="http://schemas.microsoft.com/office/powerpoint/2010/main" val="3470943026"/>
              </p:ext>
            </p:extLst>
          </p:nvPr>
        </p:nvGraphicFramePr>
        <p:xfrm>
          <a:off x="1707565" y="4432103"/>
          <a:ext cx="3406077" cy="1195326"/>
        </p:xfrm>
        <a:graphic>
          <a:graphicData uri="http://schemas.openxmlformats.org/drawingml/2006/table">
            <a:tbl>
              <a:tblPr>
                <a:noFill/>
              </a:tblPr>
              <a:tblGrid>
                <a:gridCol w="1346351">
                  <a:extLst>
                    <a:ext uri="{9D8B030D-6E8A-4147-A177-3AD203B41FA5}">
                      <a16:colId xmlns:a16="http://schemas.microsoft.com/office/drawing/2014/main" val="20000"/>
                    </a:ext>
                  </a:extLst>
                </a:gridCol>
                <a:gridCol w="953075">
                  <a:extLst>
                    <a:ext uri="{9D8B030D-6E8A-4147-A177-3AD203B41FA5}">
                      <a16:colId xmlns:a16="http://schemas.microsoft.com/office/drawing/2014/main" val="20001"/>
                    </a:ext>
                  </a:extLst>
                </a:gridCol>
                <a:gridCol w="1106651">
                  <a:extLst>
                    <a:ext uri="{9D8B030D-6E8A-4147-A177-3AD203B41FA5}">
                      <a16:colId xmlns:a16="http://schemas.microsoft.com/office/drawing/2014/main" val="20002"/>
                    </a:ext>
                  </a:extLst>
                </a:gridCol>
              </a:tblGrid>
              <a:tr h="440451">
                <a:tc>
                  <a:txBody>
                    <a:bodyPr/>
                    <a:lstStyle/>
                    <a:p>
                      <a:pPr marL="0" marR="0" lvl="0" indent="0" algn="l" rtl="0">
                        <a:lnSpc>
                          <a:spcPct val="100000"/>
                        </a:lnSpc>
                        <a:spcBef>
                          <a:spcPts val="0"/>
                        </a:spcBef>
                        <a:spcAft>
                          <a:spcPts val="0"/>
                        </a:spcAft>
                        <a:buClr>
                          <a:schemeClr val="dk1"/>
                        </a:buClr>
                        <a:buSzPct val="25000"/>
                        <a:buFont typeface="Arial"/>
                        <a:buNone/>
                      </a:pPr>
                      <a:r>
                        <a:rPr lang="en-US" sz="1600" b="1" i="0" u="none" strike="noStrike" cap="none">
                          <a:solidFill>
                            <a:schemeClr val="dk1"/>
                          </a:solidFill>
                          <a:latin typeface="Arial"/>
                          <a:ea typeface="Arial"/>
                          <a:cs typeface="Arial"/>
                          <a:sym typeface="Arial"/>
                        </a:rPr>
                        <a:t>1.33 MeV</a:t>
                      </a:r>
                    </a:p>
                  </a:txBody>
                  <a:tcPr marL="91451" marR="91451" marT="45725" marB="45725" anchor="ctr">
                    <a:lnL w="28575"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FFFF00"/>
                    </a:solidFill>
                  </a:tcPr>
                </a:tc>
                <a:tc>
                  <a:txBody>
                    <a:bodyPr/>
                    <a:lstStyle/>
                    <a:p>
                      <a:pPr marL="0" marR="0" lvl="0" indent="0" algn="l" rtl="0">
                        <a:lnSpc>
                          <a:spcPct val="100000"/>
                        </a:lnSpc>
                        <a:spcBef>
                          <a:spcPts val="0"/>
                        </a:spcBef>
                        <a:spcAft>
                          <a:spcPts val="0"/>
                        </a:spcAft>
                        <a:buClr>
                          <a:schemeClr val="dk1"/>
                        </a:buClr>
                        <a:buSzPct val="25000"/>
                        <a:buFont typeface="Arial"/>
                        <a:buNone/>
                      </a:pPr>
                      <a:r>
                        <a:rPr lang="en-US" sz="1600" b="1" i="0" u="none" strike="noStrike" cap="none">
                          <a:solidFill>
                            <a:schemeClr val="dk1"/>
                          </a:solidFill>
                          <a:latin typeface="Arial"/>
                          <a:ea typeface="Arial"/>
                          <a:cs typeface="Arial"/>
                          <a:sym typeface="Arial"/>
                        </a:rPr>
                        <a:t>M</a:t>
                      </a:r>
                      <a:r>
                        <a:rPr lang="en-US" sz="1900" b="1" i="0" u="none" strike="noStrike" cap="none" baseline="-25000">
                          <a:solidFill>
                            <a:schemeClr val="dk1"/>
                          </a:solidFill>
                          <a:latin typeface="Noto Sans Symbols"/>
                          <a:ea typeface="Noto Sans Symbols"/>
                          <a:cs typeface="Noto Sans Symbols"/>
                          <a:sym typeface="Noto Sans Symbols"/>
                        </a:rPr>
                        <a:t>γ</a:t>
                      </a:r>
                      <a:r>
                        <a:rPr lang="en-US" sz="1600" b="1" i="0" u="none" strike="noStrike" cap="none">
                          <a:solidFill>
                            <a:schemeClr val="dk1"/>
                          </a:solidFill>
                          <a:latin typeface="Arial"/>
                          <a:ea typeface="Arial"/>
                          <a:cs typeface="Arial"/>
                          <a:sym typeface="Arial"/>
                        </a:rPr>
                        <a:t> = 1</a:t>
                      </a:r>
                    </a:p>
                  </a:txBody>
                  <a:tcPr marL="91451" marR="91451" marT="45725" marB="45725" anchor="ctr" anchorCtr="1">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FFFF00"/>
                    </a:solidFill>
                  </a:tcPr>
                </a:tc>
                <a:tc>
                  <a:txBody>
                    <a:bodyPr/>
                    <a:lstStyle/>
                    <a:p>
                      <a:pPr marL="0" marR="0" lvl="0" indent="0" algn="l" rtl="0">
                        <a:lnSpc>
                          <a:spcPct val="100000"/>
                        </a:lnSpc>
                        <a:spcBef>
                          <a:spcPts val="0"/>
                        </a:spcBef>
                        <a:spcAft>
                          <a:spcPts val="0"/>
                        </a:spcAft>
                        <a:buClr>
                          <a:schemeClr val="dk1"/>
                        </a:buClr>
                        <a:buSzPct val="25000"/>
                        <a:buFont typeface="Arial"/>
                        <a:buNone/>
                      </a:pPr>
                      <a:r>
                        <a:rPr lang="en-US" sz="1600" b="1" i="0" u="none" strike="noStrike" cap="none">
                          <a:solidFill>
                            <a:schemeClr val="dk1"/>
                          </a:solidFill>
                          <a:latin typeface="Arial"/>
                          <a:ea typeface="Arial"/>
                          <a:cs typeface="Arial"/>
                          <a:sym typeface="Arial"/>
                        </a:rPr>
                        <a:t>M</a:t>
                      </a:r>
                      <a:r>
                        <a:rPr lang="en-US" sz="1900" b="1" i="0" u="none" strike="noStrike" cap="none" baseline="-25000">
                          <a:solidFill>
                            <a:schemeClr val="dk1"/>
                          </a:solidFill>
                          <a:latin typeface="Noto Sans Symbols"/>
                          <a:ea typeface="Noto Sans Symbols"/>
                          <a:cs typeface="Noto Sans Symbols"/>
                          <a:sym typeface="Noto Sans Symbols"/>
                        </a:rPr>
                        <a:t>γ</a:t>
                      </a:r>
                      <a:r>
                        <a:rPr lang="en-US" sz="1600" b="1" i="0" u="none" strike="noStrike" cap="none">
                          <a:solidFill>
                            <a:schemeClr val="dk1"/>
                          </a:solidFill>
                          <a:latin typeface="Arial"/>
                          <a:ea typeface="Arial"/>
                          <a:cs typeface="Arial"/>
                          <a:sym typeface="Arial"/>
                        </a:rPr>
                        <a:t> = 30</a:t>
                      </a:r>
                    </a:p>
                  </a:txBody>
                  <a:tcPr marL="91451" marR="91451" marT="45725" marB="45725" anchor="ctr" anchorCtr="1">
                    <a:lnL w="12700" cap="flat" cmpd="sng">
                      <a:solidFill>
                        <a:schemeClr val="dk1"/>
                      </a:solidFill>
                      <a:prstDash val="solid"/>
                      <a:round/>
                      <a:headEnd type="none" w="med" len="med"/>
                      <a:tailEnd type="none" w="med" len="med"/>
                    </a:lnL>
                    <a:lnR w="28575"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FFFF00"/>
                    </a:solidFill>
                  </a:tcPr>
                </a:tc>
                <a:extLst>
                  <a:ext uri="{0D108BD9-81ED-4DB2-BD59-A6C34878D82A}">
                    <a16:rowId xmlns:a16="http://schemas.microsoft.com/office/drawing/2014/main" val="10000"/>
                  </a:ext>
                </a:extLst>
              </a:tr>
              <a:tr h="345600">
                <a:tc>
                  <a:txBody>
                    <a:bodyPr/>
                    <a:lstStyle/>
                    <a:p>
                      <a:pPr marL="0" marR="0" lvl="0" indent="0" algn="l" rtl="0">
                        <a:lnSpc>
                          <a:spcPct val="80000"/>
                        </a:lnSpc>
                        <a:spcBef>
                          <a:spcPts val="0"/>
                        </a:spcBef>
                        <a:spcAft>
                          <a:spcPts val="0"/>
                        </a:spcAft>
                        <a:buClr>
                          <a:schemeClr val="dk1"/>
                        </a:buClr>
                        <a:buSzPct val="25000"/>
                        <a:buFont typeface="Noto Sans Symbols"/>
                        <a:buNone/>
                      </a:pPr>
                      <a:r>
                        <a:rPr lang="en-US" sz="2000" b="1" i="0" u="none" strike="noStrike" cap="none">
                          <a:solidFill>
                            <a:schemeClr val="dk1"/>
                          </a:solidFill>
                          <a:latin typeface="Noto Sans Symbols"/>
                          <a:ea typeface="Noto Sans Symbols"/>
                          <a:cs typeface="Noto Sans Symbols"/>
                          <a:sym typeface="Noto Sans Symbols"/>
                        </a:rPr>
                        <a:t>ε</a:t>
                      </a:r>
                      <a:r>
                        <a:rPr lang="en-US" sz="1600" b="1" i="0" u="none" strike="noStrike" cap="none" baseline="-25000">
                          <a:solidFill>
                            <a:schemeClr val="dk1"/>
                          </a:solidFill>
                          <a:latin typeface="Arial"/>
                          <a:ea typeface="Arial"/>
                          <a:cs typeface="Arial"/>
                          <a:sym typeface="Arial"/>
                        </a:rPr>
                        <a:t>ph</a:t>
                      </a:r>
                      <a:r>
                        <a:rPr lang="en-US" sz="1600" b="1" i="0" u="none" strike="noStrike" cap="none">
                          <a:solidFill>
                            <a:schemeClr val="dk1"/>
                          </a:solidFill>
                          <a:latin typeface="Arial"/>
                          <a:ea typeface="Arial"/>
                          <a:cs typeface="Arial"/>
                          <a:sym typeface="Arial"/>
                        </a:rPr>
                        <a:t> (%)</a:t>
                      </a:r>
                    </a:p>
                  </a:txBody>
                  <a:tcPr marL="91451" marR="91451" marT="45725" marB="45725">
                    <a:lnL w="28575"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FFFF00"/>
                    </a:solidFill>
                  </a:tcPr>
                </a:tc>
                <a:tc>
                  <a:txBody>
                    <a:bodyPr/>
                    <a:lstStyle/>
                    <a:p>
                      <a:pPr marL="0" marR="0" lvl="0" indent="0" algn="l" rtl="0">
                        <a:lnSpc>
                          <a:spcPct val="100000"/>
                        </a:lnSpc>
                        <a:spcBef>
                          <a:spcPts val="0"/>
                        </a:spcBef>
                        <a:spcAft>
                          <a:spcPts val="0"/>
                        </a:spcAft>
                        <a:buClr>
                          <a:schemeClr val="dk1"/>
                        </a:buClr>
                        <a:buSzPct val="25000"/>
                        <a:buFont typeface="Arial"/>
                        <a:buNone/>
                      </a:pPr>
                      <a:r>
                        <a:rPr lang="en-US" sz="1600" b="1" i="0" u="none" strike="noStrike" cap="none">
                          <a:solidFill>
                            <a:schemeClr val="dk1"/>
                          </a:solidFill>
                          <a:latin typeface="Arial"/>
                          <a:ea typeface="Arial"/>
                          <a:cs typeface="Arial"/>
                          <a:sym typeface="Arial"/>
                        </a:rPr>
                        <a:t>65</a:t>
                      </a:r>
                    </a:p>
                  </a:txBody>
                  <a:tcPr marL="91451" marR="91451" marT="45725" marB="45725" anchor="ctr" anchorCtr="1">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FFFF00"/>
                    </a:solidFill>
                  </a:tcPr>
                </a:tc>
                <a:tc>
                  <a:txBody>
                    <a:bodyPr/>
                    <a:lstStyle/>
                    <a:p>
                      <a:pPr marL="0" marR="0" lvl="0" indent="0" algn="l" rtl="0">
                        <a:lnSpc>
                          <a:spcPct val="100000"/>
                        </a:lnSpc>
                        <a:spcBef>
                          <a:spcPts val="0"/>
                        </a:spcBef>
                        <a:spcAft>
                          <a:spcPts val="0"/>
                        </a:spcAft>
                        <a:buClr>
                          <a:schemeClr val="dk1"/>
                        </a:buClr>
                        <a:buSzPct val="25000"/>
                        <a:buFont typeface="Arial"/>
                        <a:buNone/>
                      </a:pPr>
                      <a:r>
                        <a:rPr lang="en-US" sz="1600" b="1" i="0" u="none" strike="noStrike" cap="none">
                          <a:solidFill>
                            <a:schemeClr val="dk1"/>
                          </a:solidFill>
                          <a:latin typeface="Arial"/>
                          <a:ea typeface="Arial"/>
                          <a:cs typeface="Arial"/>
                          <a:sym typeface="Arial"/>
                        </a:rPr>
                        <a:t>36</a:t>
                      </a:r>
                    </a:p>
                  </a:txBody>
                  <a:tcPr marL="91451" marR="91451" marT="45725" marB="45725" anchor="ctr" anchorCtr="1">
                    <a:lnL w="12700" cap="flat" cmpd="sng">
                      <a:solidFill>
                        <a:schemeClr val="dk1"/>
                      </a:solidFill>
                      <a:prstDash val="solid"/>
                      <a:round/>
                      <a:headEnd type="none" w="med" len="med"/>
                      <a:tailEnd type="none" w="med" len="med"/>
                    </a:lnL>
                    <a:lnR w="28575"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FFFF00"/>
                    </a:solidFill>
                  </a:tcPr>
                </a:tc>
                <a:extLst>
                  <a:ext uri="{0D108BD9-81ED-4DB2-BD59-A6C34878D82A}">
                    <a16:rowId xmlns:a16="http://schemas.microsoft.com/office/drawing/2014/main" val="10001"/>
                  </a:ext>
                </a:extLst>
              </a:tr>
              <a:tr h="409275">
                <a:tc>
                  <a:txBody>
                    <a:bodyPr/>
                    <a:lstStyle/>
                    <a:p>
                      <a:pPr marL="0" marR="0" lvl="0" indent="0" algn="l" rtl="0">
                        <a:lnSpc>
                          <a:spcPct val="100000"/>
                        </a:lnSpc>
                        <a:spcBef>
                          <a:spcPts val="0"/>
                        </a:spcBef>
                        <a:spcAft>
                          <a:spcPts val="0"/>
                        </a:spcAft>
                        <a:buClr>
                          <a:schemeClr val="dk1"/>
                        </a:buClr>
                        <a:buSzPct val="25000"/>
                        <a:buFont typeface="Arial"/>
                        <a:buNone/>
                      </a:pPr>
                      <a:r>
                        <a:rPr lang="en-US" sz="1600" b="1" i="0" u="none" strike="noStrike" cap="none">
                          <a:solidFill>
                            <a:schemeClr val="dk1"/>
                          </a:solidFill>
                          <a:latin typeface="Arial"/>
                          <a:ea typeface="Arial"/>
                          <a:cs typeface="Arial"/>
                          <a:sym typeface="Arial"/>
                        </a:rPr>
                        <a:t>P/T(%)</a:t>
                      </a:r>
                    </a:p>
                  </a:txBody>
                  <a:tcPr marL="91451" marR="91451" marT="45725" marB="45725" anchor="ctr">
                    <a:lnL w="28575"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solidFill>
                      <a:srgbClr val="FFFF00"/>
                    </a:solidFill>
                  </a:tcPr>
                </a:tc>
                <a:tc>
                  <a:txBody>
                    <a:bodyPr/>
                    <a:lstStyle/>
                    <a:p>
                      <a:pPr marL="0" marR="0" lvl="0" indent="0" algn="l" rtl="0">
                        <a:lnSpc>
                          <a:spcPct val="100000"/>
                        </a:lnSpc>
                        <a:spcBef>
                          <a:spcPts val="0"/>
                        </a:spcBef>
                        <a:spcAft>
                          <a:spcPts val="0"/>
                        </a:spcAft>
                        <a:buClr>
                          <a:schemeClr val="dk1"/>
                        </a:buClr>
                        <a:buSzPct val="25000"/>
                        <a:buFont typeface="Arial"/>
                        <a:buNone/>
                      </a:pPr>
                      <a:r>
                        <a:rPr lang="en-US" sz="1600" b="1" i="0" u="none" strike="noStrike" cap="none">
                          <a:solidFill>
                            <a:schemeClr val="dk1"/>
                          </a:solidFill>
                          <a:latin typeface="Arial"/>
                          <a:ea typeface="Arial"/>
                          <a:cs typeface="Arial"/>
                          <a:sym typeface="Arial"/>
                        </a:rPr>
                        <a:t>85</a:t>
                      </a:r>
                    </a:p>
                  </a:txBody>
                  <a:tcPr marL="91451" marR="91451" marT="45725" marB="45725" anchor="ctr" anchorCtr="1">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solidFill>
                      <a:srgbClr val="FFFF00"/>
                    </a:solidFill>
                  </a:tcPr>
                </a:tc>
                <a:tc>
                  <a:txBody>
                    <a:bodyPr/>
                    <a:lstStyle/>
                    <a:p>
                      <a:pPr marL="0" marR="0" lvl="0" indent="0" algn="l" rtl="0">
                        <a:lnSpc>
                          <a:spcPct val="100000"/>
                        </a:lnSpc>
                        <a:spcBef>
                          <a:spcPts val="0"/>
                        </a:spcBef>
                        <a:spcAft>
                          <a:spcPts val="0"/>
                        </a:spcAft>
                        <a:buClr>
                          <a:schemeClr val="dk1"/>
                        </a:buClr>
                        <a:buSzPct val="25000"/>
                        <a:buFont typeface="Arial"/>
                        <a:buNone/>
                      </a:pPr>
                      <a:r>
                        <a:rPr lang="en-US" sz="1600" b="1" i="0" u="none" strike="noStrike" cap="none">
                          <a:solidFill>
                            <a:schemeClr val="dk1"/>
                          </a:solidFill>
                          <a:latin typeface="Arial"/>
                          <a:ea typeface="Arial"/>
                          <a:cs typeface="Arial"/>
                          <a:sym typeface="Arial"/>
                        </a:rPr>
                        <a:t>60</a:t>
                      </a:r>
                    </a:p>
                  </a:txBody>
                  <a:tcPr marL="91451" marR="91451" marT="45725" marB="45725" anchor="ctr" anchorCtr="1">
                    <a:lnL w="12700" cap="flat" cmpd="sng">
                      <a:solidFill>
                        <a:schemeClr val="dk1"/>
                      </a:solidFill>
                      <a:prstDash val="solid"/>
                      <a:round/>
                      <a:headEnd type="none" w="med" len="med"/>
                      <a:tailEnd type="none" w="med" len="med"/>
                    </a:lnL>
                    <a:lnR w="28575"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solidFill>
                      <a:srgbClr val="FFFF00"/>
                    </a:solidFill>
                  </a:tcPr>
                </a:tc>
                <a:extLst>
                  <a:ext uri="{0D108BD9-81ED-4DB2-BD59-A6C34878D82A}">
                    <a16:rowId xmlns:a16="http://schemas.microsoft.com/office/drawing/2014/main" val="10002"/>
                  </a:ext>
                </a:extLst>
              </a:tr>
            </a:tbl>
          </a:graphicData>
        </a:graphic>
      </p:graphicFrame>
      <p:grpSp>
        <p:nvGrpSpPr>
          <p:cNvPr id="10" name="Shape 1110">
            <a:extLst>
              <a:ext uri="{FF2B5EF4-FFF2-40B4-BE49-F238E27FC236}">
                <a16:creationId xmlns:a16="http://schemas.microsoft.com/office/drawing/2014/main" id="{99964FC4-6096-4357-5D68-71EE0F7E8D24}"/>
              </a:ext>
            </a:extLst>
          </p:cNvPr>
          <p:cNvGrpSpPr/>
          <p:nvPr/>
        </p:nvGrpSpPr>
        <p:grpSpPr>
          <a:xfrm>
            <a:off x="5617699" y="1049215"/>
            <a:ext cx="4419600" cy="5375275"/>
            <a:chOff x="2880" y="580"/>
            <a:chExt cx="2784" cy="3385"/>
          </a:xfrm>
        </p:grpSpPr>
        <p:sp>
          <p:nvSpPr>
            <p:cNvPr id="11" name="Shape 1111">
              <a:extLst>
                <a:ext uri="{FF2B5EF4-FFF2-40B4-BE49-F238E27FC236}">
                  <a16:creationId xmlns:a16="http://schemas.microsoft.com/office/drawing/2014/main" id="{804ED08F-AE0B-6811-5984-1B7D2B616D26}"/>
                </a:ext>
              </a:extLst>
            </p:cNvPr>
            <p:cNvSpPr/>
            <p:nvPr/>
          </p:nvSpPr>
          <p:spPr>
            <a:xfrm>
              <a:off x="2994" y="3600"/>
              <a:ext cx="2670" cy="365"/>
            </a:xfrm>
            <a:prstGeom prst="rect">
              <a:avLst/>
            </a:prstGeom>
            <a:noFill/>
            <a:ln>
              <a:noFill/>
            </a:ln>
          </p:spPr>
          <p:txBody>
            <a:bodyPr lIns="91425" tIns="45700" rIns="91425" bIns="45700" anchor="t" anchorCtr="0">
              <a:noAutofit/>
            </a:bodyPr>
            <a:lstStyle/>
            <a:p>
              <a:pPr>
                <a:buSzPct val="25000"/>
              </a:pPr>
              <a:r>
                <a:rPr lang="en-US" sz="1600" dirty="0">
                  <a:solidFill>
                    <a:schemeClr val="accent2"/>
                  </a:solidFill>
                  <a:latin typeface="Calibri"/>
                  <a:ea typeface="Calibri"/>
                  <a:cs typeface="Calibri"/>
                  <a:sym typeface="Calibri"/>
                </a:rPr>
                <a:t>27 gammas detected	--   23 in photopeak</a:t>
              </a:r>
              <a:br>
                <a:rPr lang="en-US" sz="1600" dirty="0">
                  <a:solidFill>
                    <a:schemeClr val="accent2"/>
                  </a:solidFill>
                  <a:latin typeface="Calibri"/>
                  <a:ea typeface="Calibri"/>
                  <a:cs typeface="Calibri"/>
                  <a:sym typeface="Calibri"/>
                </a:rPr>
              </a:br>
              <a:r>
                <a:rPr lang="en-US" sz="1600" dirty="0">
                  <a:solidFill>
                    <a:schemeClr val="dk2"/>
                  </a:solidFill>
                  <a:latin typeface="Calibri"/>
                  <a:ea typeface="Calibri"/>
                  <a:cs typeface="Calibri"/>
                  <a:sym typeface="Calibri"/>
                </a:rPr>
                <a:t>16 reconstructed.         --   </a:t>
              </a:r>
              <a:r>
                <a:rPr lang="en-US" sz="1600" dirty="0">
                  <a:solidFill>
                    <a:srgbClr val="FF0000"/>
                  </a:solidFill>
                  <a:latin typeface="Calibri"/>
                  <a:ea typeface="Calibri"/>
                  <a:cs typeface="Calibri"/>
                  <a:sym typeface="Calibri"/>
                </a:rPr>
                <a:t>14 in photopeak</a:t>
              </a:r>
            </a:p>
          </p:txBody>
        </p:sp>
        <p:grpSp>
          <p:nvGrpSpPr>
            <p:cNvPr id="12" name="Shape 1112">
              <a:extLst>
                <a:ext uri="{FF2B5EF4-FFF2-40B4-BE49-F238E27FC236}">
                  <a16:creationId xmlns:a16="http://schemas.microsoft.com/office/drawing/2014/main" id="{04CCB67A-AC3B-0B34-EECF-2F76EB639BEF}"/>
                </a:ext>
              </a:extLst>
            </p:cNvPr>
            <p:cNvGrpSpPr/>
            <p:nvPr/>
          </p:nvGrpSpPr>
          <p:grpSpPr>
            <a:xfrm>
              <a:off x="2880" y="912"/>
              <a:ext cx="2658" cy="2639"/>
              <a:chOff x="2910" y="912"/>
              <a:chExt cx="2658" cy="2639"/>
            </a:xfrm>
          </p:grpSpPr>
          <p:grpSp>
            <p:nvGrpSpPr>
              <p:cNvPr id="14" name="Shape 1113">
                <a:extLst>
                  <a:ext uri="{FF2B5EF4-FFF2-40B4-BE49-F238E27FC236}">
                    <a16:creationId xmlns:a16="http://schemas.microsoft.com/office/drawing/2014/main" id="{21321E58-00C7-B142-BA95-55FD717AE09E}"/>
                  </a:ext>
                </a:extLst>
              </p:cNvPr>
              <p:cNvGrpSpPr/>
              <p:nvPr/>
            </p:nvGrpSpPr>
            <p:grpSpPr>
              <a:xfrm>
                <a:off x="2910" y="912"/>
                <a:ext cx="2658" cy="2639"/>
                <a:chOff x="240" y="1160"/>
                <a:chExt cx="3552" cy="3431"/>
              </a:xfrm>
            </p:grpSpPr>
            <p:pic>
              <p:nvPicPr>
                <p:cNvPr id="16" name="Shape 1114" descr="wmap1B">
                  <a:extLst>
                    <a:ext uri="{FF2B5EF4-FFF2-40B4-BE49-F238E27FC236}">
                      <a16:creationId xmlns:a16="http://schemas.microsoft.com/office/drawing/2014/main" id="{524AEEF0-8514-4867-F74B-3C146D565425}"/>
                    </a:ext>
                  </a:extLst>
                </p:cNvPr>
                <p:cNvPicPr preferRelativeResize="0"/>
                <p:nvPr/>
              </p:nvPicPr>
              <p:blipFill rotWithShape="1">
                <a:blip r:embed="rId3">
                  <a:alphaModFix/>
                </a:blip>
                <a:srcRect/>
                <a:stretch/>
              </p:blipFill>
              <p:spPr>
                <a:xfrm>
                  <a:off x="240" y="1160"/>
                  <a:ext cx="3552" cy="3431"/>
                </a:xfrm>
                <a:prstGeom prst="rect">
                  <a:avLst/>
                </a:prstGeom>
                <a:noFill/>
                <a:ln>
                  <a:noFill/>
                </a:ln>
              </p:spPr>
            </p:pic>
            <p:pic>
              <p:nvPicPr>
                <p:cNvPr id="17" name="Shape 1115" descr="legend">
                  <a:extLst>
                    <a:ext uri="{FF2B5EF4-FFF2-40B4-BE49-F238E27FC236}">
                      <a16:creationId xmlns:a16="http://schemas.microsoft.com/office/drawing/2014/main" id="{410CA5F0-3C83-849C-F87E-BA8430C1132B}"/>
                    </a:ext>
                  </a:extLst>
                </p:cNvPr>
                <p:cNvPicPr preferRelativeResize="0"/>
                <p:nvPr/>
              </p:nvPicPr>
              <p:blipFill rotWithShape="1">
                <a:blip r:embed="rId4">
                  <a:alphaModFix/>
                </a:blip>
                <a:srcRect/>
                <a:stretch/>
              </p:blipFill>
              <p:spPr>
                <a:xfrm>
                  <a:off x="3359" y="3511"/>
                  <a:ext cx="336" cy="704"/>
                </a:xfrm>
                <a:prstGeom prst="rect">
                  <a:avLst/>
                </a:prstGeom>
                <a:noFill/>
                <a:ln>
                  <a:noFill/>
                </a:ln>
              </p:spPr>
            </p:pic>
          </p:grpSp>
          <p:sp>
            <p:nvSpPr>
              <p:cNvPr id="15" name="Shape 1116">
                <a:extLst>
                  <a:ext uri="{FF2B5EF4-FFF2-40B4-BE49-F238E27FC236}">
                    <a16:creationId xmlns:a16="http://schemas.microsoft.com/office/drawing/2014/main" id="{8462398D-E52C-EEBF-8F83-A313A634FA05}"/>
                  </a:ext>
                </a:extLst>
              </p:cNvPr>
              <p:cNvSpPr/>
              <p:nvPr/>
            </p:nvSpPr>
            <p:spPr>
              <a:xfrm>
                <a:off x="3215" y="960"/>
                <a:ext cx="886" cy="367"/>
              </a:xfrm>
              <a:prstGeom prst="rect">
                <a:avLst/>
              </a:prstGeom>
              <a:noFill/>
              <a:ln>
                <a:noFill/>
              </a:ln>
            </p:spPr>
            <p:txBody>
              <a:bodyPr lIns="91425" tIns="45700" rIns="91425" bIns="45700" anchor="t" anchorCtr="0">
                <a:noAutofit/>
              </a:bodyPr>
              <a:lstStyle/>
              <a:p>
                <a:pPr>
                  <a:buSzPct val="25000"/>
                </a:pPr>
                <a:r>
                  <a:rPr lang="en-US" sz="1600" b="1">
                    <a:solidFill>
                      <a:schemeClr val="accent2"/>
                    </a:solidFill>
                    <a:latin typeface="Calibri"/>
                    <a:ea typeface="Calibri"/>
                    <a:cs typeface="Calibri"/>
                    <a:sym typeface="Calibri"/>
                  </a:rPr>
                  <a:t>E</a:t>
                </a:r>
                <a:r>
                  <a:rPr lang="en-US" sz="1600" b="1" baseline="-25000">
                    <a:solidFill>
                      <a:schemeClr val="accent2"/>
                    </a:solidFill>
                    <a:latin typeface="Calibri"/>
                    <a:ea typeface="Calibri"/>
                    <a:cs typeface="Calibri"/>
                    <a:sym typeface="Calibri"/>
                  </a:rPr>
                  <a:t>g</a:t>
                </a:r>
                <a:r>
                  <a:rPr lang="en-US" sz="1600" b="1">
                    <a:solidFill>
                      <a:schemeClr val="accent2"/>
                    </a:solidFill>
                    <a:latin typeface="Calibri"/>
                    <a:ea typeface="Calibri"/>
                    <a:cs typeface="Calibri"/>
                    <a:sym typeface="Calibri"/>
                  </a:rPr>
                  <a:t>  = 1.33 MeV</a:t>
                </a:r>
              </a:p>
              <a:p>
                <a:pPr>
                  <a:buSzPct val="25000"/>
                </a:pPr>
                <a:r>
                  <a:rPr lang="en-US" sz="1600" b="1">
                    <a:solidFill>
                      <a:schemeClr val="accent2"/>
                    </a:solidFill>
                    <a:latin typeface="Calibri"/>
                    <a:ea typeface="Calibri"/>
                    <a:cs typeface="Calibri"/>
                    <a:sym typeface="Calibri"/>
                  </a:rPr>
                  <a:t>M</a:t>
                </a:r>
                <a:r>
                  <a:rPr lang="en-US" sz="1600" b="1" baseline="-25000">
                    <a:solidFill>
                      <a:schemeClr val="accent2"/>
                    </a:solidFill>
                    <a:latin typeface="Calibri"/>
                    <a:ea typeface="Calibri"/>
                    <a:cs typeface="Calibri"/>
                    <a:sym typeface="Calibri"/>
                  </a:rPr>
                  <a:t>g</a:t>
                </a:r>
                <a:r>
                  <a:rPr lang="en-US" sz="1600" b="1">
                    <a:solidFill>
                      <a:schemeClr val="accent2"/>
                    </a:solidFill>
                    <a:latin typeface="Calibri"/>
                    <a:ea typeface="Calibri"/>
                    <a:cs typeface="Calibri"/>
                    <a:sym typeface="Calibri"/>
                  </a:rPr>
                  <a:t> = 30</a:t>
                </a:r>
              </a:p>
            </p:txBody>
          </p:sp>
        </p:grpSp>
        <p:sp>
          <p:nvSpPr>
            <p:cNvPr id="13" name="Shape 1117">
              <a:extLst>
                <a:ext uri="{FF2B5EF4-FFF2-40B4-BE49-F238E27FC236}">
                  <a16:creationId xmlns:a16="http://schemas.microsoft.com/office/drawing/2014/main" id="{295520DC-2610-D0A0-2E5B-78E0E463E681}"/>
                </a:ext>
              </a:extLst>
            </p:cNvPr>
            <p:cNvSpPr txBox="1"/>
            <p:nvPr/>
          </p:nvSpPr>
          <p:spPr>
            <a:xfrm>
              <a:off x="3168" y="580"/>
              <a:ext cx="2020" cy="290"/>
            </a:xfrm>
            <a:prstGeom prst="rect">
              <a:avLst/>
            </a:prstGeom>
            <a:noFill/>
            <a:ln>
              <a:noFill/>
            </a:ln>
          </p:spPr>
          <p:txBody>
            <a:bodyPr lIns="91425" tIns="45700" rIns="91425" bIns="45700" anchor="t" anchorCtr="0">
              <a:noAutofit/>
            </a:bodyPr>
            <a:lstStyle/>
            <a:p>
              <a:pPr>
                <a:buSzPct val="25000"/>
              </a:pPr>
              <a:r>
                <a:rPr lang="en-US" sz="2400">
                  <a:solidFill>
                    <a:schemeClr val="dk2"/>
                  </a:solidFill>
                  <a:latin typeface="Calibri"/>
                  <a:ea typeface="Calibri"/>
                  <a:cs typeface="Calibri"/>
                  <a:sym typeface="Calibri"/>
                </a:rPr>
                <a:t>A high multiplicity event</a:t>
              </a:r>
            </a:p>
          </p:txBody>
        </p:sp>
      </p:grpSp>
      <p:sp>
        <p:nvSpPr>
          <p:cNvPr id="18" name="Shape 1118">
            <a:extLst>
              <a:ext uri="{FF2B5EF4-FFF2-40B4-BE49-F238E27FC236}">
                <a16:creationId xmlns:a16="http://schemas.microsoft.com/office/drawing/2014/main" id="{E8E2BBC9-7F20-1A52-C39E-999DD16CE17F}"/>
              </a:ext>
            </a:extLst>
          </p:cNvPr>
          <p:cNvSpPr txBox="1"/>
          <p:nvPr/>
        </p:nvSpPr>
        <p:spPr>
          <a:xfrm>
            <a:off x="1513242" y="5926016"/>
            <a:ext cx="4326632" cy="830996"/>
          </a:xfrm>
          <a:prstGeom prst="rect">
            <a:avLst/>
          </a:prstGeom>
          <a:noFill/>
          <a:ln>
            <a:noFill/>
          </a:ln>
        </p:spPr>
        <p:txBody>
          <a:bodyPr lIns="91425" tIns="45700" rIns="91425" bIns="45700" anchor="t" anchorCtr="0">
            <a:noAutofit/>
          </a:bodyPr>
          <a:lstStyle/>
          <a:p>
            <a:pPr>
              <a:buSzPct val="25000"/>
            </a:pPr>
            <a:r>
              <a:rPr lang="en-US" sz="1600">
                <a:solidFill>
                  <a:schemeClr val="dk1"/>
                </a:solidFill>
                <a:latin typeface="Calibri"/>
                <a:ea typeface="Calibri"/>
                <a:cs typeface="Calibri"/>
                <a:sym typeface="Calibri"/>
              </a:rPr>
              <a:t>Reconstruction by Cluster-Tracking</a:t>
            </a:r>
          </a:p>
          <a:p>
            <a:pPr>
              <a:buSzPct val="25000"/>
            </a:pPr>
            <a:r>
              <a:rPr lang="en-US" sz="1600" b="1">
                <a:solidFill>
                  <a:schemeClr val="dk1"/>
                </a:solidFill>
                <a:latin typeface="Calibri"/>
                <a:ea typeface="Calibri"/>
                <a:cs typeface="Calibri"/>
                <a:sym typeface="Calibri"/>
              </a:rPr>
              <a:t>Packing Distance:     5 mm</a:t>
            </a:r>
          </a:p>
          <a:p>
            <a:pPr>
              <a:buSzPct val="25000"/>
            </a:pPr>
            <a:r>
              <a:rPr lang="en-US" sz="1600" b="1">
                <a:solidFill>
                  <a:schemeClr val="dk1"/>
                </a:solidFill>
                <a:latin typeface="Calibri"/>
                <a:ea typeface="Calibri"/>
                <a:cs typeface="Calibri"/>
                <a:sym typeface="Calibri"/>
              </a:rPr>
              <a:t>Position Resolution:  5 mm (at 100 keV)</a:t>
            </a:r>
          </a:p>
        </p:txBody>
      </p:sp>
    </p:spTree>
    <p:extLst>
      <p:ext uri="{BB962C8B-B14F-4D97-AF65-F5344CB8AC3E}">
        <p14:creationId xmlns:p14="http://schemas.microsoft.com/office/powerpoint/2010/main" val="29699868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4450" name="Rectangle 2"/>
          <p:cNvSpPr>
            <a:spLocks noGrp="1" noChangeArrowheads="1"/>
          </p:cNvSpPr>
          <p:nvPr>
            <p:ph type="body" idx="1"/>
          </p:nvPr>
        </p:nvSpPr>
        <p:spPr>
          <a:xfrm>
            <a:off x="1" y="1219200"/>
            <a:ext cx="11676184" cy="4724400"/>
          </a:xfrm>
        </p:spPr>
        <p:txBody>
          <a:bodyPr/>
          <a:lstStyle/>
          <a:p>
            <a:pPr>
              <a:lnSpc>
                <a:spcPct val="90000"/>
              </a:lnSpc>
              <a:buClr>
                <a:srgbClr val="FF0000"/>
              </a:buClr>
              <a:buFont typeface="Wingdings" panose="05000000000000000000" pitchFamily="2" charset="2"/>
              <a:buChar char="v"/>
            </a:pPr>
            <a:r>
              <a:rPr lang="en-GB" altLang="en-US" sz="2400" dirty="0"/>
              <a:t>Interaction position  </a:t>
            </a:r>
            <a:r>
              <a:rPr lang="en-GB" altLang="en-US" sz="2400" b="1" dirty="0">
                <a:sym typeface="Symbol" panose="05050102010706020507" pitchFamily="18" charset="2"/>
              </a:rPr>
              <a:t> </a:t>
            </a:r>
            <a:r>
              <a:rPr lang="en-GB" altLang="en-US" sz="2400" dirty="0">
                <a:sym typeface="Symbol" panose="05050102010706020507" pitchFamily="18" charset="2"/>
              </a:rPr>
              <a:t>position of energy deposition</a:t>
            </a:r>
          </a:p>
          <a:p>
            <a:pPr>
              <a:lnSpc>
                <a:spcPct val="110000"/>
              </a:lnSpc>
              <a:buClr>
                <a:srgbClr val="FF0000"/>
              </a:buClr>
              <a:buFont typeface="Wingdings" panose="05000000000000000000" pitchFamily="2" charset="2"/>
              <a:buChar char="v"/>
            </a:pPr>
            <a:endParaRPr lang="en-GB" altLang="en-US" sz="2400" dirty="0">
              <a:sym typeface="Symbol" panose="05050102010706020507" pitchFamily="18" charset="2"/>
            </a:endParaRPr>
          </a:p>
          <a:p>
            <a:pPr>
              <a:lnSpc>
                <a:spcPct val="110000"/>
              </a:lnSpc>
              <a:buClr>
                <a:srgbClr val="FF0000"/>
              </a:buClr>
              <a:buFont typeface="Wingdings" panose="05000000000000000000" pitchFamily="2" charset="2"/>
              <a:buChar char="v"/>
            </a:pPr>
            <a:endParaRPr lang="en-GB" altLang="en-US" sz="2400" dirty="0">
              <a:sym typeface="Symbol" panose="05050102010706020507" pitchFamily="18" charset="2"/>
            </a:endParaRPr>
          </a:p>
          <a:p>
            <a:pPr>
              <a:lnSpc>
                <a:spcPct val="110000"/>
              </a:lnSpc>
              <a:buClr>
                <a:srgbClr val="FF0000"/>
              </a:buClr>
              <a:buFont typeface="Wingdings" panose="05000000000000000000" pitchFamily="2" charset="2"/>
              <a:buChar char="v"/>
            </a:pPr>
            <a:r>
              <a:rPr lang="en-GB" altLang="en-US" sz="2400" dirty="0">
                <a:sym typeface="Symbol" panose="05050102010706020507" pitchFamily="18" charset="2"/>
              </a:rPr>
              <a:t>Bremsstrahlung</a:t>
            </a:r>
          </a:p>
          <a:p>
            <a:pPr>
              <a:lnSpc>
                <a:spcPct val="90000"/>
              </a:lnSpc>
              <a:buClr>
                <a:srgbClr val="FF0000"/>
              </a:buClr>
              <a:buFont typeface="Wingdings" panose="05000000000000000000" pitchFamily="2" charset="2"/>
              <a:buChar char="v"/>
            </a:pPr>
            <a:endParaRPr lang="en-GB" altLang="en-US" sz="2400" dirty="0">
              <a:sym typeface="Symbol" panose="05050102010706020507" pitchFamily="18" charset="2"/>
            </a:endParaRPr>
          </a:p>
          <a:p>
            <a:pPr>
              <a:lnSpc>
                <a:spcPct val="90000"/>
              </a:lnSpc>
              <a:buClr>
                <a:srgbClr val="FF0000"/>
              </a:buClr>
              <a:buFont typeface="Wingdings" panose="05000000000000000000" pitchFamily="2" charset="2"/>
              <a:buChar char="v"/>
            </a:pPr>
            <a:endParaRPr lang="en-GB" altLang="en-US" sz="2400" dirty="0">
              <a:sym typeface="Symbol" panose="05050102010706020507" pitchFamily="18" charset="2"/>
            </a:endParaRPr>
          </a:p>
          <a:p>
            <a:pPr>
              <a:lnSpc>
                <a:spcPct val="90000"/>
              </a:lnSpc>
              <a:buClr>
                <a:srgbClr val="FF0000"/>
              </a:buClr>
              <a:buFont typeface="Wingdings" panose="05000000000000000000" pitchFamily="2" charset="2"/>
              <a:buChar char="v"/>
            </a:pPr>
            <a:endParaRPr lang="en-GB" altLang="en-US" sz="1800" dirty="0"/>
          </a:p>
          <a:p>
            <a:pPr>
              <a:lnSpc>
                <a:spcPct val="120000"/>
              </a:lnSpc>
              <a:buClr>
                <a:srgbClr val="FF0000"/>
              </a:buClr>
              <a:buFont typeface="Wingdings" panose="05000000000000000000" pitchFamily="2" charset="2"/>
              <a:buChar char="v"/>
            </a:pPr>
            <a:r>
              <a:rPr lang="en-GB" altLang="en-US" sz="2400" dirty="0"/>
              <a:t>Rayleigh scattering 	</a:t>
            </a:r>
            <a:r>
              <a:rPr lang="en-GB" altLang="en-US" sz="2400" dirty="0">
                <a:sym typeface="Wingdings" panose="05000000000000000000" pitchFamily="2" charset="2"/>
              </a:rPr>
              <a:t></a:t>
            </a:r>
            <a:r>
              <a:rPr lang="en-GB" altLang="en-US" sz="2400" dirty="0"/>
              <a:t> change incident direction (relevant at low energy &amp; end of track)</a:t>
            </a:r>
          </a:p>
          <a:p>
            <a:pPr>
              <a:lnSpc>
                <a:spcPct val="90000"/>
              </a:lnSpc>
              <a:buClr>
                <a:srgbClr val="FF0000"/>
              </a:buClr>
              <a:buFont typeface="Wingdings" panose="05000000000000000000" pitchFamily="2" charset="2"/>
              <a:buChar char="v"/>
            </a:pPr>
            <a:r>
              <a:rPr lang="en-GB" altLang="en-US" sz="2400" dirty="0"/>
              <a:t>Momentum profile of electron </a:t>
            </a:r>
            <a:r>
              <a:rPr lang="en-GB" altLang="en-US" sz="2400" dirty="0">
                <a:sym typeface="Wingdings" panose="05000000000000000000" pitchFamily="2" charset="2"/>
              </a:rPr>
              <a:t></a:t>
            </a:r>
            <a:r>
              <a:rPr lang="en-GB" altLang="en-US" sz="2400" dirty="0"/>
              <a:t> change scattering direction (relevant at low energy &amp; end of track)</a:t>
            </a:r>
          </a:p>
        </p:txBody>
      </p:sp>
      <p:sp>
        <p:nvSpPr>
          <p:cNvPr id="1384451" name="Rectangle 3"/>
          <p:cNvSpPr>
            <a:spLocks noGrp="1" noChangeArrowheads="1"/>
          </p:cNvSpPr>
          <p:nvPr>
            <p:ph type="title"/>
          </p:nvPr>
        </p:nvSpPr>
        <p:spPr>
          <a:xfrm>
            <a:off x="1638300" y="44451"/>
            <a:ext cx="8915400" cy="1143000"/>
          </a:xfrm>
        </p:spPr>
        <p:txBody>
          <a:bodyPr/>
          <a:lstStyle/>
          <a:p>
            <a:r>
              <a:rPr lang="en-GB" altLang="en-US" sz="3600" dirty="0"/>
              <a:t>Fundamental Effects</a:t>
            </a:r>
            <a:br>
              <a:rPr lang="en-GB" altLang="en-US" sz="3600" dirty="0"/>
            </a:br>
            <a:r>
              <a:rPr lang="en-GB" altLang="en-US" sz="3600" dirty="0"/>
              <a:t>limiting the performance</a:t>
            </a:r>
          </a:p>
        </p:txBody>
      </p:sp>
      <p:sp>
        <p:nvSpPr>
          <p:cNvPr id="1384452" name="Text Box 4"/>
          <p:cNvSpPr txBox="1">
            <a:spLocks noChangeArrowheads="1"/>
          </p:cNvSpPr>
          <p:nvPr/>
        </p:nvSpPr>
        <p:spPr bwMode="auto">
          <a:xfrm>
            <a:off x="2382154" y="5709202"/>
            <a:ext cx="7391400" cy="830997"/>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400" dirty="0">
                <a:cs typeface="Arial" panose="020B0604020202020204" pitchFamily="34" charset="0"/>
              </a:rPr>
              <a:t>Fortunately (?) these effects are masked by the poor position resolution of practical Ge detectors</a:t>
            </a:r>
          </a:p>
        </p:txBody>
      </p:sp>
      <p:grpSp>
        <p:nvGrpSpPr>
          <p:cNvPr id="1384453" name="Group 5"/>
          <p:cNvGrpSpPr>
            <a:grpSpLocks/>
          </p:cNvGrpSpPr>
          <p:nvPr/>
        </p:nvGrpSpPr>
        <p:grpSpPr bwMode="auto">
          <a:xfrm>
            <a:off x="5257800" y="1600202"/>
            <a:ext cx="3163888" cy="2530475"/>
            <a:chOff x="2279" y="1079"/>
            <a:chExt cx="1993" cy="1594"/>
          </a:xfrm>
        </p:grpSpPr>
        <p:grpSp>
          <p:nvGrpSpPr>
            <p:cNvPr id="1384454" name="Group 6"/>
            <p:cNvGrpSpPr>
              <a:grpSpLocks/>
            </p:cNvGrpSpPr>
            <p:nvPr/>
          </p:nvGrpSpPr>
          <p:grpSpPr bwMode="auto">
            <a:xfrm>
              <a:off x="2496" y="1079"/>
              <a:ext cx="1776" cy="1516"/>
              <a:chOff x="2521" y="1640"/>
              <a:chExt cx="2178" cy="1858"/>
            </a:xfrm>
          </p:grpSpPr>
          <p:sp>
            <p:nvSpPr>
              <p:cNvPr id="1384455" name="Freeform 7"/>
              <p:cNvSpPr>
                <a:spLocks/>
              </p:cNvSpPr>
              <p:nvPr/>
            </p:nvSpPr>
            <p:spPr bwMode="auto">
              <a:xfrm rot="-21010831">
                <a:off x="2896" y="2843"/>
                <a:ext cx="154" cy="39"/>
              </a:xfrm>
              <a:custGeom>
                <a:avLst/>
                <a:gdLst>
                  <a:gd name="T0" fmla="*/ 0 w 1440"/>
                  <a:gd name="T1" fmla="*/ 168 h 312"/>
                  <a:gd name="T2" fmla="*/ 144 w 1440"/>
                  <a:gd name="T3" fmla="*/ 24 h 312"/>
                  <a:gd name="T4" fmla="*/ 384 w 1440"/>
                  <a:gd name="T5" fmla="*/ 312 h 312"/>
                  <a:gd name="T6" fmla="*/ 624 w 1440"/>
                  <a:gd name="T7" fmla="*/ 24 h 312"/>
                  <a:gd name="T8" fmla="*/ 816 w 1440"/>
                  <a:gd name="T9" fmla="*/ 312 h 312"/>
                  <a:gd name="T10" fmla="*/ 1008 w 1440"/>
                  <a:gd name="T11" fmla="*/ 24 h 312"/>
                  <a:gd name="T12" fmla="*/ 1200 w 1440"/>
                  <a:gd name="T13" fmla="*/ 168 h 312"/>
                  <a:gd name="T14" fmla="*/ 1440 w 1440"/>
                  <a:gd name="T15" fmla="*/ 216 h 3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0" h="312">
                    <a:moveTo>
                      <a:pt x="0" y="168"/>
                    </a:moveTo>
                    <a:cubicBezTo>
                      <a:pt x="40" y="84"/>
                      <a:pt x="80" y="0"/>
                      <a:pt x="144" y="24"/>
                    </a:cubicBezTo>
                    <a:cubicBezTo>
                      <a:pt x="208" y="48"/>
                      <a:pt x="304" y="312"/>
                      <a:pt x="384" y="312"/>
                    </a:cubicBezTo>
                    <a:cubicBezTo>
                      <a:pt x="464" y="312"/>
                      <a:pt x="552" y="24"/>
                      <a:pt x="624" y="24"/>
                    </a:cubicBezTo>
                    <a:cubicBezTo>
                      <a:pt x="696" y="24"/>
                      <a:pt x="752" y="312"/>
                      <a:pt x="816" y="312"/>
                    </a:cubicBezTo>
                    <a:cubicBezTo>
                      <a:pt x="880" y="312"/>
                      <a:pt x="944" y="48"/>
                      <a:pt x="1008" y="24"/>
                    </a:cubicBezTo>
                    <a:cubicBezTo>
                      <a:pt x="1072" y="0"/>
                      <a:pt x="1128" y="136"/>
                      <a:pt x="1200" y="168"/>
                    </a:cubicBezTo>
                    <a:cubicBezTo>
                      <a:pt x="1272" y="200"/>
                      <a:pt x="1356" y="208"/>
                      <a:pt x="1440" y="216"/>
                    </a:cubicBezTo>
                  </a:path>
                </a:pathLst>
              </a:custGeom>
              <a:noFill/>
              <a:ln w="38100" cmpd="sng">
                <a:solidFill>
                  <a:schemeClr val="tx1"/>
                </a:solidFill>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84456" name="Freeform 8"/>
              <p:cNvSpPr>
                <a:spLocks/>
              </p:cNvSpPr>
              <p:nvPr/>
            </p:nvSpPr>
            <p:spPr bwMode="auto">
              <a:xfrm rot="-1640438">
                <a:off x="2943" y="2157"/>
                <a:ext cx="1756" cy="165"/>
              </a:xfrm>
              <a:custGeom>
                <a:avLst/>
                <a:gdLst>
                  <a:gd name="T0" fmla="*/ 0 w 1440"/>
                  <a:gd name="T1" fmla="*/ 168 h 312"/>
                  <a:gd name="T2" fmla="*/ 144 w 1440"/>
                  <a:gd name="T3" fmla="*/ 24 h 312"/>
                  <a:gd name="T4" fmla="*/ 384 w 1440"/>
                  <a:gd name="T5" fmla="*/ 312 h 312"/>
                  <a:gd name="T6" fmla="*/ 624 w 1440"/>
                  <a:gd name="T7" fmla="*/ 24 h 312"/>
                  <a:gd name="T8" fmla="*/ 816 w 1440"/>
                  <a:gd name="T9" fmla="*/ 312 h 312"/>
                  <a:gd name="T10" fmla="*/ 1008 w 1440"/>
                  <a:gd name="T11" fmla="*/ 24 h 312"/>
                  <a:gd name="T12" fmla="*/ 1200 w 1440"/>
                  <a:gd name="T13" fmla="*/ 168 h 312"/>
                  <a:gd name="T14" fmla="*/ 1440 w 1440"/>
                  <a:gd name="T15" fmla="*/ 216 h 3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0" h="312">
                    <a:moveTo>
                      <a:pt x="0" y="168"/>
                    </a:moveTo>
                    <a:cubicBezTo>
                      <a:pt x="40" y="84"/>
                      <a:pt x="80" y="0"/>
                      <a:pt x="144" y="24"/>
                    </a:cubicBezTo>
                    <a:cubicBezTo>
                      <a:pt x="208" y="48"/>
                      <a:pt x="304" y="312"/>
                      <a:pt x="384" y="312"/>
                    </a:cubicBezTo>
                    <a:cubicBezTo>
                      <a:pt x="464" y="312"/>
                      <a:pt x="552" y="24"/>
                      <a:pt x="624" y="24"/>
                    </a:cubicBezTo>
                    <a:cubicBezTo>
                      <a:pt x="696" y="24"/>
                      <a:pt x="752" y="312"/>
                      <a:pt x="816" y="312"/>
                    </a:cubicBezTo>
                    <a:cubicBezTo>
                      <a:pt x="880" y="312"/>
                      <a:pt x="944" y="48"/>
                      <a:pt x="1008" y="24"/>
                    </a:cubicBezTo>
                    <a:cubicBezTo>
                      <a:pt x="1072" y="0"/>
                      <a:pt x="1128" y="136"/>
                      <a:pt x="1200" y="168"/>
                    </a:cubicBezTo>
                    <a:cubicBezTo>
                      <a:pt x="1272" y="200"/>
                      <a:pt x="1356" y="208"/>
                      <a:pt x="1440" y="216"/>
                    </a:cubicBezTo>
                  </a:path>
                </a:pathLst>
              </a:custGeom>
              <a:noFill/>
              <a:ln w="38100" cmpd="sng">
                <a:solidFill>
                  <a:srgbClr val="FF0066"/>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84457" name="Freeform 9"/>
              <p:cNvSpPr>
                <a:spLocks/>
              </p:cNvSpPr>
              <p:nvPr/>
            </p:nvSpPr>
            <p:spPr bwMode="auto">
              <a:xfrm rot="-18860858">
                <a:off x="2083" y="2078"/>
                <a:ext cx="1109" cy="233"/>
              </a:xfrm>
              <a:custGeom>
                <a:avLst/>
                <a:gdLst>
                  <a:gd name="T0" fmla="*/ 0 w 1440"/>
                  <a:gd name="T1" fmla="*/ 168 h 312"/>
                  <a:gd name="T2" fmla="*/ 144 w 1440"/>
                  <a:gd name="T3" fmla="*/ 24 h 312"/>
                  <a:gd name="T4" fmla="*/ 384 w 1440"/>
                  <a:gd name="T5" fmla="*/ 312 h 312"/>
                  <a:gd name="T6" fmla="*/ 624 w 1440"/>
                  <a:gd name="T7" fmla="*/ 24 h 312"/>
                  <a:gd name="T8" fmla="*/ 816 w 1440"/>
                  <a:gd name="T9" fmla="*/ 312 h 312"/>
                  <a:gd name="T10" fmla="*/ 1008 w 1440"/>
                  <a:gd name="T11" fmla="*/ 24 h 312"/>
                  <a:gd name="T12" fmla="*/ 1200 w 1440"/>
                  <a:gd name="T13" fmla="*/ 168 h 312"/>
                  <a:gd name="T14" fmla="*/ 1440 w 1440"/>
                  <a:gd name="T15" fmla="*/ 216 h 3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0" h="312">
                    <a:moveTo>
                      <a:pt x="0" y="168"/>
                    </a:moveTo>
                    <a:cubicBezTo>
                      <a:pt x="40" y="84"/>
                      <a:pt x="80" y="0"/>
                      <a:pt x="144" y="24"/>
                    </a:cubicBezTo>
                    <a:cubicBezTo>
                      <a:pt x="208" y="48"/>
                      <a:pt x="304" y="312"/>
                      <a:pt x="384" y="312"/>
                    </a:cubicBezTo>
                    <a:cubicBezTo>
                      <a:pt x="464" y="312"/>
                      <a:pt x="552" y="24"/>
                      <a:pt x="624" y="24"/>
                    </a:cubicBezTo>
                    <a:cubicBezTo>
                      <a:pt x="696" y="24"/>
                      <a:pt x="752" y="312"/>
                      <a:pt x="816" y="312"/>
                    </a:cubicBezTo>
                    <a:cubicBezTo>
                      <a:pt x="880" y="312"/>
                      <a:pt x="944" y="48"/>
                      <a:pt x="1008" y="24"/>
                    </a:cubicBezTo>
                    <a:cubicBezTo>
                      <a:pt x="1072" y="0"/>
                      <a:pt x="1128" y="136"/>
                      <a:pt x="1200" y="168"/>
                    </a:cubicBezTo>
                    <a:cubicBezTo>
                      <a:pt x="1272" y="200"/>
                      <a:pt x="1356" y="208"/>
                      <a:pt x="1440" y="216"/>
                    </a:cubicBezTo>
                  </a:path>
                </a:pathLst>
              </a:custGeom>
              <a:noFill/>
              <a:ln w="38100" cmpd="sng">
                <a:solidFill>
                  <a:srgbClr val="FF00FF"/>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84458" name="Freeform 10"/>
              <p:cNvSpPr>
                <a:spLocks/>
              </p:cNvSpPr>
              <p:nvPr/>
            </p:nvSpPr>
            <p:spPr bwMode="auto">
              <a:xfrm rot="-1236302">
                <a:off x="3035" y="2812"/>
                <a:ext cx="213" cy="68"/>
              </a:xfrm>
              <a:custGeom>
                <a:avLst/>
                <a:gdLst>
                  <a:gd name="T0" fmla="*/ 0 w 1440"/>
                  <a:gd name="T1" fmla="*/ 168 h 312"/>
                  <a:gd name="T2" fmla="*/ 144 w 1440"/>
                  <a:gd name="T3" fmla="*/ 24 h 312"/>
                  <a:gd name="T4" fmla="*/ 384 w 1440"/>
                  <a:gd name="T5" fmla="*/ 312 h 312"/>
                  <a:gd name="T6" fmla="*/ 624 w 1440"/>
                  <a:gd name="T7" fmla="*/ 24 h 312"/>
                  <a:gd name="T8" fmla="*/ 816 w 1440"/>
                  <a:gd name="T9" fmla="*/ 312 h 312"/>
                  <a:gd name="T10" fmla="*/ 1008 w 1440"/>
                  <a:gd name="T11" fmla="*/ 24 h 312"/>
                  <a:gd name="T12" fmla="*/ 1200 w 1440"/>
                  <a:gd name="T13" fmla="*/ 168 h 312"/>
                  <a:gd name="T14" fmla="*/ 1440 w 1440"/>
                  <a:gd name="T15" fmla="*/ 216 h 3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0" h="312">
                    <a:moveTo>
                      <a:pt x="0" y="168"/>
                    </a:moveTo>
                    <a:cubicBezTo>
                      <a:pt x="40" y="84"/>
                      <a:pt x="80" y="0"/>
                      <a:pt x="144" y="24"/>
                    </a:cubicBezTo>
                    <a:cubicBezTo>
                      <a:pt x="208" y="48"/>
                      <a:pt x="304" y="312"/>
                      <a:pt x="384" y="312"/>
                    </a:cubicBezTo>
                    <a:cubicBezTo>
                      <a:pt x="464" y="312"/>
                      <a:pt x="552" y="24"/>
                      <a:pt x="624" y="24"/>
                    </a:cubicBezTo>
                    <a:cubicBezTo>
                      <a:pt x="696" y="24"/>
                      <a:pt x="752" y="312"/>
                      <a:pt x="816" y="312"/>
                    </a:cubicBezTo>
                    <a:cubicBezTo>
                      <a:pt x="880" y="312"/>
                      <a:pt x="944" y="48"/>
                      <a:pt x="1008" y="24"/>
                    </a:cubicBezTo>
                    <a:cubicBezTo>
                      <a:pt x="1072" y="0"/>
                      <a:pt x="1128" y="136"/>
                      <a:pt x="1200" y="168"/>
                    </a:cubicBezTo>
                    <a:cubicBezTo>
                      <a:pt x="1272" y="200"/>
                      <a:pt x="1356" y="208"/>
                      <a:pt x="1440" y="216"/>
                    </a:cubicBezTo>
                  </a:path>
                </a:pathLst>
              </a:custGeom>
              <a:noFill/>
              <a:ln w="38100" cmpd="sng">
                <a:solidFill>
                  <a:schemeClr val="tx1"/>
                </a:solidFill>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84459" name="Freeform 11"/>
              <p:cNvSpPr>
                <a:spLocks/>
              </p:cNvSpPr>
              <p:nvPr/>
            </p:nvSpPr>
            <p:spPr bwMode="auto">
              <a:xfrm rot="-18860858">
                <a:off x="3227" y="2882"/>
                <a:ext cx="228" cy="32"/>
              </a:xfrm>
              <a:custGeom>
                <a:avLst/>
                <a:gdLst>
                  <a:gd name="T0" fmla="*/ 0 w 1440"/>
                  <a:gd name="T1" fmla="*/ 168 h 312"/>
                  <a:gd name="T2" fmla="*/ 144 w 1440"/>
                  <a:gd name="T3" fmla="*/ 24 h 312"/>
                  <a:gd name="T4" fmla="*/ 384 w 1440"/>
                  <a:gd name="T5" fmla="*/ 312 h 312"/>
                  <a:gd name="T6" fmla="*/ 624 w 1440"/>
                  <a:gd name="T7" fmla="*/ 24 h 312"/>
                  <a:gd name="T8" fmla="*/ 816 w 1440"/>
                  <a:gd name="T9" fmla="*/ 312 h 312"/>
                  <a:gd name="T10" fmla="*/ 1008 w 1440"/>
                  <a:gd name="T11" fmla="*/ 24 h 312"/>
                  <a:gd name="T12" fmla="*/ 1200 w 1440"/>
                  <a:gd name="T13" fmla="*/ 168 h 312"/>
                  <a:gd name="T14" fmla="*/ 1440 w 1440"/>
                  <a:gd name="T15" fmla="*/ 216 h 3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0" h="312">
                    <a:moveTo>
                      <a:pt x="0" y="168"/>
                    </a:moveTo>
                    <a:cubicBezTo>
                      <a:pt x="40" y="84"/>
                      <a:pt x="80" y="0"/>
                      <a:pt x="144" y="24"/>
                    </a:cubicBezTo>
                    <a:cubicBezTo>
                      <a:pt x="208" y="48"/>
                      <a:pt x="304" y="312"/>
                      <a:pt x="384" y="312"/>
                    </a:cubicBezTo>
                    <a:cubicBezTo>
                      <a:pt x="464" y="312"/>
                      <a:pt x="552" y="24"/>
                      <a:pt x="624" y="24"/>
                    </a:cubicBezTo>
                    <a:cubicBezTo>
                      <a:pt x="696" y="24"/>
                      <a:pt x="752" y="312"/>
                      <a:pt x="816" y="312"/>
                    </a:cubicBezTo>
                    <a:cubicBezTo>
                      <a:pt x="880" y="312"/>
                      <a:pt x="944" y="48"/>
                      <a:pt x="1008" y="24"/>
                    </a:cubicBezTo>
                    <a:cubicBezTo>
                      <a:pt x="1072" y="0"/>
                      <a:pt x="1128" y="136"/>
                      <a:pt x="1200" y="168"/>
                    </a:cubicBezTo>
                    <a:cubicBezTo>
                      <a:pt x="1272" y="200"/>
                      <a:pt x="1356" y="208"/>
                      <a:pt x="1440" y="216"/>
                    </a:cubicBezTo>
                  </a:path>
                </a:pathLst>
              </a:custGeom>
              <a:noFill/>
              <a:ln w="38100" cmpd="sng">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84460" name="Freeform 12"/>
              <p:cNvSpPr>
                <a:spLocks/>
              </p:cNvSpPr>
              <p:nvPr/>
            </p:nvSpPr>
            <p:spPr bwMode="auto">
              <a:xfrm rot="-14601480">
                <a:off x="2852" y="2689"/>
                <a:ext cx="226" cy="58"/>
              </a:xfrm>
              <a:custGeom>
                <a:avLst/>
                <a:gdLst>
                  <a:gd name="T0" fmla="*/ 0 w 1440"/>
                  <a:gd name="T1" fmla="*/ 168 h 312"/>
                  <a:gd name="T2" fmla="*/ 144 w 1440"/>
                  <a:gd name="T3" fmla="*/ 24 h 312"/>
                  <a:gd name="T4" fmla="*/ 384 w 1440"/>
                  <a:gd name="T5" fmla="*/ 312 h 312"/>
                  <a:gd name="T6" fmla="*/ 624 w 1440"/>
                  <a:gd name="T7" fmla="*/ 24 h 312"/>
                  <a:gd name="T8" fmla="*/ 816 w 1440"/>
                  <a:gd name="T9" fmla="*/ 312 h 312"/>
                  <a:gd name="T10" fmla="*/ 1008 w 1440"/>
                  <a:gd name="T11" fmla="*/ 24 h 312"/>
                  <a:gd name="T12" fmla="*/ 1200 w 1440"/>
                  <a:gd name="T13" fmla="*/ 168 h 312"/>
                  <a:gd name="T14" fmla="*/ 1440 w 1440"/>
                  <a:gd name="T15" fmla="*/ 216 h 3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0" h="312">
                    <a:moveTo>
                      <a:pt x="0" y="168"/>
                    </a:moveTo>
                    <a:cubicBezTo>
                      <a:pt x="40" y="84"/>
                      <a:pt x="80" y="0"/>
                      <a:pt x="144" y="24"/>
                    </a:cubicBezTo>
                    <a:cubicBezTo>
                      <a:pt x="208" y="48"/>
                      <a:pt x="304" y="312"/>
                      <a:pt x="384" y="312"/>
                    </a:cubicBezTo>
                    <a:cubicBezTo>
                      <a:pt x="464" y="312"/>
                      <a:pt x="552" y="24"/>
                      <a:pt x="624" y="24"/>
                    </a:cubicBezTo>
                    <a:cubicBezTo>
                      <a:pt x="696" y="24"/>
                      <a:pt x="752" y="312"/>
                      <a:pt x="816" y="312"/>
                    </a:cubicBezTo>
                    <a:cubicBezTo>
                      <a:pt x="880" y="312"/>
                      <a:pt x="944" y="48"/>
                      <a:pt x="1008" y="24"/>
                    </a:cubicBezTo>
                    <a:cubicBezTo>
                      <a:pt x="1072" y="0"/>
                      <a:pt x="1128" y="136"/>
                      <a:pt x="1200" y="168"/>
                    </a:cubicBezTo>
                    <a:cubicBezTo>
                      <a:pt x="1272" y="200"/>
                      <a:pt x="1356" y="208"/>
                      <a:pt x="1440" y="216"/>
                    </a:cubicBezTo>
                  </a:path>
                </a:pathLst>
              </a:custGeom>
              <a:noFill/>
              <a:ln w="38100" cmpd="sng">
                <a:solidFill>
                  <a:schemeClr val="tx1"/>
                </a:solidFill>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84461" name="Text Box 13"/>
              <p:cNvSpPr txBox="1">
                <a:spLocks noChangeArrowheads="1"/>
              </p:cNvSpPr>
              <p:nvPr/>
            </p:nvSpPr>
            <p:spPr bwMode="auto">
              <a:xfrm>
                <a:off x="3379" y="2740"/>
                <a:ext cx="310" cy="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a:cs typeface="Arial" panose="020B0604020202020204" pitchFamily="34" charset="0"/>
                  </a:rPr>
                  <a:t>e</a:t>
                </a:r>
                <a:r>
                  <a:rPr lang="en-GB" altLang="en-US" sz="2400" baseline="30000">
                    <a:cs typeface="Arial" panose="020B0604020202020204" pitchFamily="34" charset="0"/>
                  </a:rPr>
                  <a:t>-</a:t>
                </a:r>
              </a:p>
            </p:txBody>
          </p:sp>
          <p:sp>
            <p:nvSpPr>
              <p:cNvPr id="1384462" name="Text Box 14"/>
              <p:cNvSpPr txBox="1">
                <a:spLocks noChangeArrowheads="1"/>
              </p:cNvSpPr>
              <p:nvPr/>
            </p:nvSpPr>
            <p:spPr bwMode="auto">
              <a:xfrm>
                <a:off x="3702" y="1769"/>
                <a:ext cx="378" cy="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3600">
                    <a:solidFill>
                      <a:srgbClr val="FF0066"/>
                    </a:solidFill>
                    <a:latin typeface="Symbol" panose="05050102010706020507" pitchFamily="18" charset="2"/>
                    <a:cs typeface="Arial" panose="020B0604020202020204" pitchFamily="34" charset="0"/>
                  </a:rPr>
                  <a:t>g</a:t>
                </a:r>
                <a:r>
                  <a:rPr lang="en-GB" altLang="en-US" sz="3600">
                    <a:solidFill>
                      <a:srgbClr val="FF0066"/>
                    </a:solidFill>
                    <a:cs typeface="Arial" panose="020B0604020202020204" pitchFamily="34" charset="0"/>
                  </a:rPr>
                  <a:t>’</a:t>
                </a:r>
                <a:endParaRPr lang="en-GB" altLang="en-US" sz="3600" baseline="-25000">
                  <a:solidFill>
                    <a:srgbClr val="FF0066"/>
                  </a:solidFill>
                  <a:cs typeface="Arial" panose="020B0604020202020204" pitchFamily="34" charset="0"/>
                </a:endParaRPr>
              </a:p>
            </p:txBody>
          </p:sp>
          <p:sp>
            <p:nvSpPr>
              <p:cNvPr id="1384463" name="Text Box 15"/>
              <p:cNvSpPr txBox="1">
                <a:spLocks noChangeArrowheads="1"/>
              </p:cNvSpPr>
              <p:nvPr/>
            </p:nvSpPr>
            <p:spPr bwMode="auto">
              <a:xfrm>
                <a:off x="2646" y="1707"/>
                <a:ext cx="289" cy="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3600">
                    <a:solidFill>
                      <a:srgbClr val="FF00FF"/>
                    </a:solidFill>
                    <a:latin typeface="Symbol" panose="05050102010706020507" pitchFamily="18" charset="2"/>
                    <a:cs typeface="Arial" panose="020B0604020202020204" pitchFamily="34" charset="0"/>
                  </a:rPr>
                  <a:t>g</a:t>
                </a:r>
                <a:endParaRPr lang="en-GB" altLang="en-US" sz="3600" baseline="-25000">
                  <a:solidFill>
                    <a:srgbClr val="FF00FF"/>
                  </a:solidFill>
                  <a:cs typeface="Arial" panose="020B0604020202020204" pitchFamily="34" charset="0"/>
                </a:endParaRPr>
              </a:p>
            </p:txBody>
          </p:sp>
          <p:sp>
            <p:nvSpPr>
              <p:cNvPr id="1384464" name="Freeform 16"/>
              <p:cNvSpPr>
                <a:spLocks/>
              </p:cNvSpPr>
              <p:nvPr/>
            </p:nvSpPr>
            <p:spPr bwMode="auto">
              <a:xfrm rot="-16032964">
                <a:off x="2813" y="3064"/>
                <a:ext cx="473" cy="99"/>
              </a:xfrm>
              <a:custGeom>
                <a:avLst/>
                <a:gdLst>
                  <a:gd name="T0" fmla="*/ 0 w 1440"/>
                  <a:gd name="T1" fmla="*/ 168 h 312"/>
                  <a:gd name="T2" fmla="*/ 144 w 1440"/>
                  <a:gd name="T3" fmla="*/ 24 h 312"/>
                  <a:gd name="T4" fmla="*/ 384 w 1440"/>
                  <a:gd name="T5" fmla="*/ 312 h 312"/>
                  <a:gd name="T6" fmla="*/ 624 w 1440"/>
                  <a:gd name="T7" fmla="*/ 24 h 312"/>
                  <a:gd name="T8" fmla="*/ 816 w 1440"/>
                  <a:gd name="T9" fmla="*/ 312 h 312"/>
                  <a:gd name="T10" fmla="*/ 1008 w 1440"/>
                  <a:gd name="T11" fmla="*/ 24 h 312"/>
                  <a:gd name="T12" fmla="*/ 1200 w 1440"/>
                  <a:gd name="T13" fmla="*/ 168 h 312"/>
                  <a:gd name="T14" fmla="*/ 1440 w 1440"/>
                  <a:gd name="T15" fmla="*/ 216 h 3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0" h="312">
                    <a:moveTo>
                      <a:pt x="0" y="168"/>
                    </a:moveTo>
                    <a:cubicBezTo>
                      <a:pt x="40" y="84"/>
                      <a:pt x="80" y="0"/>
                      <a:pt x="144" y="24"/>
                    </a:cubicBezTo>
                    <a:cubicBezTo>
                      <a:pt x="208" y="48"/>
                      <a:pt x="304" y="312"/>
                      <a:pt x="384" y="312"/>
                    </a:cubicBezTo>
                    <a:cubicBezTo>
                      <a:pt x="464" y="312"/>
                      <a:pt x="552" y="24"/>
                      <a:pt x="624" y="24"/>
                    </a:cubicBezTo>
                    <a:cubicBezTo>
                      <a:pt x="696" y="24"/>
                      <a:pt x="752" y="312"/>
                      <a:pt x="816" y="312"/>
                    </a:cubicBezTo>
                    <a:cubicBezTo>
                      <a:pt x="880" y="312"/>
                      <a:pt x="944" y="48"/>
                      <a:pt x="1008" y="24"/>
                    </a:cubicBezTo>
                    <a:cubicBezTo>
                      <a:pt x="1072" y="0"/>
                      <a:pt x="1128" y="136"/>
                      <a:pt x="1200" y="168"/>
                    </a:cubicBezTo>
                    <a:cubicBezTo>
                      <a:pt x="1272" y="200"/>
                      <a:pt x="1356" y="208"/>
                      <a:pt x="1440" y="216"/>
                    </a:cubicBezTo>
                  </a:path>
                </a:pathLst>
              </a:custGeom>
              <a:noFill/>
              <a:ln w="38100" cmpd="sng">
                <a:solidFill>
                  <a:srgbClr val="FF9966"/>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84465" name="Text Box 17"/>
              <p:cNvSpPr txBox="1">
                <a:spLocks noChangeArrowheads="1"/>
              </p:cNvSpPr>
              <p:nvPr/>
            </p:nvSpPr>
            <p:spPr bwMode="auto">
              <a:xfrm>
                <a:off x="3101" y="2999"/>
                <a:ext cx="499" cy="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3600">
                    <a:solidFill>
                      <a:srgbClr val="FF9966"/>
                    </a:solidFill>
                    <a:latin typeface="Symbol" panose="05050102010706020507" pitchFamily="18" charset="2"/>
                    <a:cs typeface="Arial" panose="020B0604020202020204" pitchFamily="34" charset="0"/>
                  </a:rPr>
                  <a:t>g</a:t>
                </a:r>
                <a:r>
                  <a:rPr lang="en-GB" altLang="en-US" sz="2800" baseline="-25000">
                    <a:solidFill>
                      <a:srgbClr val="FF9966"/>
                    </a:solidFill>
                    <a:cs typeface="Arial" panose="020B0604020202020204" pitchFamily="34" charset="0"/>
                  </a:rPr>
                  <a:t>br</a:t>
                </a:r>
              </a:p>
            </p:txBody>
          </p:sp>
          <p:sp>
            <p:nvSpPr>
              <p:cNvPr id="1384466" name="Oval 18"/>
              <p:cNvSpPr>
                <a:spLocks noChangeArrowheads="1"/>
              </p:cNvSpPr>
              <p:nvPr/>
            </p:nvSpPr>
            <p:spPr bwMode="auto">
              <a:xfrm>
                <a:off x="2970" y="2601"/>
                <a:ext cx="92" cy="83"/>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384467" name="Line 19"/>
            <p:cNvSpPr>
              <a:spLocks noChangeShapeType="1"/>
            </p:cNvSpPr>
            <p:nvPr/>
          </p:nvSpPr>
          <p:spPr bwMode="auto">
            <a:xfrm>
              <a:off x="2279" y="1206"/>
              <a:ext cx="1315" cy="1467"/>
            </a:xfrm>
            <a:prstGeom prst="line">
              <a:avLst/>
            </a:prstGeom>
            <a:noFill/>
            <a:ln w="28575">
              <a:solidFill>
                <a:schemeClr val="accent2"/>
              </a:solidFill>
              <a:prstDash val="dash"/>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84468" name="Line 20"/>
            <p:cNvSpPr>
              <a:spLocks noChangeShapeType="1"/>
            </p:cNvSpPr>
            <p:nvPr/>
          </p:nvSpPr>
          <p:spPr bwMode="auto">
            <a:xfrm flipV="1">
              <a:off x="2890" y="1266"/>
              <a:ext cx="1301" cy="641"/>
            </a:xfrm>
            <a:prstGeom prst="line">
              <a:avLst/>
            </a:prstGeom>
            <a:noFill/>
            <a:ln w="28575">
              <a:solidFill>
                <a:schemeClr val="accent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Tree>
    <p:extLst>
      <p:ext uri="{BB962C8B-B14F-4D97-AF65-F5344CB8AC3E}">
        <p14:creationId xmlns:p14="http://schemas.microsoft.com/office/powerpoint/2010/main" val="405961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844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445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6498" name="Text Box 2">
            <a:extLst>
              <a:ext uri="{FF2B5EF4-FFF2-40B4-BE49-F238E27FC236}">
                <a16:creationId xmlns:a16="http://schemas.microsoft.com/office/drawing/2014/main" id="{83B49194-6093-9CE1-8D2E-29C43CCF89F4}"/>
              </a:ext>
            </a:extLst>
          </p:cNvPr>
          <p:cNvSpPr txBox="1">
            <a:spLocks noChangeArrowheads="1"/>
          </p:cNvSpPr>
          <p:nvPr/>
        </p:nvSpPr>
        <p:spPr bwMode="auto">
          <a:xfrm>
            <a:off x="1603696" y="1733161"/>
            <a:ext cx="6299673"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defRPr>
                <a:solidFill>
                  <a:schemeClr val="tx1"/>
                </a:solidFill>
                <a:latin typeface="Comic Sans MS" panose="030F0902030302020204" pitchFamily="66" charset="0"/>
              </a:defRPr>
            </a:lvl1pPr>
            <a:lvl2pPr marL="800100" indent="-342900">
              <a:defRPr>
                <a:solidFill>
                  <a:schemeClr val="tx1"/>
                </a:solidFill>
                <a:latin typeface="Comic Sans MS" panose="030F0902030302020204" pitchFamily="66" charset="0"/>
              </a:defRPr>
            </a:lvl2pPr>
            <a:lvl3pPr marL="1257300" indent="-342900">
              <a:defRPr>
                <a:solidFill>
                  <a:schemeClr val="tx1"/>
                </a:solidFill>
                <a:latin typeface="Comic Sans MS" panose="030F0902030302020204" pitchFamily="66" charset="0"/>
              </a:defRPr>
            </a:lvl3pPr>
            <a:lvl4pPr marL="1714500" indent="-342900">
              <a:defRPr>
                <a:solidFill>
                  <a:schemeClr val="tx1"/>
                </a:solidFill>
                <a:latin typeface="Comic Sans MS" panose="030F0902030302020204" pitchFamily="66" charset="0"/>
              </a:defRPr>
            </a:lvl4pPr>
            <a:lvl5pPr marL="2171700" indent="-342900">
              <a:defRPr>
                <a:solidFill>
                  <a:schemeClr val="tx1"/>
                </a:solidFill>
                <a:latin typeface="Comic Sans MS" panose="030F0902030302020204" pitchFamily="66" charset="0"/>
              </a:defRPr>
            </a:lvl5pPr>
            <a:lvl6pPr marL="2628900" indent="-342900" fontAlgn="base">
              <a:spcBef>
                <a:spcPct val="0"/>
              </a:spcBef>
              <a:spcAft>
                <a:spcPct val="0"/>
              </a:spcAft>
              <a:defRPr>
                <a:solidFill>
                  <a:schemeClr val="tx1"/>
                </a:solidFill>
                <a:latin typeface="Comic Sans MS" panose="030F0902030302020204" pitchFamily="66" charset="0"/>
              </a:defRPr>
            </a:lvl6pPr>
            <a:lvl7pPr marL="3086100" indent="-342900" fontAlgn="base">
              <a:spcBef>
                <a:spcPct val="0"/>
              </a:spcBef>
              <a:spcAft>
                <a:spcPct val="0"/>
              </a:spcAft>
              <a:defRPr>
                <a:solidFill>
                  <a:schemeClr val="tx1"/>
                </a:solidFill>
                <a:latin typeface="Comic Sans MS" panose="030F0902030302020204" pitchFamily="66" charset="0"/>
              </a:defRPr>
            </a:lvl7pPr>
            <a:lvl8pPr marL="3543300" indent="-342900" fontAlgn="base">
              <a:spcBef>
                <a:spcPct val="0"/>
              </a:spcBef>
              <a:spcAft>
                <a:spcPct val="0"/>
              </a:spcAft>
              <a:defRPr>
                <a:solidFill>
                  <a:schemeClr val="tx1"/>
                </a:solidFill>
                <a:latin typeface="Comic Sans MS" panose="030F0902030302020204" pitchFamily="66" charset="0"/>
              </a:defRPr>
            </a:lvl8pPr>
            <a:lvl9pPr marL="4000500" indent="-342900" fontAlgn="base">
              <a:spcBef>
                <a:spcPct val="0"/>
              </a:spcBef>
              <a:spcAft>
                <a:spcPct val="0"/>
              </a:spcAft>
              <a:defRPr>
                <a:solidFill>
                  <a:schemeClr val="tx1"/>
                </a:solidFill>
                <a:latin typeface="Comic Sans MS" panose="030F0902030302020204" pitchFamily="66" charset="0"/>
              </a:defRPr>
            </a:lvl9pPr>
          </a:lstStyle>
          <a:p>
            <a:pPr>
              <a:buFontTx/>
              <a:buChar char="•"/>
            </a:pPr>
            <a:r>
              <a:rPr lang="en-US" altLang="fr-FR" sz="2400" dirty="0">
                <a:latin typeface="Verdana" panose="020B0604030504040204" pitchFamily="34" charset="0"/>
                <a:ea typeface="Verdana" panose="020B0604030504040204" pitchFamily="34" charset="0"/>
                <a:cs typeface="Verdana" panose="020B0604030504040204" pitchFamily="34" charset="0"/>
              </a:rPr>
              <a:t>uncertainty in position of interaction:</a:t>
            </a:r>
            <a:br>
              <a:rPr lang="en-US" altLang="fr-FR" sz="2400" dirty="0">
                <a:latin typeface="Verdana" panose="020B0604030504040204" pitchFamily="34" charset="0"/>
                <a:ea typeface="Verdana" panose="020B0604030504040204" pitchFamily="34" charset="0"/>
                <a:cs typeface="Verdana" panose="020B0604030504040204" pitchFamily="34" charset="0"/>
              </a:rPr>
            </a:br>
            <a:r>
              <a:rPr lang="en-US" altLang="fr-FR" sz="2400" dirty="0">
                <a:latin typeface="Verdana" panose="020B0604030504040204" pitchFamily="34" charset="0"/>
                <a:ea typeface="Verdana" panose="020B0604030504040204" pitchFamily="34" charset="0"/>
                <a:cs typeface="Verdana" panose="020B0604030504040204" pitchFamily="34" charset="0"/>
              </a:rPr>
              <a:t>(position &amp; energy dependent)</a:t>
            </a:r>
          </a:p>
          <a:p>
            <a:pPr>
              <a:buFontTx/>
              <a:buChar char="•"/>
            </a:pPr>
            <a:endParaRPr lang="en-US" altLang="fr-FR" sz="2400" dirty="0">
              <a:latin typeface="Verdana" panose="020B0604030504040204" pitchFamily="34" charset="0"/>
              <a:ea typeface="Verdana" panose="020B0604030504040204" pitchFamily="34" charset="0"/>
              <a:cs typeface="Verdana" panose="020B0604030504040204" pitchFamily="34" charset="0"/>
            </a:endParaRPr>
          </a:p>
          <a:p>
            <a:pPr>
              <a:buFontTx/>
              <a:buChar char="•"/>
            </a:pPr>
            <a:endParaRPr lang="en-US" altLang="fr-FR" sz="2400" dirty="0">
              <a:latin typeface="Verdana" panose="020B0604030504040204" pitchFamily="34" charset="0"/>
              <a:ea typeface="Verdana" panose="020B0604030504040204" pitchFamily="34" charset="0"/>
              <a:cs typeface="Verdana" panose="020B0604030504040204" pitchFamily="34" charset="0"/>
            </a:endParaRPr>
          </a:p>
          <a:p>
            <a:pPr>
              <a:buFontTx/>
              <a:buChar char="•"/>
            </a:pPr>
            <a:r>
              <a:rPr lang="en-US" altLang="fr-FR" sz="2400" dirty="0">
                <a:latin typeface="Verdana" panose="020B0604030504040204" pitchFamily="34" charset="0"/>
                <a:ea typeface="Verdana" panose="020B0604030504040204" pitchFamily="34" charset="0"/>
                <a:cs typeface="Verdana" panose="020B0604030504040204" pitchFamily="34" charset="0"/>
              </a:rPr>
              <a:t>position resolution</a:t>
            </a:r>
          </a:p>
          <a:p>
            <a:pPr>
              <a:buFontTx/>
              <a:buChar char="•"/>
            </a:pPr>
            <a:endParaRPr lang="en-US" altLang="fr-FR" sz="2400" dirty="0">
              <a:latin typeface="Verdana" panose="020B0604030504040204" pitchFamily="34" charset="0"/>
              <a:ea typeface="Verdana" panose="020B0604030504040204" pitchFamily="34" charset="0"/>
              <a:cs typeface="Verdana" panose="020B0604030504040204" pitchFamily="34" charset="0"/>
            </a:endParaRPr>
          </a:p>
          <a:p>
            <a:pPr>
              <a:buFontTx/>
              <a:buChar char="•"/>
            </a:pPr>
            <a:endParaRPr lang="en-US" altLang="fr-FR" sz="2400" dirty="0">
              <a:latin typeface="Verdana" panose="020B0604030504040204" pitchFamily="34" charset="0"/>
              <a:ea typeface="Verdana" panose="020B0604030504040204" pitchFamily="34" charset="0"/>
              <a:cs typeface="Verdana" panose="020B0604030504040204" pitchFamily="34" charset="0"/>
            </a:endParaRPr>
          </a:p>
          <a:p>
            <a:pPr>
              <a:buFontTx/>
              <a:buChar char="•"/>
            </a:pPr>
            <a:r>
              <a:rPr lang="en-US" altLang="fr-FR" sz="2400" dirty="0">
                <a:latin typeface="Verdana" panose="020B0604030504040204" pitchFamily="34" charset="0"/>
                <a:ea typeface="Verdana" panose="020B0604030504040204" pitchFamily="34" charset="0"/>
                <a:cs typeface="Verdana" panose="020B0604030504040204" pitchFamily="34" charset="0"/>
              </a:rPr>
              <a:t>energy threshold</a:t>
            </a:r>
          </a:p>
          <a:p>
            <a:pPr>
              <a:buFontTx/>
              <a:buChar char="•"/>
            </a:pPr>
            <a:endParaRPr lang="en-US" altLang="fr-FR" sz="2400" dirty="0">
              <a:latin typeface="Verdana" panose="020B0604030504040204" pitchFamily="34" charset="0"/>
              <a:ea typeface="Verdana" panose="020B0604030504040204" pitchFamily="34" charset="0"/>
              <a:cs typeface="Verdana" panose="020B0604030504040204" pitchFamily="34" charset="0"/>
            </a:endParaRPr>
          </a:p>
          <a:p>
            <a:pPr>
              <a:buFontTx/>
              <a:buChar char="•"/>
            </a:pPr>
            <a:r>
              <a:rPr lang="en-US" altLang="fr-FR" sz="2400" dirty="0">
                <a:latin typeface="Verdana" panose="020B0604030504040204" pitchFamily="34" charset="0"/>
                <a:ea typeface="Verdana" panose="020B0604030504040204" pitchFamily="34" charset="0"/>
                <a:cs typeface="Verdana" panose="020B0604030504040204" pitchFamily="34" charset="0"/>
              </a:rPr>
              <a:t>energy resolution</a:t>
            </a:r>
          </a:p>
          <a:p>
            <a:pPr>
              <a:buFontTx/>
              <a:buChar char="•"/>
            </a:pPr>
            <a:endParaRPr lang="en-US" altLang="fr-FR" sz="2400" dirty="0">
              <a:latin typeface="Verdana" panose="020B0604030504040204" pitchFamily="34" charset="0"/>
              <a:ea typeface="Verdana" panose="020B0604030504040204" pitchFamily="34" charset="0"/>
              <a:cs typeface="Verdana" panose="020B0604030504040204" pitchFamily="34" charset="0"/>
            </a:endParaRPr>
          </a:p>
          <a:p>
            <a:pPr>
              <a:buFontTx/>
              <a:buChar char="•"/>
            </a:pPr>
            <a:r>
              <a:rPr lang="en-US" altLang="fr-FR" sz="2400" dirty="0">
                <a:latin typeface="Verdana" panose="020B0604030504040204" pitchFamily="34" charset="0"/>
                <a:ea typeface="Verdana" panose="020B0604030504040204" pitchFamily="34" charset="0"/>
                <a:cs typeface="Verdana" panose="020B0604030504040204" pitchFamily="34" charset="0"/>
              </a:rPr>
              <a:t>dead materials ...</a:t>
            </a:r>
          </a:p>
          <a:p>
            <a:endParaRPr lang="en-US" altLang="fr-FR" sz="2400" dirty="0">
              <a:cs typeface="Arial" panose="020B0604020202020204" pitchFamily="34" charset="0"/>
            </a:endParaRPr>
          </a:p>
        </p:txBody>
      </p:sp>
      <p:grpSp>
        <p:nvGrpSpPr>
          <p:cNvPr id="1386500" name="Group 4">
            <a:extLst>
              <a:ext uri="{FF2B5EF4-FFF2-40B4-BE49-F238E27FC236}">
                <a16:creationId xmlns:a16="http://schemas.microsoft.com/office/drawing/2014/main" id="{B5C831EE-8CE8-93FF-DFAA-7BACF5FF6611}"/>
              </a:ext>
            </a:extLst>
          </p:cNvPr>
          <p:cNvGrpSpPr>
            <a:grpSpLocks/>
          </p:cNvGrpSpPr>
          <p:nvPr/>
        </p:nvGrpSpPr>
        <p:grpSpPr bwMode="auto">
          <a:xfrm>
            <a:off x="8077200" y="1676401"/>
            <a:ext cx="1257300" cy="1027113"/>
            <a:chOff x="4347" y="1219"/>
            <a:chExt cx="792" cy="647"/>
          </a:xfrm>
        </p:grpSpPr>
        <p:sp>
          <p:nvSpPr>
            <p:cNvPr id="1386501" name="Rectangle 5">
              <a:extLst>
                <a:ext uri="{FF2B5EF4-FFF2-40B4-BE49-F238E27FC236}">
                  <a16:creationId xmlns:a16="http://schemas.microsoft.com/office/drawing/2014/main" id="{534992D5-80F6-2215-BBCD-2B63FF252C71}"/>
                </a:ext>
              </a:extLst>
            </p:cNvPr>
            <p:cNvSpPr>
              <a:spLocks noChangeArrowheads="1"/>
            </p:cNvSpPr>
            <p:nvPr/>
          </p:nvSpPr>
          <p:spPr bwMode="auto">
            <a:xfrm>
              <a:off x="4347" y="1245"/>
              <a:ext cx="792" cy="621"/>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386502" name="Text Box 6">
              <a:extLst>
                <a:ext uri="{FF2B5EF4-FFF2-40B4-BE49-F238E27FC236}">
                  <a16:creationId xmlns:a16="http://schemas.microsoft.com/office/drawing/2014/main" id="{DA8003EA-3EFD-E877-0ED3-45F7F8FA9B11}"/>
                </a:ext>
              </a:extLst>
            </p:cNvPr>
            <p:cNvSpPr txBox="1">
              <a:spLocks noChangeArrowheads="1"/>
            </p:cNvSpPr>
            <p:nvPr/>
          </p:nvSpPr>
          <p:spPr bwMode="auto">
            <a:xfrm>
              <a:off x="4397" y="1219"/>
              <a:ext cx="214"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sz="2800">
                  <a:solidFill>
                    <a:srgbClr val="FF0066"/>
                  </a:solidFill>
                  <a:cs typeface="Arial" panose="020B0604020202020204" pitchFamily="34" charset="0"/>
                </a:rPr>
                <a:t>x</a:t>
              </a:r>
            </a:p>
          </p:txBody>
        </p:sp>
        <p:sp>
          <p:nvSpPr>
            <p:cNvPr id="1386503" name="Text Box 7">
              <a:extLst>
                <a:ext uri="{FF2B5EF4-FFF2-40B4-BE49-F238E27FC236}">
                  <a16:creationId xmlns:a16="http://schemas.microsoft.com/office/drawing/2014/main" id="{296D4F89-5997-FCD6-90E3-0629808F91DB}"/>
                </a:ext>
              </a:extLst>
            </p:cNvPr>
            <p:cNvSpPr txBox="1">
              <a:spLocks noChangeArrowheads="1"/>
            </p:cNvSpPr>
            <p:nvPr/>
          </p:nvSpPr>
          <p:spPr bwMode="auto">
            <a:xfrm>
              <a:off x="4694" y="1399"/>
              <a:ext cx="214"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sz="2800">
                  <a:solidFill>
                    <a:schemeClr val="accent2"/>
                  </a:solidFill>
                  <a:cs typeface="Arial" panose="020B0604020202020204" pitchFamily="34" charset="0"/>
                </a:rPr>
                <a:t>x</a:t>
              </a:r>
            </a:p>
          </p:txBody>
        </p:sp>
        <p:sp>
          <p:nvSpPr>
            <p:cNvPr id="1386504" name="Oval 8">
              <a:extLst>
                <a:ext uri="{FF2B5EF4-FFF2-40B4-BE49-F238E27FC236}">
                  <a16:creationId xmlns:a16="http://schemas.microsoft.com/office/drawing/2014/main" id="{15E58C72-46DA-4C7A-213D-BA9384BBDD3F}"/>
                </a:ext>
              </a:extLst>
            </p:cNvPr>
            <p:cNvSpPr>
              <a:spLocks noChangeArrowheads="1"/>
            </p:cNvSpPr>
            <p:nvPr/>
          </p:nvSpPr>
          <p:spPr bwMode="auto">
            <a:xfrm>
              <a:off x="4707" y="1470"/>
              <a:ext cx="207" cy="216"/>
            </a:xfrm>
            <a:prstGeom prst="ellipse">
              <a:avLst/>
            </a:prstGeom>
            <a:noFill/>
            <a:ln w="2857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grpSp>
      <p:grpSp>
        <p:nvGrpSpPr>
          <p:cNvPr id="1386505" name="Group 9">
            <a:extLst>
              <a:ext uri="{FF2B5EF4-FFF2-40B4-BE49-F238E27FC236}">
                <a16:creationId xmlns:a16="http://schemas.microsoft.com/office/drawing/2014/main" id="{5127CF24-1415-AE0D-CC87-15C3DC2E41D1}"/>
              </a:ext>
            </a:extLst>
          </p:cNvPr>
          <p:cNvGrpSpPr>
            <a:grpSpLocks/>
          </p:cNvGrpSpPr>
          <p:nvPr/>
        </p:nvGrpSpPr>
        <p:grpSpPr bwMode="auto">
          <a:xfrm>
            <a:off x="6591300" y="2782888"/>
            <a:ext cx="1257300" cy="1027112"/>
            <a:chOff x="2805" y="1882"/>
            <a:chExt cx="792" cy="647"/>
          </a:xfrm>
        </p:grpSpPr>
        <p:sp>
          <p:nvSpPr>
            <p:cNvPr id="1386506" name="Rectangle 10">
              <a:extLst>
                <a:ext uri="{FF2B5EF4-FFF2-40B4-BE49-F238E27FC236}">
                  <a16:creationId xmlns:a16="http://schemas.microsoft.com/office/drawing/2014/main" id="{EE7BED8E-EDE5-06F6-0B34-9C074ACF9679}"/>
                </a:ext>
              </a:extLst>
            </p:cNvPr>
            <p:cNvSpPr>
              <a:spLocks noChangeArrowheads="1"/>
            </p:cNvSpPr>
            <p:nvPr/>
          </p:nvSpPr>
          <p:spPr bwMode="auto">
            <a:xfrm>
              <a:off x="2805" y="1908"/>
              <a:ext cx="792" cy="621"/>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386507" name="Text Box 11">
              <a:extLst>
                <a:ext uri="{FF2B5EF4-FFF2-40B4-BE49-F238E27FC236}">
                  <a16:creationId xmlns:a16="http://schemas.microsoft.com/office/drawing/2014/main" id="{5F96472C-619A-B540-E9D0-B1F4B938D30A}"/>
                </a:ext>
              </a:extLst>
            </p:cNvPr>
            <p:cNvSpPr txBox="1">
              <a:spLocks noChangeArrowheads="1"/>
            </p:cNvSpPr>
            <p:nvPr/>
          </p:nvSpPr>
          <p:spPr bwMode="auto">
            <a:xfrm>
              <a:off x="2855" y="1882"/>
              <a:ext cx="214"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sz="2800">
                  <a:solidFill>
                    <a:srgbClr val="FF0066"/>
                  </a:solidFill>
                  <a:cs typeface="Arial" panose="020B0604020202020204" pitchFamily="34" charset="0"/>
                </a:rPr>
                <a:t>x</a:t>
              </a:r>
            </a:p>
          </p:txBody>
        </p:sp>
        <p:sp>
          <p:nvSpPr>
            <p:cNvPr id="1386508" name="Text Box 12">
              <a:extLst>
                <a:ext uri="{FF2B5EF4-FFF2-40B4-BE49-F238E27FC236}">
                  <a16:creationId xmlns:a16="http://schemas.microsoft.com/office/drawing/2014/main" id="{5786129C-67FF-DA27-E99E-0ED3586D2885}"/>
                </a:ext>
              </a:extLst>
            </p:cNvPr>
            <p:cNvSpPr txBox="1">
              <a:spLocks noChangeArrowheads="1"/>
            </p:cNvSpPr>
            <p:nvPr/>
          </p:nvSpPr>
          <p:spPr bwMode="auto">
            <a:xfrm>
              <a:off x="2954" y="1918"/>
              <a:ext cx="214"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sz="2800">
                  <a:solidFill>
                    <a:srgbClr val="FF0066"/>
                  </a:solidFill>
                  <a:cs typeface="Arial" panose="020B0604020202020204" pitchFamily="34" charset="0"/>
                </a:rPr>
                <a:t>x</a:t>
              </a:r>
            </a:p>
          </p:txBody>
        </p:sp>
        <p:sp>
          <p:nvSpPr>
            <p:cNvPr id="1386509" name="Oval 13">
              <a:extLst>
                <a:ext uri="{FF2B5EF4-FFF2-40B4-BE49-F238E27FC236}">
                  <a16:creationId xmlns:a16="http://schemas.microsoft.com/office/drawing/2014/main" id="{BC1C0549-EE4F-DBA3-F151-7933CDEF1EB6}"/>
                </a:ext>
              </a:extLst>
            </p:cNvPr>
            <p:cNvSpPr>
              <a:spLocks noChangeArrowheads="1"/>
            </p:cNvSpPr>
            <p:nvPr/>
          </p:nvSpPr>
          <p:spPr bwMode="auto">
            <a:xfrm>
              <a:off x="2835" y="1956"/>
              <a:ext cx="405" cy="261"/>
            </a:xfrm>
            <a:prstGeom prst="ellipse">
              <a:avLst/>
            </a:prstGeom>
            <a:noFill/>
            <a:ln w="2857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grpSp>
      <p:grpSp>
        <p:nvGrpSpPr>
          <p:cNvPr id="1386510" name="Group 14">
            <a:extLst>
              <a:ext uri="{FF2B5EF4-FFF2-40B4-BE49-F238E27FC236}">
                <a16:creationId xmlns:a16="http://schemas.microsoft.com/office/drawing/2014/main" id="{A8071EEA-8AA6-A9C1-0CBD-8329F6476846}"/>
              </a:ext>
            </a:extLst>
          </p:cNvPr>
          <p:cNvGrpSpPr>
            <a:grpSpLocks/>
          </p:cNvGrpSpPr>
          <p:nvPr/>
        </p:nvGrpSpPr>
        <p:grpSpPr bwMode="auto">
          <a:xfrm>
            <a:off x="5754688" y="4114802"/>
            <a:ext cx="3948112" cy="1100138"/>
            <a:chOff x="2665" y="3046"/>
            <a:chExt cx="2487" cy="693"/>
          </a:xfrm>
        </p:grpSpPr>
        <p:sp>
          <p:nvSpPr>
            <p:cNvPr id="1386511" name="Rectangle 15">
              <a:extLst>
                <a:ext uri="{FF2B5EF4-FFF2-40B4-BE49-F238E27FC236}">
                  <a16:creationId xmlns:a16="http://schemas.microsoft.com/office/drawing/2014/main" id="{BB43225B-6A0B-3D41-73B8-D25EBE5A7677}"/>
                </a:ext>
              </a:extLst>
            </p:cNvPr>
            <p:cNvSpPr>
              <a:spLocks noChangeArrowheads="1"/>
            </p:cNvSpPr>
            <p:nvPr/>
          </p:nvSpPr>
          <p:spPr bwMode="auto">
            <a:xfrm>
              <a:off x="2665" y="3108"/>
              <a:ext cx="828" cy="63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386512" name="Rectangle 16">
              <a:extLst>
                <a:ext uri="{FF2B5EF4-FFF2-40B4-BE49-F238E27FC236}">
                  <a16:creationId xmlns:a16="http://schemas.microsoft.com/office/drawing/2014/main" id="{BE6D9DFE-B938-0602-3516-98AF22047AB6}"/>
                </a:ext>
              </a:extLst>
            </p:cNvPr>
            <p:cNvSpPr>
              <a:spLocks noChangeArrowheads="1"/>
            </p:cNvSpPr>
            <p:nvPr/>
          </p:nvSpPr>
          <p:spPr bwMode="auto">
            <a:xfrm>
              <a:off x="3498" y="3105"/>
              <a:ext cx="828" cy="63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386513" name="Rectangle 17">
              <a:extLst>
                <a:ext uri="{FF2B5EF4-FFF2-40B4-BE49-F238E27FC236}">
                  <a16:creationId xmlns:a16="http://schemas.microsoft.com/office/drawing/2014/main" id="{27F74A57-17EF-4B8B-159F-BF12ADECA2B1}"/>
                </a:ext>
              </a:extLst>
            </p:cNvPr>
            <p:cNvSpPr>
              <a:spLocks noChangeArrowheads="1"/>
            </p:cNvSpPr>
            <p:nvPr/>
          </p:nvSpPr>
          <p:spPr bwMode="auto">
            <a:xfrm>
              <a:off x="4324" y="3103"/>
              <a:ext cx="828" cy="63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386514" name="Text Box 18">
              <a:extLst>
                <a:ext uri="{FF2B5EF4-FFF2-40B4-BE49-F238E27FC236}">
                  <a16:creationId xmlns:a16="http://schemas.microsoft.com/office/drawing/2014/main" id="{1829428B-D7AB-2AC0-C1E6-CA57577FC745}"/>
                </a:ext>
              </a:extLst>
            </p:cNvPr>
            <p:cNvSpPr txBox="1">
              <a:spLocks noChangeArrowheads="1"/>
            </p:cNvSpPr>
            <p:nvPr/>
          </p:nvSpPr>
          <p:spPr bwMode="auto">
            <a:xfrm>
              <a:off x="2783" y="3106"/>
              <a:ext cx="214"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sz="2800">
                  <a:solidFill>
                    <a:srgbClr val="FF0066"/>
                  </a:solidFill>
                  <a:cs typeface="Arial" panose="020B0604020202020204" pitchFamily="34" charset="0"/>
                </a:rPr>
                <a:t>x</a:t>
              </a:r>
            </a:p>
          </p:txBody>
        </p:sp>
        <p:sp>
          <p:nvSpPr>
            <p:cNvPr id="1386515" name="Text Box 19">
              <a:extLst>
                <a:ext uri="{FF2B5EF4-FFF2-40B4-BE49-F238E27FC236}">
                  <a16:creationId xmlns:a16="http://schemas.microsoft.com/office/drawing/2014/main" id="{F7A807BE-A459-F3B3-E5CB-35464A14FB22}"/>
                </a:ext>
              </a:extLst>
            </p:cNvPr>
            <p:cNvSpPr txBox="1">
              <a:spLocks noChangeArrowheads="1"/>
            </p:cNvSpPr>
            <p:nvPr/>
          </p:nvSpPr>
          <p:spPr bwMode="auto">
            <a:xfrm>
              <a:off x="4049" y="3409"/>
              <a:ext cx="214"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sz="2800">
                  <a:solidFill>
                    <a:srgbClr val="FF0066"/>
                  </a:solidFill>
                  <a:cs typeface="Arial" panose="020B0604020202020204" pitchFamily="34" charset="0"/>
                </a:rPr>
                <a:t>x</a:t>
              </a:r>
            </a:p>
          </p:txBody>
        </p:sp>
        <p:sp>
          <p:nvSpPr>
            <p:cNvPr id="1386516" name="Text Box 20">
              <a:extLst>
                <a:ext uri="{FF2B5EF4-FFF2-40B4-BE49-F238E27FC236}">
                  <a16:creationId xmlns:a16="http://schemas.microsoft.com/office/drawing/2014/main" id="{9B6E59E3-ADE7-0654-2595-19BADA036785}"/>
                </a:ext>
              </a:extLst>
            </p:cNvPr>
            <p:cNvSpPr txBox="1">
              <a:spLocks noChangeArrowheads="1"/>
            </p:cNvSpPr>
            <p:nvPr/>
          </p:nvSpPr>
          <p:spPr bwMode="auto">
            <a:xfrm>
              <a:off x="4361" y="3046"/>
              <a:ext cx="214"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sz="2800">
                  <a:solidFill>
                    <a:srgbClr val="FF0066"/>
                  </a:solidFill>
                  <a:cs typeface="Arial" panose="020B0604020202020204" pitchFamily="34" charset="0"/>
                </a:rPr>
                <a:t>x</a:t>
              </a:r>
            </a:p>
          </p:txBody>
        </p:sp>
        <p:sp>
          <p:nvSpPr>
            <p:cNvPr id="1386517" name="Oval 21">
              <a:extLst>
                <a:ext uri="{FF2B5EF4-FFF2-40B4-BE49-F238E27FC236}">
                  <a16:creationId xmlns:a16="http://schemas.microsoft.com/office/drawing/2014/main" id="{38C67FB2-B842-729E-6930-D0C8D4FB9B0E}"/>
                </a:ext>
              </a:extLst>
            </p:cNvPr>
            <p:cNvSpPr>
              <a:spLocks noChangeArrowheads="1"/>
            </p:cNvSpPr>
            <p:nvPr/>
          </p:nvSpPr>
          <p:spPr bwMode="auto">
            <a:xfrm>
              <a:off x="2808" y="3189"/>
              <a:ext cx="216" cy="198"/>
            </a:xfrm>
            <a:prstGeom prst="ellipse">
              <a:avLst/>
            </a:prstGeom>
            <a:noFill/>
            <a:ln w="2857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386518" name="Oval 22">
              <a:extLst>
                <a:ext uri="{FF2B5EF4-FFF2-40B4-BE49-F238E27FC236}">
                  <a16:creationId xmlns:a16="http://schemas.microsoft.com/office/drawing/2014/main" id="{77502D25-7B22-5E02-22B8-11E5723FCAB9}"/>
                </a:ext>
              </a:extLst>
            </p:cNvPr>
            <p:cNvSpPr>
              <a:spLocks noChangeArrowheads="1"/>
            </p:cNvSpPr>
            <p:nvPr/>
          </p:nvSpPr>
          <p:spPr bwMode="auto">
            <a:xfrm>
              <a:off x="4380" y="3132"/>
              <a:ext cx="207" cy="198"/>
            </a:xfrm>
            <a:prstGeom prst="ellipse">
              <a:avLst/>
            </a:prstGeom>
            <a:noFill/>
            <a:ln w="2857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grpSp>
      <p:sp>
        <p:nvSpPr>
          <p:cNvPr id="1386519" name="Rectangle 23">
            <a:extLst>
              <a:ext uri="{FF2B5EF4-FFF2-40B4-BE49-F238E27FC236}">
                <a16:creationId xmlns:a16="http://schemas.microsoft.com/office/drawing/2014/main" id="{4FC9FCD1-B5E0-E5B2-8A58-F55F80E2AC81}"/>
              </a:ext>
            </a:extLst>
          </p:cNvPr>
          <p:cNvSpPr>
            <a:spLocks noGrp="1" noChangeArrowheads="1"/>
          </p:cNvSpPr>
          <p:nvPr>
            <p:ph type="title"/>
          </p:nvPr>
        </p:nvSpPr>
        <p:spPr>
          <a:noFill/>
          <a:ln>
            <a:noFill/>
          </a:ln>
        </p:spPr>
        <p:txBody>
          <a:bodyPr lIns="91425" tIns="91425" rIns="91425" bIns="91425" anchor="ctr" anchorCtr="0"/>
          <a:lstStyle/>
          <a:p>
            <a:r>
              <a:rPr lang="en-US" altLang="fr-FR" sz="3600" dirty="0"/>
              <a:t>Practical </a:t>
            </a:r>
            <a:r>
              <a:rPr lang="en-GB" altLang="fr-FR" sz="3600" dirty="0"/>
              <a:t>Effects</a:t>
            </a:r>
            <a:br>
              <a:rPr lang="en-GB" altLang="fr-FR" sz="3600" dirty="0"/>
            </a:br>
            <a:r>
              <a:rPr lang="en-GB" altLang="fr-FR" sz="3600" dirty="0"/>
              <a:t>limiting the performance</a:t>
            </a:r>
            <a:endParaRPr lang="en-US" altLang="fr-FR" sz="3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DAC1F013-9A39-C07D-D966-31B09D025B07}"/>
              </a:ext>
            </a:extLst>
          </p:cNvPr>
          <p:cNvSpPr>
            <a:spLocks noGrp="1"/>
          </p:cNvSpPr>
          <p:nvPr>
            <p:ph type="body" sz="quarter" idx="18"/>
          </p:nvPr>
        </p:nvSpPr>
        <p:spPr>
          <a:xfrm>
            <a:off x="0" y="315605"/>
            <a:ext cx="12192000" cy="891903"/>
          </a:xfrm>
        </p:spPr>
        <p:txBody>
          <a:bodyPr/>
          <a:lstStyle/>
          <a:p>
            <a:r>
              <a:rPr lang="fr-FR" sz="3600" dirty="0" err="1"/>
              <a:t>Efficiency</a:t>
            </a:r>
            <a:r>
              <a:rPr lang="fr-FR" sz="3600" dirty="0"/>
              <a:t> of Ge </a:t>
            </a:r>
            <a:r>
              <a:rPr lang="fr-FR" sz="3600" dirty="0" err="1"/>
              <a:t>shell</a:t>
            </a:r>
            <a:r>
              <a:rPr lang="fr-FR" sz="3600" dirty="0"/>
              <a:t> vs position </a:t>
            </a:r>
            <a:r>
              <a:rPr lang="fr-FR" sz="3600" dirty="0" err="1"/>
              <a:t>resolution</a:t>
            </a:r>
            <a:r>
              <a:rPr lang="fr-FR" sz="3600" dirty="0"/>
              <a:t> and </a:t>
            </a:r>
            <a:r>
              <a:rPr lang="fr-FR" sz="3600" dirty="0">
                <a:latin typeface="Symbol" pitchFamily="2" charset="2"/>
              </a:rPr>
              <a:t>g</a:t>
            </a:r>
            <a:r>
              <a:rPr lang="fr-FR" sz="3600" dirty="0"/>
              <a:t> </a:t>
            </a:r>
            <a:r>
              <a:rPr lang="fr-FR" sz="3600" dirty="0" err="1"/>
              <a:t>multiplicity</a:t>
            </a:r>
            <a:endParaRPr lang="fr-FR" sz="3600" dirty="0"/>
          </a:p>
        </p:txBody>
      </p:sp>
      <p:pic>
        <p:nvPicPr>
          <p:cNvPr id="7" name="Shape 1137">
            <a:extLst>
              <a:ext uri="{FF2B5EF4-FFF2-40B4-BE49-F238E27FC236}">
                <a16:creationId xmlns:a16="http://schemas.microsoft.com/office/drawing/2014/main" id="{7EBC711A-CCC1-EC13-F5CC-3E1A90AD1B8A}"/>
              </a:ext>
            </a:extLst>
          </p:cNvPr>
          <p:cNvPicPr preferRelativeResize="0"/>
          <p:nvPr/>
        </p:nvPicPr>
        <p:blipFill rotWithShape="1">
          <a:blip r:embed="rId2">
            <a:alphaModFix/>
          </a:blip>
          <a:srcRect/>
          <a:stretch/>
        </p:blipFill>
        <p:spPr>
          <a:xfrm>
            <a:off x="2853127" y="1147720"/>
            <a:ext cx="4936963" cy="4502943"/>
          </a:xfrm>
          <a:prstGeom prst="rect">
            <a:avLst/>
          </a:prstGeom>
          <a:noFill/>
          <a:ln>
            <a:noFill/>
          </a:ln>
        </p:spPr>
      </p:pic>
      <p:sp>
        <p:nvSpPr>
          <p:cNvPr id="8" name="Shape 1138">
            <a:extLst>
              <a:ext uri="{FF2B5EF4-FFF2-40B4-BE49-F238E27FC236}">
                <a16:creationId xmlns:a16="http://schemas.microsoft.com/office/drawing/2014/main" id="{48CB7514-E0CC-4667-2497-C15AD7D6422C}"/>
              </a:ext>
            </a:extLst>
          </p:cNvPr>
          <p:cNvSpPr txBox="1"/>
          <p:nvPr/>
        </p:nvSpPr>
        <p:spPr>
          <a:xfrm>
            <a:off x="2586537" y="5681383"/>
            <a:ext cx="3763392" cy="566309"/>
          </a:xfrm>
          <a:prstGeom prst="rect">
            <a:avLst/>
          </a:prstGeom>
          <a:noFill/>
          <a:ln w="9525" cap="flat" cmpd="sng">
            <a:solidFill>
              <a:schemeClr val="dk1"/>
            </a:solidFill>
            <a:prstDash val="solid"/>
            <a:miter/>
            <a:headEnd type="none" w="med" len="med"/>
            <a:tailEnd type="none" w="med" len="med"/>
          </a:ln>
        </p:spPr>
        <p:txBody>
          <a:bodyPr lIns="91425" tIns="45700" rIns="91425" bIns="45700" anchor="t" anchorCtr="0">
            <a:noAutofit/>
          </a:bodyPr>
          <a:lstStyle/>
          <a:p>
            <a:pPr>
              <a:lnSpc>
                <a:spcPct val="110000"/>
              </a:lnSpc>
              <a:buSzPct val="25000"/>
            </a:pPr>
            <a:r>
              <a:rPr lang="en-US" sz="1400" u="sng">
                <a:solidFill>
                  <a:schemeClr val="dk1"/>
                </a:solidFill>
                <a:latin typeface="Calibri"/>
                <a:ea typeface="Calibri"/>
                <a:cs typeface="Calibri"/>
                <a:sym typeface="Calibri"/>
              </a:rPr>
              <a:t>Standard shell</a:t>
            </a:r>
            <a:r>
              <a:rPr lang="en-US" sz="1400">
                <a:solidFill>
                  <a:schemeClr val="dk1"/>
                </a:solidFill>
                <a:latin typeface="Calibri"/>
                <a:ea typeface="Calibri"/>
                <a:cs typeface="Calibri"/>
                <a:sym typeface="Calibri"/>
              </a:rPr>
              <a:t>; E</a:t>
            </a:r>
            <a:r>
              <a:rPr lang="en-US" sz="1400" baseline="-25000">
                <a:solidFill>
                  <a:schemeClr val="dk1"/>
                </a:solidFill>
                <a:latin typeface="Noto Sans Symbols"/>
                <a:ea typeface="Noto Sans Symbols"/>
                <a:cs typeface="Noto Sans Symbols"/>
                <a:sym typeface="Noto Sans Symbols"/>
              </a:rPr>
              <a:t>γ</a:t>
            </a:r>
            <a:r>
              <a:rPr lang="en-US" sz="1400">
                <a:solidFill>
                  <a:schemeClr val="dk1"/>
                </a:solidFill>
                <a:latin typeface="Calibri"/>
                <a:ea typeface="Calibri"/>
                <a:cs typeface="Calibri"/>
                <a:sym typeface="Calibri"/>
              </a:rPr>
              <a:t> = 1.33 MeV; Packing=Smearing; </a:t>
            </a:r>
          </a:p>
          <a:p>
            <a:pPr>
              <a:lnSpc>
                <a:spcPct val="110000"/>
              </a:lnSpc>
              <a:buSzPct val="25000"/>
            </a:pPr>
            <a:r>
              <a:rPr lang="en-US" sz="1400">
                <a:solidFill>
                  <a:schemeClr val="dk1"/>
                </a:solidFill>
                <a:latin typeface="Calibri"/>
                <a:ea typeface="Calibri"/>
                <a:cs typeface="Calibri"/>
                <a:sym typeface="Calibri"/>
              </a:rPr>
              <a:t>Energy independent smearing</a:t>
            </a:r>
          </a:p>
        </p:txBody>
      </p:sp>
      <p:cxnSp>
        <p:nvCxnSpPr>
          <p:cNvPr id="9" name="Shape 1139">
            <a:extLst>
              <a:ext uri="{FF2B5EF4-FFF2-40B4-BE49-F238E27FC236}">
                <a16:creationId xmlns:a16="http://schemas.microsoft.com/office/drawing/2014/main" id="{EC612A70-9CB4-697A-581C-1F8472C7B7FC}"/>
              </a:ext>
            </a:extLst>
          </p:cNvPr>
          <p:cNvCxnSpPr/>
          <p:nvPr/>
        </p:nvCxnSpPr>
        <p:spPr>
          <a:xfrm rot="10800000">
            <a:off x="5805395" y="1226644"/>
            <a:ext cx="0" cy="3888432"/>
          </a:xfrm>
          <a:prstGeom prst="straightConnector1">
            <a:avLst/>
          </a:prstGeom>
          <a:noFill/>
          <a:ln w="28575" cap="flat" cmpd="sng">
            <a:solidFill>
              <a:schemeClr val="dk1"/>
            </a:solidFill>
            <a:prstDash val="dash"/>
            <a:round/>
            <a:headEnd type="none" w="med" len="med"/>
            <a:tailEnd type="none" w="med" len="med"/>
          </a:ln>
        </p:spPr>
      </p:cxnSp>
      <p:sp>
        <p:nvSpPr>
          <p:cNvPr id="10" name="Shape 1140">
            <a:extLst>
              <a:ext uri="{FF2B5EF4-FFF2-40B4-BE49-F238E27FC236}">
                <a16:creationId xmlns:a16="http://schemas.microsoft.com/office/drawing/2014/main" id="{01364F7D-E47E-4ABA-653C-7FFADF318A24}"/>
              </a:ext>
            </a:extLst>
          </p:cNvPr>
          <p:cNvSpPr txBox="1"/>
          <p:nvPr/>
        </p:nvSpPr>
        <p:spPr>
          <a:xfrm>
            <a:off x="8117388" y="1498185"/>
            <a:ext cx="2769047" cy="1200151"/>
          </a:xfrm>
          <a:prstGeom prst="rect">
            <a:avLst/>
          </a:prstGeom>
          <a:noFill/>
          <a:ln w="9525" cap="flat" cmpd="sng">
            <a:solidFill>
              <a:schemeClr val="dk1"/>
            </a:solidFill>
            <a:prstDash val="solid"/>
            <a:miter/>
            <a:headEnd type="none" w="med" len="med"/>
            <a:tailEnd type="none" w="med" len="med"/>
          </a:ln>
        </p:spPr>
        <p:txBody>
          <a:bodyPr lIns="91425" tIns="45700" rIns="91425" bIns="45700" anchor="t" anchorCtr="0">
            <a:noAutofit/>
          </a:bodyPr>
          <a:lstStyle/>
          <a:p>
            <a:pPr>
              <a:buSzPct val="25000"/>
            </a:pPr>
            <a:r>
              <a:rPr lang="en-US">
                <a:solidFill>
                  <a:schemeClr val="dk1"/>
                </a:solidFill>
                <a:latin typeface="Calibri"/>
                <a:ea typeface="Calibri"/>
                <a:cs typeface="Calibri"/>
                <a:sym typeface="Calibri"/>
              </a:rPr>
              <a:t>The biggest losses  are due to multiplicity (mixing of points) not to bad position resolution</a:t>
            </a:r>
          </a:p>
        </p:txBody>
      </p:sp>
      <p:sp>
        <p:nvSpPr>
          <p:cNvPr id="11" name="Shape 1141">
            <a:extLst>
              <a:ext uri="{FF2B5EF4-FFF2-40B4-BE49-F238E27FC236}">
                <a16:creationId xmlns:a16="http://schemas.microsoft.com/office/drawing/2014/main" id="{BD2C056A-7FDA-0202-C623-5385C0C2F6ED}"/>
              </a:ext>
            </a:extLst>
          </p:cNvPr>
          <p:cNvSpPr txBox="1"/>
          <p:nvPr/>
        </p:nvSpPr>
        <p:spPr>
          <a:xfrm>
            <a:off x="8078123" y="2887423"/>
            <a:ext cx="2954337" cy="1035049"/>
          </a:xfrm>
          <a:prstGeom prst="rect">
            <a:avLst/>
          </a:prstGeom>
          <a:noFill/>
          <a:ln w="28575" cap="flat" cmpd="sng">
            <a:solidFill>
              <a:schemeClr val="dk1"/>
            </a:solidFill>
            <a:prstDash val="dash"/>
            <a:miter/>
            <a:headEnd type="none" w="med" len="med"/>
            <a:tailEnd type="none" w="med" len="med"/>
          </a:ln>
        </p:spPr>
        <p:txBody>
          <a:bodyPr lIns="91425" tIns="45700" rIns="91425" bIns="45700" anchor="t" anchorCtr="0">
            <a:noAutofit/>
          </a:bodyPr>
          <a:lstStyle/>
          <a:p>
            <a:pPr>
              <a:buSzPct val="25000"/>
            </a:pPr>
            <a:r>
              <a:rPr lang="en-US" sz="2000">
                <a:solidFill>
                  <a:schemeClr val="dk1"/>
                </a:solidFill>
                <a:latin typeface="Calibri"/>
                <a:ea typeface="Calibri"/>
                <a:cs typeface="Calibri"/>
                <a:sym typeface="Calibri"/>
              </a:rPr>
              <a:t>5 mm is the standard</a:t>
            </a:r>
          </a:p>
          <a:p>
            <a:pPr>
              <a:buSzPct val="25000"/>
            </a:pPr>
            <a:r>
              <a:rPr lang="en-US" sz="2000">
                <a:solidFill>
                  <a:schemeClr val="dk1"/>
                </a:solidFill>
                <a:latin typeface="Calibri"/>
                <a:ea typeface="Calibri"/>
                <a:cs typeface="Calibri"/>
                <a:sym typeface="Calibri"/>
              </a:rPr>
              <a:t>“</a:t>
            </a:r>
            <a:r>
              <a:rPr lang="en-US" sz="2000" u="sng">
                <a:solidFill>
                  <a:schemeClr val="dk1"/>
                </a:solidFill>
                <a:latin typeface="Calibri"/>
                <a:ea typeface="Calibri"/>
                <a:cs typeface="Calibri"/>
                <a:sym typeface="Calibri"/>
              </a:rPr>
              <a:t>realistic</a:t>
            </a:r>
            <a:r>
              <a:rPr lang="en-US" sz="2000">
                <a:solidFill>
                  <a:schemeClr val="dk1"/>
                </a:solidFill>
                <a:latin typeface="Calibri"/>
                <a:ea typeface="Calibri"/>
                <a:cs typeface="Calibri"/>
                <a:sym typeface="Calibri"/>
              </a:rPr>
              <a:t>” packing and smearing assumption</a:t>
            </a:r>
          </a:p>
        </p:txBody>
      </p:sp>
      <p:sp>
        <p:nvSpPr>
          <p:cNvPr id="12" name="Shape 1143">
            <a:extLst>
              <a:ext uri="{FF2B5EF4-FFF2-40B4-BE49-F238E27FC236}">
                <a16:creationId xmlns:a16="http://schemas.microsoft.com/office/drawing/2014/main" id="{DF8104BA-5AF8-3AF3-765E-20F3023103D6}"/>
              </a:ext>
            </a:extLst>
          </p:cNvPr>
          <p:cNvSpPr txBox="1"/>
          <p:nvPr/>
        </p:nvSpPr>
        <p:spPr>
          <a:xfrm>
            <a:off x="8006115" y="4354520"/>
            <a:ext cx="3096343" cy="923329"/>
          </a:xfrm>
          <a:prstGeom prst="rect">
            <a:avLst/>
          </a:prstGeom>
          <a:solidFill>
            <a:srgbClr val="FDE9D8"/>
          </a:solidFill>
          <a:ln w="9525" cap="flat" cmpd="sng">
            <a:solidFill>
              <a:schemeClr val="lt1"/>
            </a:solidFill>
            <a:prstDash val="solid"/>
            <a:round/>
            <a:headEnd type="none" w="med" len="med"/>
            <a:tailEnd type="none" w="med" len="med"/>
          </a:ln>
        </p:spPr>
        <p:txBody>
          <a:bodyPr lIns="91425" tIns="45700" rIns="91425" bIns="45700" anchor="t" anchorCtr="0">
            <a:noAutofit/>
          </a:bodyPr>
          <a:lstStyle/>
          <a:p>
            <a:pPr algn="ctr">
              <a:buSzPct val="25000"/>
            </a:pPr>
            <a:r>
              <a:rPr lang="en-US">
                <a:solidFill>
                  <a:schemeClr val="dk1"/>
                </a:solidFill>
                <a:latin typeface="Calibri"/>
                <a:ea typeface="Calibri"/>
                <a:cs typeface="Calibri"/>
                <a:sym typeface="Calibri"/>
              </a:rPr>
              <a:t>If positions inside segments are not known, performance </a:t>
            </a:r>
          </a:p>
          <a:p>
            <a:pPr algn="ctr">
              <a:buSzPct val="25000"/>
            </a:pPr>
            <a:r>
              <a:rPr lang="en-US">
                <a:solidFill>
                  <a:schemeClr val="dk1"/>
                </a:solidFill>
                <a:latin typeface="Calibri"/>
                <a:ea typeface="Calibri"/>
                <a:cs typeface="Calibri"/>
                <a:sym typeface="Calibri"/>
              </a:rPr>
              <a:t>is a factor 2 worse</a:t>
            </a:r>
          </a:p>
        </p:txBody>
      </p:sp>
      <p:sp>
        <p:nvSpPr>
          <p:cNvPr id="13" name="Shape 1144">
            <a:extLst>
              <a:ext uri="{FF2B5EF4-FFF2-40B4-BE49-F238E27FC236}">
                <a16:creationId xmlns:a16="http://schemas.microsoft.com/office/drawing/2014/main" id="{5982E730-BD12-0E09-92E4-2240BCE34B58}"/>
              </a:ext>
            </a:extLst>
          </p:cNvPr>
          <p:cNvSpPr txBox="1"/>
          <p:nvPr/>
        </p:nvSpPr>
        <p:spPr>
          <a:xfrm>
            <a:off x="8117389" y="5597986"/>
            <a:ext cx="2880320" cy="646331"/>
          </a:xfrm>
          <a:prstGeom prst="rect">
            <a:avLst/>
          </a:prstGeom>
          <a:noFill/>
          <a:ln w="9525" cap="flat" cmpd="sng">
            <a:solidFill>
              <a:srgbClr val="FF0000"/>
            </a:solidFill>
            <a:prstDash val="solid"/>
            <a:round/>
            <a:headEnd type="none" w="med" len="med"/>
            <a:tailEnd type="none" w="med" len="med"/>
          </a:ln>
        </p:spPr>
        <p:txBody>
          <a:bodyPr lIns="91425" tIns="45700" rIns="91425" bIns="45700" anchor="t" anchorCtr="0">
            <a:noAutofit/>
          </a:bodyPr>
          <a:lstStyle/>
          <a:p>
            <a:pPr algn="ctr">
              <a:buSzPct val="25000"/>
            </a:pPr>
            <a:r>
              <a:rPr lang="en-US" b="1">
                <a:solidFill>
                  <a:srgbClr val="FF0000"/>
                </a:solidFill>
                <a:latin typeface="Calibri"/>
                <a:ea typeface="Calibri"/>
                <a:cs typeface="Calibri"/>
                <a:sym typeface="Calibri"/>
              </a:rPr>
              <a:t>Sub-segment position resolution is needed</a:t>
            </a:r>
          </a:p>
        </p:txBody>
      </p:sp>
    </p:spTree>
    <p:extLst>
      <p:ext uri="{BB962C8B-B14F-4D97-AF65-F5344CB8AC3E}">
        <p14:creationId xmlns:p14="http://schemas.microsoft.com/office/powerpoint/2010/main" val="35177785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05B3E7F2-3AB9-D946-1D70-4D8E21103478}"/>
              </a:ext>
            </a:extLst>
          </p:cNvPr>
          <p:cNvSpPr>
            <a:spLocks noGrp="1"/>
          </p:cNvSpPr>
          <p:nvPr>
            <p:ph type="body" sz="quarter" idx="18"/>
          </p:nvPr>
        </p:nvSpPr>
        <p:spPr/>
        <p:txBody>
          <a:bodyPr/>
          <a:lstStyle/>
          <a:p>
            <a:r>
              <a:rPr lang="fr-FR" dirty="0"/>
              <a:t>Pulse Shape </a:t>
            </a:r>
            <a:r>
              <a:rPr lang="fr-FR" dirty="0" err="1"/>
              <a:t>Analysis</a:t>
            </a:r>
            <a:r>
              <a:rPr lang="fr-FR" dirty="0"/>
              <a:t> (PSA)</a:t>
            </a:r>
          </a:p>
        </p:txBody>
      </p:sp>
      <p:sp>
        <p:nvSpPr>
          <p:cNvPr id="7" name="Shape 1151">
            <a:extLst>
              <a:ext uri="{FF2B5EF4-FFF2-40B4-BE49-F238E27FC236}">
                <a16:creationId xmlns:a16="http://schemas.microsoft.com/office/drawing/2014/main" id="{591D5DDB-8CC1-71C4-FD92-A2CB15BE8BD4}"/>
              </a:ext>
            </a:extLst>
          </p:cNvPr>
          <p:cNvSpPr txBox="1"/>
          <p:nvPr/>
        </p:nvSpPr>
        <p:spPr>
          <a:xfrm>
            <a:off x="7680178" y="1556793"/>
            <a:ext cx="2592287" cy="1631215"/>
          </a:xfrm>
          <a:prstGeom prst="rect">
            <a:avLst/>
          </a:prstGeom>
          <a:noFill/>
          <a:ln>
            <a:noFill/>
          </a:ln>
        </p:spPr>
        <p:txBody>
          <a:bodyPr lIns="91425" tIns="45700" rIns="91425" bIns="45700" anchor="t" anchorCtr="0">
            <a:noAutofit/>
          </a:bodyPr>
          <a:lstStyle/>
          <a:p>
            <a:pPr algn="ctr">
              <a:buSzPct val="25000"/>
            </a:pPr>
            <a:r>
              <a:rPr lang="en-US" sz="2000">
                <a:solidFill>
                  <a:schemeClr val="dk1"/>
                </a:solidFill>
                <a:latin typeface="Calibri"/>
                <a:ea typeface="Calibri"/>
                <a:cs typeface="Calibri"/>
                <a:sym typeface="Calibri"/>
              </a:rPr>
              <a:t>8 AGATA Triple Clusters  (24 detectors)</a:t>
            </a:r>
          </a:p>
          <a:p>
            <a:pPr algn="ctr">
              <a:buSzPct val="25000"/>
            </a:pPr>
            <a:r>
              <a:rPr lang="en-US" sz="2000">
                <a:solidFill>
                  <a:schemeClr val="dk1"/>
                </a:solidFill>
                <a:latin typeface="Calibri"/>
                <a:ea typeface="Calibri"/>
                <a:cs typeface="Calibri"/>
                <a:sym typeface="Calibri"/>
              </a:rPr>
              <a:t>@ GANIL</a:t>
            </a:r>
          </a:p>
          <a:p>
            <a:pPr algn="ctr">
              <a:buSzPct val="25000"/>
            </a:pPr>
            <a:r>
              <a:rPr lang="en-US">
                <a:solidFill>
                  <a:schemeClr val="dk1"/>
                </a:solidFill>
                <a:latin typeface="Calibri"/>
                <a:ea typeface="Calibri"/>
                <a:cs typeface="Calibri"/>
                <a:sym typeface="Calibri"/>
              </a:rPr>
              <a:t>“captured” during an experiment</a:t>
            </a:r>
          </a:p>
        </p:txBody>
      </p:sp>
      <p:sp>
        <p:nvSpPr>
          <p:cNvPr id="8" name="Shape 1152">
            <a:extLst>
              <a:ext uri="{FF2B5EF4-FFF2-40B4-BE49-F238E27FC236}">
                <a16:creationId xmlns:a16="http://schemas.microsoft.com/office/drawing/2014/main" id="{1846CE38-1815-A05E-B53A-543248CC0E00}"/>
              </a:ext>
            </a:extLst>
          </p:cNvPr>
          <p:cNvSpPr txBox="1"/>
          <p:nvPr/>
        </p:nvSpPr>
        <p:spPr>
          <a:xfrm>
            <a:off x="7832578" y="3672834"/>
            <a:ext cx="2592287" cy="1015663"/>
          </a:xfrm>
          <a:prstGeom prst="rect">
            <a:avLst/>
          </a:prstGeom>
          <a:noFill/>
          <a:ln>
            <a:noFill/>
          </a:ln>
        </p:spPr>
        <p:txBody>
          <a:bodyPr lIns="91425" tIns="45700" rIns="91425" bIns="45700" anchor="t" anchorCtr="0">
            <a:noAutofit/>
          </a:bodyPr>
          <a:lstStyle/>
          <a:p>
            <a:pPr algn="ctr">
              <a:buSzPct val="25000"/>
            </a:pPr>
            <a:r>
              <a:rPr lang="en-US" sz="2000">
                <a:solidFill>
                  <a:srgbClr val="FF0000"/>
                </a:solidFill>
                <a:latin typeface="Calibri"/>
                <a:ea typeface="Calibri"/>
                <a:cs typeface="Calibri"/>
                <a:sym typeface="Calibri"/>
              </a:rPr>
              <a:t>Reconstruction of the interaction points (hits)</a:t>
            </a:r>
          </a:p>
        </p:txBody>
      </p:sp>
      <p:pic>
        <p:nvPicPr>
          <p:cNvPr id="9" name="Shape 1154">
            <a:extLst>
              <a:ext uri="{FF2B5EF4-FFF2-40B4-BE49-F238E27FC236}">
                <a16:creationId xmlns:a16="http://schemas.microsoft.com/office/drawing/2014/main" id="{6222B92B-45C2-3602-3073-33DD285A49D0}"/>
              </a:ext>
            </a:extLst>
          </p:cNvPr>
          <p:cNvPicPr preferRelativeResize="0"/>
          <p:nvPr/>
        </p:nvPicPr>
        <p:blipFill rotWithShape="1">
          <a:blip r:embed="rId2">
            <a:alphaModFix/>
          </a:blip>
          <a:srcRect/>
          <a:stretch/>
        </p:blipFill>
        <p:spPr>
          <a:xfrm>
            <a:off x="2999656" y="962334"/>
            <a:ext cx="4495237" cy="4933335"/>
          </a:xfrm>
          <a:prstGeom prst="rect">
            <a:avLst/>
          </a:prstGeom>
          <a:noFill/>
          <a:ln>
            <a:noFill/>
          </a:ln>
        </p:spPr>
      </p:pic>
    </p:spTree>
    <p:extLst>
      <p:ext uri="{BB962C8B-B14F-4D97-AF65-F5344CB8AC3E}">
        <p14:creationId xmlns:p14="http://schemas.microsoft.com/office/powerpoint/2010/main" val="1520731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E43695EB-E552-69FC-B8C8-1D154B312D95}"/>
              </a:ext>
            </a:extLst>
          </p:cNvPr>
          <p:cNvSpPr>
            <a:spLocks noGrp="1"/>
          </p:cNvSpPr>
          <p:nvPr>
            <p:ph type="body" sz="quarter" idx="18"/>
          </p:nvPr>
        </p:nvSpPr>
        <p:spPr/>
        <p:txBody>
          <a:bodyPr/>
          <a:lstStyle/>
          <a:p>
            <a:r>
              <a:rPr lang="fr-FR" dirty="0"/>
              <a:t>Detector = p-i-n diode</a:t>
            </a:r>
          </a:p>
        </p:txBody>
      </p:sp>
      <p:pic>
        <p:nvPicPr>
          <p:cNvPr id="7" name="Picture 3">
            <a:extLst>
              <a:ext uri="{FF2B5EF4-FFF2-40B4-BE49-F238E27FC236}">
                <a16:creationId xmlns:a16="http://schemas.microsoft.com/office/drawing/2014/main" id="{E7402E3B-8754-DA61-707E-18AABBF39E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575" t="15152" r="40399" b="5717"/>
          <a:stretch>
            <a:fillRect/>
          </a:stretch>
        </p:blipFill>
        <p:spPr>
          <a:xfrm>
            <a:off x="2006600" y="1237130"/>
            <a:ext cx="4424363" cy="4953000"/>
          </a:xfrm>
          <a:prstGeom prst="rect">
            <a:avLst/>
          </a:prstGeom>
          <a:noFill/>
          <a:ln/>
        </p:spPr>
      </p:pic>
      <p:sp>
        <p:nvSpPr>
          <p:cNvPr id="8" name="Rectangle 4">
            <a:extLst>
              <a:ext uri="{FF2B5EF4-FFF2-40B4-BE49-F238E27FC236}">
                <a16:creationId xmlns:a16="http://schemas.microsoft.com/office/drawing/2014/main" id="{AE3120BE-54C9-B97D-B74F-A3275D120A19}"/>
              </a:ext>
            </a:extLst>
          </p:cNvPr>
          <p:cNvSpPr>
            <a:spLocks noChangeArrowheads="1"/>
          </p:cNvSpPr>
          <p:nvPr/>
        </p:nvSpPr>
        <p:spPr bwMode="auto">
          <a:xfrm>
            <a:off x="6362187" y="1517597"/>
            <a:ext cx="5210587"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Comic Sans MS" panose="030F0902030302020204" pitchFamily="66" charset="0"/>
                <a:cs typeface="Arial" panose="020B0604020202020204" pitchFamily="34" charset="0"/>
              </a:defRPr>
            </a:lvl1pPr>
            <a:lvl2pPr marL="742950" indent="-285750">
              <a:spcBef>
                <a:spcPct val="20000"/>
              </a:spcBef>
              <a:buChar char="–"/>
              <a:defRPr sz="2800">
                <a:solidFill>
                  <a:schemeClr val="tx1"/>
                </a:solidFill>
                <a:latin typeface="Comic Sans MS" panose="030F0902030302020204" pitchFamily="66" charset="0"/>
                <a:cs typeface="Arial" panose="020B0604020202020204" pitchFamily="34" charset="0"/>
              </a:defRPr>
            </a:lvl2pPr>
            <a:lvl3pPr marL="1143000" indent="-228600">
              <a:spcBef>
                <a:spcPct val="20000"/>
              </a:spcBef>
              <a:buChar char="•"/>
              <a:defRPr sz="2400">
                <a:solidFill>
                  <a:schemeClr val="tx1"/>
                </a:solidFill>
                <a:latin typeface="Comic Sans MS" panose="030F0902030302020204" pitchFamily="66" charset="0"/>
                <a:cs typeface="Arial" panose="020B0604020202020204" pitchFamily="34" charset="0"/>
              </a:defRPr>
            </a:lvl3pPr>
            <a:lvl4pPr marL="1600200" indent="-228600">
              <a:spcBef>
                <a:spcPct val="20000"/>
              </a:spcBef>
              <a:buChar char="–"/>
              <a:defRPr sz="2000">
                <a:solidFill>
                  <a:schemeClr val="tx1"/>
                </a:solidFill>
                <a:latin typeface="Comic Sans MS" panose="030F0902030302020204" pitchFamily="66" charset="0"/>
                <a:cs typeface="Arial" panose="020B0604020202020204" pitchFamily="34" charset="0"/>
              </a:defRPr>
            </a:lvl4pPr>
            <a:lvl5pPr marL="2057400" indent="-228600">
              <a:spcBef>
                <a:spcPct val="20000"/>
              </a:spcBef>
              <a:buChar char="»"/>
              <a:defRPr sz="2000">
                <a:solidFill>
                  <a:schemeClr val="tx1"/>
                </a:solidFill>
                <a:latin typeface="Comic Sans MS" panose="030F0902030302020204" pitchFamily="66"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Comic Sans MS" panose="030F0902030302020204" pitchFamily="66"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Comic Sans MS" panose="030F0902030302020204" pitchFamily="66"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Comic Sans MS" panose="030F0902030302020204" pitchFamily="66"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Comic Sans MS" panose="030F0902030302020204" pitchFamily="66" charset="0"/>
                <a:cs typeface="Arial" panose="020B0604020202020204" pitchFamily="34" charset="0"/>
              </a:defRPr>
            </a:lvl9pPr>
          </a:lstStyle>
          <a:p>
            <a:pPr>
              <a:lnSpc>
                <a:spcPct val="110000"/>
              </a:lnSpc>
              <a:buFontTx/>
              <a:buNone/>
            </a:pPr>
            <a:r>
              <a:rPr lang="en-GB" altLang="fr-FR" sz="2000" dirty="0">
                <a:latin typeface="Verdana" panose="020B0604030504040204" pitchFamily="34" charset="0"/>
                <a:ea typeface="Verdana" panose="020B0604030504040204" pitchFamily="34" charset="0"/>
                <a:cs typeface="Verdana" panose="020B0604030504040204" pitchFamily="34" charset="0"/>
              </a:rPr>
              <a:t>Near intrinsic bulk   </a:t>
            </a:r>
            <a:r>
              <a:rPr lang="en-GB" altLang="fr-FR" sz="1800" dirty="0">
                <a:latin typeface="Verdana" panose="020B0604030504040204" pitchFamily="34" charset="0"/>
                <a:ea typeface="Verdana" panose="020B0604030504040204" pitchFamily="34" charset="0"/>
                <a:cs typeface="Verdana" panose="020B0604030504040204" pitchFamily="34" charset="0"/>
              </a:rPr>
              <a:t>(</a:t>
            </a:r>
            <a:r>
              <a:rPr lang="en-GB" altLang="fr-FR" sz="2000" dirty="0">
                <a:latin typeface="Verdana" panose="020B0604030504040204" pitchFamily="34" charset="0"/>
                <a:ea typeface="Verdana" panose="020B0604030504040204" pitchFamily="34" charset="0"/>
                <a:cs typeface="Verdana" panose="020B0604030504040204" pitchFamily="34" charset="0"/>
              </a:rPr>
              <a:t>N</a:t>
            </a:r>
            <a:r>
              <a:rPr lang="en-GB" altLang="fr-FR" sz="2000" baseline="-25000" dirty="0">
                <a:latin typeface="Verdana" panose="020B0604030504040204" pitchFamily="34" charset="0"/>
                <a:ea typeface="Verdana" panose="020B0604030504040204" pitchFamily="34" charset="0"/>
                <a:cs typeface="Verdana" panose="020B0604030504040204" pitchFamily="34" charset="0"/>
              </a:rPr>
              <a:t>D</a:t>
            </a:r>
            <a:r>
              <a:rPr lang="en-GB" altLang="fr-FR" sz="2000" dirty="0">
                <a:latin typeface="Verdana" panose="020B0604030504040204" pitchFamily="34" charset="0"/>
                <a:ea typeface="Verdana" panose="020B0604030504040204" pitchFamily="34" charset="0"/>
                <a:cs typeface="Verdana" panose="020B0604030504040204" pitchFamily="34" charset="0"/>
              </a:rPr>
              <a:t>~10</a:t>
            </a:r>
            <a:r>
              <a:rPr lang="en-GB" altLang="fr-FR" sz="2000" baseline="30000" dirty="0">
                <a:latin typeface="Verdana" panose="020B0604030504040204" pitchFamily="34" charset="0"/>
                <a:ea typeface="Verdana" panose="020B0604030504040204" pitchFamily="34" charset="0"/>
                <a:cs typeface="Verdana" panose="020B0604030504040204" pitchFamily="34" charset="0"/>
              </a:rPr>
              <a:t>10</a:t>
            </a:r>
            <a:r>
              <a:rPr lang="en-GB" altLang="fr-FR" sz="2000" dirty="0">
                <a:latin typeface="Verdana" panose="020B0604030504040204" pitchFamily="34" charset="0"/>
                <a:ea typeface="Verdana" panose="020B0604030504040204" pitchFamily="34" charset="0"/>
                <a:cs typeface="Verdana" panose="020B0604030504040204" pitchFamily="34" charset="0"/>
              </a:rPr>
              <a:t>cm</a:t>
            </a:r>
            <a:r>
              <a:rPr lang="en-GB" altLang="fr-FR" sz="2000" baseline="30000" dirty="0">
                <a:latin typeface="Verdana" panose="020B0604030504040204" pitchFamily="34" charset="0"/>
                <a:ea typeface="Verdana" panose="020B0604030504040204" pitchFamily="34" charset="0"/>
                <a:cs typeface="Verdana" panose="020B0604030504040204" pitchFamily="34" charset="0"/>
              </a:rPr>
              <a:t>-3</a:t>
            </a:r>
            <a:r>
              <a:rPr lang="en-GB" altLang="fr-FR" sz="2000" dirty="0">
                <a:latin typeface="Verdana" panose="020B0604030504040204" pitchFamily="34" charset="0"/>
                <a:ea typeface="Verdana" panose="020B0604030504040204" pitchFamily="34" charset="0"/>
                <a:cs typeface="Verdana" panose="020B0604030504040204" pitchFamily="34" charset="0"/>
              </a:rPr>
              <a:t>)</a:t>
            </a:r>
          </a:p>
          <a:p>
            <a:pPr>
              <a:lnSpc>
                <a:spcPct val="110000"/>
              </a:lnSpc>
              <a:buFontTx/>
              <a:buNone/>
            </a:pPr>
            <a:r>
              <a:rPr lang="en-GB" altLang="fr-FR" sz="2000" dirty="0">
                <a:latin typeface="Verdana" panose="020B0604030504040204" pitchFamily="34" charset="0"/>
                <a:ea typeface="Verdana" panose="020B0604030504040204" pitchFamily="34" charset="0"/>
                <a:cs typeface="Verdana" panose="020B0604030504040204" pitchFamily="34" charset="0"/>
              </a:rPr>
              <a:t>Highly doped thin contacts</a:t>
            </a:r>
          </a:p>
          <a:p>
            <a:pPr>
              <a:lnSpc>
                <a:spcPct val="110000"/>
              </a:lnSpc>
              <a:buFontTx/>
              <a:buNone/>
            </a:pPr>
            <a:r>
              <a:rPr lang="en-GB" altLang="fr-FR" sz="2000" dirty="0">
                <a:latin typeface="Verdana" panose="020B0604030504040204" pitchFamily="34" charset="0"/>
                <a:ea typeface="Verdana" panose="020B0604030504040204" pitchFamily="34" charset="0"/>
                <a:cs typeface="Verdana" panose="020B0604030504040204" pitchFamily="34" charset="0"/>
              </a:rPr>
              <a:t> N</a:t>
            </a:r>
            <a:r>
              <a:rPr lang="en-GB" altLang="fr-FR" sz="2000" baseline="-25000" dirty="0">
                <a:latin typeface="Verdana" panose="020B0604030504040204" pitchFamily="34" charset="0"/>
                <a:ea typeface="Verdana" panose="020B0604030504040204" pitchFamily="34" charset="0"/>
                <a:cs typeface="Verdana" panose="020B0604030504040204" pitchFamily="34" charset="0"/>
              </a:rPr>
              <a:t>A </a:t>
            </a:r>
            <a:r>
              <a:rPr lang="en-GB" altLang="fr-FR" sz="2000" dirty="0">
                <a:latin typeface="Verdana" panose="020B0604030504040204" pitchFamily="34" charset="0"/>
                <a:ea typeface="Verdana" panose="020B0604030504040204" pitchFamily="34" charset="0"/>
                <a:cs typeface="Verdana" panose="020B0604030504040204" pitchFamily="34" charset="0"/>
              </a:rPr>
              <a:t>~ 10</a:t>
            </a:r>
            <a:r>
              <a:rPr lang="en-GB" altLang="fr-FR" sz="2000" baseline="30000" dirty="0">
                <a:latin typeface="Verdana" panose="020B0604030504040204" pitchFamily="34" charset="0"/>
                <a:ea typeface="Verdana" panose="020B0604030504040204" pitchFamily="34" charset="0"/>
                <a:cs typeface="Verdana" panose="020B0604030504040204" pitchFamily="34" charset="0"/>
              </a:rPr>
              <a:t>18</a:t>
            </a:r>
            <a:r>
              <a:rPr lang="en-GB" altLang="fr-FR" sz="2000" dirty="0">
                <a:latin typeface="Verdana" panose="020B0604030504040204" pitchFamily="34" charset="0"/>
                <a:ea typeface="Verdana" panose="020B0604030504040204" pitchFamily="34" charset="0"/>
                <a:cs typeface="Verdana" panose="020B0604030504040204" pitchFamily="34" charset="0"/>
              </a:rPr>
              <a:t>cm</a:t>
            </a:r>
            <a:r>
              <a:rPr lang="en-GB" altLang="fr-FR" sz="2000" baseline="30000" dirty="0">
                <a:latin typeface="Verdana" panose="020B0604030504040204" pitchFamily="34" charset="0"/>
                <a:ea typeface="Verdana" panose="020B0604030504040204" pitchFamily="34" charset="0"/>
                <a:cs typeface="Verdana" panose="020B0604030504040204" pitchFamily="34" charset="0"/>
              </a:rPr>
              <a:t>-3               </a:t>
            </a:r>
            <a:r>
              <a:rPr lang="en-GB" altLang="fr-FR" sz="2000" dirty="0">
                <a:latin typeface="Verdana" panose="020B0604030504040204" pitchFamily="34" charset="0"/>
                <a:ea typeface="Verdana" panose="020B0604030504040204" pitchFamily="34" charset="0"/>
                <a:cs typeface="Verdana" panose="020B0604030504040204" pitchFamily="34" charset="0"/>
              </a:rPr>
              <a:t>N</a:t>
            </a:r>
            <a:r>
              <a:rPr lang="en-GB" altLang="fr-FR" sz="2000" baseline="-25000" dirty="0">
                <a:latin typeface="Verdana" panose="020B0604030504040204" pitchFamily="34" charset="0"/>
                <a:ea typeface="Verdana" panose="020B0604030504040204" pitchFamily="34" charset="0"/>
                <a:cs typeface="Verdana" panose="020B0604030504040204" pitchFamily="34" charset="0"/>
              </a:rPr>
              <a:t>D </a:t>
            </a:r>
            <a:r>
              <a:rPr lang="en-GB" altLang="fr-FR" sz="2000" dirty="0">
                <a:latin typeface="Verdana" panose="020B0604030504040204" pitchFamily="34" charset="0"/>
                <a:ea typeface="Verdana" panose="020B0604030504040204" pitchFamily="34" charset="0"/>
                <a:cs typeface="Verdana" panose="020B0604030504040204" pitchFamily="34" charset="0"/>
              </a:rPr>
              <a:t>~ 10</a:t>
            </a:r>
            <a:r>
              <a:rPr lang="en-GB" altLang="fr-FR" sz="2000" baseline="30000" dirty="0">
                <a:latin typeface="Verdana" panose="020B0604030504040204" pitchFamily="34" charset="0"/>
                <a:ea typeface="Verdana" panose="020B0604030504040204" pitchFamily="34" charset="0"/>
                <a:cs typeface="Verdana" panose="020B0604030504040204" pitchFamily="34" charset="0"/>
              </a:rPr>
              <a:t>18</a:t>
            </a:r>
            <a:r>
              <a:rPr lang="en-GB" altLang="fr-FR" sz="2000" dirty="0">
                <a:latin typeface="Verdana" panose="020B0604030504040204" pitchFamily="34" charset="0"/>
                <a:ea typeface="Verdana" panose="020B0604030504040204" pitchFamily="34" charset="0"/>
                <a:cs typeface="Verdana" panose="020B0604030504040204" pitchFamily="34" charset="0"/>
              </a:rPr>
              <a:t>cm</a:t>
            </a:r>
            <a:r>
              <a:rPr lang="en-GB" altLang="fr-FR" sz="2000" baseline="30000" dirty="0">
                <a:latin typeface="Verdana" panose="020B0604030504040204" pitchFamily="34" charset="0"/>
                <a:ea typeface="Verdana" panose="020B0604030504040204" pitchFamily="34" charset="0"/>
                <a:cs typeface="Verdana" panose="020B0604030504040204" pitchFamily="34" charset="0"/>
              </a:rPr>
              <a:t>-3</a:t>
            </a:r>
            <a:endParaRPr lang="en-GB" altLang="fr-FR" sz="2000" dirty="0">
              <a:latin typeface="Verdana" panose="020B0604030504040204" pitchFamily="34" charset="0"/>
              <a:ea typeface="Verdana" panose="020B0604030504040204" pitchFamily="34" charset="0"/>
              <a:cs typeface="Verdana" panose="020B0604030504040204" pitchFamily="34" charset="0"/>
            </a:endParaRPr>
          </a:p>
          <a:p>
            <a:pPr>
              <a:lnSpc>
                <a:spcPct val="110000"/>
              </a:lnSpc>
              <a:buFontTx/>
              <a:buNone/>
            </a:pPr>
            <a:r>
              <a:rPr lang="en-US" altLang="fr-FR" sz="2000" dirty="0">
                <a:latin typeface="Verdana" panose="020B0604030504040204" pitchFamily="34" charset="0"/>
                <a:ea typeface="Verdana" panose="020B0604030504040204" pitchFamily="34" charset="0"/>
                <a:cs typeface="Verdana" panose="020B0604030504040204" pitchFamily="34" charset="0"/>
              </a:rPr>
              <a:t> B   ~ 3  mm             Li  ~ 0.5 mm</a:t>
            </a:r>
            <a:endParaRPr lang="en-GB" altLang="fr-FR" sz="2000" dirty="0">
              <a:latin typeface="Verdana" panose="020B0604030504040204" pitchFamily="34" charset="0"/>
              <a:ea typeface="Verdana" panose="020B0604030504040204" pitchFamily="34" charset="0"/>
              <a:cs typeface="Verdana" panose="020B0604030504040204" pitchFamily="34" charset="0"/>
            </a:endParaRPr>
          </a:p>
        </p:txBody>
      </p:sp>
      <p:sp>
        <p:nvSpPr>
          <p:cNvPr id="9" name="Rectangle 5">
            <a:extLst>
              <a:ext uri="{FF2B5EF4-FFF2-40B4-BE49-F238E27FC236}">
                <a16:creationId xmlns:a16="http://schemas.microsoft.com/office/drawing/2014/main" id="{12590DB5-15AC-187D-FFD2-1023E873D7BA}"/>
              </a:ext>
            </a:extLst>
          </p:cNvPr>
          <p:cNvSpPr>
            <a:spLocks noChangeArrowheads="1"/>
          </p:cNvSpPr>
          <p:nvPr/>
        </p:nvSpPr>
        <p:spPr bwMode="auto">
          <a:xfrm>
            <a:off x="5707575" y="5047130"/>
            <a:ext cx="5486400" cy="914400"/>
          </a:xfrm>
          <a:prstGeom prst="rect">
            <a:avLst/>
          </a:prstGeom>
          <a:noFill/>
          <a:ln w="9525">
            <a:solidFill>
              <a:srgbClr val="FF0A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Comic Sans MS" panose="030F0902030302020204" pitchFamily="66" charset="0"/>
                <a:cs typeface="Arial" panose="020B0604020202020204" pitchFamily="34" charset="0"/>
              </a:defRPr>
            </a:lvl1pPr>
            <a:lvl2pPr marL="742950" indent="-285750">
              <a:spcBef>
                <a:spcPct val="20000"/>
              </a:spcBef>
              <a:buChar char="–"/>
              <a:defRPr sz="2800">
                <a:solidFill>
                  <a:schemeClr val="tx1"/>
                </a:solidFill>
                <a:latin typeface="Comic Sans MS" panose="030F0902030302020204" pitchFamily="66" charset="0"/>
                <a:cs typeface="Arial" panose="020B0604020202020204" pitchFamily="34" charset="0"/>
              </a:defRPr>
            </a:lvl2pPr>
            <a:lvl3pPr marL="1143000" indent="-228600">
              <a:spcBef>
                <a:spcPct val="20000"/>
              </a:spcBef>
              <a:buChar char="•"/>
              <a:defRPr sz="2400">
                <a:solidFill>
                  <a:schemeClr val="tx1"/>
                </a:solidFill>
                <a:latin typeface="Comic Sans MS" panose="030F0902030302020204" pitchFamily="66" charset="0"/>
                <a:cs typeface="Arial" panose="020B0604020202020204" pitchFamily="34" charset="0"/>
              </a:defRPr>
            </a:lvl3pPr>
            <a:lvl4pPr marL="1600200" indent="-228600">
              <a:spcBef>
                <a:spcPct val="20000"/>
              </a:spcBef>
              <a:buChar char="–"/>
              <a:defRPr sz="2000">
                <a:solidFill>
                  <a:schemeClr val="tx1"/>
                </a:solidFill>
                <a:latin typeface="Comic Sans MS" panose="030F0902030302020204" pitchFamily="66" charset="0"/>
                <a:cs typeface="Arial" panose="020B0604020202020204" pitchFamily="34" charset="0"/>
              </a:defRPr>
            </a:lvl4pPr>
            <a:lvl5pPr marL="2057400" indent="-228600">
              <a:spcBef>
                <a:spcPct val="20000"/>
              </a:spcBef>
              <a:buChar char="»"/>
              <a:defRPr sz="2000">
                <a:solidFill>
                  <a:schemeClr val="tx1"/>
                </a:solidFill>
                <a:latin typeface="Comic Sans MS" panose="030F0902030302020204" pitchFamily="66"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Comic Sans MS" panose="030F0902030302020204" pitchFamily="66"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Comic Sans MS" panose="030F0902030302020204" pitchFamily="66"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Comic Sans MS" panose="030F0902030302020204" pitchFamily="66"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Comic Sans MS" panose="030F0902030302020204" pitchFamily="66" charset="0"/>
                <a:cs typeface="Arial" panose="020B0604020202020204" pitchFamily="34" charset="0"/>
              </a:defRPr>
            </a:lvl9pPr>
          </a:lstStyle>
          <a:p>
            <a:pPr>
              <a:buFontTx/>
              <a:buNone/>
            </a:pPr>
            <a:r>
              <a:rPr lang="en-GB" altLang="fr-FR" sz="2000">
                <a:solidFill>
                  <a:schemeClr val="accent2"/>
                </a:solidFill>
                <a:latin typeface="Verdana" panose="020B0604030504040204" pitchFamily="34" charset="0"/>
                <a:ea typeface="Verdana" panose="020B0604030504040204" pitchFamily="34" charset="0"/>
                <a:cs typeface="Verdana" panose="020B0604030504040204" pitchFamily="34" charset="0"/>
              </a:rPr>
              <a:t>Radiation creates carriers in bulk</a:t>
            </a:r>
          </a:p>
          <a:p>
            <a:pPr>
              <a:buFontTx/>
              <a:buNone/>
            </a:pPr>
            <a:r>
              <a:rPr lang="en-GB" altLang="fr-FR" sz="2000">
                <a:solidFill>
                  <a:schemeClr val="accent2"/>
                </a:solidFill>
                <a:latin typeface="Verdana" panose="020B0604030504040204" pitchFamily="34" charset="0"/>
                <a:ea typeface="Verdana" panose="020B0604030504040204" pitchFamily="34" charset="0"/>
                <a:cs typeface="Verdana" panose="020B0604030504040204" pitchFamily="34" charset="0"/>
              </a:rPr>
              <a:t>Carriers swept out by field </a:t>
            </a:r>
            <a:r>
              <a:rPr lang="en-GB" altLang="fr-FR" sz="2000">
                <a:solidFill>
                  <a:schemeClr val="accent2"/>
                </a:solidFill>
                <a:latin typeface="Verdana" panose="020B0604030504040204" pitchFamily="34" charset="0"/>
                <a:ea typeface="Verdana" panose="020B0604030504040204" pitchFamily="34" charset="0"/>
                <a:cs typeface="Verdana" panose="020B0604030504040204" pitchFamily="34" charset="0"/>
                <a:sym typeface="Wingdings" pitchFamily="2" charset="2"/>
              </a:rPr>
              <a:t> signal</a:t>
            </a:r>
            <a:endParaRPr lang="en-GB" altLang="fr-FR" sz="2000">
              <a:solidFill>
                <a:schemeClr val="accent2"/>
              </a:solidFill>
              <a:latin typeface="Verdana" panose="020B0604030504040204" pitchFamily="34" charset="0"/>
              <a:ea typeface="Verdana" panose="020B0604030504040204" pitchFamily="34" charset="0"/>
              <a:cs typeface="Verdana" panose="020B0604030504040204" pitchFamily="34" charset="0"/>
              <a:sym typeface="Symbol" pitchFamily="2" charset="2"/>
            </a:endParaRPr>
          </a:p>
        </p:txBody>
      </p:sp>
      <p:sp>
        <p:nvSpPr>
          <p:cNvPr id="10" name="Text Box 6">
            <a:extLst>
              <a:ext uri="{FF2B5EF4-FFF2-40B4-BE49-F238E27FC236}">
                <a16:creationId xmlns:a16="http://schemas.microsoft.com/office/drawing/2014/main" id="{A6D35CAB-1215-5E81-9E06-5592744AD88A}"/>
              </a:ext>
            </a:extLst>
          </p:cNvPr>
          <p:cNvSpPr txBox="1">
            <a:spLocks noChangeArrowheads="1"/>
          </p:cNvSpPr>
          <p:nvPr/>
        </p:nvSpPr>
        <p:spPr bwMode="auto">
          <a:xfrm>
            <a:off x="6621462" y="3490326"/>
            <a:ext cx="3995738"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20000"/>
              </a:lnSpc>
            </a:pPr>
            <a:r>
              <a:rPr lang="en-GB" altLang="fr-FR" sz="2000">
                <a:cs typeface="Arial" panose="020B0604020202020204" pitchFamily="34" charset="0"/>
              </a:rPr>
              <a:t>Reverse bias (-HV on p</a:t>
            </a:r>
            <a:r>
              <a:rPr lang="en-GB" altLang="fr-FR" sz="2000" baseline="30000">
                <a:cs typeface="Arial" panose="020B0604020202020204" pitchFamily="34" charset="0"/>
              </a:rPr>
              <a:t>+ </a:t>
            </a:r>
            <a:r>
              <a:rPr lang="en-GB" altLang="fr-FR" sz="2000">
                <a:cs typeface="Arial" panose="020B0604020202020204" pitchFamily="34" charset="0"/>
              </a:rPr>
              <a:t>contact)</a:t>
            </a:r>
            <a:br>
              <a:rPr lang="en-GB" altLang="fr-FR" sz="2000">
                <a:cs typeface="Arial" panose="020B0604020202020204" pitchFamily="34" charset="0"/>
              </a:rPr>
            </a:br>
            <a:r>
              <a:rPr lang="en-GB" altLang="fr-FR" sz="2000">
                <a:cs typeface="Arial" panose="020B0604020202020204" pitchFamily="34" charset="0"/>
              </a:rPr>
              <a:t>depletes bulk</a:t>
            </a:r>
          </a:p>
          <a:p>
            <a:pPr>
              <a:lnSpc>
                <a:spcPct val="120000"/>
              </a:lnSpc>
            </a:pPr>
            <a:r>
              <a:rPr lang="en-US" altLang="fr-FR" sz="2000">
                <a:cs typeface="Arial" panose="020B0604020202020204" pitchFamily="34" charset="0"/>
              </a:rPr>
              <a:t>generates high electric filed</a:t>
            </a:r>
          </a:p>
        </p:txBody>
      </p:sp>
      <p:sp>
        <p:nvSpPr>
          <p:cNvPr id="11" name="Text Box 7">
            <a:extLst>
              <a:ext uri="{FF2B5EF4-FFF2-40B4-BE49-F238E27FC236}">
                <a16:creationId xmlns:a16="http://schemas.microsoft.com/office/drawing/2014/main" id="{7188AEF8-8DE1-FFA4-7FCD-3C002BD273DC}"/>
              </a:ext>
            </a:extLst>
          </p:cNvPr>
          <p:cNvSpPr txBox="1">
            <a:spLocks noChangeArrowheads="1"/>
          </p:cNvSpPr>
          <p:nvPr/>
        </p:nvSpPr>
        <p:spPr bwMode="auto">
          <a:xfrm>
            <a:off x="1981200" y="1126005"/>
            <a:ext cx="6048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a:cs typeface="Arial" panose="020B0604020202020204" pitchFamily="34" charset="0"/>
              </a:rPr>
              <a:t>-HV</a:t>
            </a:r>
          </a:p>
        </p:txBody>
      </p:sp>
      <p:sp>
        <p:nvSpPr>
          <p:cNvPr id="12" name="Rectangle 8">
            <a:extLst>
              <a:ext uri="{FF2B5EF4-FFF2-40B4-BE49-F238E27FC236}">
                <a16:creationId xmlns:a16="http://schemas.microsoft.com/office/drawing/2014/main" id="{171DB113-2F68-2FCB-3C80-ADAB67B917F7}"/>
              </a:ext>
            </a:extLst>
          </p:cNvPr>
          <p:cNvSpPr>
            <a:spLocks noChangeArrowheads="1"/>
          </p:cNvSpPr>
          <p:nvPr/>
        </p:nvSpPr>
        <p:spPr bwMode="auto">
          <a:xfrm>
            <a:off x="2006600" y="1541930"/>
            <a:ext cx="304800" cy="381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3" name="Line 9">
            <a:extLst>
              <a:ext uri="{FF2B5EF4-FFF2-40B4-BE49-F238E27FC236}">
                <a16:creationId xmlns:a16="http://schemas.microsoft.com/office/drawing/2014/main" id="{89F81B67-7A52-0591-67B0-332F73223697}"/>
              </a:ext>
            </a:extLst>
          </p:cNvPr>
          <p:cNvSpPr>
            <a:spLocks noChangeShapeType="1"/>
          </p:cNvSpPr>
          <p:nvPr/>
        </p:nvSpPr>
        <p:spPr bwMode="auto">
          <a:xfrm>
            <a:off x="2133600" y="1516530"/>
            <a:ext cx="3048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 name="Line 10">
            <a:extLst>
              <a:ext uri="{FF2B5EF4-FFF2-40B4-BE49-F238E27FC236}">
                <a16:creationId xmlns:a16="http://schemas.microsoft.com/office/drawing/2014/main" id="{D59C4606-E2F6-732C-F54C-BC008C543C85}"/>
              </a:ext>
            </a:extLst>
          </p:cNvPr>
          <p:cNvSpPr>
            <a:spLocks noChangeShapeType="1"/>
          </p:cNvSpPr>
          <p:nvPr/>
        </p:nvSpPr>
        <p:spPr bwMode="auto">
          <a:xfrm flipV="1">
            <a:off x="2286000" y="1516530"/>
            <a:ext cx="0" cy="4572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nvGrpSpPr>
          <p:cNvPr id="15" name="Group 11">
            <a:extLst>
              <a:ext uri="{FF2B5EF4-FFF2-40B4-BE49-F238E27FC236}">
                <a16:creationId xmlns:a16="http://schemas.microsoft.com/office/drawing/2014/main" id="{21123275-31E1-2FD3-721A-B4672727CB0F}"/>
              </a:ext>
            </a:extLst>
          </p:cNvPr>
          <p:cNvGrpSpPr>
            <a:grpSpLocks/>
          </p:cNvGrpSpPr>
          <p:nvPr/>
        </p:nvGrpSpPr>
        <p:grpSpPr bwMode="auto">
          <a:xfrm>
            <a:off x="3225800" y="1516530"/>
            <a:ext cx="990600" cy="254000"/>
            <a:chOff x="912" y="944"/>
            <a:chExt cx="624" cy="160"/>
          </a:xfrm>
        </p:grpSpPr>
        <p:sp>
          <p:nvSpPr>
            <p:cNvPr id="16" name="Oval 12">
              <a:extLst>
                <a:ext uri="{FF2B5EF4-FFF2-40B4-BE49-F238E27FC236}">
                  <a16:creationId xmlns:a16="http://schemas.microsoft.com/office/drawing/2014/main" id="{A17F3690-B472-870B-9607-FA75087439FF}"/>
                </a:ext>
              </a:extLst>
            </p:cNvPr>
            <p:cNvSpPr>
              <a:spLocks noChangeArrowheads="1"/>
            </p:cNvSpPr>
            <p:nvPr/>
          </p:nvSpPr>
          <p:spPr bwMode="auto">
            <a:xfrm>
              <a:off x="1248" y="1056"/>
              <a:ext cx="48" cy="48"/>
            </a:xfrm>
            <a:prstGeom prst="ellipse">
              <a:avLst/>
            </a:prstGeom>
            <a:solidFill>
              <a:srgbClr val="FF0A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7" name="Oval 13">
              <a:extLst>
                <a:ext uri="{FF2B5EF4-FFF2-40B4-BE49-F238E27FC236}">
                  <a16:creationId xmlns:a16="http://schemas.microsoft.com/office/drawing/2014/main" id="{C74CB1E3-7BBB-7521-A48E-55E87137CDE9}"/>
                </a:ext>
              </a:extLst>
            </p:cNvPr>
            <p:cNvSpPr>
              <a:spLocks noChangeArrowheads="1"/>
            </p:cNvSpPr>
            <p:nvPr/>
          </p:nvSpPr>
          <p:spPr bwMode="auto">
            <a:xfrm>
              <a:off x="1152" y="1056"/>
              <a:ext cx="48" cy="48"/>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8" name="Line 14">
              <a:extLst>
                <a:ext uri="{FF2B5EF4-FFF2-40B4-BE49-F238E27FC236}">
                  <a16:creationId xmlns:a16="http://schemas.microsoft.com/office/drawing/2014/main" id="{D8103525-52D0-81C9-FF0D-645CD9D9FAD9}"/>
                </a:ext>
              </a:extLst>
            </p:cNvPr>
            <p:cNvSpPr>
              <a:spLocks noChangeShapeType="1"/>
            </p:cNvSpPr>
            <p:nvPr/>
          </p:nvSpPr>
          <p:spPr bwMode="auto">
            <a:xfrm>
              <a:off x="1344" y="108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 name="Line 15">
              <a:extLst>
                <a:ext uri="{FF2B5EF4-FFF2-40B4-BE49-F238E27FC236}">
                  <a16:creationId xmlns:a16="http://schemas.microsoft.com/office/drawing/2014/main" id="{BA731999-BB5C-731B-37D8-E26589830734}"/>
                </a:ext>
              </a:extLst>
            </p:cNvPr>
            <p:cNvSpPr>
              <a:spLocks noChangeShapeType="1"/>
            </p:cNvSpPr>
            <p:nvPr/>
          </p:nvSpPr>
          <p:spPr bwMode="auto">
            <a:xfrm flipH="1">
              <a:off x="912" y="108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 name="Text Box 16">
              <a:extLst>
                <a:ext uri="{FF2B5EF4-FFF2-40B4-BE49-F238E27FC236}">
                  <a16:creationId xmlns:a16="http://schemas.microsoft.com/office/drawing/2014/main" id="{E48EA9C6-2168-DBE5-A398-E7AC6F8515AB}"/>
                </a:ext>
              </a:extLst>
            </p:cNvPr>
            <p:cNvSpPr txBox="1">
              <a:spLocks noChangeArrowheads="1"/>
            </p:cNvSpPr>
            <p:nvPr/>
          </p:nvSpPr>
          <p:spPr bwMode="auto">
            <a:xfrm>
              <a:off x="1024" y="950"/>
              <a:ext cx="16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sz="1000">
                  <a:cs typeface="Arial" panose="020B0604020202020204" pitchFamily="34" charset="0"/>
                </a:rPr>
                <a:t>h</a:t>
              </a:r>
            </a:p>
          </p:txBody>
        </p:sp>
        <p:sp>
          <p:nvSpPr>
            <p:cNvPr id="21" name="Text Box 17">
              <a:extLst>
                <a:ext uri="{FF2B5EF4-FFF2-40B4-BE49-F238E27FC236}">
                  <a16:creationId xmlns:a16="http://schemas.microsoft.com/office/drawing/2014/main" id="{CC6DDC90-18C5-24A4-1D4F-5AA85FBDA264}"/>
                </a:ext>
              </a:extLst>
            </p:cNvPr>
            <p:cNvSpPr txBox="1">
              <a:spLocks noChangeArrowheads="1"/>
            </p:cNvSpPr>
            <p:nvPr/>
          </p:nvSpPr>
          <p:spPr bwMode="auto">
            <a:xfrm>
              <a:off x="1248" y="944"/>
              <a:ext cx="16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sz="1000">
                  <a:cs typeface="Arial" panose="020B0604020202020204" pitchFamily="34" charset="0"/>
                </a:rPr>
                <a:t>e</a:t>
              </a:r>
            </a:p>
          </p:txBody>
        </p:sp>
      </p:grpSp>
    </p:spTree>
    <p:extLst>
      <p:ext uri="{BB962C8B-B14F-4D97-AF65-F5344CB8AC3E}">
        <p14:creationId xmlns:p14="http://schemas.microsoft.com/office/powerpoint/2010/main" val="512618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6F0F50A3-F961-2E94-A58B-B05335930BD6}"/>
              </a:ext>
            </a:extLst>
          </p:cNvPr>
          <p:cNvSpPr>
            <a:spLocks noGrp="1"/>
          </p:cNvSpPr>
          <p:nvPr>
            <p:ph type="body" sz="quarter" idx="18"/>
          </p:nvPr>
        </p:nvSpPr>
        <p:spPr/>
        <p:txBody>
          <a:bodyPr/>
          <a:lstStyle/>
          <a:p>
            <a:r>
              <a:rPr lang="fr-FR" dirty="0"/>
              <a:t>Pulse </a:t>
            </a:r>
            <a:r>
              <a:rPr lang="fr-FR" dirty="0" err="1"/>
              <a:t>shapes</a:t>
            </a:r>
            <a:r>
              <a:rPr lang="fr-FR" dirty="0"/>
              <a:t> in a co-axial </a:t>
            </a:r>
            <a:r>
              <a:rPr lang="fr-FR" dirty="0" err="1"/>
              <a:t>HPGe</a:t>
            </a:r>
            <a:endParaRPr lang="fr-FR" dirty="0"/>
          </a:p>
        </p:txBody>
      </p:sp>
      <p:pic>
        <p:nvPicPr>
          <p:cNvPr id="7" name="Shape 1161">
            <a:extLst>
              <a:ext uri="{FF2B5EF4-FFF2-40B4-BE49-F238E27FC236}">
                <a16:creationId xmlns:a16="http://schemas.microsoft.com/office/drawing/2014/main" id="{7669D584-9687-9A18-1392-36041BC8FC31}"/>
              </a:ext>
            </a:extLst>
          </p:cNvPr>
          <p:cNvPicPr preferRelativeResize="0"/>
          <p:nvPr/>
        </p:nvPicPr>
        <p:blipFill rotWithShape="1">
          <a:blip r:embed="rId2">
            <a:alphaModFix/>
          </a:blip>
          <a:srcRect/>
          <a:stretch/>
        </p:blipFill>
        <p:spPr>
          <a:xfrm>
            <a:off x="1715488" y="1622120"/>
            <a:ext cx="8215633" cy="3613760"/>
          </a:xfrm>
          <a:prstGeom prst="rect">
            <a:avLst/>
          </a:prstGeom>
          <a:noFill/>
          <a:ln>
            <a:noFill/>
          </a:ln>
        </p:spPr>
      </p:pic>
      <p:sp>
        <p:nvSpPr>
          <p:cNvPr id="10" name="Shape 1164">
            <a:extLst>
              <a:ext uri="{FF2B5EF4-FFF2-40B4-BE49-F238E27FC236}">
                <a16:creationId xmlns:a16="http://schemas.microsoft.com/office/drawing/2014/main" id="{5AF54299-0E5F-8EF7-21C5-3096ED32B676}"/>
              </a:ext>
            </a:extLst>
          </p:cNvPr>
          <p:cNvSpPr txBox="1"/>
          <p:nvPr/>
        </p:nvSpPr>
        <p:spPr>
          <a:xfrm>
            <a:off x="2351583" y="5477163"/>
            <a:ext cx="7920880" cy="400109"/>
          </a:xfrm>
          <a:prstGeom prst="rect">
            <a:avLst/>
          </a:prstGeom>
          <a:noFill/>
          <a:ln>
            <a:noFill/>
          </a:ln>
        </p:spPr>
        <p:txBody>
          <a:bodyPr lIns="91425" tIns="45700" rIns="91425" bIns="45700" anchor="t" anchorCtr="0">
            <a:noAutofit/>
          </a:bodyPr>
          <a:lstStyle/>
          <a:p>
            <a:pPr>
              <a:buSzPct val="25000"/>
            </a:pPr>
            <a:r>
              <a:rPr lang="en-US" sz="2000">
                <a:solidFill>
                  <a:schemeClr val="dk1"/>
                </a:solidFill>
                <a:latin typeface="Calibri"/>
                <a:ea typeface="Calibri"/>
                <a:cs typeface="Calibri"/>
                <a:sym typeface="Calibri"/>
              </a:rPr>
              <a:t>On “true” coaxial detectors, the shape depends on initial radius</a:t>
            </a:r>
          </a:p>
        </p:txBody>
      </p:sp>
    </p:spTree>
    <p:extLst>
      <p:ext uri="{BB962C8B-B14F-4D97-AF65-F5344CB8AC3E}">
        <p14:creationId xmlns:p14="http://schemas.microsoft.com/office/powerpoint/2010/main" val="2893820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8"/>
          </p:nvPr>
        </p:nvSpPr>
        <p:spPr/>
        <p:txBody>
          <a:bodyPr/>
          <a:lstStyle/>
          <a:p>
            <a:r>
              <a:rPr lang="en-GB" dirty="0"/>
              <a:t>Table of contents</a:t>
            </a:r>
          </a:p>
        </p:txBody>
      </p:sp>
      <p:sp>
        <p:nvSpPr>
          <p:cNvPr id="4" name="ZoneTexte 3">
            <a:extLst>
              <a:ext uri="{FF2B5EF4-FFF2-40B4-BE49-F238E27FC236}">
                <a16:creationId xmlns:a16="http://schemas.microsoft.com/office/drawing/2014/main" id="{A64DF4D1-7F3A-4A26-6FB7-A5860B769FEB}"/>
              </a:ext>
            </a:extLst>
          </p:cNvPr>
          <p:cNvSpPr txBox="1"/>
          <p:nvPr/>
        </p:nvSpPr>
        <p:spPr>
          <a:xfrm>
            <a:off x="300614" y="1238700"/>
            <a:ext cx="11322426" cy="5293757"/>
          </a:xfrm>
          <a:prstGeom prst="rect">
            <a:avLst/>
          </a:prstGeom>
          <a:noFill/>
        </p:spPr>
        <p:txBody>
          <a:bodyPr wrap="square">
            <a:spAutoFit/>
          </a:bodyPr>
          <a:lstStyle/>
          <a:p>
            <a:pPr marL="285750" indent="-285750">
              <a:buFont typeface="Arial" panose="020B0604020202020204" pitchFamily="34" charset="0"/>
              <a:buChar char="•"/>
            </a:pPr>
            <a:r>
              <a:rPr lang="en-GB" sz="2800" dirty="0"/>
              <a:t>Introduction: main challenges in Nuclear Physics, why </a:t>
            </a:r>
            <a:r>
              <a:rPr lang="en-GB" sz="2800" dirty="0">
                <a:latin typeface="Symbol" pitchFamily="2" charset="2"/>
                <a:ea typeface="Verdana" panose="020B0604030504040204" pitchFamily="34" charset="0"/>
                <a:cs typeface="Verdana" panose="020B0604030504040204" pitchFamily="34" charset="0"/>
              </a:rPr>
              <a:t>g</a:t>
            </a:r>
            <a:r>
              <a:rPr lang="en-GB" sz="2800" dirty="0"/>
              <a:t> spectroscopy</a:t>
            </a:r>
          </a:p>
          <a:p>
            <a:r>
              <a:rPr lang="en-GB" sz="2800" dirty="0"/>
              <a:t>	</a:t>
            </a:r>
            <a:r>
              <a:rPr lang="en-GB" sz="2800" dirty="0">
                <a:sym typeface="Wingdings" pitchFamily="2" charset="2"/>
              </a:rPr>
              <a:t> Nuclear Structure and Astrophysics</a:t>
            </a:r>
          </a:p>
          <a:p>
            <a:endParaRPr lang="en-GB" sz="100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srgbClr val="000000"/>
                </a:solidFill>
                <a:effectLst/>
                <a:uLnTx/>
                <a:uFillTx/>
                <a:latin typeface="Calibri"/>
                <a:ea typeface="+mn-ea"/>
                <a:cs typeface="+mn-cs"/>
              </a:rPr>
              <a:t>Why high resolution and how</a:t>
            </a:r>
          </a:p>
          <a:p>
            <a:pPr lvl="1">
              <a:defRPr/>
            </a:pPr>
            <a:r>
              <a:rPr lang="en-GB" sz="2800" dirty="0">
                <a:solidFill>
                  <a:srgbClr val="000000"/>
                </a:solidFill>
                <a:latin typeface="Calibri"/>
              </a:rPr>
              <a:t>	</a:t>
            </a:r>
            <a:r>
              <a:rPr lang="en-GB" sz="2800" dirty="0">
                <a:solidFill>
                  <a:srgbClr val="000000"/>
                </a:solidFill>
                <a:latin typeface="Calibri"/>
                <a:sym typeface="Wingdings" pitchFamily="2" charset="2"/>
              </a:rPr>
              <a:t> </a:t>
            </a:r>
            <a:r>
              <a:rPr lang="en-GB" sz="2800" dirty="0" err="1">
                <a:solidFill>
                  <a:srgbClr val="000000"/>
                </a:solidFill>
                <a:latin typeface="Calibri"/>
                <a:sym typeface="Wingdings" pitchFamily="2" charset="2"/>
              </a:rPr>
              <a:t>HPGe</a:t>
            </a:r>
            <a:r>
              <a:rPr lang="en-GB" sz="2800" dirty="0">
                <a:solidFill>
                  <a:srgbClr val="000000"/>
                </a:solidFill>
                <a:latin typeface="Calibri"/>
                <a:sym typeface="Wingdings" pitchFamily="2" charset="2"/>
              </a:rPr>
              <a:t> detectors and related technologies</a:t>
            </a:r>
          </a:p>
          <a:p>
            <a:pPr lvl="1">
              <a:defRPr/>
            </a:pPr>
            <a:r>
              <a:rPr kumimoji="0" lang="en-GB" sz="2800" b="0" i="0" u="none" strike="noStrike" kern="1200" cap="none" spc="0" normalizeH="0" baseline="0" noProof="0" dirty="0">
                <a:ln>
                  <a:noFill/>
                </a:ln>
                <a:solidFill>
                  <a:srgbClr val="000000"/>
                </a:solidFill>
                <a:effectLst/>
                <a:uLnTx/>
                <a:uFillTx/>
                <a:latin typeface="Calibri"/>
                <a:ea typeface="+mn-ea"/>
                <a:cs typeface="+mn-cs"/>
                <a:sym typeface="Wingdings" pitchFamily="2" charset="2"/>
              </a:rPr>
              <a:t>	 Array of </a:t>
            </a:r>
            <a:r>
              <a:rPr kumimoji="0" lang="en-GB" sz="2800" b="0" i="0" u="none" strike="noStrike" kern="1200" cap="none" spc="0" normalizeH="0" baseline="0" noProof="0" dirty="0" err="1">
                <a:ln>
                  <a:noFill/>
                </a:ln>
                <a:solidFill>
                  <a:srgbClr val="000000"/>
                </a:solidFill>
                <a:effectLst/>
                <a:uLnTx/>
                <a:uFillTx/>
                <a:latin typeface="Calibri"/>
                <a:ea typeface="+mn-ea"/>
                <a:cs typeface="+mn-cs"/>
                <a:sym typeface="Wingdings" pitchFamily="2" charset="2"/>
              </a:rPr>
              <a:t>HPGe</a:t>
            </a:r>
            <a:r>
              <a:rPr kumimoji="0" lang="en-GB" sz="2800" b="0" i="0" u="none" strike="noStrike" kern="1200" cap="none" spc="0" normalizeH="0" baseline="0" noProof="0" dirty="0">
                <a:ln>
                  <a:noFill/>
                </a:ln>
                <a:solidFill>
                  <a:srgbClr val="000000"/>
                </a:solidFill>
                <a:effectLst/>
                <a:uLnTx/>
                <a:uFillTx/>
                <a:latin typeface="Calibri"/>
                <a:ea typeface="+mn-ea"/>
                <a:cs typeface="+mn-cs"/>
                <a:sym typeface="Wingdings" pitchFamily="2" charset="2"/>
              </a:rPr>
              <a:t> detectors, facilities (in-beam </a:t>
            </a:r>
            <a:r>
              <a:rPr kumimoji="0" lang="en-GB" sz="2800" b="0" i="0" u="none" strike="noStrike" kern="1200" cap="none" spc="0" normalizeH="0" baseline="0" noProof="0" dirty="0">
                <a:ln>
                  <a:noFill/>
                </a:ln>
                <a:solidFill>
                  <a:srgbClr val="000000"/>
                </a:solidFill>
                <a:effectLst/>
                <a:uLnTx/>
                <a:uFillTx/>
                <a:latin typeface="Symbol" pitchFamily="2" charset="2"/>
                <a:sym typeface="Wingdings" pitchFamily="2" charset="2"/>
              </a:rPr>
              <a:t>g</a:t>
            </a:r>
            <a:r>
              <a:rPr kumimoji="0" lang="en-GB" sz="2800" b="0" i="0" u="none" strike="noStrike" kern="1200" cap="none" spc="0" normalizeH="0" baseline="0" noProof="0" dirty="0">
                <a:ln>
                  <a:noFill/>
                </a:ln>
                <a:solidFill>
                  <a:srgbClr val="000000"/>
                </a:solidFill>
                <a:effectLst/>
                <a:uLnTx/>
                <a:uFillTx/>
                <a:latin typeface="Calibri"/>
                <a:ea typeface="+mn-ea"/>
                <a:cs typeface="+mn-cs"/>
                <a:sym typeface="Wingdings" pitchFamily="2" charset="2"/>
              </a:rPr>
              <a:t>-ray spectroscopy)</a:t>
            </a:r>
          </a:p>
          <a:p>
            <a:pPr lvl="1">
              <a:defRPr/>
            </a:pPr>
            <a:r>
              <a:rPr lang="en-GB" sz="2800" dirty="0">
                <a:solidFill>
                  <a:srgbClr val="000000"/>
                </a:solidFill>
                <a:latin typeface="Calibri"/>
                <a:sym typeface="Wingdings" pitchFamily="2" charset="2"/>
              </a:rPr>
              <a:t>		 Performance, back-ground reduction and selectivity </a:t>
            </a:r>
          </a:p>
          <a:p>
            <a:pPr lvl="1">
              <a:defRPr/>
            </a:pPr>
            <a:r>
              <a:rPr lang="en-GB" sz="2800" dirty="0">
                <a:solidFill>
                  <a:srgbClr val="000000"/>
                </a:solidFill>
                <a:latin typeface="Calibri"/>
                <a:sym typeface="Wingdings" pitchFamily="2" charset="2"/>
              </a:rPr>
              <a:t>		 Angular correlations, polarization and lifetimes</a:t>
            </a:r>
          </a:p>
          <a:p>
            <a:pPr lvl="1">
              <a:defRPr/>
            </a:pPr>
            <a:endParaRPr lang="en-GB" sz="1000" dirty="0">
              <a:solidFill>
                <a:srgbClr val="000000"/>
              </a:solidFill>
              <a:latin typeface="Calibri"/>
              <a:sym typeface="Wingdings" pitchFamily="2" charset="2"/>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srgbClr val="000000"/>
                </a:solidFill>
                <a:effectLst/>
                <a:uLnTx/>
                <a:uFillTx/>
                <a:latin typeface="Calibri"/>
                <a:ea typeface="+mn-ea"/>
                <a:cs typeface="+mn-cs"/>
              </a:rPr>
              <a:t>Advanced </a:t>
            </a:r>
            <a:r>
              <a:rPr kumimoji="0" lang="en-GB" sz="2800" b="0" i="0" u="none" strike="noStrike" kern="1200" cap="none" spc="0" normalizeH="0" baseline="0" noProof="0" dirty="0">
                <a:ln>
                  <a:noFill/>
                </a:ln>
                <a:solidFill>
                  <a:srgbClr val="000000"/>
                </a:solidFill>
                <a:effectLst/>
                <a:uLnTx/>
                <a:uFillTx/>
                <a:latin typeface="Symbol" pitchFamily="2" charset="2"/>
              </a:rPr>
              <a:t>g</a:t>
            </a:r>
            <a:r>
              <a:rPr kumimoji="0" lang="en-GB" sz="2800" b="0" i="0" u="none" strike="noStrike" kern="1200" cap="none" spc="0" normalizeH="0" baseline="0" noProof="0" dirty="0">
                <a:ln>
                  <a:noFill/>
                </a:ln>
                <a:solidFill>
                  <a:srgbClr val="000000"/>
                </a:solidFill>
                <a:effectLst/>
                <a:uLnTx/>
                <a:uFillTx/>
                <a:latin typeface="Calibri"/>
                <a:ea typeface="+mn-ea"/>
                <a:cs typeface="+mn-cs"/>
              </a:rPr>
              <a:t>-ray tracking </a:t>
            </a:r>
          </a:p>
          <a:p>
            <a:pPr marR="0" lvl="0" algn="l" defTabSz="914400" rtl="0" eaLnBrk="1" fontAlgn="auto" latinLnBrk="0" hangingPunct="1">
              <a:lnSpc>
                <a:spcPct val="100000"/>
              </a:lnSpc>
              <a:spcBef>
                <a:spcPts val="0"/>
              </a:spcBef>
              <a:spcAft>
                <a:spcPts val="0"/>
              </a:spcAft>
              <a:buClrTx/>
              <a:buSzTx/>
              <a:tabLst/>
              <a:defRPr/>
            </a:pPr>
            <a:r>
              <a:rPr lang="en-GB" sz="2800" dirty="0">
                <a:solidFill>
                  <a:srgbClr val="000000"/>
                </a:solidFill>
                <a:latin typeface="Calibri"/>
              </a:rPr>
              <a:t>	</a:t>
            </a:r>
            <a:r>
              <a:rPr lang="en-GB" sz="2800" dirty="0">
                <a:solidFill>
                  <a:srgbClr val="000000"/>
                </a:solidFill>
                <a:latin typeface="Calibri"/>
                <a:sym typeface="Wingdings" pitchFamily="2" charset="2"/>
              </a:rPr>
              <a:t> Basics</a:t>
            </a:r>
          </a:p>
          <a:p>
            <a:pPr marR="0" lvl="0" algn="l" defTabSz="914400" rtl="0" eaLnBrk="1" fontAlgn="auto" latinLnBrk="0" hangingPunct="1">
              <a:lnSpc>
                <a:spcPct val="100000"/>
              </a:lnSpc>
              <a:spcBef>
                <a:spcPts val="0"/>
              </a:spcBef>
              <a:spcAft>
                <a:spcPts val="0"/>
              </a:spcAft>
              <a:buClrTx/>
              <a:buSzTx/>
              <a:tabLst/>
              <a:defRPr/>
            </a:pPr>
            <a:r>
              <a:rPr kumimoji="0" lang="en-GB" sz="2800" b="0" i="0" u="none" strike="noStrike" kern="1200" cap="none" spc="0" normalizeH="0" baseline="0" noProof="0" dirty="0">
                <a:ln>
                  <a:noFill/>
                </a:ln>
                <a:solidFill>
                  <a:srgbClr val="000000"/>
                </a:solidFill>
                <a:effectLst/>
                <a:uLnTx/>
                <a:uFillTx/>
                <a:latin typeface="Calibri"/>
                <a:ea typeface="+mn-ea"/>
                <a:cs typeface="+mn-cs"/>
                <a:sym typeface="Wingdings" pitchFamily="2" charset="2"/>
              </a:rPr>
              <a:t>	 The AGATA project</a:t>
            </a:r>
          </a:p>
          <a:p>
            <a:pPr marR="0" lvl="0" algn="l" defTabSz="914400" rtl="0" eaLnBrk="1" fontAlgn="auto" latinLnBrk="0" hangingPunct="1">
              <a:lnSpc>
                <a:spcPct val="100000"/>
              </a:lnSpc>
              <a:spcBef>
                <a:spcPts val="0"/>
              </a:spcBef>
              <a:spcAft>
                <a:spcPts val="0"/>
              </a:spcAft>
              <a:buClrTx/>
              <a:buSzTx/>
              <a:tabLst/>
              <a:defRPr/>
            </a:pPr>
            <a:endParaRPr kumimoji="0" lang="en-GB" sz="1000" b="0" i="0" u="none" strike="noStrike" kern="1200" cap="none" spc="0" normalizeH="0" baseline="0" dirty="0">
              <a:ln>
                <a:noFill/>
              </a:ln>
              <a:solidFill>
                <a:srgbClr val="000000"/>
              </a:solidFill>
              <a:effectLst/>
              <a:uLnTx/>
              <a:uFillTx/>
              <a:latin typeface="Calibri"/>
              <a:ea typeface="+mn-ea"/>
              <a:cs typeface="+mn-cs"/>
              <a:sym typeface="Wingdings" pitchFamily="2" charset="2"/>
            </a:endParaRPr>
          </a:p>
          <a:p>
            <a:endParaRPr lang="en-GB" sz="2800" dirty="0"/>
          </a:p>
        </p:txBody>
      </p:sp>
      <p:sp>
        <p:nvSpPr>
          <p:cNvPr id="6" name="Ellipse 5">
            <a:extLst>
              <a:ext uri="{FF2B5EF4-FFF2-40B4-BE49-F238E27FC236}">
                <a16:creationId xmlns:a16="http://schemas.microsoft.com/office/drawing/2014/main" id="{5CEDAC56-F355-93EC-D4BD-5C9526CE0884}"/>
              </a:ext>
            </a:extLst>
          </p:cNvPr>
          <p:cNvSpPr/>
          <p:nvPr/>
        </p:nvSpPr>
        <p:spPr>
          <a:xfrm>
            <a:off x="300614" y="4446494"/>
            <a:ext cx="4866808" cy="1577788"/>
          </a:xfrm>
          <a:prstGeom prst="ellipse">
            <a:avLst/>
          </a:prstGeom>
          <a:noFill/>
          <a:ln w="381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Tree>
    <p:extLst>
      <p:ext uri="{BB962C8B-B14F-4D97-AF65-F5344CB8AC3E}">
        <p14:creationId xmlns:p14="http://schemas.microsoft.com/office/powerpoint/2010/main" val="2296795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FCC68AD4-57F3-2639-6E2A-414585BC93EA}"/>
              </a:ext>
            </a:extLst>
          </p:cNvPr>
          <p:cNvSpPr>
            <a:spLocks noGrp="1"/>
          </p:cNvSpPr>
          <p:nvPr>
            <p:ph type="body" sz="quarter" idx="18"/>
          </p:nvPr>
        </p:nvSpPr>
        <p:spPr/>
        <p:txBody>
          <a:bodyPr/>
          <a:lstStyle/>
          <a:p>
            <a:r>
              <a:rPr lang="fr-FR" dirty="0" err="1"/>
              <a:t>Segmented</a:t>
            </a:r>
            <a:r>
              <a:rPr lang="fr-FR" dirty="0"/>
              <a:t> detectors</a:t>
            </a:r>
          </a:p>
        </p:txBody>
      </p:sp>
      <p:sp>
        <p:nvSpPr>
          <p:cNvPr id="7" name="Shape 1170">
            <a:extLst>
              <a:ext uri="{FF2B5EF4-FFF2-40B4-BE49-F238E27FC236}">
                <a16:creationId xmlns:a16="http://schemas.microsoft.com/office/drawing/2014/main" id="{99553496-3443-8696-75EF-622C9C3B98A3}"/>
              </a:ext>
            </a:extLst>
          </p:cNvPr>
          <p:cNvSpPr txBox="1">
            <a:spLocks/>
          </p:cNvSpPr>
          <p:nvPr/>
        </p:nvSpPr>
        <p:spPr>
          <a:xfrm>
            <a:off x="407963" y="1111662"/>
            <a:ext cx="10846191" cy="2369880"/>
          </a:xfrm>
          <a:prstGeom prst="rect">
            <a:avLst/>
          </a:prstGeom>
          <a:noFill/>
          <a:ln>
            <a:noFill/>
          </a:ln>
        </p:spPr>
        <p:txBody>
          <a:bodyPr lIns="91425" tIns="45700" rIns="91425" bIns="45700" anchor="t" anchorCtr="0">
            <a:noAutofit/>
          </a:bodyPr>
          <a:lst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indent="-342891">
              <a:spcBef>
                <a:spcPts val="0"/>
              </a:spcBef>
            </a:pPr>
            <a:r>
              <a:rPr lang="en-US" sz="2000" dirty="0">
                <a:latin typeface="Verdana" panose="020B0604030504040204" pitchFamily="34" charset="0"/>
                <a:ea typeface="Verdana" panose="020B0604030504040204" pitchFamily="34" charset="0"/>
                <a:cs typeface="Verdana" panose="020B0604030504040204" pitchFamily="34" charset="0"/>
              </a:rPr>
              <a:t>When one of the electrodes is (electrically) segmented, the motion of charges within one segment induces a </a:t>
            </a:r>
            <a:r>
              <a:rPr lang="en-US" sz="2000" dirty="0">
                <a:solidFill>
                  <a:srgbClr val="0000FF"/>
                </a:solidFill>
                <a:latin typeface="Verdana" panose="020B0604030504040204" pitchFamily="34" charset="0"/>
                <a:ea typeface="Verdana" panose="020B0604030504040204" pitchFamily="34" charset="0"/>
                <a:cs typeface="Verdana" panose="020B0604030504040204" pitchFamily="34" charset="0"/>
              </a:rPr>
              <a:t>transient</a:t>
            </a:r>
            <a:r>
              <a:rPr lang="en-US" sz="2000" dirty="0">
                <a:latin typeface="Verdana" panose="020B0604030504040204" pitchFamily="34" charset="0"/>
                <a:ea typeface="Verdana" panose="020B0604030504040204" pitchFamily="34" charset="0"/>
                <a:cs typeface="Verdana" panose="020B0604030504040204" pitchFamily="34" charset="0"/>
              </a:rPr>
              <a:t> signal also in the neighboring electrodes</a:t>
            </a:r>
          </a:p>
          <a:p>
            <a:pPr marL="114298" indent="0">
              <a:spcBef>
                <a:spcPts val="0"/>
              </a:spcBef>
              <a:buNone/>
            </a:pPr>
            <a:endParaRPr lang="en-US" sz="800" dirty="0">
              <a:latin typeface="Verdana" panose="020B0604030504040204" pitchFamily="34" charset="0"/>
              <a:ea typeface="Verdana" panose="020B0604030504040204" pitchFamily="34" charset="0"/>
              <a:cs typeface="Verdana" panose="020B0604030504040204" pitchFamily="34" charset="0"/>
            </a:endParaRPr>
          </a:p>
          <a:p>
            <a:pPr indent="-342891">
              <a:spcBef>
                <a:spcPts val="400"/>
              </a:spcBef>
            </a:pPr>
            <a:r>
              <a:rPr lang="en-US" sz="2000" dirty="0">
                <a:latin typeface="Verdana" panose="020B0604030504040204" pitchFamily="34" charset="0"/>
                <a:ea typeface="Verdana" panose="020B0604030504040204" pitchFamily="34" charset="0"/>
                <a:cs typeface="Verdana" panose="020B0604030504040204" pitchFamily="34" charset="0"/>
              </a:rPr>
              <a:t>Contrary to the segment where the interaction takes place (the charge is released), the total collected charge in the neighboring electrodes is null</a:t>
            </a:r>
          </a:p>
          <a:p>
            <a:pPr marL="114298" indent="0">
              <a:spcBef>
                <a:spcPts val="400"/>
              </a:spcBef>
              <a:buNone/>
            </a:pPr>
            <a:endParaRPr lang="en-US" sz="800" dirty="0">
              <a:latin typeface="Verdana" panose="020B0604030504040204" pitchFamily="34" charset="0"/>
              <a:ea typeface="Verdana" panose="020B0604030504040204" pitchFamily="34" charset="0"/>
              <a:cs typeface="Verdana" panose="020B0604030504040204" pitchFamily="34" charset="0"/>
            </a:endParaRPr>
          </a:p>
          <a:p>
            <a:pPr indent="-342891">
              <a:spcBef>
                <a:spcPts val="400"/>
              </a:spcBef>
            </a:pPr>
            <a:r>
              <a:rPr lang="en-US" sz="2000" dirty="0">
                <a:latin typeface="Verdana" panose="020B0604030504040204" pitchFamily="34" charset="0"/>
                <a:ea typeface="Verdana" panose="020B0604030504040204" pitchFamily="34" charset="0"/>
                <a:cs typeface="Verdana" panose="020B0604030504040204" pitchFamily="34" charset="0"/>
              </a:rPr>
              <a:t>The amplitude of the induced transient signals provides a convenient way to locate the interaction with sub-segment precision</a:t>
            </a:r>
          </a:p>
        </p:txBody>
      </p:sp>
      <p:pic>
        <p:nvPicPr>
          <p:cNvPr id="8" name="Shape 1171">
            <a:extLst>
              <a:ext uri="{FF2B5EF4-FFF2-40B4-BE49-F238E27FC236}">
                <a16:creationId xmlns:a16="http://schemas.microsoft.com/office/drawing/2014/main" id="{1B5CFD88-B48F-F92A-BDF1-39A4D0F9580F}"/>
              </a:ext>
            </a:extLst>
          </p:cNvPr>
          <p:cNvPicPr preferRelativeResize="0"/>
          <p:nvPr/>
        </p:nvPicPr>
        <p:blipFill rotWithShape="1">
          <a:blip r:embed="rId2">
            <a:alphaModFix/>
          </a:blip>
          <a:srcRect/>
          <a:stretch/>
        </p:blipFill>
        <p:spPr>
          <a:xfrm>
            <a:off x="2646294" y="4352021"/>
            <a:ext cx="6120680" cy="2505979"/>
          </a:xfrm>
          <a:prstGeom prst="rect">
            <a:avLst/>
          </a:prstGeom>
          <a:noFill/>
          <a:ln>
            <a:noFill/>
          </a:ln>
        </p:spPr>
      </p:pic>
      <p:sp>
        <p:nvSpPr>
          <p:cNvPr id="9" name="Shape 1172">
            <a:extLst>
              <a:ext uri="{FF2B5EF4-FFF2-40B4-BE49-F238E27FC236}">
                <a16:creationId xmlns:a16="http://schemas.microsoft.com/office/drawing/2014/main" id="{0BB1AE5F-6EB9-6727-CFB3-A191D98D4834}"/>
              </a:ext>
            </a:extLst>
          </p:cNvPr>
          <p:cNvSpPr txBox="1"/>
          <p:nvPr/>
        </p:nvSpPr>
        <p:spPr>
          <a:xfrm>
            <a:off x="1494165" y="3693032"/>
            <a:ext cx="8229600" cy="648815"/>
          </a:xfrm>
          <a:prstGeom prst="rect">
            <a:avLst/>
          </a:prstGeom>
          <a:noFill/>
          <a:ln>
            <a:noFill/>
          </a:ln>
        </p:spPr>
        <p:txBody>
          <a:bodyPr lIns="91425" tIns="45700" rIns="91425" bIns="45700" anchor="ctr" anchorCtr="0">
            <a:noAutofit/>
          </a:bodyPr>
          <a:lstStyle/>
          <a:p>
            <a:pPr algn="ctr">
              <a:buClr>
                <a:srgbClr val="FF0000"/>
              </a:buClr>
              <a:buSzPct val="25000"/>
            </a:pPr>
            <a:r>
              <a:rPr lang="en-US" sz="2800" b="1" dirty="0">
                <a:latin typeface="Calibri"/>
                <a:ea typeface="Calibri"/>
                <a:cs typeface="Calibri"/>
                <a:sym typeface="Calibri"/>
              </a:rPr>
              <a:t>Segmentation of an AGATA detector</a:t>
            </a:r>
          </a:p>
        </p:txBody>
      </p:sp>
    </p:spTree>
    <p:extLst>
      <p:ext uri="{BB962C8B-B14F-4D97-AF65-F5344CB8AC3E}">
        <p14:creationId xmlns:p14="http://schemas.microsoft.com/office/powerpoint/2010/main" val="2202909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5C968A6B-0141-0234-613A-D8055BBF5171}"/>
              </a:ext>
            </a:extLst>
          </p:cNvPr>
          <p:cNvSpPr>
            <a:spLocks noGrp="1"/>
          </p:cNvSpPr>
          <p:nvPr>
            <p:ph type="body" sz="quarter" idx="18"/>
          </p:nvPr>
        </p:nvSpPr>
        <p:spPr/>
        <p:txBody>
          <a:bodyPr/>
          <a:lstStyle/>
          <a:p>
            <a:r>
              <a:rPr lang="fr-FR" dirty="0"/>
              <a:t>Pulse Shape </a:t>
            </a:r>
            <a:r>
              <a:rPr lang="fr-FR" dirty="0" err="1"/>
              <a:t>Analysis</a:t>
            </a:r>
            <a:r>
              <a:rPr lang="fr-FR" dirty="0"/>
              <a:t> concept</a:t>
            </a:r>
          </a:p>
        </p:txBody>
      </p:sp>
      <p:pic>
        <p:nvPicPr>
          <p:cNvPr id="7" name="Shape 1179">
            <a:extLst>
              <a:ext uri="{FF2B5EF4-FFF2-40B4-BE49-F238E27FC236}">
                <a16:creationId xmlns:a16="http://schemas.microsoft.com/office/drawing/2014/main" id="{A366B947-C2E8-2D5A-85C1-8556D0152E6A}"/>
              </a:ext>
            </a:extLst>
          </p:cNvPr>
          <p:cNvPicPr preferRelativeResize="0"/>
          <p:nvPr/>
        </p:nvPicPr>
        <p:blipFill rotWithShape="1">
          <a:blip r:embed="rId2">
            <a:alphaModFix/>
          </a:blip>
          <a:srcRect l="2541"/>
          <a:stretch/>
        </p:blipFill>
        <p:spPr>
          <a:xfrm>
            <a:off x="1662298" y="1704858"/>
            <a:ext cx="8316415" cy="3802743"/>
          </a:xfrm>
          <a:prstGeom prst="rect">
            <a:avLst/>
          </a:prstGeom>
          <a:noFill/>
          <a:ln>
            <a:noFill/>
          </a:ln>
        </p:spPr>
      </p:pic>
      <p:sp>
        <p:nvSpPr>
          <p:cNvPr id="8" name="Shape 1180">
            <a:extLst>
              <a:ext uri="{FF2B5EF4-FFF2-40B4-BE49-F238E27FC236}">
                <a16:creationId xmlns:a16="http://schemas.microsoft.com/office/drawing/2014/main" id="{5E83047C-C25F-E4CF-9110-83F48AC308AA}"/>
              </a:ext>
            </a:extLst>
          </p:cNvPr>
          <p:cNvSpPr txBox="1"/>
          <p:nvPr/>
        </p:nvSpPr>
        <p:spPr>
          <a:xfrm>
            <a:off x="5082541" y="1056786"/>
            <a:ext cx="4105275" cy="641351"/>
          </a:xfrm>
          <a:prstGeom prst="rect">
            <a:avLst/>
          </a:prstGeom>
          <a:noFill/>
          <a:ln>
            <a:noFill/>
          </a:ln>
        </p:spPr>
        <p:txBody>
          <a:bodyPr lIns="91425" tIns="45700" rIns="91425" bIns="45700" anchor="t" anchorCtr="0">
            <a:noAutofit/>
          </a:bodyPr>
          <a:lstStyle/>
          <a:p>
            <a:pPr algn="ctr">
              <a:buSzPct val="25000"/>
            </a:pPr>
            <a:r>
              <a:rPr lang="en-US">
                <a:solidFill>
                  <a:schemeClr val="dk1"/>
                </a:solidFill>
                <a:latin typeface="Calibri"/>
                <a:ea typeface="Calibri"/>
                <a:cs typeface="Calibri"/>
                <a:sym typeface="Calibri"/>
              </a:rPr>
              <a:t>Interaction occurred in segment 4</a:t>
            </a:r>
            <a:br>
              <a:rPr lang="en-US">
                <a:solidFill>
                  <a:schemeClr val="dk1"/>
                </a:solidFill>
                <a:latin typeface="Calibri"/>
                <a:ea typeface="Calibri"/>
                <a:cs typeface="Calibri"/>
                <a:sym typeface="Calibri"/>
              </a:rPr>
            </a:br>
            <a:r>
              <a:rPr lang="en-US">
                <a:solidFill>
                  <a:schemeClr val="dk1"/>
                </a:solidFill>
                <a:latin typeface="Calibri"/>
                <a:ea typeface="Calibri"/>
                <a:cs typeface="Calibri"/>
                <a:sym typeface="Calibri"/>
              </a:rPr>
              <a:t>(net charge signal)</a:t>
            </a:r>
          </a:p>
        </p:txBody>
      </p:sp>
      <p:cxnSp>
        <p:nvCxnSpPr>
          <p:cNvPr id="9" name="Shape 1181">
            <a:extLst>
              <a:ext uri="{FF2B5EF4-FFF2-40B4-BE49-F238E27FC236}">
                <a16:creationId xmlns:a16="http://schemas.microsoft.com/office/drawing/2014/main" id="{1AB88461-19E0-696F-75AC-628C657AF74D}"/>
              </a:ext>
            </a:extLst>
          </p:cNvPr>
          <p:cNvCxnSpPr/>
          <p:nvPr/>
        </p:nvCxnSpPr>
        <p:spPr>
          <a:xfrm>
            <a:off x="7024052" y="1704486"/>
            <a:ext cx="0" cy="719136"/>
          </a:xfrm>
          <a:prstGeom prst="straightConnector1">
            <a:avLst/>
          </a:prstGeom>
          <a:noFill/>
          <a:ln w="31750" cap="flat" cmpd="sng">
            <a:solidFill>
              <a:srgbClr val="FF0000"/>
            </a:solidFill>
            <a:prstDash val="solid"/>
            <a:round/>
            <a:headEnd type="none" w="med" len="med"/>
            <a:tailEnd type="triangle" w="lg" len="lg"/>
          </a:ln>
        </p:spPr>
      </p:cxnSp>
      <p:sp>
        <p:nvSpPr>
          <p:cNvPr id="10" name="Shape 1182">
            <a:extLst>
              <a:ext uri="{FF2B5EF4-FFF2-40B4-BE49-F238E27FC236}">
                <a16:creationId xmlns:a16="http://schemas.microsoft.com/office/drawing/2014/main" id="{0E1B6A3F-78FF-ADC0-A71F-B856633CC760}"/>
              </a:ext>
            </a:extLst>
          </p:cNvPr>
          <p:cNvSpPr txBox="1"/>
          <p:nvPr/>
        </p:nvSpPr>
        <p:spPr>
          <a:xfrm>
            <a:off x="2345865" y="5449277"/>
            <a:ext cx="7705724" cy="366711"/>
          </a:xfrm>
          <a:prstGeom prst="rect">
            <a:avLst/>
          </a:prstGeom>
          <a:noFill/>
          <a:ln>
            <a:noFill/>
          </a:ln>
        </p:spPr>
        <p:txBody>
          <a:bodyPr lIns="91425" tIns="45700" rIns="91425" bIns="45700" anchor="t" anchorCtr="0">
            <a:noAutofit/>
          </a:bodyPr>
          <a:lstStyle/>
          <a:p>
            <a:pPr algn="ctr">
              <a:buSzPct val="25000"/>
            </a:pPr>
            <a:r>
              <a:rPr lang="en-US">
                <a:solidFill>
                  <a:schemeClr val="dk1"/>
                </a:solidFill>
                <a:latin typeface="Calibri"/>
                <a:ea typeface="Calibri"/>
                <a:cs typeface="Calibri"/>
                <a:sym typeface="Calibri"/>
              </a:rPr>
              <a:t>Interaction is closer to segment 3 (larger amplitude than segment 5)</a:t>
            </a:r>
          </a:p>
        </p:txBody>
      </p:sp>
      <p:cxnSp>
        <p:nvCxnSpPr>
          <p:cNvPr id="11" name="Shape 1183">
            <a:extLst>
              <a:ext uri="{FF2B5EF4-FFF2-40B4-BE49-F238E27FC236}">
                <a16:creationId xmlns:a16="http://schemas.microsoft.com/office/drawing/2014/main" id="{6BBA1E6D-0C7A-6338-DACF-3CCE37C5CEC5}"/>
              </a:ext>
            </a:extLst>
          </p:cNvPr>
          <p:cNvCxnSpPr/>
          <p:nvPr/>
        </p:nvCxnSpPr>
        <p:spPr>
          <a:xfrm rot="10800000" flipH="1">
            <a:off x="4965780" y="3361045"/>
            <a:ext cx="143669" cy="2146559"/>
          </a:xfrm>
          <a:prstGeom prst="straightConnector1">
            <a:avLst/>
          </a:prstGeom>
          <a:noFill/>
          <a:ln w="28575" cap="flat" cmpd="sng">
            <a:solidFill>
              <a:srgbClr val="FF0000"/>
            </a:solidFill>
            <a:prstDash val="solid"/>
            <a:round/>
            <a:headEnd type="none" w="med" len="med"/>
            <a:tailEnd type="triangle" w="lg" len="lg"/>
          </a:ln>
        </p:spPr>
      </p:cxnSp>
      <p:cxnSp>
        <p:nvCxnSpPr>
          <p:cNvPr id="12" name="Shape 1184">
            <a:extLst>
              <a:ext uri="{FF2B5EF4-FFF2-40B4-BE49-F238E27FC236}">
                <a16:creationId xmlns:a16="http://schemas.microsoft.com/office/drawing/2014/main" id="{258920CF-D7E1-EDB4-3C91-DFEB0DABE45E}"/>
              </a:ext>
            </a:extLst>
          </p:cNvPr>
          <p:cNvCxnSpPr/>
          <p:nvPr/>
        </p:nvCxnSpPr>
        <p:spPr>
          <a:xfrm rot="10800000" flipH="1">
            <a:off x="8538554" y="3361045"/>
            <a:ext cx="359543" cy="2146559"/>
          </a:xfrm>
          <a:prstGeom prst="straightConnector1">
            <a:avLst/>
          </a:prstGeom>
          <a:noFill/>
          <a:ln w="28575" cap="flat" cmpd="sng">
            <a:solidFill>
              <a:srgbClr val="FF0000"/>
            </a:solidFill>
            <a:prstDash val="solid"/>
            <a:round/>
            <a:headEnd type="none" w="med" len="med"/>
            <a:tailEnd type="triangle" w="lg" len="lg"/>
          </a:ln>
        </p:spPr>
      </p:cxnSp>
      <p:sp>
        <p:nvSpPr>
          <p:cNvPr id="13" name="Shape 1198">
            <a:extLst>
              <a:ext uri="{FF2B5EF4-FFF2-40B4-BE49-F238E27FC236}">
                <a16:creationId xmlns:a16="http://schemas.microsoft.com/office/drawing/2014/main" id="{20EE7D79-CB99-3880-E5C6-E16A72668AC5}"/>
              </a:ext>
            </a:extLst>
          </p:cNvPr>
          <p:cNvSpPr txBox="1"/>
          <p:nvPr/>
        </p:nvSpPr>
        <p:spPr>
          <a:xfrm>
            <a:off x="1222199" y="5834508"/>
            <a:ext cx="7774500" cy="707887"/>
          </a:xfrm>
          <a:prstGeom prst="rect">
            <a:avLst/>
          </a:prstGeom>
          <a:noFill/>
          <a:ln>
            <a:noFill/>
          </a:ln>
        </p:spPr>
        <p:txBody>
          <a:bodyPr lIns="91425" tIns="45700" rIns="91425" bIns="45700" anchor="t" anchorCtr="0">
            <a:noAutofit/>
          </a:bodyPr>
          <a:lstStyle/>
          <a:p>
            <a:pPr>
              <a:buSzPct val="25000"/>
            </a:pPr>
            <a:r>
              <a:rPr lang="en-US" sz="2000" dirty="0">
                <a:solidFill>
                  <a:schemeClr val="dk1"/>
                </a:solidFill>
                <a:latin typeface="Calibri"/>
                <a:ea typeface="Calibri"/>
                <a:cs typeface="Calibri"/>
                <a:sym typeface="Calibri"/>
              </a:rPr>
              <a:t>Sub-segment precision … but not enough to efficiently perform tracking! </a:t>
            </a:r>
          </a:p>
          <a:p>
            <a:pPr>
              <a:buSzPct val="25000"/>
            </a:pPr>
            <a:r>
              <a:rPr lang="en-US" sz="2000" dirty="0">
                <a:solidFill>
                  <a:schemeClr val="dk1"/>
                </a:solidFill>
                <a:latin typeface="Calibri"/>
                <a:ea typeface="Calibri"/>
                <a:cs typeface="Calibri"/>
                <a:sym typeface="Calibri"/>
              </a:rPr>
              <a:t>➔ Pulse Shape Analysis </a:t>
            </a:r>
          </a:p>
        </p:txBody>
      </p:sp>
    </p:spTree>
    <p:extLst>
      <p:ext uri="{BB962C8B-B14F-4D97-AF65-F5344CB8AC3E}">
        <p14:creationId xmlns:p14="http://schemas.microsoft.com/office/powerpoint/2010/main" val="17726307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202"/>
        <p:cNvGrpSpPr/>
        <p:nvPr/>
      </p:nvGrpSpPr>
      <p:grpSpPr>
        <a:xfrm>
          <a:off x="0" y="0"/>
          <a:ext cx="0" cy="0"/>
          <a:chOff x="0" y="0"/>
          <a:chExt cx="0" cy="0"/>
        </a:xfrm>
      </p:grpSpPr>
      <p:pic>
        <p:nvPicPr>
          <p:cNvPr id="1203" name="Shape 1203" descr="wave"/>
          <p:cNvPicPr preferRelativeResize="0"/>
          <p:nvPr/>
        </p:nvPicPr>
        <p:blipFill rotWithShape="1">
          <a:blip r:embed="rId3">
            <a:alphaModFix/>
          </a:blip>
          <a:srcRect/>
          <a:stretch/>
        </p:blipFill>
        <p:spPr>
          <a:xfrm>
            <a:off x="2135187" y="1265238"/>
            <a:ext cx="6189663" cy="4406900"/>
          </a:xfrm>
          <a:prstGeom prst="rect">
            <a:avLst/>
          </a:prstGeom>
          <a:noFill/>
          <a:ln>
            <a:noFill/>
          </a:ln>
        </p:spPr>
      </p:pic>
      <p:sp>
        <p:nvSpPr>
          <p:cNvPr id="1204" name="Shape 1204"/>
          <p:cNvSpPr txBox="1">
            <a:spLocks noGrp="1"/>
          </p:cNvSpPr>
          <p:nvPr>
            <p:ph type="title"/>
          </p:nvPr>
        </p:nvSpPr>
        <p:spPr>
          <a:xfrm>
            <a:off x="2063552" y="49214"/>
            <a:ext cx="8452664" cy="892175"/>
          </a:xfrm>
          <a:prstGeom prst="rect">
            <a:avLst/>
          </a:prstGeom>
          <a:noFill/>
          <a:ln>
            <a:noFill/>
          </a:ln>
        </p:spPr>
        <p:txBody>
          <a:bodyPr lIns="91425" tIns="45700" rIns="91425" bIns="45700" anchor="ctr" anchorCtr="0">
            <a:noAutofit/>
          </a:bodyPr>
          <a:lstStyle/>
          <a:p>
            <a:pPr>
              <a:buClr>
                <a:srgbClr val="FF0000"/>
              </a:buClr>
              <a:buSzPct val="25000"/>
            </a:pPr>
            <a:r>
              <a:rPr lang="en-US" sz="4000" b="1">
                <a:solidFill>
                  <a:schemeClr val="tx1"/>
                </a:solidFill>
              </a:rPr>
              <a:t>Pulse Shape Analysis concept</a:t>
            </a:r>
          </a:p>
        </p:txBody>
      </p:sp>
      <p:cxnSp>
        <p:nvCxnSpPr>
          <p:cNvPr id="1205" name="Shape 1205"/>
          <p:cNvCxnSpPr/>
          <p:nvPr/>
        </p:nvCxnSpPr>
        <p:spPr>
          <a:xfrm>
            <a:off x="2135187" y="2349500"/>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206" name="Shape 1206"/>
          <p:cNvCxnSpPr/>
          <p:nvPr/>
        </p:nvCxnSpPr>
        <p:spPr>
          <a:xfrm>
            <a:off x="2135187" y="3429000"/>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207" name="Shape 1207"/>
          <p:cNvCxnSpPr/>
          <p:nvPr/>
        </p:nvCxnSpPr>
        <p:spPr>
          <a:xfrm>
            <a:off x="2135187" y="4510087"/>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208" name="Shape 1208"/>
          <p:cNvCxnSpPr/>
          <p:nvPr/>
        </p:nvCxnSpPr>
        <p:spPr>
          <a:xfrm>
            <a:off x="2135187" y="5661025"/>
            <a:ext cx="2087563" cy="0"/>
          </a:xfrm>
          <a:prstGeom prst="straightConnector1">
            <a:avLst/>
          </a:prstGeom>
          <a:noFill/>
          <a:ln w="38100" cap="flat" cmpd="sng">
            <a:solidFill>
              <a:schemeClr val="folHlink"/>
            </a:solidFill>
            <a:prstDash val="solid"/>
            <a:round/>
            <a:headEnd type="none" w="med" len="med"/>
            <a:tailEnd type="none" w="med" len="med"/>
          </a:ln>
        </p:spPr>
      </p:cxnSp>
      <p:cxnSp>
        <p:nvCxnSpPr>
          <p:cNvPr id="1209" name="Shape 1209"/>
          <p:cNvCxnSpPr/>
          <p:nvPr/>
        </p:nvCxnSpPr>
        <p:spPr>
          <a:xfrm>
            <a:off x="2135187" y="1268412"/>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210" name="Shape 1210"/>
          <p:cNvCxnSpPr/>
          <p:nvPr/>
        </p:nvCxnSpPr>
        <p:spPr>
          <a:xfrm>
            <a:off x="4222751" y="1268413"/>
            <a:ext cx="0" cy="4392611"/>
          </a:xfrm>
          <a:prstGeom prst="straightConnector1">
            <a:avLst/>
          </a:prstGeom>
          <a:noFill/>
          <a:ln w="38100" cap="flat" cmpd="sng">
            <a:solidFill>
              <a:schemeClr val="folHlink"/>
            </a:solidFill>
            <a:prstDash val="solid"/>
            <a:round/>
            <a:headEnd type="none" w="med" len="med"/>
            <a:tailEnd type="none" w="med" len="med"/>
          </a:ln>
        </p:spPr>
      </p:cxnSp>
      <p:cxnSp>
        <p:nvCxnSpPr>
          <p:cNvPr id="1211" name="Shape 1211"/>
          <p:cNvCxnSpPr/>
          <p:nvPr/>
        </p:nvCxnSpPr>
        <p:spPr>
          <a:xfrm>
            <a:off x="6281737" y="1268412"/>
            <a:ext cx="0" cy="3241675"/>
          </a:xfrm>
          <a:prstGeom prst="straightConnector1">
            <a:avLst/>
          </a:prstGeom>
          <a:noFill/>
          <a:ln w="38100" cap="flat" cmpd="sng">
            <a:solidFill>
              <a:schemeClr val="folHlink"/>
            </a:solidFill>
            <a:prstDash val="solid"/>
            <a:round/>
            <a:headEnd type="none" w="med" len="med"/>
            <a:tailEnd type="none" w="med" len="med"/>
          </a:ln>
        </p:spPr>
      </p:cxnSp>
      <p:cxnSp>
        <p:nvCxnSpPr>
          <p:cNvPr id="1212" name="Shape 1212"/>
          <p:cNvCxnSpPr/>
          <p:nvPr/>
        </p:nvCxnSpPr>
        <p:spPr>
          <a:xfrm>
            <a:off x="8326439" y="1268412"/>
            <a:ext cx="0" cy="3241675"/>
          </a:xfrm>
          <a:prstGeom prst="straightConnector1">
            <a:avLst/>
          </a:prstGeom>
          <a:noFill/>
          <a:ln w="38100" cap="flat" cmpd="sng">
            <a:solidFill>
              <a:schemeClr val="folHlink"/>
            </a:solidFill>
            <a:prstDash val="solid"/>
            <a:round/>
            <a:headEnd type="none" w="med" len="med"/>
            <a:tailEnd type="none" w="med" len="med"/>
          </a:ln>
        </p:spPr>
      </p:cxnSp>
      <p:cxnSp>
        <p:nvCxnSpPr>
          <p:cNvPr id="1213" name="Shape 1213"/>
          <p:cNvCxnSpPr/>
          <p:nvPr/>
        </p:nvCxnSpPr>
        <p:spPr>
          <a:xfrm>
            <a:off x="2135187" y="1268413"/>
            <a:ext cx="0" cy="4392611"/>
          </a:xfrm>
          <a:prstGeom prst="straightConnector1">
            <a:avLst/>
          </a:prstGeom>
          <a:noFill/>
          <a:ln w="38100" cap="flat" cmpd="sng">
            <a:solidFill>
              <a:schemeClr val="folHlink"/>
            </a:solidFill>
            <a:prstDash val="solid"/>
            <a:round/>
            <a:headEnd type="none" w="med" len="med"/>
            <a:tailEnd type="none" w="med" len="med"/>
          </a:ln>
        </p:spPr>
      </p:cxnSp>
      <p:sp>
        <p:nvSpPr>
          <p:cNvPr id="1214" name="Shape 1214"/>
          <p:cNvSpPr txBox="1"/>
          <p:nvPr/>
        </p:nvSpPr>
        <p:spPr>
          <a:xfrm>
            <a:off x="5757999" y="2420939"/>
            <a:ext cx="431528"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B4</a:t>
            </a:r>
          </a:p>
        </p:txBody>
      </p:sp>
      <p:sp>
        <p:nvSpPr>
          <p:cNvPr id="1215" name="Shape 1215"/>
          <p:cNvSpPr txBox="1"/>
          <p:nvPr/>
        </p:nvSpPr>
        <p:spPr>
          <a:xfrm>
            <a:off x="7801111" y="2420939"/>
            <a:ext cx="431528"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B5</a:t>
            </a:r>
          </a:p>
        </p:txBody>
      </p:sp>
      <p:sp>
        <p:nvSpPr>
          <p:cNvPr id="1216" name="Shape 1216"/>
          <p:cNvSpPr txBox="1"/>
          <p:nvPr/>
        </p:nvSpPr>
        <p:spPr>
          <a:xfrm>
            <a:off x="3719649" y="2420939"/>
            <a:ext cx="431528"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B3</a:t>
            </a:r>
          </a:p>
        </p:txBody>
      </p:sp>
      <p:sp>
        <p:nvSpPr>
          <p:cNvPr id="1217" name="Shape 1217"/>
          <p:cNvSpPr txBox="1"/>
          <p:nvPr/>
        </p:nvSpPr>
        <p:spPr>
          <a:xfrm>
            <a:off x="5762005" y="3494087"/>
            <a:ext cx="42351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C4</a:t>
            </a:r>
          </a:p>
        </p:txBody>
      </p:sp>
      <p:sp>
        <p:nvSpPr>
          <p:cNvPr id="1218" name="Shape 1218"/>
          <p:cNvSpPr txBox="1"/>
          <p:nvPr/>
        </p:nvSpPr>
        <p:spPr>
          <a:xfrm>
            <a:off x="7805117" y="3494087"/>
            <a:ext cx="42351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C5</a:t>
            </a:r>
          </a:p>
        </p:txBody>
      </p:sp>
      <p:sp>
        <p:nvSpPr>
          <p:cNvPr id="1219" name="Shape 1219"/>
          <p:cNvSpPr txBox="1"/>
          <p:nvPr/>
        </p:nvSpPr>
        <p:spPr>
          <a:xfrm>
            <a:off x="3723656" y="3494087"/>
            <a:ext cx="42351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C3</a:t>
            </a:r>
          </a:p>
        </p:txBody>
      </p:sp>
      <p:sp>
        <p:nvSpPr>
          <p:cNvPr id="1220" name="Shape 1220"/>
          <p:cNvSpPr txBox="1"/>
          <p:nvPr/>
        </p:nvSpPr>
        <p:spPr>
          <a:xfrm>
            <a:off x="3357215" y="4581526"/>
            <a:ext cx="70237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CORE</a:t>
            </a:r>
          </a:p>
        </p:txBody>
      </p:sp>
      <p:sp>
        <p:nvSpPr>
          <p:cNvPr id="1221" name="Shape 1221"/>
          <p:cNvSpPr txBox="1"/>
          <p:nvPr/>
        </p:nvSpPr>
        <p:spPr>
          <a:xfrm>
            <a:off x="5753189" y="1341438"/>
            <a:ext cx="441147"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A4</a:t>
            </a:r>
          </a:p>
        </p:txBody>
      </p:sp>
      <p:sp>
        <p:nvSpPr>
          <p:cNvPr id="1222" name="Shape 1222"/>
          <p:cNvSpPr txBox="1"/>
          <p:nvPr/>
        </p:nvSpPr>
        <p:spPr>
          <a:xfrm>
            <a:off x="7796301" y="1341438"/>
            <a:ext cx="441147"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A5</a:t>
            </a:r>
          </a:p>
        </p:txBody>
      </p:sp>
      <p:sp>
        <p:nvSpPr>
          <p:cNvPr id="1223" name="Shape 1223"/>
          <p:cNvSpPr txBox="1"/>
          <p:nvPr/>
        </p:nvSpPr>
        <p:spPr>
          <a:xfrm>
            <a:off x="3714840" y="1341438"/>
            <a:ext cx="441147"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A3</a:t>
            </a:r>
          </a:p>
        </p:txBody>
      </p:sp>
      <p:sp>
        <p:nvSpPr>
          <p:cNvPr id="1224" name="Shape 1224"/>
          <p:cNvSpPr txBox="1"/>
          <p:nvPr/>
        </p:nvSpPr>
        <p:spPr>
          <a:xfrm>
            <a:off x="2063752" y="5949951"/>
            <a:ext cx="4176265" cy="369332"/>
          </a:xfrm>
          <a:prstGeom prst="rect">
            <a:avLst/>
          </a:prstGeom>
          <a:noFill/>
          <a:ln>
            <a:noFill/>
          </a:ln>
        </p:spPr>
        <p:txBody>
          <a:bodyPr lIns="91425" tIns="45700" rIns="91425" bIns="45700" anchor="t" anchorCtr="0">
            <a:noAutofit/>
          </a:bodyPr>
          <a:lstStyle/>
          <a:p>
            <a:pPr algn="ctr">
              <a:buSzPct val="25000"/>
            </a:pPr>
            <a:r>
              <a:rPr lang="en-US" b="1">
                <a:solidFill>
                  <a:schemeClr val="dk1"/>
                </a:solidFill>
                <a:latin typeface="Calibri"/>
                <a:ea typeface="Calibri"/>
                <a:cs typeface="Calibri"/>
                <a:sym typeface="Calibri"/>
              </a:rPr>
              <a:t>791 keV deposited in segment B4</a:t>
            </a:r>
          </a:p>
        </p:txBody>
      </p:sp>
      <p:cxnSp>
        <p:nvCxnSpPr>
          <p:cNvPr id="1225" name="Shape 1225"/>
          <p:cNvCxnSpPr/>
          <p:nvPr/>
        </p:nvCxnSpPr>
        <p:spPr>
          <a:xfrm>
            <a:off x="4445001" y="5002212"/>
            <a:ext cx="503239" cy="0"/>
          </a:xfrm>
          <a:prstGeom prst="straightConnector1">
            <a:avLst/>
          </a:prstGeom>
          <a:noFill/>
          <a:ln w="57150" cap="flat" cmpd="sng">
            <a:solidFill>
              <a:schemeClr val="dk1"/>
            </a:solidFill>
            <a:prstDash val="solid"/>
            <a:round/>
            <a:headEnd type="none" w="med" len="med"/>
            <a:tailEnd type="none" w="med" len="med"/>
          </a:ln>
        </p:spPr>
      </p:cxnSp>
      <p:sp>
        <p:nvSpPr>
          <p:cNvPr id="1226" name="Shape 1226"/>
          <p:cNvSpPr txBox="1"/>
          <p:nvPr/>
        </p:nvSpPr>
        <p:spPr>
          <a:xfrm>
            <a:off x="4948237" y="4803775"/>
            <a:ext cx="1565883" cy="641351"/>
          </a:xfrm>
          <a:prstGeom prst="rect">
            <a:avLst/>
          </a:prstGeom>
          <a:noFill/>
          <a:ln>
            <a:noFill/>
          </a:ln>
        </p:spPr>
        <p:txBody>
          <a:bodyPr lIns="91425" tIns="45700" rIns="91425" bIns="45700" anchor="t" anchorCtr="0">
            <a:noAutofit/>
          </a:bodyPr>
          <a:lstStyle/>
          <a:p>
            <a:pPr>
              <a:buSzPct val="25000"/>
            </a:pPr>
            <a:r>
              <a:rPr lang="en-US" b="1">
                <a:solidFill>
                  <a:schemeClr val="dk1"/>
                </a:solidFill>
                <a:latin typeface="Calibri"/>
                <a:ea typeface="Calibri"/>
                <a:cs typeface="Calibri"/>
                <a:sym typeface="Calibri"/>
              </a:rPr>
              <a:t>measured</a:t>
            </a:r>
            <a:br>
              <a:rPr lang="en-US" b="1">
                <a:solidFill>
                  <a:schemeClr val="dk1"/>
                </a:solidFill>
                <a:latin typeface="Calibri"/>
                <a:ea typeface="Calibri"/>
                <a:cs typeface="Calibri"/>
                <a:sym typeface="Calibri"/>
              </a:rPr>
            </a:br>
            <a:endParaRPr lang="en-US" b="1">
              <a:solidFill>
                <a:schemeClr val="dk1"/>
              </a:solidFill>
              <a:latin typeface="Calibri"/>
              <a:ea typeface="Calibri"/>
              <a:cs typeface="Calibri"/>
              <a:sym typeface="Calibri"/>
            </a:endParaRPr>
          </a:p>
        </p:txBody>
      </p:sp>
      <p:pic>
        <p:nvPicPr>
          <p:cNvPr id="1227" name="Shape 1227"/>
          <p:cNvPicPr preferRelativeResize="0"/>
          <p:nvPr/>
        </p:nvPicPr>
        <p:blipFill rotWithShape="1">
          <a:blip r:embed="rId4">
            <a:alphaModFix/>
          </a:blip>
          <a:srcRect r="1221"/>
          <a:stretch/>
        </p:blipFill>
        <p:spPr>
          <a:xfrm rot="5400000">
            <a:off x="7650164" y="3871912"/>
            <a:ext cx="2344737" cy="3071813"/>
          </a:xfrm>
          <a:prstGeom prst="rect">
            <a:avLst/>
          </a:prstGeom>
          <a:noFill/>
          <a:ln>
            <a:noFill/>
          </a:ln>
        </p:spPr>
      </p:pic>
    </p:spTree>
    <p:extLst>
      <p:ext uri="{BB962C8B-B14F-4D97-AF65-F5344CB8AC3E}">
        <p14:creationId xmlns:p14="http://schemas.microsoft.com/office/powerpoint/2010/main" val="39638018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232"/>
        <p:cNvGrpSpPr/>
        <p:nvPr/>
      </p:nvGrpSpPr>
      <p:grpSpPr>
        <a:xfrm>
          <a:off x="0" y="0"/>
          <a:ext cx="0" cy="0"/>
          <a:chOff x="0" y="0"/>
          <a:chExt cx="0" cy="0"/>
        </a:xfrm>
      </p:grpSpPr>
      <p:pic>
        <p:nvPicPr>
          <p:cNvPr id="1233" name="Shape 1233" descr="p10p10p46"/>
          <p:cNvPicPr preferRelativeResize="0"/>
          <p:nvPr/>
        </p:nvPicPr>
        <p:blipFill rotWithShape="1">
          <a:blip r:embed="rId3">
            <a:alphaModFix/>
          </a:blip>
          <a:srcRect/>
          <a:stretch/>
        </p:blipFill>
        <p:spPr>
          <a:xfrm>
            <a:off x="2135187" y="1268412"/>
            <a:ext cx="6191251" cy="4410075"/>
          </a:xfrm>
          <a:prstGeom prst="rect">
            <a:avLst/>
          </a:prstGeom>
          <a:noFill/>
          <a:ln>
            <a:noFill/>
          </a:ln>
        </p:spPr>
      </p:pic>
      <p:cxnSp>
        <p:nvCxnSpPr>
          <p:cNvPr id="1234" name="Shape 1234"/>
          <p:cNvCxnSpPr/>
          <p:nvPr/>
        </p:nvCxnSpPr>
        <p:spPr>
          <a:xfrm>
            <a:off x="2135187" y="2349500"/>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235" name="Shape 1235"/>
          <p:cNvCxnSpPr/>
          <p:nvPr/>
        </p:nvCxnSpPr>
        <p:spPr>
          <a:xfrm>
            <a:off x="2135187" y="3429000"/>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236" name="Shape 1236"/>
          <p:cNvCxnSpPr/>
          <p:nvPr/>
        </p:nvCxnSpPr>
        <p:spPr>
          <a:xfrm>
            <a:off x="2135187" y="4510087"/>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237" name="Shape 1237"/>
          <p:cNvCxnSpPr/>
          <p:nvPr/>
        </p:nvCxnSpPr>
        <p:spPr>
          <a:xfrm>
            <a:off x="2135187" y="5661025"/>
            <a:ext cx="2087563" cy="0"/>
          </a:xfrm>
          <a:prstGeom prst="straightConnector1">
            <a:avLst/>
          </a:prstGeom>
          <a:noFill/>
          <a:ln w="38100" cap="flat" cmpd="sng">
            <a:solidFill>
              <a:schemeClr val="folHlink"/>
            </a:solidFill>
            <a:prstDash val="solid"/>
            <a:round/>
            <a:headEnd type="none" w="med" len="med"/>
            <a:tailEnd type="none" w="med" len="med"/>
          </a:ln>
        </p:spPr>
      </p:cxnSp>
      <p:cxnSp>
        <p:nvCxnSpPr>
          <p:cNvPr id="1238" name="Shape 1238"/>
          <p:cNvCxnSpPr/>
          <p:nvPr/>
        </p:nvCxnSpPr>
        <p:spPr>
          <a:xfrm>
            <a:off x="2135187" y="1268412"/>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239" name="Shape 1239"/>
          <p:cNvCxnSpPr/>
          <p:nvPr/>
        </p:nvCxnSpPr>
        <p:spPr>
          <a:xfrm>
            <a:off x="4222751" y="1268413"/>
            <a:ext cx="0" cy="4392611"/>
          </a:xfrm>
          <a:prstGeom prst="straightConnector1">
            <a:avLst/>
          </a:prstGeom>
          <a:noFill/>
          <a:ln w="38100" cap="flat" cmpd="sng">
            <a:solidFill>
              <a:schemeClr val="folHlink"/>
            </a:solidFill>
            <a:prstDash val="solid"/>
            <a:round/>
            <a:headEnd type="none" w="med" len="med"/>
            <a:tailEnd type="none" w="med" len="med"/>
          </a:ln>
        </p:spPr>
      </p:cxnSp>
      <p:cxnSp>
        <p:nvCxnSpPr>
          <p:cNvPr id="1240" name="Shape 1240"/>
          <p:cNvCxnSpPr/>
          <p:nvPr/>
        </p:nvCxnSpPr>
        <p:spPr>
          <a:xfrm>
            <a:off x="6281737" y="1268412"/>
            <a:ext cx="0" cy="3241675"/>
          </a:xfrm>
          <a:prstGeom prst="straightConnector1">
            <a:avLst/>
          </a:prstGeom>
          <a:noFill/>
          <a:ln w="38100" cap="flat" cmpd="sng">
            <a:solidFill>
              <a:schemeClr val="folHlink"/>
            </a:solidFill>
            <a:prstDash val="solid"/>
            <a:round/>
            <a:headEnd type="none" w="med" len="med"/>
            <a:tailEnd type="none" w="med" len="med"/>
          </a:ln>
        </p:spPr>
      </p:cxnSp>
      <p:cxnSp>
        <p:nvCxnSpPr>
          <p:cNvPr id="1241" name="Shape 1241"/>
          <p:cNvCxnSpPr/>
          <p:nvPr/>
        </p:nvCxnSpPr>
        <p:spPr>
          <a:xfrm>
            <a:off x="8326439" y="1268412"/>
            <a:ext cx="0" cy="3241675"/>
          </a:xfrm>
          <a:prstGeom prst="straightConnector1">
            <a:avLst/>
          </a:prstGeom>
          <a:noFill/>
          <a:ln w="38100" cap="flat" cmpd="sng">
            <a:solidFill>
              <a:schemeClr val="folHlink"/>
            </a:solidFill>
            <a:prstDash val="solid"/>
            <a:round/>
            <a:headEnd type="none" w="med" len="med"/>
            <a:tailEnd type="none" w="med" len="med"/>
          </a:ln>
        </p:spPr>
      </p:cxnSp>
      <p:cxnSp>
        <p:nvCxnSpPr>
          <p:cNvPr id="1242" name="Shape 1242"/>
          <p:cNvCxnSpPr/>
          <p:nvPr/>
        </p:nvCxnSpPr>
        <p:spPr>
          <a:xfrm>
            <a:off x="2135187" y="1268413"/>
            <a:ext cx="0" cy="4392611"/>
          </a:xfrm>
          <a:prstGeom prst="straightConnector1">
            <a:avLst/>
          </a:prstGeom>
          <a:noFill/>
          <a:ln w="38100" cap="flat" cmpd="sng">
            <a:solidFill>
              <a:schemeClr val="folHlink"/>
            </a:solidFill>
            <a:prstDash val="solid"/>
            <a:round/>
            <a:headEnd type="none" w="med" len="med"/>
            <a:tailEnd type="none" w="med" len="med"/>
          </a:ln>
        </p:spPr>
      </p:cxnSp>
      <p:sp>
        <p:nvSpPr>
          <p:cNvPr id="1243" name="Shape 1243"/>
          <p:cNvSpPr txBox="1"/>
          <p:nvPr/>
        </p:nvSpPr>
        <p:spPr>
          <a:xfrm>
            <a:off x="5757999" y="2420939"/>
            <a:ext cx="431528"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B4</a:t>
            </a:r>
          </a:p>
        </p:txBody>
      </p:sp>
      <p:sp>
        <p:nvSpPr>
          <p:cNvPr id="1244" name="Shape 1244"/>
          <p:cNvSpPr txBox="1"/>
          <p:nvPr/>
        </p:nvSpPr>
        <p:spPr>
          <a:xfrm>
            <a:off x="7801111" y="2420939"/>
            <a:ext cx="431528"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B5</a:t>
            </a:r>
          </a:p>
        </p:txBody>
      </p:sp>
      <p:sp>
        <p:nvSpPr>
          <p:cNvPr id="1245" name="Shape 1245"/>
          <p:cNvSpPr txBox="1"/>
          <p:nvPr/>
        </p:nvSpPr>
        <p:spPr>
          <a:xfrm>
            <a:off x="3719649" y="2420939"/>
            <a:ext cx="431528"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B3</a:t>
            </a:r>
          </a:p>
        </p:txBody>
      </p:sp>
      <p:sp>
        <p:nvSpPr>
          <p:cNvPr id="1246" name="Shape 1246"/>
          <p:cNvSpPr txBox="1"/>
          <p:nvPr/>
        </p:nvSpPr>
        <p:spPr>
          <a:xfrm>
            <a:off x="5762005" y="3494087"/>
            <a:ext cx="42351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C4</a:t>
            </a:r>
          </a:p>
        </p:txBody>
      </p:sp>
      <p:sp>
        <p:nvSpPr>
          <p:cNvPr id="1247" name="Shape 1247"/>
          <p:cNvSpPr txBox="1"/>
          <p:nvPr/>
        </p:nvSpPr>
        <p:spPr>
          <a:xfrm>
            <a:off x="7805117" y="3494087"/>
            <a:ext cx="42351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C5</a:t>
            </a:r>
          </a:p>
        </p:txBody>
      </p:sp>
      <p:sp>
        <p:nvSpPr>
          <p:cNvPr id="1248" name="Shape 1248"/>
          <p:cNvSpPr txBox="1"/>
          <p:nvPr/>
        </p:nvSpPr>
        <p:spPr>
          <a:xfrm>
            <a:off x="3723656" y="3494087"/>
            <a:ext cx="42351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C3</a:t>
            </a:r>
          </a:p>
        </p:txBody>
      </p:sp>
      <p:sp>
        <p:nvSpPr>
          <p:cNvPr id="1249" name="Shape 1249"/>
          <p:cNvSpPr txBox="1"/>
          <p:nvPr/>
        </p:nvSpPr>
        <p:spPr>
          <a:xfrm>
            <a:off x="3357215" y="4581526"/>
            <a:ext cx="70237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CORE</a:t>
            </a:r>
          </a:p>
        </p:txBody>
      </p:sp>
      <p:sp>
        <p:nvSpPr>
          <p:cNvPr id="1250" name="Shape 1250"/>
          <p:cNvSpPr txBox="1"/>
          <p:nvPr/>
        </p:nvSpPr>
        <p:spPr>
          <a:xfrm>
            <a:off x="5753189" y="1341438"/>
            <a:ext cx="441147"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A4</a:t>
            </a:r>
          </a:p>
        </p:txBody>
      </p:sp>
      <p:sp>
        <p:nvSpPr>
          <p:cNvPr id="1251" name="Shape 1251"/>
          <p:cNvSpPr txBox="1"/>
          <p:nvPr/>
        </p:nvSpPr>
        <p:spPr>
          <a:xfrm>
            <a:off x="7796301" y="1341438"/>
            <a:ext cx="441147"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A5</a:t>
            </a:r>
          </a:p>
        </p:txBody>
      </p:sp>
      <p:sp>
        <p:nvSpPr>
          <p:cNvPr id="1252" name="Shape 1252"/>
          <p:cNvSpPr txBox="1"/>
          <p:nvPr/>
        </p:nvSpPr>
        <p:spPr>
          <a:xfrm>
            <a:off x="3714840" y="1341438"/>
            <a:ext cx="441147"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A3</a:t>
            </a:r>
          </a:p>
        </p:txBody>
      </p:sp>
      <p:sp>
        <p:nvSpPr>
          <p:cNvPr id="1253" name="Shape 1253"/>
          <p:cNvSpPr/>
          <p:nvPr/>
        </p:nvSpPr>
        <p:spPr>
          <a:xfrm>
            <a:off x="7824226" y="5813426"/>
            <a:ext cx="2851149" cy="781049"/>
          </a:xfrm>
          <a:prstGeom prst="rect">
            <a:avLst/>
          </a:prstGeom>
          <a:solidFill>
            <a:schemeClr val="lt1"/>
          </a:solidFill>
          <a:ln>
            <a:noFill/>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1254" name="Shape 1254"/>
          <p:cNvSpPr txBox="1"/>
          <p:nvPr/>
        </p:nvSpPr>
        <p:spPr>
          <a:xfrm>
            <a:off x="8593138" y="4449764"/>
            <a:ext cx="370615"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C4</a:t>
            </a:r>
          </a:p>
        </p:txBody>
      </p:sp>
      <p:sp>
        <p:nvSpPr>
          <p:cNvPr id="1255" name="Shape 1255"/>
          <p:cNvSpPr txBox="1"/>
          <p:nvPr/>
        </p:nvSpPr>
        <p:spPr>
          <a:xfrm>
            <a:off x="8340725" y="5129213"/>
            <a:ext cx="389851"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D4</a:t>
            </a:r>
          </a:p>
        </p:txBody>
      </p:sp>
      <p:sp>
        <p:nvSpPr>
          <p:cNvPr id="1256" name="Shape 1256"/>
          <p:cNvSpPr txBox="1"/>
          <p:nvPr/>
        </p:nvSpPr>
        <p:spPr>
          <a:xfrm>
            <a:off x="8618537" y="5832477"/>
            <a:ext cx="364203"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E4</a:t>
            </a:r>
          </a:p>
        </p:txBody>
      </p:sp>
      <p:sp>
        <p:nvSpPr>
          <p:cNvPr id="1257" name="Shape 1257"/>
          <p:cNvSpPr txBox="1"/>
          <p:nvPr/>
        </p:nvSpPr>
        <p:spPr>
          <a:xfrm>
            <a:off x="9485314" y="5813426"/>
            <a:ext cx="357791"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F4</a:t>
            </a:r>
          </a:p>
        </p:txBody>
      </p:sp>
      <p:sp>
        <p:nvSpPr>
          <p:cNvPr id="1258" name="Shape 1258"/>
          <p:cNvSpPr txBox="1"/>
          <p:nvPr/>
        </p:nvSpPr>
        <p:spPr>
          <a:xfrm>
            <a:off x="9818688" y="5245101"/>
            <a:ext cx="385043"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A4</a:t>
            </a:r>
          </a:p>
        </p:txBody>
      </p:sp>
      <p:sp>
        <p:nvSpPr>
          <p:cNvPr id="1259" name="Shape 1259"/>
          <p:cNvSpPr txBox="1"/>
          <p:nvPr/>
        </p:nvSpPr>
        <p:spPr>
          <a:xfrm>
            <a:off x="9551988" y="4445001"/>
            <a:ext cx="377027"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B4</a:t>
            </a:r>
          </a:p>
        </p:txBody>
      </p:sp>
      <p:cxnSp>
        <p:nvCxnSpPr>
          <p:cNvPr id="1260" name="Shape 1260"/>
          <p:cNvCxnSpPr/>
          <p:nvPr/>
        </p:nvCxnSpPr>
        <p:spPr>
          <a:xfrm>
            <a:off x="9219407" y="3704431"/>
            <a:ext cx="0" cy="1154112"/>
          </a:xfrm>
          <a:prstGeom prst="straightConnector1">
            <a:avLst/>
          </a:prstGeom>
          <a:noFill/>
          <a:ln w="19050" cap="flat" cmpd="sng">
            <a:solidFill>
              <a:schemeClr val="dk1"/>
            </a:solidFill>
            <a:prstDash val="solid"/>
            <a:round/>
            <a:headEnd type="none" w="med" len="med"/>
            <a:tailEnd type="none" w="med" len="med"/>
          </a:ln>
        </p:spPr>
      </p:cxnSp>
      <p:cxnSp>
        <p:nvCxnSpPr>
          <p:cNvPr id="1261" name="Shape 1261"/>
          <p:cNvCxnSpPr/>
          <p:nvPr/>
        </p:nvCxnSpPr>
        <p:spPr>
          <a:xfrm rot="-5400000">
            <a:off x="9588501" y="5435601"/>
            <a:ext cx="977899" cy="546099"/>
          </a:xfrm>
          <a:prstGeom prst="straightConnector1">
            <a:avLst/>
          </a:prstGeom>
          <a:noFill/>
          <a:ln w="19050" cap="flat" cmpd="sng">
            <a:solidFill>
              <a:schemeClr val="dk1"/>
            </a:solidFill>
            <a:prstDash val="solid"/>
            <a:round/>
            <a:headEnd type="none" w="med" len="med"/>
            <a:tailEnd type="none" w="med" len="med"/>
          </a:ln>
        </p:spPr>
      </p:cxnSp>
      <p:cxnSp>
        <p:nvCxnSpPr>
          <p:cNvPr id="1262" name="Shape 1262"/>
          <p:cNvCxnSpPr/>
          <p:nvPr/>
        </p:nvCxnSpPr>
        <p:spPr>
          <a:xfrm rot="-5400000" flipH="1">
            <a:off x="7900193" y="5441156"/>
            <a:ext cx="958851" cy="554037"/>
          </a:xfrm>
          <a:prstGeom prst="straightConnector1">
            <a:avLst/>
          </a:prstGeom>
          <a:noFill/>
          <a:ln w="19050" cap="flat" cmpd="sng">
            <a:solidFill>
              <a:schemeClr val="dk1"/>
            </a:solidFill>
            <a:prstDash val="solid"/>
            <a:round/>
            <a:headEnd type="none" w="med" len="med"/>
            <a:tailEnd type="none" w="med" len="med"/>
          </a:ln>
        </p:spPr>
      </p:cxnSp>
      <p:cxnSp>
        <p:nvCxnSpPr>
          <p:cNvPr id="1263" name="Shape 1263"/>
          <p:cNvCxnSpPr/>
          <p:nvPr/>
        </p:nvCxnSpPr>
        <p:spPr>
          <a:xfrm rot="-5400000" flipH="1">
            <a:off x="9604375" y="4473576"/>
            <a:ext cx="938212" cy="554037"/>
          </a:xfrm>
          <a:prstGeom prst="straightConnector1">
            <a:avLst/>
          </a:prstGeom>
          <a:noFill/>
          <a:ln w="19050" cap="flat" cmpd="sng">
            <a:solidFill>
              <a:schemeClr val="dk1"/>
            </a:solidFill>
            <a:prstDash val="solid"/>
            <a:round/>
            <a:headEnd type="none" w="med" len="med"/>
            <a:tailEnd type="none" w="med" len="med"/>
          </a:ln>
        </p:spPr>
      </p:cxnSp>
      <p:cxnSp>
        <p:nvCxnSpPr>
          <p:cNvPr id="1264" name="Shape 1264"/>
          <p:cNvCxnSpPr/>
          <p:nvPr/>
        </p:nvCxnSpPr>
        <p:spPr>
          <a:xfrm rot="-5400000">
            <a:off x="7893844" y="4490244"/>
            <a:ext cx="957261" cy="539749"/>
          </a:xfrm>
          <a:prstGeom prst="straightConnector1">
            <a:avLst/>
          </a:prstGeom>
          <a:noFill/>
          <a:ln w="19050" cap="flat" cmpd="sng">
            <a:solidFill>
              <a:schemeClr val="dk1"/>
            </a:solidFill>
            <a:prstDash val="solid"/>
            <a:round/>
            <a:headEnd type="none" w="med" len="med"/>
            <a:tailEnd type="none" w="med" len="med"/>
          </a:ln>
        </p:spPr>
      </p:cxnSp>
      <p:cxnSp>
        <p:nvCxnSpPr>
          <p:cNvPr id="1265" name="Shape 1265"/>
          <p:cNvCxnSpPr/>
          <p:nvPr/>
        </p:nvCxnSpPr>
        <p:spPr>
          <a:xfrm>
            <a:off x="9230519" y="5623717"/>
            <a:ext cx="0" cy="1147763"/>
          </a:xfrm>
          <a:prstGeom prst="straightConnector1">
            <a:avLst/>
          </a:prstGeom>
          <a:noFill/>
          <a:ln w="19050" cap="flat" cmpd="sng">
            <a:solidFill>
              <a:schemeClr val="dk1"/>
            </a:solidFill>
            <a:prstDash val="solid"/>
            <a:round/>
            <a:headEnd type="none" w="med" len="med"/>
            <a:tailEnd type="none" w="med" len="med"/>
          </a:ln>
        </p:spPr>
      </p:cxnSp>
      <p:cxnSp>
        <p:nvCxnSpPr>
          <p:cNvPr id="1266" name="Shape 1266"/>
          <p:cNvCxnSpPr/>
          <p:nvPr/>
        </p:nvCxnSpPr>
        <p:spPr>
          <a:xfrm rot="-5400000" flipH="1">
            <a:off x="8759826" y="4357690"/>
            <a:ext cx="966788" cy="1712911"/>
          </a:xfrm>
          <a:prstGeom prst="straightConnector1">
            <a:avLst/>
          </a:prstGeom>
          <a:noFill/>
          <a:ln w="19050" cap="flat" cmpd="sng">
            <a:solidFill>
              <a:schemeClr val="dk1"/>
            </a:solidFill>
            <a:prstDash val="solid"/>
            <a:round/>
            <a:headEnd type="none" w="med" len="med"/>
            <a:tailEnd type="none" w="med" len="med"/>
          </a:ln>
        </p:spPr>
      </p:cxnSp>
      <p:cxnSp>
        <p:nvCxnSpPr>
          <p:cNvPr id="1267" name="Shape 1267"/>
          <p:cNvCxnSpPr/>
          <p:nvPr/>
        </p:nvCxnSpPr>
        <p:spPr>
          <a:xfrm rot="5400000">
            <a:off x="8735218" y="4364833"/>
            <a:ext cx="957263" cy="1701799"/>
          </a:xfrm>
          <a:prstGeom prst="straightConnector1">
            <a:avLst/>
          </a:prstGeom>
          <a:noFill/>
          <a:ln w="19050" cap="flat" cmpd="sng">
            <a:solidFill>
              <a:schemeClr val="dk1"/>
            </a:solidFill>
            <a:prstDash val="solid"/>
            <a:round/>
            <a:headEnd type="none" w="med" len="med"/>
            <a:tailEnd type="none" w="med" len="med"/>
          </a:ln>
        </p:spPr>
      </p:cxnSp>
      <p:cxnSp>
        <p:nvCxnSpPr>
          <p:cNvPr id="1268" name="Shape 1268"/>
          <p:cNvCxnSpPr/>
          <p:nvPr/>
        </p:nvCxnSpPr>
        <p:spPr>
          <a:xfrm rot="5400000">
            <a:off x="8271668" y="5239543"/>
            <a:ext cx="1916112" cy="0"/>
          </a:xfrm>
          <a:prstGeom prst="straightConnector1">
            <a:avLst/>
          </a:prstGeom>
          <a:noFill/>
          <a:ln w="19050" cap="flat" cmpd="sng">
            <a:solidFill>
              <a:schemeClr val="dk1"/>
            </a:solidFill>
            <a:prstDash val="solid"/>
            <a:round/>
            <a:headEnd type="none" w="med" len="med"/>
            <a:tailEnd type="none" w="med" len="med"/>
          </a:ln>
        </p:spPr>
      </p:cxnSp>
      <p:cxnSp>
        <p:nvCxnSpPr>
          <p:cNvPr id="1270" name="Shape 1270"/>
          <p:cNvCxnSpPr/>
          <p:nvPr/>
        </p:nvCxnSpPr>
        <p:spPr>
          <a:xfrm rot="-5400000">
            <a:off x="8524082" y="4495007"/>
            <a:ext cx="1411287" cy="0"/>
          </a:xfrm>
          <a:prstGeom prst="straightConnector1">
            <a:avLst/>
          </a:prstGeom>
          <a:noFill/>
          <a:ln w="57150" cap="flat" cmpd="sng">
            <a:solidFill>
              <a:schemeClr val="dk1"/>
            </a:solidFill>
            <a:prstDash val="solid"/>
            <a:round/>
            <a:headEnd type="none" w="med" len="med"/>
            <a:tailEnd type="triangle" w="lg" len="lg"/>
          </a:ln>
        </p:spPr>
      </p:cxnSp>
      <p:cxnSp>
        <p:nvCxnSpPr>
          <p:cNvPr id="1271" name="Shape 1271"/>
          <p:cNvCxnSpPr/>
          <p:nvPr/>
        </p:nvCxnSpPr>
        <p:spPr>
          <a:xfrm rot="10800000">
            <a:off x="9458325" y="4318000"/>
            <a:ext cx="0" cy="604837"/>
          </a:xfrm>
          <a:prstGeom prst="straightConnector1">
            <a:avLst/>
          </a:prstGeom>
          <a:noFill/>
          <a:ln w="9525" cap="flat" cmpd="sng">
            <a:solidFill>
              <a:schemeClr val="dk1"/>
            </a:solidFill>
            <a:prstDash val="solid"/>
            <a:round/>
            <a:headEnd type="none" w="med" len="med"/>
            <a:tailEnd type="none" w="med" len="med"/>
          </a:ln>
        </p:spPr>
      </p:cxnSp>
      <p:sp>
        <p:nvSpPr>
          <p:cNvPr id="1272" name="Shape 1272"/>
          <p:cNvSpPr txBox="1"/>
          <p:nvPr/>
        </p:nvSpPr>
        <p:spPr>
          <a:xfrm>
            <a:off x="10309226" y="5175249"/>
            <a:ext cx="755649" cy="396875"/>
          </a:xfrm>
          <a:prstGeom prst="rect">
            <a:avLst/>
          </a:prstGeom>
          <a:noFill/>
          <a:ln>
            <a:noFill/>
          </a:ln>
        </p:spPr>
        <p:txBody>
          <a:bodyPr lIns="91425" tIns="45700" rIns="91425" bIns="45700" anchor="t" anchorCtr="0">
            <a:noAutofit/>
          </a:bodyPr>
          <a:lstStyle/>
          <a:p>
            <a:pPr>
              <a:buSzPct val="25000"/>
            </a:pPr>
            <a:r>
              <a:rPr lang="en-US" sz="2000" b="1">
                <a:solidFill>
                  <a:schemeClr val="dk1"/>
                </a:solidFill>
                <a:latin typeface="Calibri"/>
                <a:ea typeface="Calibri"/>
                <a:cs typeface="Calibri"/>
                <a:sym typeface="Calibri"/>
              </a:rPr>
              <a:t>x</a:t>
            </a:r>
          </a:p>
        </p:txBody>
      </p:sp>
      <p:sp>
        <p:nvSpPr>
          <p:cNvPr id="1273" name="Shape 1273"/>
          <p:cNvSpPr txBox="1"/>
          <p:nvPr/>
        </p:nvSpPr>
        <p:spPr>
          <a:xfrm>
            <a:off x="9248777" y="3813175"/>
            <a:ext cx="755649" cy="396875"/>
          </a:xfrm>
          <a:prstGeom prst="rect">
            <a:avLst/>
          </a:prstGeom>
          <a:noFill/>
          <a:ln>
            <a:noFill/>
          </a:ln>
        </p:spPr>
        <p:txBody>
          <a:bodyPr lIns="91425" tIns="45700" rIns="91425" bIns="45700" anchor="t" anchorCtr="0">
            <a:noAutofit/>
          </a:bodyPr>
          <a:lstStyle/>
          <a:p>
            <a:pPr>
              <a:buSzPct val="25000"/>
            </a:pPr>
            <a:r>
              <a:rPr lang="en-US" sz="2000" b="1">
                <a:solidFill>
                  <a:schemeClr val="dk1"/>
                </a:solidFill>
                <a:latin typeface="Calibri"/>
                <a:ea typeface="Calibri"/>
                <a:cs typeface="Calibri"/>
                <a:sym typeface="Calibri"/>
              </a:rPr>
              <a:t>y</a:t>
            </a:r>
          </a:p>
        </p:txBody>
      </p:sp>
      <p:sp>
        <p:nvSpPr>
          <p:cNvPr id="1274" name="Shape 1274"/>
          <p:cNvSpPr/>
          <p:nvPr/>
        </p:nvSpPr>
        <p:spPr>
          <a:xfrm>
            <a:off x="9413877" y="4873626"/>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275" name="Shape 1275"/>
          <p:cNvSpPr/>
          <p:nvPr/>
        </p:nvSpPr>
        <p:spPr>
          <a:xfrm>
            <a:off x="9413877" y="4581526"/>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276" name="Shape 1276"/>
          <p:cNvSpPr/>
          <p:nvPr/>
        </p:nvSpPr>
        <p:spPr>
          <a:xfrm>
            <a:off x="9413877" y="4445001"/>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277" name="Shape 1277"/>
          <p:cNvSpPr/>
          <p:nvPr/>
        </p:nvSpPr>
        <p:spPr>
          <a:xfrm>
            <a:off x="9413877" y="4305301"/>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278" name="Shape 1278"/>
          <p:cNvSpPr/>
          <p:nvPr/>
        </p:nvSpPr>
        <p:spPr>
          <a:xfrm>
            <a:off x="9413877" y="4733926"/>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279" name="Shape 1279"/>
          <p:cNvSpPr txBox="1"/>
          <p:nvPr/>
        </p:nvSpPr>
        <p:spPr>
          <a:xfrm>
            <a:off x="8478837" y="6197600"/>
            <a:ext cx="1539875" cy="396875"/>
          </a:xfrm>
          <a:prstGeom prst="rect">
            <a:avLst/>
          </a:prstGeom>
          <a:noFill/>
          <a:ln>
            <a:noFill/>
          </a:ln>
        </p:spPr>
        <p:txBody>
          <a:bodyPr lIns="91425" tIns="45700" rIns="91425" bIns="45700" anchor="t" anchorCtr="0">
            <a:noAutofit/>
          </a:bodyPr>
          <a:lstStyle/>
          <a:p>
            <a:pPr algn="ctr">
              <a:buSzPct val="25000"/>
            </a:pPr>
            <a:r>
              <a:rPr lang="en-US" sz="2000" b="1">
                <a:solidFill>
                  <a:schemeClr val="dk1"/>
                </a:solidFill>
                <a:latin typeface="Calibri"/>
                <a:ea typeface="Calibri"/>
                <a:cs typeface="Calibri"/>
                <a:sym typeface="Calibri"/>
              </a:rPr>
              <a:t>z = 46 mm</a:t>
            </a:r>
          </a:p>
        </p:txBody>
      </p:sp>
      <p:sp>
        <p:nvSpPr>
          <p:cNvPr id="1280" name="Shape 1280"/>
          <p:cNvSpPr/>
          <p:nvPr/>
        </p:nvSpPr>
        <p:spPr>
          <a:xfrm>
            <a:off x="9415465" y="4875213"/>
            <a:ext cx="87311" cy="88900"/>
          </a:xfrm>
          <a:prstGeom prst="ellipse">
            <a:avLst/>
          </a:prstGeom>
          <a:solidFill>
            <a:srgbClr val="F20000"/>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281" name="Shape 1281"/>
          <p:cNvSpPr/>
          <p:nvPr/>
        </p:nvSpPr>
        <p:spPr>
          <a:xfrm>
            <a:off x="9551988" y="4778376"/>
            <a:ext cx="1108075" cy="306387"/>
          </a:xfrm>
          <a:prstGeom prst="leftArrow">
            <a:avLst>
              <a:gd name="adj1" fmla="val 50000"/>
              <a:gd name="adj2" fmla="val 90414"/>
            </a:avLst>
          </a:prstGeom>
          <a:solidFill>
            <a:srgbClr val="F20000"/>
          </a:solidFill>
          <a:ln w="9525" cap="flat" cmpd="sng">
            <a:solidFill>
              <a:schemeClr val="dk1"/>
            </a:solidFill>
            <a:prstDash val="solid"/>
            <a:miter/>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1282" name="Shape 1282"/>
          <p:cNvSpPr txBox="1"/>
          <p:nvPr/>
        </p:nvSpPr>
        <p:spPr>
          <a:xfrm>
            <a:off x="8472488" y="3065463"/>
            <a:ext cx="2032000" cy="579436"/>
          </a:xfrm>
          <a:prstGeom prst="rect">
            <a:avLst/>
          </a:prstGeom>
          <a:solidFill>
            <a:schemeClr val="folHlink"/>
          </a:solidFill>
          <a:ln>
            <a:noFill/>
          </a:ln>
        </p:spPr>
        <p:txBody>
          <a:bodyPr lIns="91425" tIns="45700" rIns="91425" bIns="45700" anchor="t" anchorCtr="0">
            <a:noAutofit/>
          </a:bodyPr>
          <a:lstStyle/>
          <a:p>
            <a:pPr>
              <a:buSzPct val="25000"/>
            </a:pPr>
            <a:r>
              <a:rPr lang="en-US" sz="3200" b="1">
                <a:solidFill>
                  <a:schemeClr val="lt1"/>
                </a:solidFill>
                <a:latin typeface="Calibri"/>
                <a:ea typeface="Calibri"/>
                <a:cs typeface="Calibri"/>
                <a:sym typeface="Calibri"/>
              </a:rPr>
              <a:t>(10,</a:t>
            </a:r>
            <a:r>
              <a:rPr lang="en-US" sz="3200" b="1">
                <a:solidFill>
                  <a:srgbClr val="FF0000"/>
                </a:solidFill>
                <a:latin typeface="Calibri"/>
                <a:ea typeface="Calibri"/>
                <a:cs typeface="Calibri"/>
                <a:sym typeface="Calibri"/>
              </a:rPr>
              <a:t>10</a:t>
            </a:r>
            <a:r>
              <a:rPr lang="en-US" sz="3200" b="1">
                <a:solidFill>
                  <a:schemeClr val="lt1"/>
                </a:solidFill>
                <a:latin typeface="Calibri"/>
                <a:ea typeface="Calibri"/>
                <a:cs typeface="Calibri"/>
                <a:sym typeface="Calibri"/>
              </a:rPr>
              <a:t>,46)</a:t>
            </a:r>
          </a:p>
        </p:txBody>
      </p:sp>
      <p:cxnSp>
        <p:nvCxnSpPr>
          <p:cNvPr id="1283" name="Shape 1283"/>
          <p:cNvCxnSpPr/>
          <p:nvPr/>
        </p:nvCxnSpPr>
        <p:spPr>
          <a:xfrm>
            <a:off x="4445001" y="5002212"/>
            <a:ext cx="503239" cy="0"/>
          </a:xfrm>
          <a:prstGeom prst="straightConnector1">
            <a:avLst/>
          </a:prstGeom>
          <a:noFill/>
          <a:ln w="57150" cap="flat" cmpd="sng">
            <a:solidFill>
              <a:schemeClr val="dk1"/>
            </a:solidFill>
            <a:prstDash val="solid"/>
            <a:round/>
            <a:headEnd type="none" w="med" len="med"/>
            <a:tailEnd type="none" w="med" len="med"/>
          </a:ln>
        </p:spPr>
      </p:cxnSp>
      <p:cxnSp>
        <p:nvCxnSpPr>
          <p:cNvPr id="1284" name="Shape 1284"/>
          <p:cNvCxnSpPr/>
          <p:nvPr/>
        </p:nvCxnSpPr>
        <p:spPr>
          <a:xfrm>
            <a:off x="4445001" y="5308600"/>
            <a:ext cx="503239" cy="0"/>
          </a:xfrm>
          <a:prstGeom prst="straightConnector1">
            <a:avLst/>
          </a:prstGeom>
          <a:noFill/>
          <a:ln w="57150" cap="flat" cmpd="sng">
            <a:solidFill>
              <a:srgbClr val="FF0000"/>
            </a:solidFill>
            <a:prstDash val="solid"/>
            <a:round/>
            <a:headEnd type="none" w="med" len="med"/>
            <a:tailEnd type="none" w="med" len="med"/>
          </a:ln>
        </p:spPr>
      </p:cxnSp>
      <p:sp>
        <p:nvSpPr>
          <p:cNvPr id="1285" name="Shape 1285"/>
          <p:cNvSpPr txBox="1">
            <a:spLocks noGrp="1"/>
          </p:cNvSpPr>
          <p:nvPr>
            <p:ph type="title"/>
          </p:nvPr>
        </p:nvSpPr>
        <p:spPr>
          <a:xfrm>
            <a:off x="2063552" y="49214"/>
            <a:ext cx="8452664" cy="892175"/>
          </a:xfrm>
          <a:prstGeom prst="rect">
            <a:avLst/>
          </a:prstGeom>
          <a:noFill/>
          <a:ln>
            <a:noFill/>
          </a:ln>
        </p:spPr>
        <p:txBody>
          <a:bodyPr lIns="91425" tIns="45700" rIns="91425" bIns="45700" anchor="ctr" anchorCtr="0">
            <a:noAutofit/>
          </a:bodyPr>
          <a:lstStyle/>
          <a:p>
            <a:pPr>
              <a:buClr>
                <a:srgbClr val="FF0000"/>
              </a:buClr>
              <a:buSzPct val="25000"/>
            </a:pPr>
            <a:r>
              <a:rPr lang="en-US" sz="4000" b="1">
                <a:solidFill>
                  <a:schemeClr val="tx1"/>
                </a:solidFill>
              </a:rPr>
              <a:t>Pulse Shape Analysis concept</a:t>
            </a:r>
          </a:p>
        </p:txBody>
      </p:sp>
      <p:sp>
        <p:nvSpPr>
          <p:cNvPr id="1286" name="Shape 1286"/>
          <p:cNvSpPr txBox="1"/>
          <p:nvPr/>
        </p:nvSpPr>
        <p:spPr>
          <a:xfrm>
            <a:off x="2063752" y="5949951"/>
            <a:ext cx="4176265" cy="369332"/>
          </a:xfrm>
          <a:prstGeom prst="rect">
            <a:avLst/>
          </a:prstGeom>
          <a:noFill/>
          <a:ln>
            <a:noFill/>
          </a:ln>
        </p:spPr>
        <p:txBody>
          <a:bodyPr lIns="91425" tIns="45700" rIns="91425" bIns="45700" anchor="t" anchorCtr="0">
            <a:noAutofit/>
          </a:bodyPr>
          <a:lstStyle/>
          <a:p>
            <a:pPr algn="ctr">
              <a:buSzPct val="25000"/>
            </a:pPr>
            <a:r>
              <a:rPr lang="en-US" b="1">
                <a:solidFill>
                  <a:schemeClr val="dk1"/>
                </a:solidFill>
                <a:latin typeface="Calibri"/>
                <a:ea typeface="Calibri"/>
                <a:cs typeface="Calibri"/>
                <a:sym typeface="Calibri"/>
              </a:rPr>
              <a:t>791 keV deposited in segment B4</a:t>
            </a:r>
          </a:p>
        </p:txBody>
      </p:sp>
      <p:sp>
        <p:nvSpPr>
          <p:cNvPr id="1287" name="Shape 1287"/>
          <p:cNvSpPr txBox="1"/>
          <p:nvPr/>
        </p:nvSpPr>
        <p:spPr>
          <a:xfrm>
            <a:off x="4948237" y="4803776"/>
            <a:ext cx="1565883" cy="646331"/>
          </a:xfrm>
          <a:prstGeom prst="rect">
            <a:avLst/>
          </a:prstGeom>
          <a:noFill/>
          <a:ln>
            <a:noFill/>
          </a:ln>
        </p:spPr>
        <p:txBody>
          <a:bodyPr lIns="91425" tIns="45700" rIns="91425" bIns="45700" anchor="t" anchorCtr="0">
            <a:noAutofit/>
          </a:bodyPr>
          <a:lstStyle/>
          <a:p>
            <a:pPr>
              <a:buSzPct val="25000"/>
            </a:pPr>
            <a:r>
              <a:rPr lang="en-US" b="1">
                <a:solidFill>
                  <a:schemeClr val="dk1"/>
                </a:solidFill>
                <a:latin typeface="Calibri"/>
                <a:ea typeface="Calibri"/>
                <a:cs typeface="Calibri"/>
                <a:sym typeface="Calibri"/>
              </a:rPr>
              <a:t>measured</a:t>
            </a:r>
            <a:br>
              <a:rPr lang="en-US" b="1">
                <a:solidFill>
                  <a:schemeClr val="dk1"/>
                </a:solidFill>
                <a:latin typeface="Calibri"/>
                <a:ea typeface="Calibri"/>
                <a:cs typeface="Calibri"/>
                <a:sym typeface="Calibri"/>
              </a:rPr>
            </a:br>
            <a:r>
              <a:rPr lang="en-US" b="1">
                <a:solidFill>
                  <a:srgbClr val="FF0000"/>
                </a:solidFill>
                <a:latin typeface="Calibri"/>
                <a:ea typeface="Calibri"/>
                <a:cs typeface="Calibri"/>
                <a:sym typeface="Calibri"/>
              </a:rPr>
              <a:t>calculated</a:t>
            </a:r>
          </a:p>
        </p:txBody>
      </p:sp>
    </p:spTree>
    <p:extLst>
      <p:ext uri="{BB962C8B-B14F-4D97-AF65-F5344CB8AC3E}">
        <p14:creationId xmlns:p14="http://schemas.microsoft.com/office/powerpoint/2010/main" val="15507511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292"/>
        <p:cNvGrpSpPr/>
        <p:nvPr/>
      </p:nvGrpSpPr>
      <p:grpSpPr>
        <a:xfrm>
          <a:off x="0" y="0"/>
          <a:ext cx="0" cy="0"/>
          <a:chOff x="0" y="0"/>
          <a:chExt cx="0" cy="0"/>
        </a:xfrm>
      </p:grpSpPr>
      <p:pic>
        <p:nvPicPr>
          <p:cNvPr id="1293" name="Shape 1293" descr="p10p15p46"/>
          <p:cNvPicPr preferRelativeResize="0"/>
          <p:nvPr/>
        </p:nvPicPr>
        <p:blipFill rotWithShape="1">
          <a:blip r:embed="rId3">
            <a:alphaModFix/>
          </a:blip>
          <a:srcRect/>
          <a:stretch/>
        </p:blipFill>
        <p:spPr>
          <a:xfrm>
            <a:off x="2135187" y="1268412"/>
            <a:ext cx="6191251" cy="4410075"/>
          </a:xfrm>
          <a:prstGeom prst="rect">
            <a:avLst/>
          </a:prstGeom>
          <a:noFill/>
          <a:ln>
            <a:noFill/>
          </a:ln>
        </p:spPr>
      </p:pic>
      <p:cxnSp>
        <p:nvCxnSpPr>
          <p:cNvPr id="1294" name="Shape 1294"/>
          <p:cNvCxnSpPr/>
          <p:nvPr/>
        </p:nvCxnSpPr>
        <p:spPr>
          <a:xfrm>
            <a:off x="2135187" y="2349500"/>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295" name="Shape 1295"/>
          <p:cNvCxnSpPr/>
          <p:nvPr/>
        </p:nvCxnSpPr>
        <p:spPr>
          <a:xfrm>
            <a:off x="2135187" y="3429000"/>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296" name="Shape 1296"/>
          <p:cNvCxnSpPr/>
          <p:nvPr/>
        </p:nvCxnSpPr>
        <p:spPr>
          <a:xfrm>
            <a:off x="2135187" y="4510087"/>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297" name="Shape 1297"/>
          <p:cNvCxnSpPr/>
          <p:nvPr/>
        </p:nvCxnSpPr>
        <p:spPr>
          <a:xfrm>
            <a:off x="2135187" y="5661025"/>
            <a:ext cx="2087563" cy="0"/>
          </a:xfrm>
          <a:prstGeom prst="straightConnector1">
            <a:avLst/>
          </a:prstGeom>
          <a:noFill/>
          <a:ln w="38100" cap="flat" cmpd="sng">
            <a:solidFill>
              <a:schemeClr val="folHlink"/>
            </a:solidFill>
            <a:prstDash val="solid"/>
            <a:round/>
            <a:headEnd type="none" w="med" len="med"/>
            <a:tailEnd type="none" w="med" len="med"/>
          </a:ln>
        </p:spPr>
      </p:cxnSp>
      <p:cxnSp>
        <p:nvCxnSpPr>
          <p:cNvPr id="1298" name="Shape 1298"/>
          <p:cNvCxnSpPr/>
          <p:nvPr/>
        </p:nvCxnSpPr>
        <p:spPr>
          <a:xfrm>
            <a:off x="2135187" y="1268412"/>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299" name="Shape 1299"/>
          <p:cNvCxnSpPr/>
          <p:nvPr/>
        </p:nvCxnSpPr>
        <p:spPr>
          <a:xfrm>
            <a:off x="4222751" y="1268413"/>
            <a:ext cx="0" cy="4392611"/>
          </a:xfrm>
          <a:prstGeom prst="straightConnector1">
            <a:avLst/>
          </a:prstGeom>
          <a:noFill/>
          <a:ln w="38100" cap="flat" cmpd="sng">
            <a:solidFill>
              <a:schemeClr val="folHlink"/>
            </a:solidFill>
            <a:prstDash val="solid"/>
            <a:round/>
            <a:headEnd type="none" w="med" len="med"/>
            <a:tailEnd type="none" w="med" len="med"/>
          </a:ln>
        </p:spPr>
      </p:cxnSp>
      <p:cxnSp>
        <p:nvCxnSpPr>
          <p:cNvPr id="1300" name="Shape 1300"/>
          <p:cNvCxnSpPr/>
          <p:nvPr/>
        </p:nvCxnSpPr>
        <p:spPr>
          <a:xfrm>
            <a:off x="6281737" y="1268412"/>
            <a:ext cx="0" cy="3241675"/>
          </a:xfrm>
          <a:prstGeom prst="straightConnector1">
            <a:avLst/>
          </a:prstGeom>
          <a:noFill/>
          <a:ln w="38100" cap="flat" cmpd="sng">
            <a:solidFill>
              <a:schemeClr val="folHlink"/>
            </a:solidFill>
            <a:prstDash val="solid"/>
            <a:round/>
            <a:headEnd type="none" w="med" len="med"/>
            <a:tailEnd type="none" w="med" len="med"/>
          </a:ln>
        </p:spPr>
      </p:cxnSp>
      <p:cxnSp>
        <p:nvCxnSpPr>
          <p:cNvPr id="1301" name="Shape 1301"/>
          <p:cNvCxnSpPr/>
          <p:nvPr/>
        </p:nvCxnSpPr>
        <p:spPr>
          <a:xfrm>
            <a:off x="8326439" y="1268412"/>
            <a:ext cx="0" cy="3241675"/>
          </a:xfrm>
          <a:prstGeom prst="straightConnector1">
            <a:avLst/>
          </a:prstGeom>
          <a:noFill/>
          <a:ln w="38100" cap="flat" cmpd="sng">
            <a:solidFill>
              <a:schemeClr val="folHlink"/>
            </a:solidFill>
            <a:prstDash val="solid"/>
            <a:round/>
            <a:headEnd type="none" w="med" len="med"/>
            <a:tailEnd type="none" w="med" len="med"/>
          </a:ln>
        </p:spPr>
      </p:cxnSp>
      <p:cxnSp>
        <p:nvCxnSpPr>
          <p:cNvPr id="1302" name="Shape 1302"/>
          <p:cNvCxnSpPr/>
          <p:nvPr/>
        </p:nvCxnSpPr>
        <p:spPr>
          <a:xfrm>
            <a:off x="2135187" y="1268413"/>
            <a:ext cx="0" cy="4392611"/>
          </a:xfrm>
          <a:prstGeom prst="straightConnector1">
            <a:avLst/>
          </a:prstGeom>
          <a:noFill/>
          <a:ln w="38100" cap="flat" cmpd="sng">
            <a:solidFill>
              <a:schemeClr val="folHlink"/>
            </a:solidFill>
            <a:prstDash val="solid"/>
            <a:round/>
            <a:headEnd type="none" w="med" len="med"/>
            <a:tailEnd type="none" w="med" len="med"/>
          </a:ln>
        </p:spPr>
      </p:cxnSp>
      <p:sp>
        <p:nvSpPr>
          <p:cNvPr id="1303" name="Shape 1303"/>
          <p:cNvSpPr txBox="1"/>
          <p:nvPr/>
        </p:nvSpPr>
        <p:spPr>
          <a:xfrm>
            <a:off x="5757999" y="2420939"/>
            <a:ext cx="431528"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B4</a:t>
            </a:r>
          </a:p>
        </p:txBody>
      </p:sp>
      <p:sp>
        <p:nvSpPr>
          <p:cNvPr id="1304" name="Shape 1304"/>
          <p:cNvSpPr txBox="1"/>
          <p:nvPr/>
        </p:nvSpPr>
        <p:spPr>
          <a:xfrm>
            <a:off x="7801111" y="2420939"/>
            <a:ext cx="431528"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B5</a:t>
            </a:r>
          </a:p>
        </p:txBody>
      </p:sp>
      <p:sp>
        <p:nvSpPr>
          <p:cNvPr id="1305" name="Shape 1305"/>
          <p:cNvSpPr txBox="1"/>
          <p:nvPr/>
        </p:nvSpPr>
        <p:spPr>
          <a:xfrm>
            <a:off x="3719649" y="2420939"/>
            <a:ext cx="431528"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B3</a:t>
            </a:r>
          </a:p>
        </p:txBody>
      </p:sp>
      <p:sp>
        <p:nvSpPr>
          <p:cNvPr id="1306" name="Shape 1306"/>
          <p:cNvSpPr txBox="1"/>
          <p:nvPr/>
        </p:nvSpPr>
        <p:spPr>
          <a:xfrm>
            <a:off x="5762005" y="3494087"/>
            <a:ext cx="42351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C4</a:t>
            </a:r>
          </a:p>
        </p:txBody>
      </p:sp>
      <p:sp>
        <p:nvSpPr>
          <p:cNvPr id="1307" name="Shape 1307"/>
          <p:cNvSpPr txBox="1"/>
          <p:nvPr/>
        </p:nvSpPr>
        <p:spPr>
          <a:xfrm>
            <a:off x="7805117" y="3494087"/>
            <a:ext cx="42351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C5</a:t>
            </a:r>
          </a:p>
        </p:txBody>
      </p:sp>
      <p:sp>
        <p:nvSpPr>
          <p:cNvPr id="1308" name="Shape 1308"/>
          <p:cNvSpPr txBox="1"/>
          <p:nvPr/>
        </p:nvSpPr>
        <p:spPr>
          <a:xfrm>
            <a:off x="3723656" y="3494087"/>
            <a:ext cx="42351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C3</a:t>
            </a:r>
          </a:p>
        </p:txBody>
      </p:sp>
      <p:sp>
        <p:nvSpPr>
          <p:cNvPr id="1309" name="Shape 1309"/>
          <p:cNvSpPr txBox="1"/>
          <p:nvPr/>
        </p:nvSpPr>
        <p:spPr>
          <a:xfrm>
            <a:off x="3357215" y="4581526"/>
            <a:ext cx="70237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CORE</a:t>
            </a:r>
          </a:p>
        </p:txBody>
      </p:sp>
      <p:sp>
        <p:nvSpPr>
          <p:cNvPr id="1310" name="Shape 1310"/>
          <p:cNvSpPr txBox="1"/>
          <p:nvPr/>
        </p:nvSpPr>
        <p:spPr>
          <a:xfrm>
            <a:off x="5753189" y="1341438"/>
            <a:ext cx="441147"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A4</a:t>
            </a:r>
          </a:p>
        </p:txBody>
      </p:sp>
      <p:sp>
        <p:nvSpPr>
          <p:cNvPr id="1311" name="Shape 1311"/>
          <p:cNvSpPr txBox="1"/>
          <p:nvPr/>
        </p:nvSpPr>
        <p:spPr>
          <a:xfrm>
            <a:off x="7796301" y="1341438"/>
            <a:ext cx="441147"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A5</a:t>
            </a:r>
          </a:p>
        </p:txBody>
      </p:sp>
      <p:sp>
        <p:nvSpPr>
          <p:cNvPr id="1312" name="Shape 1312"/>
          <p:cNvSpPr txBox="1"/>
          <p:nvPr/>
        </p:nvSpPr>
        <p:spPr>
          <a:xfrm>
            <a:off x="3714840" y="1341438"/>
            <a:ext cx="441147"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A3</a:t>
            </a:r>
          </a:p>
        </p:txBody>
      </p:sp>
      <p:sp>
        <p:nvSpPr>
          <p:cNvPr id="1313" name="Shape 1313"/>
          <p:cNvSpPr/>
          <p:nvPr/>
        </p:nvSpPr>
        <p:spPr>
          <a:xfrm>
            <a:off x="7824226" y="5949951"/>
            <a:ext cx="2851149" cy="644524"/>
          </a:xfrm>
          <a:prstGeom prst="rect">
            <a:avLst/>
          </a:prstGeom>
          <a:solidFill>
            <a:schemeClr val="lt1"/>
          </a:solidFill>
          <a:ln>
            <a:noFill/>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1314" name="Shape 1314"/>
          <p:cNvSpPr txBox="1"/>
          <p:nvPr/>
        </p:nvSpPr>
        <p:spPr>
          <a:xfrm>
            <a:off x="8593138" y="4449764"/>
            <a:ext cx="370615"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C4</a:t>
            </a:r>
          </a:p>
        </p:txBody>
      </p:sp>
      <p:sp>
        <p:nvSpPr>
          <p:cNvPr id="1315" name="Shape 1315"/>
          <p:cNvSpPr txBox="1"/>
          <p:nvPr/>
        </p:nvSpPr>
        <p:spPr>
          <a:xfrm>
            <a:off x="8340725" y="5129213"/>
            <a:ext cx="389851"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D4</a:t>
            </a:r>
          </a:p>
        </p:txBody>
      </p:sp>
      <p:sp>
        <p:nvSpPr>
          <p:cNvPr id="1316" name="Shape 1316"/>
          <p:cNvSpPr txBox="1"/>
          <p:nvPr/>
        </p:nvSpPr>
        <p:spPr>
          <a:xfrm>
            <a:off x="8618537" y="5832477"/>
            <a:ext cx="364203"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E4</a:t>
            </a:r>
          </a:p>
        </p:txBody>
      </p:sp>
      <p:sp>
        <p:nvSpPr>
          <p:cNvPr id="1317" name="Shape 1317"/>
          <p:cNvSpPr txBox="1"/>
          <p:nvPr/>
        </p:nvSpPr>
        <p:spPr>
          <a:xfrm>
            <a:off x="9485314" y="5813426"/>
            <a:ext cx="357791"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F4</a:t>
            </a:r>
          </a:p>
        </p:txBody>
      </p:sp>
      <p:sp>
        <p:nvSpPr>
          <p:cNvPr id="1318" name="Shape 1318"/>
          <p:cNvSpPr txBox="1"/>
          <p:nvPr/>
        </p:nvSpPr>
        <p:spPr>
          <a:xfrm>
            <a:off x="9818688" y="5245101"/>
            <a:ext cx="385043"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A4</a:t>
            </a:r>
          </a:p>
        </p:txBody>
      </p:sp>
      <p:sp>
        <p:nvSpPr>
          <p:cNvPr id="1319" name="Shape 1319"/>
          <p:cNvSpPr txBox="1"/>
          <p:nvPr/>
        </p:nvSpPr>
        <p:spPr>
          <a:xfrm>
            <a:off x="9551988" y="4445001"/>
            <a:ext cx="377027"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B4</a:t>
            </a:r>
          </a:p>
        </p:txBody>
      </p:sp>
      <p:cxnSp>
        <p:nvCxnSpPr>
          <p:cNvPr id="1320" name="Shape 1320"/>
          <p:cNvCxnSpPr/>
          <p:nvPr/>
        </p:nvCxnSpPr>
        <p:spPr>
          <a:xfrm>
            <a:off x="9219407" y="3704431"/>
            <a:ext cx="0" cy="1154112"/>
          </a:xfrm>
          <a:prstGeom prst="straightConnector1">
            <a:avLst/>
          </a:prstGeom>
          <a:noFill/>
          <a:ln w="19050" cap="flat" cmpd="sng">
            <a:solidFill>
              <a:schemeClr val="dk1"/>
            </a:solidFill>
            <a:prstDash val="solid"/>
            <a:round/>
            <a:headEnd type="none" w="med" len="med"/>
            <a:tailEnd type="none" w="med" len="med"/>
          </a:ln>
        </p:spPr>
      </p:cxnSp>
      <p:cxnSp>
        <p:nvCxnSpPr>
          <p:cNvPr id="1321" name="Shape 1321"/>
          <p:cNvCxnSpPr/>
          <p:nvPr/>
        </p:nvCxnSpPr>
        <p:spPr>
          <a:xfrm rot="-5400000">
            <a:off x="9588501" y="5435601"/>
            <a:ext cx="977899" cy="546099"/>
          </a:xfrm>
          <a:prstGeom prst="straightConnector1">
            <a:avLst/>
          </a:prstGeom>
          <a:noFill/>
          <a:ln w="19050" cap="flat" cmpd="sng">
            <a:solidFill>
              <a:schemeClr val="dk1"/>
            </a:solidFill>
            <a:prstDash val="solid"/>
            <a:round/>
            <a:headEnd type="none" w="med" len="med"/>
            <a:tailEnd type="none" w="med" len="med"/>
          </a:ln>
        </p:spPr>
      </p:cxnSp>
      <p:cxnSp>
        <p:nvCxnSpPr>
          <p:cNvPr id="1322" name="Shape 1322"/>
          <p:cNvCxnSpPr/>
          <p:nvPr/>
        </p:nvCxnSpPr>
        <p:spPr>
          <a:xfrm rot="-5400000" flipH="1">
            <a:off x="7900193" y="5441156"/>
            <a:ext cx="958851" cy="554037"/>
          </a:xfrm>
          <a:prstGeom prst="straightConnector1">
            <a:avLst/>
          </a:prstGeom>
          <a:noFill/>
          <a:ln w="19050" cap="flat" cmpd="sng">
            <a:solidFill>
              <a:schemeClr val="dk1"/>
            </a:solidFill>
            <a:prstDash val="solid"/>
            <a:round/>
            <a:headEnd type="none" w="med" len="med"/>
            <a:tailEnd type="none" w="med" len="med"/>
          </a:ln>
        </p:spPr>
      </p:cxnSp>
      <p:cxnSp>
        <p:nvCxnSpPr>
          <p:cNvPr id="1323" name="Shape 1323"/>
          <p:cNvCxnSpPr/>
          <p:nvPr/>
        </p:nvCxnSpPr>
        <p:spPr>
          <a:xfrm rot="-5400000" flipH="1">
            <a:off x="9604375" y="4473576"/>
            <a:ext cx="938212" cy="554037"/>
          </a:xfrm>
          <a:prstGeom prst="straightConnector1">
            <a:avLst/>
          </a:prstGeom>
          <a:noFill/>
          <a:ln w="19050" cap="flat" cmpd="sng">
            <a:solidFill>
              <a:schemeClr val="dk1"/>
            </a:solidFill>
            <a:prstDash val="solid"/>
            <a:round/>
            <a:headEnd type="none" w="med" len="med"/>
            <a:tailEnd type="none" w="med" len="med"/>
          </a:ln>
        </p:spPr>
      </p:cxnSp>
      <p:cxnSp>
        <p:nvCxnSpPr>
          <p:cNvPr id="1324" name="Shape 1324"/>
          <p:cNvCxnSpPr/>
          <p:nvPr/>
        </p:nvCxnSpPr>
        <p:spPr>
          <a:xfrm rot="-5400000">
            <a:off x="7893844" y="4490244"/>
            <a:ext cx="957261" cy="539749"/>
          </a:xfrm>
          <a:prstGeom prst="straightConnector1">
            <a:avLst/>
          </a:prstGeom>
          <a:noFill/>
          <a:ln w="19050" cap="flat" cmpd="sng">
            <a:solidFill>
              <a:schemeClr val="dk1"/>
            </a:solidFill>
            <a:prstDash val="solid"/>
            <a:round/>
            <a:headEnd type="none" w="med" len="med"/>
            <a:tailEnd type="none" w="med" len="med"/>
          </a:ln>
        </p:spPr>
      </p:cxnSp>
      <p:cxnSp>
        <p:nvCxnSpPr>
          <p:cNvPr id="1325" name="Shape 1325"/>
          <p:cNvCxnSpPr/>
          <p:nvPr/>
        </p:nvCxnSpPr>
        <p:spPr>
          <a:xfrm>
            <a:off x="9230519" y="5623717"/>
            <a:ext cx="0" cy="1147763"/>
          </a:xfrm>
          <a:prstGeom prst="straightConnector1">
            <a:avLst/>
          </a:prstGeom>
          <a:noFill/>
          <a:ln w="19050" cap="flat" cmpd="sng">
            <a:solidFill>
              <a:schemeClr val="dk1"/>
            </a:solidFill>
            <a:prstDash val="solid"/>
            <a:round/>
            <a:headEnd type="none" w="med" len="med"/>
            <a:tailEnd type="none" w="med" len="med"/>
          </a:ln>
        </p:spPr>
      </p:cxnSp>
      <p:cxnSp>
        <p:nvCxnSpPr>
          <p:cNvPr id="1326" name="Shape 1326"/>
          <p:cNvCxnSpPr/>
          <p:nvPr/>
        </p:nvCxnSpPr>
        <p:spPr>
          <a:xfrm rot="-5400000" flipH="1">
            <a:off x="8759826" y="4357690"/>
            <a:ext cx="966788" cy="1712911"/>
          </a:xfrm>
          <a:prstGeom prst="straightConnector1">
            <a:avLst/>
          </a:prstGeom>
          <a:noFill/>
          <a:ln w="19050" cap="flat" cmpd="sng">
            <a:solidFill>
              <a:schemeClr val="dk1"/>
            </a:solidFill>
            <a:prstDash val="solid"/>
            <a:round/>
            <a:headEnd type="none" w="med" len="med"/>
            <a:tailEnd type="none" w="med" len="med"/>
          </a:ln>
        </p:spPr>
      </p:cxnSp>
      <p:cxnSp>
        <p:nvCxnSpPr>
          <p:cNvPr id="1327" name="Shape 1327"/>
          <p:cNvCxnSpPr/>
          <p:nvPr/>
        </p:nvCxnSpPr>
        <p:spPr>
          <a:xfrm rot="5400000">
            <a:off x="8735218" y="4364833"/>
            <a:ext cx="957263" cy="1701799"/>
          </a:xfrm>
          <a:prstGeom prst="straightConnector1">
            <a:avLst/>
          </a:prstGeom>
          <a:noFill/>
          <a:ln w="19050" cap="flat" cmpd="sng">
            <a:solidFill>
              <a:schemeClr val="dk1"/>
            </a:solidFill>
            <a:prstDash val="solid"/>
            <a:round/>
            <a:headEnd type="none" w="med" len="med"/>
            <a:tailEnd type="none" w="med" len="med"/>
          </a:ln>
        </p:spPr>
      </p:cxnSp>
      <p:cxnSp>
        <p:nvCxnSpPr>
          <p:cNvPr id="1328" name="Shape 1328"/>
          <p:cNvCxnSpPr/>
          <p:nvPr/>
        </p:nvCxnSpPr>
        <p:spPr>
          <a:xfrm rot="5400000">
            <a:off x="8271668" y="5239543"/>
            <a:ext cx="1916112" cy="0"/>
          </a:xfrm>
          <a:prstGeom prst="straightConnector1">
            <a:avLst/>
          </a:prstGeom>
          <a:noFill/>
          <a:ln w="19050" cap="flat" cmpd="sng">
            <a:solidFill>
              <a:schemeClr val="dk1"/>
            </a:solidFill>
            <a:prstDash val="solid"/>
            <a:round/>
            <a:headEnd type="none" w="med" len="med"/>
            <a:tailEnd type="none" w="med" len="med"/>
          </a:ln>
        </p:spPr>
      </p:cxnSp>
      <p:cxnSp>
        <p:nvCxnSpPr>
          <p:cNvPr id="1330" name="Shape 1330"/>
          <p:cNvCxnSpPr/>
          <p:nvPr/>
        </p:nvCxnSpPr>
        <p:spPr>
          <a:xfrm rot="-5400000">
            <a:off x="8524082" y="4495007"/>
            <a:ext cx="1411287" cy="0"/>
          </a:xfrm>
          <a:prstGeom prst="straightConnector1">
            <a:avLst/>
          </a:prstGeom>
          <a:noFill/>
          <a:ln w="57150" cap="flat" cmpd="sng">
            <a:solidFill>
              <a:schemeClr val="dk1"/>
            </a:solidFill>
            <a:prstDash val="solid"/>
            <a:round/>
            <a:headEnd type="none" w="med" len="med"/>
            <a:tailEnd type="triangle" w="lg" len="lg"/>
          </a:ln>
        </p:spPr>
      </p:cxnSp>
      <p:cxnSp>
        <p:nvCxnSpPr>
          <p:cNvPr id="1331" name="Shape 1331"/>
          <p:cNvCxnSpPr/>
          <p:nvPr/>
        </p:nvCxnSpPr>
        <p:spPr>
          <a:xfrm rot="10800000">
            <a:off x="9458325" y="4318000"/>
            <a:ext cx="0" cy="604837"/>
          </a:xfrm>
          <a:prstGeom prst="straightConnector1">
            <a:avLst/>
          </a:prstGeom>
          <a:noFill/>
          <a:ln w="9525" cap="flat" cmpd="sng">
            <a:solidFill>
              <a:schemeClr val="dk1"/>
            </a:solidFill>
            <a:prstDash val="solid"/>
            <a:round/>
            <a:headEnd type="none" w="med" len="med"/>
            <a:tailEnd type="none" w="med" len="med"/>
          </a:ln>
        </p:spPr>
      </p:cxnSp>
      <p:sp>
        <p:nvSpPr>
          <p:cNvPr id="1332" name="Shape 1332"/>
          <p:cNvSpPr txBox="1"/>
          <p:nvPr/>
        </p:nvSpPr>
        <p:spPr>
          <a:xfrm>
            <a:off x="10309226" y="5175249"/>
            <a:ext cx="755649" cy="396875"/>
          </a:xfrm>
          <a:prstGeom prst="rect">
            <a:avLst/>
          </a:prstGeom>
          <a:noFill/>
          <a:ln>
            <a:noFill/>
          </a:ln>
        </p:spPr>
        <p:txBody>
          <a:bodyPr lIns="91425" tIns="45700" rIns="91425" bIns="45700" anchor="t" anchorCtr="0">
            <a:noAutofit/>
          </a:bodyPr>
          <a:lstStyle/>
          <a:p>
            <a:pPr>
              <a:buSzPct val="25000"/>
            </a:pPr>
            <a:r>
              <a:rPr lang="en-US" sz="2000" b="1">
                <a:solidFill>
                  <a:schemeClr val="dk1"/>
                </a:solidFill>
                <a:latin typeface="Arial"/>
                <a:ea typeface="Arial"/>
                <a:cs typeface="Arial"/>
                <a:sym typeface="Arial"/>
              </a:rPr>
              <a:t>x</a:t>
            </a:r>
          </a:p>
        </p:txBody>
      </p:sp>
      <p:sp>
        <p:nvSpPr>
          <p:cNvPr id="1333" name="Shape 1333"/>
          <p:cNvSpPr txBox="1"/>
          <p:nvPr/>
        </p:nvSpPr>
        <p:spPr>
          <a:xfrm>
            <a:off x="9248777" y="3813175"/>
            <a:ext cx="755649" cy="396875"/>
          </a:xfrm>
          <a:prstGeom prst="rect">
            <a:avLst/>
          </a:prstGeom>
          <a:noFill/>
          <a:ln>
            <a:noFill/>
          </a:ln>
        </p:spPr>
        <p:txBody>
          <a:bodyPr lIns="91425" tIns="45700" rIns="91425" bIns="45700" anchor="t" anchorCtr="0">
            <a:noAutofit/>
          </a:bodyPr>
          <a:lstStyle/>
          <a:p>
            <a:pPr>
              <a:buSzPct val="25000"/>
            </a:pPr>
            <a:r>
              <a:rPr lang="en-US" sz="2000" b="1">
                <a:solidFill>
                  <a:schemeClr val="dk1"/>
                </a:solidFill>
                <a:latin typeface="Calibri"/>
                <a:ea typeface="Calibri"/>
                <a:cs typeface="Calibri"/>
                <a:sym typeface="Calibri"/>
              </a:rPr>
              <a:t>y</a:t>
            </a:r>
          </a:p>
        </p:txBody>
      </p:sp>
      <p:sp>
        <p:nvSpPr>
          <p:cNvPr id="1334" name="Shape 1334"/>
          <p:cNvSpPr/>
          <p:nvPr/>
        </p:nvSpPr>
        <p:spPr>
          <a:xfrm>
            <a:off x="9413877" y="4873626"/>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335" name="Shape 1335"/>
          <p:cNvSpPr/>
          <p:nvPr/>
        </p:nvSpPr>
        <p:spPr>
          <a:xfrm>
            <a:off x="9413877" y="4581526"/>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336" name="Shape 1336"/>
          <p:cNvSpPr/>
          <p:nvPr/>
        </p:nvSpPr>
        <p:spPr>
          <a:xfrm>
            <a:off x="9413877" y="4445001"/>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337" name="Shape 1337"/>
          <p:cNvSpPr/>
          <p:nvPr/>
        </p:nvSpPr>
        <p:spPr>
          <a:xfrm>
            <a:off x="9413877" y="4305301"/>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338" name="Shape 1338"/>
          <p:cNvSpPr/>
          <p:nvPr/>
        </p:nvSpPr>
        <p:spPr>
          <a:xfrm>
            <a:off x="9413877" y="4733926"/>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339" name="Shape 1339"/>
          <p:cNvSpPr txBox="1"/>
          <p:nvPr/>
        </p:nvSpPr>
        <p:spPr>
          <a:xfrm>
            <a:off x="8478837" y="6197600"/>
            <a:ext cx="1539875" cy="396875"/>
          </a:xfrm>
          <a:prstGeom prst="rect">
            <a:avLst/>
          </a:prstGeom>
          <a:noFill/>
          <a:ln>
            <a:noFill/>
          </a:ln>
        </p:spPr>
        <p:txBody>
          <a:bodyPr lIns="91425" tIns="45700" rIns="91425" bIns="45700" anchor="t" anchorCtr="0">
            <a:noAutofit/>
          </a:bodyPr>
          <a:lstStyle/>
          <a:p>
            <a:pPr algn="ctr">
              <a:buSzPct val="25000"/>
            </a:pPr>
            <a:r>
              <a:rPr lang="en-US" sz="2000" b="1">
                <a:solidFill>
                  <a:schemeClr val="dk1"/>
                </a:solidFill>
                <a:latin typeface="Calibri"/>
                <a:ea typeface="Calibri"/>
                <a:cs typeface="Calibri"/>
                <a:sym typeface="Calibri"/>
              </a:rPr>
              <a:t>z = 46 mm</a:t>
            </a:r>
          </a:p>
        </p:txBody>
      </p:sp>
      <p:sp>
        <p:nvSpPr>
          <p:cNvPr id="1340" name="Shape 1340"/>
          <p:cNvSpPr/>
          <p:nvPr/>
        </p:nvSpPr>
        <p:spPr>
          <a:xfrm>
            <a:off x="9412290" y="4733926"/>
            <a:ext cx="87311" cy="88900"/>
          </a:xfrm>
          <a:prstGeom prst="ellipse">
            <a:avLst/>
          </a:prstGeom>
          <a:solidFill>
            <a:srgbClr val="F20000"/>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341" name="Shape 1341"/>
          <p:cNvSpPr/>
          <p:nvPr/>
        </p:nvSpPr>
        <p:spPr>
          <a:xfrm>
            <a:off x="9551988" y="4619625"/>
            <a:ext cx="1108075" cy="306387"/>
          </a:xfrm>
          <a:prstGeom prst="leftArrow">
            <a:avLst>
              <a:gd name="adj1" fmla="val 50000"/>
              <a:gd name="adj2" fmla="val 90414"/>
            </a:avLst>
          </a:prstGeom>
          <a:solidFill>
            <a:srgbClr val="F20000"/>
          </a:solidFill>
          <a:ln w="9525" cap="flat" cmpd="sng">
            <a:solidFill>
              <a:schemeClr val="dk1"/>
            </a:solidFill>
            <a:prstDash val="solid"/>
            <a:miter/>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1342" name="Shape 1342"/>
          <p:cNvSpPr txBox="1"/>
          <p:nvPr/>
        </p:nvSpPr>
        <p:spPr>
          <a:xfrm>
            <a:off x="8472488" y="3065463"/>
            <a:ext cx="2032000" cy="579436"/>
          </a:xfrm>
          <a:prstGeom prst="rect">
            <a:avLst/>
          </a:prstGeom>
          <a:solidFill>
            <a:schemeClr val="folHlink"/>
          </a:solidFill>
          <a:ln>
            <a:noFill/>
          </a:ln>
        </p:spPr>
        <p:txBody>
          <a:bodyPr lIns="91425" tIns="45700" rIns="91425" bIns="45700" anchor="t" anchorCtr="0">
            <a:noAutofit/>
          </a:bodyPr>
          <a:lstStyle/>
          <a:p>
            <a:pPr>
              <a:buSzPct val="25000"/>
            </a:pPr>
            <a:r>
              <a:rPr lang="en-US" sz="3200" b="1">
                <a:solidFill>
                  <a:schemeClr val="lt1"/>
                </a:solidFill>
                <a:latin typeface="Calibri"/>
                <a:ea typeface="Calibri"/>
                <a:cs typeface="Calibri"/>
                <a:sym typeface="Calibri"/>
              </a:rPr>
              <a:t>(10,</a:t>
            </a:r>
            <a:r>
              <a:rPr lang="en-US" sz="3200" b="1">
                <a:solidFill>
                  <a:srgbClr val="FF0000"/>
                </a:solidFill>
                <a:latin typeface="Calibri"/>
                <a:ea typeface="Calibri"/>
                <a:cs typeface="Calibri"/>
                <a:sym typeface="Calibri"/>
              </a:rPr>
              <a:t>15</a:t>
            </a:r>
            <a:r>
              <a:rPr lang="en-US" sz="3200" b="1">
                <a:solidFill>
                  <a:schemeClr val="lt1"/>
                </a:solidFill>
                <a:latin typeface="Calibri"/>
                <a:ea typeface="Calibri"/>
                <a:cs typeface="Calibri"/>
                <a:sym typeface="Calibri"/>
              </a:rPr>
              <a:t>,46)</a:t>
            </a:r>
          </a:p>
        </p:txBody>
      </p:sp>
      <p:cxnSp>
        <p:nvCxnSpPr>
          <p:cNvPr id="1343" name="Shape 1343"/>
          <p:cNvCxnSpPr/>
          <p:nvPr/>
        </p:nvCxnSpPr>
        <p:spPr>
          <a:xfrm>
            <a:off x="4445001" y="5002212"/>
            <a:ext cx="503239" cy="0"/>
          </a:xfrm>
          <a:prstGeom prst="straightConnector1">
            <a:avLst/>
          </a:prstGeom>
          <a:noFill/>
          <a:ln w="57150" cap="flat" cmpd="sng">
            <a:solidFill>
              <a:schemeClr val="dk1"/>
            </a:solidFill>
            <a:prstDash val="solid"/>
            <a:round/>
            <a:headEnd type="none" w="med" len="med"/>
            <a:tailEnd type="none" w="med" len="med"/>
          </a:ln>
        </p:spPr>
      </p:cxnSp>
      <p:cxnSp>
        <p:nvCxnSpPr>
          <p:cNvPr id="1344" name="Shape 1344"/>
          <p:cNvCxnSpPr/>
          <p:nvPr/>
        </p:nvCxnSpPr>
        <p:spPr>
          <a:xfrm>
            <a:off x="4445001" y="5308600"/>
            <a:ext cx="503239" cy="0"/>
          </a:xfrm>
          <a:prstGeom prst="straightConnector1">
            <a:avLst/>
          </a:prstGeom>
          <a:noFill/>
          <a:ln w="57150" cap="flat" cmpd="sng">
            <a:solidFill>
              <a:srgbClr val="FF0000"/>
            </a:solidFill>
            <a:prstDash val="solid"/>
            <a:round/>
            <a:headEnd type="none" w="med" len="med"/>
            <a:tailEnd type="none" w="med" len="med"/>
          </a:ln>
        </p:spPr>
      </p:cxnSp>
      <p:sp>
        <p:nvSpPr>
          <p:cNvPr id="1345" name="Shape 1345"/>
          <p:cNvSpPr txBox="1">
            <a:spLocks noGrp="1"/>
          </p:cNvSpPr>
          <p:nvPr>
            <p:ph type="title"/>
          </p:nvPr>
        </p:nvSpPr>
        <p:spPr>
          <a:xfrm>
            <a:off x="2063552" y="49214"/>
            <a:ext cx="8452664" cy="892175"/>
          </a:xfrm>
          <a:prstGeom prst="rect">
            <a:avLst/>
          </a:prstGeom>
          <a:noFill/>
          <a:ln>
            <a:noFill/>
          </a:ln>
        </p:spPr>
        <p:txBody>
          <a:bodyPr lIns="91425" tIns="45700" rIns="91425" bIns="45700" anchor="ctr" anchorCtr="0">
            <a:noAutofit/>
          </a:bodyPr>
          <a:lstStyle/>
          <a:p>
            <a:pPr>
              <a:buClr>
                <a:srgbClr val="FF0000"/>
              </a:buClr>
              <a:buSzPct val="25000"/>
            </a:pPr>
            <a:r>
              <a:rPr lang="en-US" sz="4000" b="1">
                <a:solidFill>
                  <a:schemeClr val="tx1"/>
                </a:solidFill>
              </a:rPr>
              <a:t>Pulse Shape Analysis concept</a:t>
            </a:r>
          </a:p>
        </p:txBody>
      </p:sp>
      <p:sp>
        <p:nvSpPr>
          <p:cNvPr id="1346" name="Shape 1346"/>
          <p:cNvSpPr txBox="1"/>
          <p:nvPr/>
        </p:nvSpPr>
        <p:spPr>
          <a:xfrm>
            <a:off x="2063752" y="5949951"/>
            <a:ext cx="4176265" cy="369332"/>
          </a:xfrm>
          <a:prstGeom prst="rect">
            <a:avLst/>
          </a:prstGeom>
          <a:noFill/>
          <a:ln>
            <a:noFill/>
          </a:ln>
        </p:spPr>
        <p:txBody>
          <a:bodyPr lIns="91425" tIns="45700" rIns="91425" bIns="45700" anchor="t" anchorCtr="0">
            <a:noAutofit/>
          </a:bodyPr>
          <a:lstStyle/>
          <a:p>
            <a:pPr algn="ctr">
              <a:buSzPct val="25000"/>
            </a:pPr>
            <a:r>
              <a:rPr lang="en-US" b="1">
                <a:solidFill>
                  <a:schemeClr val="dk1"/>
                </a:solidFill>
                <a:latin typeface="Calibri"/>
                <a:ea typeface="Calibri"/>
                <a:cs typeface="Calibri"/>
                <a:sym typeface="Calibri"/>
              </a:rPr>
              <a:t>791 keV deposited in segment B4</a:t>
            </a:r>
          </a:p>
        </p:txBody>
      </p:sp>
      <p:sp>
        <p:nvSpPr>
          <p:cNvPr id="1347" name="Shape 1347"/>
          <p:cNvSpPr txBox="1"/>
          <p:nvPr/>
        </p:nvSpPr>
        <p:spPr>
          <a:xfrm>
            <a:off x="4948237" y="4803776"/>
            <a:ext cx="1565883" cy="646331"/>
          </a:xfrm>
          <a:prstGeom prst="rect">
            <a:avLst/>
          </a:prstGeom>
          <a:noFill/>
          <a:ln>
            <a:noFill/>
          </a:ln>
        </p:spPr>
        <p:txBody>
          <a:bodyPr lIns="91425" tIns="45700" rIns="91425" bIns="45700" anchor="t" anchorCtr="0">
            <a:noAutofit/>
          </a:bodyPr>
          <a:lstStyle/>
          <a:p>
            <a:pPr>
              <a:buSzPct val="25000"/>
            </a:pPr>
            <a:r>
              <a:rPr lang="en-US" b="1">
                <a:solidFill>
                  <a:schemeClr val="dk1"/>
                </a:solidFill>
                <a:latin typeface="Calibri"/>
                <a:ea typeface="Calibri"/>
                <a:cs typeface="Calibri"/>
                <a:sym typeface="Calibri"/>
              </a:rPr>
              <a:t>measured</a:t>
            </a:r>
            <a:br>
              <a:rPr lang="en-US" b="1">
                <a:solidFill>
                  <a:schemeClr val="dk1"/>
                </a:solidFill>
                <a:latin typeface="Calibri"/>
                <a:ea typeface="Calibri"/>
                <a:cs typeface="Calibri"/>
                <a:sym typeface="Calibri"/>
              </a:rPr>
            </a:br>
            <a:r>
              <a:rPr lang="en-US" b="1">
                <a:solidFill>
                  <a:srgbClr val="FF0000"/>
                </a:solidFill>
                <a:latin typeface="Calibri"/>
                <a:ea typeface="Calibri"/>
                <a:cs typeface="Calibri"/>
                <a:sym typeface="Calibri"/>
              </a:rPr>
              <a:t>calculated</a:t>
            </a:r>
          </a:p>
        </p:txBody>
      </p:sp>
    </p:spTree>
    <p:extLst>
      <p:ext uri="{BB962C8B-B14F-4D97-AF65-F5344CB8AC3E}">
        <p14:creationId xmlns:p14="http://schemas.microsoft.com/office/powerpoint/2010/main" val="39157964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52"/>
        <p:cNvGrpSpPr/>
        <p:nvPr/>
      </p:nvGrpSpPr>
      <p:grpSpPr>
        <a:xfrm>
          <a:off x="0" y="0"/>
          <a:ext cx="0" cy="0"/>
          <a:chOff x="0" y="0"/>
          <a:chExt cx="0" cy="0"/>
        </a:xfrm>
      </p:grpSpPr>
      <p:pic>
        <p:nvPicPr>
          <p:cNvPr id="1353" name="Shape 1353" descr="p10p20p46"/>
          <p:cNvPicPr preferRelativeResize="0"/>
          <p:nvPr/>
        </p:nvPicPr>
        <p:blipFill rotWithShape="1">
          <a:blip r:embed="rId3">
            <a:alphaModFix/>
          </a:blip>
          <a:srcRect/>
          <a:stretch/>
        </p:blipFill>
        <p:spPr>
          <a:xfrm>
            <a:off x="2135187" y="1268412"/>
            <a:ext cx="6191251" cy="4410075"/>
          </a:xfrm>
          <a:prstGeom prst="rect">
            <a:avLst/>
          </a:prstGeom>
          <a:noFill/>
          <a:ln>
            <a:noFill/>
          </a:ln>
        </p:spPr>
      </p:pic>
      <p:cxnSp>
        <p:nvCxnSpPr>
          <p:cNvPr id="1354" name="Shape 1354"/>
          <p:cNvCxnSpPr/>
          <p:nvPr/>
        </p:nvCxnSpPr>
        <p:spPr>
          <a:xfrm>
            <a:off x="2135187" y="2349500"/>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355" name="Shape 1355"/>
          <p:cNvCxnSpPr/>
          <p:nvPr/>
        </p:nvCxnSpPr>
        <p:spPr>
          <a:xfrm>
            <a:off x="2135187" y="3429000"/>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356" name="Shape 1356"/>
          <p:cNvCxnSpPr/>
          <p:nvPr/>
        </p:nvCxnSpPr>
        <p:spPr>
          <a:xfrm>
            <a:off x="2135187" y="4510087"/>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357" name="Shape 1357"/>
          <p:cNvCxnSpPr/>
          <p:nvPr/>
        </p:nvCxnSpPr>
        <p:spPr>
          <a:xfrm>
            <a:off x="2135187" y="5661025"/>
            <a:ext cx="2087563" cy="0"/>
          </a:xfrm>
          <a:prstGeom prst="straightConnector1">
            <a:avLst/>
          </a:prstGeom>
          <a:noFill/>
          <a:ln w="38100" cap="flat" cmpd="sng">
            <a:solidFill>
              <a:schemeClr val="folHlink"/>
            </a:solidFill>
            <a:prstDash val="solid"/>
            <a:round/>
            <a:headEnd type="none" w="med" len="med"/>
            <a:tailEnd type="none" w="med" len="med"/>
          </a:ln>
        </p:spPr>
      </p:cxnSp>
      <p:cxnSp>
        <p:nvCxnSpPr>
          <p:cNvPr id="1358" name="Shape 1358"/>
          <p:cNvCxnSpPr/>
          <p:nvPr/>
        </p:nvCxnSpPr>
        <p:spPr>
          <a:xfrm>
            <a:off x="2135187" y="1268412"/>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359" name="Shape 1359"/>
          <p:cNvCxnSpPr/>
          <p:nvPr/>
        </p:nvCxnSpPr>
        <p:spPr>
          <a:xfrm>
            <a:off x="4222751" y="1268413"/>
            <a:ext cx="0" cy="4392611"/>
          </a:xfrm>
          <a:prstGeom prst="straightConnector1">
            <a:avLst/>
          </a:prstGeom>
          <a:noFill/>
          <a:ln w="38100" cap="flat" cmpd="sng">
            <a:solidFill>
              <a:schemeClr val="folHlink"/>
            </a:solidFill>
            <a:prstDash val="solid"/>
            <a:round/>
            <a:headEnd type="none" w="med" len="med"/>
            <a:tailEnd type="none" w="med" len="med"/>
          </a:ln>
        </p:spPr>
      </p:cxnSp>
      <p:cxnSp>
        <p:nvCxnSpPr>
          <p:cNvPr id="1360" name="Shape 1360"/>
          <p:cNvCxnSpPr/>
          <p:nvPr/>
        </p:nvCxnSpPr>
        <p:spPr>
          <a:xfrm>
            <a:off x="6281737" y="1268412"/>
            <a:ext cx="0" cy="3241675"/>
          </a:xfrm>
          <a:prstGeom prst="straightConnector1">
            <a:avLst/>
          </a:prstGeom>
          <a:noFill/>
          <a:ln w="38100" cap="flat" cmpd="sng">
            <a:solidFill>
              <a:schemeClr val="folHlink"/>
            </a:solidFill>
            <a:prstDash val="solid"/>
            <a:round/>
            <a:headEnd type="none" w="med" len="med"/>
            <a:tailEnd type="none" w="med" len="med"/>
          </a:ln>
        </p:spPr>
      </p:cxnSp>
      <p:cxnSp>
        <p:nvCxnSpPr>
          <p:cNvPr id="1361" name="Shape 1361"/>
          <p:cNvCxnSpPr/>
          <p:nvPr/>
        </p:nvCxnSpPr>
        <p:spPr>
          <a:xfrm>
            <a:off x="8326439" y="1268412"/>
            <a:ext cx="0" cy="3241675"/>
          </a:xfrm>
          <a:prstGeom prst="straightConnector1">
            <a:avLst/>
          </a:prstGeom>
          <a:noFill/>
          <a:ln w="38100" cap="flat" cmpd="sng">
            <a:solidFill>
              <a:schemeClr val="folHlink"/>
            </a:solidFill>
            <a:prstDash val="solid"/>
            <a:round/>
            <a:headEnd type="none" w="med" len="med"/>
            <a:tailEnd type="none" w="med" len="med"/>
          </a:ln>
        </p:spPr>
      </p:cxnSp>
      <p:cxnSp>
        <p:nvCxnSpPr>
          <p:cNvPr id="1362" name="Shape 1362"/>
          <p:cNvCxnSpPr/>
          <p:nvPr/>
        </p:nvCxnSpPr>
        <p:spPr>
          <a:xfrm>
            <a:off x="2135187" y="1268413"/>
            <a:ext cx="0" cy="4392611"/>
          </a:xfrm>
          <a:prstGeom prst="straightConnector1">
            <a:avLst/>
          </a:prstGeom>
          <a:noFill/>
          <a:ln w="38100" cap="flat" cmpd="sng">
            <a:solidFill>
              <a:schemeClr val="folHlink"/>
            </a:solidFill>
            <a:prstDash val="solid"/>
            <a:round/>
            <a:headEnd type="none" w="med" len="med"/>
            <a:tailEnd type="none" w="med" len="med"/>
          </a:ln>
        </p:spPr>
      </p:cxnSp>
      <p:sp>
        <p:nvSpPr>
          <p:cNvPr id="1363" name="Shape 1363"/>
          <p:cNvSpPr txBox="1"/>
          <p:nvPr/>
        </p:nvSpPr>
        <p:spPr>
          <a:xfrm>
            <a:off x="5757999" y="2420939"/>
            <a:ext cx="431528"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B4</a:t>
            </a:r>
          </a:p>
        </p:txBody>
      </p:sp>
      <p:sp>
        <p:nvSpPr>
          <p:cNvPr id="1364" name="Shape 1364"/>
          <p:cNvSpPr txBox="1"/>
          <p:nvPr/>
        </p:nvSpPr>
        <p:spPr>
          <a:xfrm>
            <a:off x="7801111" y="2420939"/>
            <a:ext cx="431528"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B5</a:t>
            </a:r>
          </a:p>
        </p:txBody>
      </p:sp>
      <p:sp>
        <p:nvSpPr>
          <p:cNvPr id="1365" name="Shape 1365"/>
          <p:cNvSpPr txBox="1"/>
          <p:nvPr/>
        </p:nvSpPr>
        <p:spPr>
          <a:xfrm>
            <a:off x="3719649" y="2420939"/>
            <a:ext cx="431528"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B3</a:t>
            </a:r>
          </a:p>
        </p:txBody>
      </p:sp>
      <p:sp>
        <p:nvSpPr>
          <p:cNvPr id="1366" name="Shape 1366"/>
          <p:cNvSpPr txBox="1"/>
          <p:nvPr/>
        </p:nvSpPr>
        <p:spPr>
          <a:xfrm>
            <a:off x="5762005" y="3494087"/>
            <a:ext cx="42351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C4</a:t>
            </a:r>
          </a:p>
        </p:txBody>
      </p:sp>
      <p:sp>
        <p:nvSpPr>
          <p:cNvPr id="1367" name="Shape 1367"/>
          <p:cNvSpPr txBox="1"/>
          <p:nvPr/>
        </p:nvSpPr>
        <p:spPr>
          <a:xfrm>
            <a:off x="7805117" y="3494087"/>
            <a:ext cx="42351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C5</a:t>
            </a:r>
          </a:p>
        </p:txBody>
      </p:sp>
      <p:sp>
        <p:nvSpPr>
          <p:cNvPr id="1368" name="Shape 1368"/>
          <p:cNvSpPr txBox="1"/>
          <p:nvPr/>
        </p:nvSpPr>
        <p:spPr>
          <a:xfrm>
            <a:off x="3723656" y="3494087"/>
            <a:ext cx="42351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C3</a:t>
            </a:r>
          </a:p>
        </p:txBody>
      </p:sp>
      <p:sp>
        <p:nvSpPr>
          <p:cNvPr id="1369" name="Shape 1369"/>
          <p:cNvSpPr txBox="1"/>
          <p:nvPr/>
        </p:nvSpPr>
        <p:spPr>
          <a:xfrm>
            <a:off x="3357215" y="4581526"/>
            <a:ext cx="70237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CORE</a:t>
            </a:r>
          </a:p>
        </p:txBody>
      </p:sp>
      <p:sp>
        <p:nvSpPr>
          <p:cNvPr id="1370" name="Shape 1370"/>
          <p:cNvSpPr txBox="1"/>
          <p:nvPr/>
        </p:nvSpPr>
        <p:spPr>
          <a:xfrm>
            <a:off x="5753189" y="1341438"/>
            <a:ext cx="441147"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A4</a:t>
            </a:r>
          </a:p>
        </p:txBody>
      </p:sp>
      <p:sp>
        <p:nvSpPr>
          <p:cNvPr id="1371" name="Shape 1371"/>
          <p:cNvSpPr txBox="1"/>
          <p:nvPr/>
        </p:nvSpPr>
        <p:spPr>
          <a:xfrm>
            <a:off x="7796301" y="1341438"/>
            <a:ext cx="441147"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A5</a:t>
            </a:r>
          </a:p>
        </p:txBody>
      </p:sp>
      <p:sp>
        <p:nvSpPr>
          <p:cNvPr id="1372" name="Shape 1372"/>
          <p:cNvSpPr txBox="1"/>
          <p:nvPr/>
        </p:nvSpPr>
        <p:spPr>
          <a:xfrm>
            <a:off x="3714840" y="1341438"/>
            <a:ext cx="441147"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A3</a:t>
            </a:r>
          </a:p>
        </p:txBody>
      </p:sp>
      <p:sp>
        <p:nvSpPr>
          <p:cNvPr id="1373" name="Shape 1373"/>
          <p:cNvSpPr/>
          <p:nvPr/>
        </p:nvSpPr>
        <p:spPr>
          <a:xfrm>
            <a:off x="7824226" y="5832475"/>
            <a:ext cx="2851149" cy="762000"/>
          </a:xfrm>
          <a:prstGeom prst="rect">
            <a:avLst/>
          </a:prstGeom>
          <a:solidFill>
            <a:schemeClr val="lt1"/>
          </a:solidFill>
          <a:ln>
            <a:noFill/>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1374" name="Shape 1374"/>
          <p:cNvSpPr txBox="1"/>
          <p:nvPr/>
        </p:nvSpPr>
        <p:spPr>
          <a:xfrm>
            <a:off x="8593138" y="4449764"/>
            <a:ext cx="370615"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C4</a:t>
            </a:r>
          </a:p>
        </p:txBody>
      </p:sp>
      <p:sp>
        <p:nvSpPr>
          <p:cNvPr id="1375" name="Shape 1375"/>
          <p:cNvSpPr txBox="1"/>
          <p:nvPr/>
        </p:nvSpPr>
        <p:spPr>
          <a:xfrm>
            <a:off x="8340725" y="5129213"/>
            <a:ext cx="389851"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D4</a:t>
            </a:r>
          </a:p>
        </p:txBody>
      </p:sp>
      <p:sp>
        <p:nvSpPr>
          <p:cNvPr id="1376" name="Shape 1376"/>
          <p:cNvSpPr txBox="1"/>
          <p:nvPr/>
        </p:nvSpPr>
        <p:spPr>
          <a:xfrm>
            <a:off x="8618537" y="5832477"/>
            <a:ext cx="364203"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E4</a:t>
            </a:r>
          </a:p>
        </p:txBody>
      </p:sp>
      <p:sp>
        <p:nvSpPr>
          <p:cNvPr id="1377" name="Shape 1377"/>
          <p:cNvSpPr txBox="1"/>
          <p:nvPr/>
        </p:nvSpPr>
        <p:spPr>
          <a:xfrm>
            <a:off x="9485314" y="5813426"/>
            <a:ext cx="357791"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F4</a:t>
            </a:r>
          </a:p>
        </p:txBody>
      </p:sp>
      <p:sp>
        <p:nvSpPr>
          <p:cNvPr id="1378" name="Shape 1378"/>
          <p:cNvSpPr txBox="1"/>
          <p:nvPr/>
        </p:nvSpPr>
        <p:spPr>
          <a:xfrm>
            <a:off x="9818688" y="5245101"/>
            <a:ext cx="385043"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A4</a:t>
            </a:r>
          </a:p>
        </p:txBody>
      </p:sp>
      <p:sp>
        <p:nvSpPr>
          <p:cNvPr id="1379" name="Shape 1379"/>
          <p:cNvSpPr txBox="1"/>
          <p:nvPr/>
        </p:nvSpPr>
        <p:spPr>
          <a:xfrm>
            <a:off x="9551988" y="4445001"/>
            <a:ext cx="377027"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B4</a:t>
            </a:r>
          </a:p>
        </p:txBody>
      </p:sp>
      <p:cxnSp>
        <p:nvCxnSpPr>
          <p:cNvPr id="1380" name="Shape 1380"/>
          <p:cNvCxnSpPr/>
          <p:nvPr/>
        </p:nvCxnSpPr>
        <p:spPr>
          <a:xfrm>
            <a:off x="9219407" y="3704431"/>
            <a:ext cx="0" cy="1154112"/>
          </a:xfrm>
          <a:prstGeom prst="straightConnector1">
            <a:avLst/>
          </a:prstGeom>
          <a:noFill/>
          <a:ln w="19050" cap="flat" cmpd="sng">
            <a:solidFill>
              <a:schemeClr val="dk1"/>
            </a:solidFill>
            <a:prstDash val="solid"/>
            <a:round/>
            <a:headEnd type="none" w="med" len="med"/>
            <a:tailEnd type="none" w="med" len="med"/>
          </a:ln>
        </p:spPr>
      </p:cxnSp>
      <p:cxnSp>
        <p:nvCxnSpPr>
          <p:cNvPr id="1381" name="Shape 1381"/>
          <p:cNvCxnSpPr/>
          <p:nvPr/>
        </p:nvCxnSpPr>
        <p:spPr>
          <a:xfrm rot="-5400000">
            <a:off x="9588501" y="5435601"/>
            <a:ext cx="977899" cy="546099"/>
          </a:xfrm>
          <a:prstGeom prst="straightConnector1">
            <a:avLst/>
          </a:prstGeom>
          <a:noFill/>
          <a:ln w="19050" cap="flat" cmpd="sng">
            <a:solidFill>
              <a:schemeClr val="dk1"/>
            </a:solidFill>
            <a:prstDash val="solid"/>
            <a:round/>
            <a:headEnd type="none" w="med" len="med"/>
            <a:tailEnd type="none" w="med" len="med"/>
          </a:ln>
        </p:spPr>
      </p:cxnSp>
      <p:cxnSp>
        <p:nvCxnSpPr>
          <p:cNvPr id="1382" name="Shape 1382"/>
          <p:cNvCxnSpPr/>
          <p:nvPr/>
        </p:nvCxnSpPr>
        <p:spPr>
          <a:xfrm rot="-5400000" flipH="1">
            <a:off x="7900193" y="5441156"/>
            <a:ext cx="958851" cy="554037"/>
          </a:xfrm>
          <a:prstGeom prst="straightConnector1">
            <a:avLst/>
          </a:prstGeom>
          <a:noFill/>
          <a:ln w="19050" cap="flat" cmpd="sng">
            <a:solidFill>
              <a:schemeClr val="dk1"/>
            </a:solidFill>
            <a:prstDash val="solid"/>
            <a:round/>
            <a:headEnd type="none" w="med" len="med"/>
            <a:tailEnd type="none" w="med" len="med"/>
          </a:ln>
        </p:spPr>
      </p:cxnSp>
      <p:cxnSp>
        <p:nvCxnSpPr>
          <p:cNvPr id="1383" name="Shape 1383"/>
          <p:cNvCxnSpPr/>
          <p:nvPr/>
        </p:nvCxnSpPr>
        <p:spPr>
          <a:xfrm rot="-5400000" flipH="1">
            <a:off x="9604375" y="4473576"/>
            <a:ext cx="938212" cy="554037"/>
          </a:xfrm>
          <a:prstGeom prst="straightConnector1">
            <a:avLst/>
          </a:prstGeom>
          <a:noFill/>
          <a:ln w="19050" cap="flat" cmpd="sng">
            <a:solidFill>
              <a:schemeClr val="dk1"/>
            </a:solidFill>
            <a:prstDash val="solid"/>
            <a:round/>
            <a:headEnd type="none" w="med" len="med"/>
            <a:tailEnd type="none" w="med" len="med"/>
          </a:ln>
        </p:spPr>
      </p:cxnSp>
      <p:cxnSp>
        <p:nvCxnSpPr>
          <p:cNvPr id="1384" name="Shape 1384"/>
          <p:cNvCxnSpPr/>
          <p:nvPr/>
        </p:nvCxnSpPr>
        <p:spPr>
          <a:xfrm rot="-5400000">
            <a:off x="7893844" y="4490244"/>
            <a:ext cx="957261" cy="539749"/>
          </a:xfrm>
          <a:prstGeom prst="straightConnector1">
            <a:avLst/>
          </a:prstGeom>
          <a:noFill/>
          <a:ln w="19050" cap="flat" cmpd="sng">
            <a:solidFill>
              <a:schemeClr val="dk1"/>
            </a:solidFill>
            <a:prstDash val="solid"/>
            <a:round/>
            <a:headEnd type="none" w="med" len="med"/>
            <a:tailEnd type="none" w="med" len="med"/>
          </a:ln>
        </p:spPr>
      </p:cxnSp>
      <p:cxnSp>
        <p:nvCxnSpPr>
          <p:cNvPr id="1385" name="Shape 1385"/>
          <p:cNvCxnSpPr/>
          <p:nvPr/>
        </p:nvCxnSpPr>
        <p:spPr>
          <a:xfrm>
            <a:off x="9230519" y="5623717"/>
            <a:ext cx="0" cy="1147763"/>
          </a:xfrm>
          <a:prstGeom prst="straightConnector1">
            <a:avLst/>
          </a:prstGeom>
          <a:noFill/>
          <a:ln w="19050" cap="flat" cmpd="sng">
            <a:solidFill>
              <a:schemeClr val="dk1"/>
            </a:solidFill>
            <a:prstDash val="solid"/>
            <a:round/>
            <a:headEnd type="none" w="med" len="med"/>
            <a:tailEnd type="none" w="med" len="med"/>
          </a:ln>
        </p:spPr>
      </p:cxnSp>
      <p:cxnSp>
        <p:nvCxnSpPr>
          <p:cNvPr id="1386" name="Shape 1386"/>
          <p:cNvCxnSpPr/>
          <p:nvPr/>
        </p:nvCxnSpPr>
        <p:spPr>
          <a:xfrm rot="-5400000" flipH="1">
            <a:off x="8759826" y="4357690"/>
            <a:ext cx="966788" cy="1712911"/>
          </a:xfrm>
          <a:prstGeom prst="straightConnector1">
            <a:avLst/>
          </a:prstGeom>
          <a:noFill/>
          <a:ln w="19050" cap="flat" cmpd="sng">
            <a:solidFill>
              <a:schemeClr val="dk1"/>
            </a:solidFill>
            <a:prstDash val="solid"/>
            <a:round/>
            <a:headEnd type="none" w="med" len="med"/>
            <a:tailEnd type="none" w="med" len="med"/>
          </a:ln>
        </p:spPr>
      </p:cxnSp>
      <p:cxnSp>
        <p:nvCxnSpPr>
          <p:cNvPr id="1387" name="Shape 1387"/>
          <p:cNvCxnSpPr/>
          <p:nvPr/>
        </p:nvCxnSpPr>
        <p:spPr>
          <a:xfrm rot="5400000">
            <a:off x="8735218" y="4364833"/>
            <a:ext cx="957263" cy="1701799"/>
          </a:xfrm>
          <a:prstGeom prst="straightConnector1">
            <a:avLst/>
          </a:prstGeom>
          <a:noFill/>
          <a:ln w="19050" cap="flat" cmpd="sng">
            <a:solidFill>
              <a:schemeClr val="dk1"/>
            </a:solidFill>
            <a:prstDash val="solid"/>
            <a:round/>
            <a:headEnd type="none" w="med" len="med"/>
            <a:tailEnd type="none" w="med" len="med"/>
          </a:ln>
        </p:spPr>
      </p:cxnSp>
      <p:cxnSp>
        <p:nvCxnSpPr>
          <p:cNvPr id="1388" name="Shape 1388"/>
          <p:cNvCxnSpPr/>
          <p:nvPr/>
        </p:nvCxnSpPr>
        <p:spPr>
          <a:xfrm rot="5400000">
            <a:off x="8271668" y="5239543"/>
            <a:ext cx="1916112" cy="0"/>
          </a:xfrm>
          <a:prstGeom prst="straightConnector1">
            <a:avLst/>
          </a:prstGeom>
          <a:noFill/>
          <a:ln w="19050" cap="flat" cmpd="sng">
            <a:solidFill>
              <a:schemeClr val="dk1"/>
            </a:solidFill>
            <a:prstDash val="solid"/>
            <a:round/>
            <a:headEnd type="none" w="med" len="med"/>
            <a:tailEnd type="none" w="med" len="med"/>
          </a:ln>
        </p:spPr>
      </p:cxnSp>
      <p:cxnSp>
        <p:nvCxnSpPr>
          <p:cNvPr id="1390" name="Shape 1390"/>
          <p:cNvCxnSpPr/>
          <p:nvPr/>
        </p:nvCxnSpPr>
        <p:spPr>
          <a:xfrm rot="-5400000">
            <a:off x="8524082" y="4495007"/>
            <a:ext cx="1411287" cy="0"/>
          </a:xfrm>
          <a:prstGeom prst="straightConnector1">
            <a:avLst/>
          </a:prstGeom>
          <a:noFill/>
          <a:ln w="57150" cap="flat" cmpd="sng">
            <a:solidFill>
              <a:schemeClr val="dk1"/>
            </a:solidFill>
            <a:prstDash val="solid"/>
            <a:round/>
            <a:headEnd type="none" w="med" len="med"/>
            <a:tailEnd type="triangle" w="lg" len="lg"/>
          </a:ln>
        </p:spPr>
      </p:cxnSp>
      <p:cxnSp>
        <p:nvCxnSpPr>
          <p:cNvPr id="1391" name="Shape 1391"/>
          <p:cNvCxnSpPr/>
          <p:nvPr/>
        </p:nvCxnSpPr>
        <p:spPr>
          <a:xfrm rot="10800000">
            <a:off x="9458325" y="4318000"/>
            <a:ext cx="0" cy="604837"/>
          </a:xfrm>
          <a:prstGeom prst="straightConnector1">
            <a:avLst/>
          </a:prstGeom>
          <a:noFill/>
          <a:ln w="9525" cap="flat" cmpd="sng">
            <a:solidFill>
              <a:schemeClr val="dk1"/>
            </a:solidFill>
            <a:prstDash val="solid"/>
            <a:round/>
            <a:headEnd type="none" w="med" len="med"/>
            <a:tailEnd type="none" w="med" len="med"/>
          </a:ln>
        </p:spPr>
      </p:cxnSp>
      <p:sp>
        <p:nvSpPr>
          <p:cNvPr id="1392" name="Shape 1392"/>
          <p:cNvSpPr txBox="1"/>
          <p:nvPr/>
        </p:nvSpPr>
        <p:spPr>
          <a:xfrm>
            <a:off x="10309226" y="5175249"/>
            <a:ext cx="755649" cy="396875"/>
          </a:xfrm>
          <a:prstGeom prst="rect">
            <a:avLst/>
          </a:prstGeom>
          <a:noFill/>
          <a:ln>
            <a:noFill/>
          </a:ln>
        </p:spPr>
        <p:txBody>
          <a:bodyPr lIns="91425" tIns="45700" rIns="91425" bIns="45700" anchor="t" anchorCtr="0">
            <a:noAutofit/>
          </a:bodyPr>
          <a:lstStyle/>
          <a:p>
            <a:pPr>
              <a:buSzPct val="25000"/>
            </a:pPr>
            <a:r>
              <a:rPr lang="en-US" sz="2000" b="1">
                <a:solidFill>
                  <a:schemeClr val="dk1"/>
                </a:solidFill>
                <a:latin typeface="Arial"/>
                <a:ea typeface="Arial"/>
                <a:cs typeface="Arial"/>
                <a:sym typeface="Arial"/>
              </a:rPr>
              <a:t>x</a:t>
            </a:r>
          </a:p>
        </p:txBody>
      </p:sp>
      <p:sp>
        <p:nvSpPr>
          <p:cNvPr id="1393" name="Shape 1393"/>
          <p:cNvSpPr txBox="1"/>
          <p:nvPr/>
        </p:nvSpPr>
        <p:spPr>
          <a:xfrm>
            <a:off x="9248777" y="3813175"/>
            <a:ext cx="755649" cy="396875"/>
          </a:xfrm>
          <a:prstGeom prst="rect">
            <a:avLst/>
          </a:prstGeom>
          <a:noFill/>
          <a:ln>
            <a:noFill/>
          </a:ln>
        </p:spPr>
        <p:txBody>
          <a:bodyPr lIns="91425" tIns="45700" rIns="91425" bIns="45700" anchor="t" anchorCtr="0">
            <a:noAutofit/>
          </a:bodyPr>
          <a:lstStyle/>
          <a:p>
            <a:pPr>
              <a:buSzPct val="25000"/>
            </a:pPr>
            <a:r>
              <a:rPr lang="en-US" sz="2000" b="1">
                <a:solidFill>
                  <a:schemeClr val="dk1"/>
                </a:solidFill>
                <a:latin typeface="Calibri"/>
                <a:ea typeface="Calibri"/>
                <a:cs typeface="Calibri"/>
                <a:sym typeface="Calibri"/>
              </a:rPr>
              <a:t>y</a:t>
            </a:r>
          </a:p>
        </p:txBody>
      </p:sp>
      <p:sp>
        <p:nvSpPr>
          <p:cNvPr id="1394" name="Shape 1394"/>
          <p:cNvSpPr/>
          <p:nvPr/>
        </p:nvSpPr>
        <p:spPr>
          <a:xfrm>
            <a:off x="9413877" y="4873626"/>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395" name="Shape 1395"/>
          <p:cNvSpPr/>
          <p:nvPr/>
        </p:nvSpPr>
        <p:spPr>
          <a:xfrm>
            <a:off x="9413877" y="4581526"/>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396" name="Shape 1396"/>
          <p:cNvSpPr/>
          <p:nvPr/>
        </p:nvSpPr>
        <p:spPr>
          <a:xfrm>
            <a:off x="9413877" y="4445001"/>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397" name="Shape 1397"/>
          <p:cNvSpPr/>
          <p:nvPr/>
        </p:nvSpPr>
        <p:spPr>
          <a:xfrm>
            <a:off x="9413877" y="4305301"/>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398" name="Shape 1398"/>
          <p:cNvSpPr/>
          <p:nvPr/>
        </p:nvSpPr>
        <p:spPr>
          <a:xfrm>
            <a:off x="9413877" y="4733926"/>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399" name="Shape 1399"/>
          <p:cNvSpPr txBox="1"/>
          <p:nvPr/>
        </p:nvSpPr>
        <p:spPr>
          <a:xfrm>
            <a:off x="8478837" y="6197600"/>
            <a:ext cx="1539875" cy="396875"/>
          </a:xfrm>
          <a:prstGeom prst="rect">
            <a:avLst/>
          </a:prstGeom>
          <a:noFill/>
          <a:ln>
            <a:noFill/>
          </a:ln>
        </p:spPr>
        <p:txBody>
          <a:bodyPr lIns="91425" tIns="45700" rIns="91425" bIns="45700" anchor="t" anchorCtr="0">
            <a:noAutofit/>
          </a:bodyPr>
          <a:lstStyle/>
          <a:p>
            <a:pPr algn="ctr">
              <a:buSzPct val="25000"/>
            </a:pPr>
            <a:r>
              <a:rPr lang="en-US" sz="2000" b="1">
                <a:solidFill>
                  <a:schemeClr val="dk1"/>
                </a:solidFill>
                <a:latin typeface="Calibri"/>
                <a:ea typeface="Calibri"/>
                <a:cs typeface="Calibri"/>
                <a:sym typeface="Calibri"/>
              </a:rPr>
              <a:t>z = 46 mm</a:t>
            </a:r>
          </a:p>
        </p:txBody>
      </p:sp>
      <p:sp>
        <p:nvSpPr>
          <p:cNvPr id="1400" name="Shape 1400"/>
          <p:cNvSpPr/>
          <p:nvPr/>
        </p:nvSpPr>
        <p:spPr>
          <a:xfrm>
            <a:off x="9412290" y="4581526"/>
            <a:ext cx="87311" cy="88900"/>
          </a:xfrm>
          <a:prstGeom prst="ellipse">
            <a:avLst/>
          </a:prstGeom>
          <a:solidFill>
            <a:srgbClr val="F20000"/>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401" name="Shape 1401"/>
          <p:cNvSpPr/>
          <p:nvPr/>
        </p:nvSpPr>
        <p:spPr>
          <a:xfrm>
            <a:off x="9551988" y="4465637"/>
            <a:ext cx="1108075" cy="306387"/>
          </a:xfrm>
          <a:prstGeom prst="leftArrow">
            <a:avLst>
              <a:gd name="adj1" fmla="val 50000"/>
              <a:gd name="adj2" fmla="val 90415"/>
            </a:avLst>
          </a:prstGeom>
          <a:solidFill>
            <a:srgbClr val="F20000"/>
          </a:solidFill>
          <a:ln w="9525" cap="flat" cmpd="sng">
            <a:solidFill>
              <a:schemeClr val="dk1"/>
            </a:solidFill>
            <a:prstDash val="solid"/>
            <a:miter/>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1402" name="Shape 1402"/>
          <p:cNvSpPr txBox="1"/>
          <p:nvPr/>
        </p:nvSpPr>
        <p:spPr>
          <a:xfrm>
            <a:off x="8472488" y="3065463"/>
            <a:ext cx="2032000" cy="579436"/>
          </a:xfrm>
          <a:prstGeom prst="rect">
            <a:avLst/>
          </a:prstGeom>
          <a:solidFill>
            <a:schemeClr val="folHlink"/>
          </a:solidFill>
          <a:ln>
            <a:noFill/>
          </a:ln>
        </p:spPr>
        <p:txBody>
          <a:bodyPr lIns="91425" tIns="45700" rIns="91425" bIns="45700" anchor="t" anchorCtr="0">
            <a:noAutofit/>
          </a:bodyPr>
          <a:lstStyle/>
          <a:p>
            <a:pPr>
              <a:buSzPct val="25000"/>
            </a:pPr>
            <a:r>
              <a:rPr lang="en-US" sz="3200" b="1">
                <a:solidFill>
                  <a:schemeClr val="lt1"/>
                </a:solidFill>
                <a:latin typeface="Calibri"/>
                <a:ea typeface="Calibri"/>
                <a:cs typeface="Calibri"/>
                <a:sym typeface="Calibri"/>
              </a:rPr>
              <a:t>(10,</a:t>
            </a:r>
            <a:r>
              <a:rPr lang="en-US" sz="3200" b="1">
                <a:solidFill>
                  <a:srgbClr val="FF0000"/>
                </a:solidFill>
                <a:latin typeface="Calibri"/>
                <a:ea typeface="Calibri"/>
                <a:cs typeface="Calibri"/>
                <a:sym typeface="Calibri"/>
              </a:rPr>
              <a:t>20</a:t>
            </a:r>
            <a:r>
              <a:rPr lang="en-US" sz="3200" b="1">
                <a:solidFill>
                  <a:schemeClr val="lt1"/>
                </a:solidFill>
                <a:latin typeface="Calibri"/>
                <a:ea typeface="Calibri"/>
                <a:cs typeface="Calibri"/>
                <a:sym typeface="Calibri"/>
              </a:rPr>
              <a:t>,46)</a:t>
            </a:r>
          </a:p>
        </p:txBody>
      </p:sp>
      <p:cxnSp>
        <p:nvCxnSpPr>
          <p:cNvPr id="1403" name="Shape 1403"/>
          <p:cNvCxnSpPr/>
          <p:nvPr/>
        </p:nvCxnSpPr>
        <p:spPr>
          <a:xfrm>
            <a:off x="4445001" y="5002212"/>
            <a:ext cx="503239" cy="0"/>
          </a:xfrm>
          <a:prstGeom prst="straightConnector1">
            <a:avLst/>
          </a:prstGeom>
          <a:noFill/>
          <a:ln w="57150" cap="flat" cmpd="sng">
            <a:solidFill>
              <a:schemeClr val="dk1"/>
            </a:solidFill>
            <a:prstDash val="solid"/>
            <a:round/>
            <a:headEnd type="none" w="med" len="med"/>
            <a:tailEnd type="none" w="med" len="med"/>
          </a:ln>
        </p:spPr>
      </p:cxnSp>
      <p:cxnSp>
        <p:nvCxnSpPr>
          <p:cNvPr id="1404" name="Shape 1404"/>
          <p:cNvCxnSpPr/>
          <p:nvPr/>
        </p:nvCxnSpPr>
        <p:spPr>
          <a:xfrm>
            <a:off x="4445001" y="5308600"/>
            <a:ext cx="503239" cy="0"/>
          </a:xfrm>
          <a:prstGeom prst="straightConnector1">
            <a:avLst/>
          </a:prstGeom>
          <a:noFill/>
          <a:ln w="57150" cap="flat" cmpd="sng">
            <a:solidFill>
              <a:srgbClr val="FF0000"/>
            </a:solidFill>
            <a:prstDash val="solid"/>
            <a:round/>
            <a:headEnd type="none" w="med" len="med"/>
            <a:tailEnd type="none" w="med" len="med"/>
          </a:ln>
        </p:spPr>
      </p:cxnSp>
      <p:sp>
        <p:nvSpPr>
          <p:cNvPr id="1405" name="Shape 1405"/>
          <p:cNvSpPr txBox="1">
            <a:spLocks noGrp="1"/>
          </p:cNvSpPr>
          <p:nvPr>
            <p:ph type="title"/>
          </p:nvPr>
        </p:nvSpPr>
        <p:spPr>
          <a:xfrm>
            <a:off x="2063552" y="49214"/>
            <a:ext cx="8452664" cy="892175"/>
          </a:xfrm>
          <a:prstGeom prst="rect">
            <a:avLst/>
          </a:prstGeom>
          <a:noFill/>
          <a:ln>
            <a:noFill/>
          </a:ln>
        </p:spPr>
        <p:txBody>
          <a:bodyPr lIns="91425" tIns="45700" rIns="91425" bIns="45700" anchor="ctr" anchorCtr="0">
            <a:noAutofit/>
          </a:bodyPr>
          <a:lstStyle/>
          <a:p>
            <a:pPr>
              <a:buClr>
                <a:srgbClr val="FF0000"/>
              </a:buClr>
              <a:buSzPct val="25000"/>
            </a:pPr>
            <a:r>
              <a:rPr lang="en-US" sz="4000" b="1">
                <a:solidFill>
                  <a:schemeClr val="tx1"/>
                </a:solidFill>
              </a:rPr>
              <a:t>Pulse Shape Analysis concept</a:t>
            </a:r>
          </a:p>
        </p:txBody>
      </p:sp>
      <p:sp>
        <p:nvSpPr>
          <p:cNvPr id="1406" name="Shape 1406"/>
          <p:cNvSpPr txBox="1"/>
          <p:nvPr/>
        </p:nvSpPr>
        <p:spPr>
          <a:xfrm>
            <a:off x="2063752" y="5949951"/>
            <a:ext cx="4176265" cy="369332"/>
          </a:xfrm>
          <a:prstGeom prst="rect">
            <a:avLst/>
          </a:prstGeom>
          <a:noFill/>
          <a:ln>
            <a:noFill/>
          </a:ln>
        </p:spPr>
        <p:txBody>
          <a:bodyPr lIns="91425" tIns="45700" rIns="91425" bIns="45700" anchor="t" anchorCtr="0">
            <a:noAutofit/>
          </a:bodyPr>
          <a:lstStyle/>
          <a:p>
            <a:pPr algn="ctr">
              <a:buSzPct val="25000"/>
            </a:pPr>
            <a:r>
              <a:rPr lang="en-US" b="1">
                <a:solidFill>
                  <a:schemeClr val="dk1"/>
                </a:solidFill>
                <a:latin typeface="Calibri"/>
                <a:ea typeface="Calibri"/>
                <a:cs typeface="Calibri"/>
                <a:sym typeface="Calibri"/>
              </a:rPr>
              <a:t>791 keV deposited in segment B4</a:t>
            </a:r>
          </a:p>
        </p:txBody>
      </p:sp>
      <p:sp>
        <p:nvSpPr>
          <p:cNvPr id="1407" name="Shape 1407"/>
          <p:cNvSpPr txBox="1"/>
          <p:nvPr/>
        </p:nvSpPr>
        <p:spPr>
          <a:xfrm>
            <a:off x="4948237" y="4803776"/>
            <a:ext cx="1565883" cy="646331"/>
          </a:xfrm>
          <a:prstGeom prst="rect">
            <a:avLst/>
          </a:prstGeom>
          <a:noFill/>
          <a:ln>
            <a:noFill/>
          </a:ln>
        </p:spPr>
        <p:txBody>
          <a:bodyPr lIns="91425" tIns="45700" rIns="91425" bIns="45700" anchor="t" anchorCtr="0">
            <a:noAutofit/>
          </a:bodyPr>
          <a:lstStyle/>
          <a:p>
            <a:pPr>
              <a:buSzPct val="25000"/>
            </a:pPr>
            <a:r>
              <a:rPr lang="en-US" b="1">
                <a:solidFill>
                  <a:schemeClr val="dk1"/>
                </a:solidFill>
                <a:latin typeface="Calibri"/>
                <a:ea typeface="Calibri"/>
                <a:cs typeface="Calibri"/>
                <a:sym typeface="Calibri"/>
              </a:rPr>
              <a:t>measured</a:t>
            </a:r>
            <a:br>
              <a:rPr lang="en-US" b="1">
                <a:solidFill>
                  <a:schemeClr val="dk1"/>
                </a:solidFill>
                <a:latin typeface="Calibri"/>
                <a:ea typeface="Calibri"/>
                <a:cs typeface="Calibri"/>
                <a:sym typeface="Calibri"/>
              </a:rPr>
            </a:br>
            <a:r>
              <a:rPr lang="en-US" b="1">
                <a:solidFill>
                  <a:srgbClr val="FF0000"/>
                </a:solidFill>
                <a:latin typeface="Calibri"/>
                <a:ea typeface="Calibri"/>
                <a:cs typeface="Calibri"/>
                <a:sym typeface="Calibri"/>
              </a:rPr>
              <a:t>calculated</a:t>
            </a:r>
          </a:p>
        </p:txBody>
      </p:sp>
    </p:spTree>
    <p:extLst>
      <p:ext uri="{BB962C8B-B14F-4D97-AF65-F5344CB8AC3E}">
        <p14:creationId xmlns:p14="http://schemas.microsoft.com/office/powerpoint/2010/main" val="17650029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412"/>
        <p:cNvGrpSpPr/>
        <p:nvPr/>
      </p:nvGrpSpPr>
      <p:grpSpPr>
        <a:xfrm>
          <a:off x="0" y="0"/>
          <a:ext cx="0" cy="0"/>
          <a:chOff x="0" y="0"/>
          <a:chExt cx="0" cy="0"/>
        </a:xfrm>
      </p:grpSpPr>
      <p:pic>
        <p:nvPicPr>
          <p:cNvPr id="1413" name="Shape 1413" descr="p10p25p46"/>
          <p:cNvPicPr preferRelativeResize="0"/>
          <p:nvPr/>
        </p:nvPicPr>
        <p:blipFill rotWithShape="1">
          <a:blip r:embed="rId3">
            <a:alphaModFix/>
          </a:blip>
          <a:srcRect/>
          <a:stretch/>
        </p:blipFill>
        <p:spPr>
          <a:xfrm>
            <a:off x="2135187" y="1268412"/>
            <a:ext cx="6191251" cy="4410075"/>
          </a:xfrm>
          <a:prstGeom prst="rect">
            <a:avLst/>
          </a:prstGeom>
          <a:noFill/>
          <a:ln>
            <a:noFill/>
          </a:ln>
        </p:spPr>
      </p:pic>
      <p:cxnSp>
        <p:nvCxnSpPr>
          <p:cNvPr id="1414" name="Shape 1414"/>
          <p:cNvCxnSpPr/>
          <p:nvPr/>
        </p:nvCxnSpPr>
        <p:spPr>
          <a:xfrm>
            <a:off x="2135187" y="2349500"/>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415" name="Shape 1415"/>
          <p:cNvCxnSpPr/>
          <p:nvPr/>
        </p:nvCxnSpPr>
        <p:spPr>
          <a:xfrm>
            <a:off x="2135187" y="3429000"/>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416" name="Shape 1416"/>
          <p:cNvCxnSpPr/>
          <p:nvPr/>
        </p:nvCxnSpPr>
        <p:spPr>
          <a:xfrm>
            <a:off x="2135187" y="4510087"/>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417" name="Shape 1417"/>
          <p:cNvCxnSpPr/>
          <p:nvPr/>
        </p:nvCxnSpPr>
        <p:spPr>
          <a:xfrm>
            <a:off x="2135187" y="5661025"/>
            <a:ext cx="2087563" cy="0"/>
          </a:xfrm>
          <a:prstGeom prst="straightConnector1">
            <a:avLst/>
          </a:prstGeom>
          <a:noFill/>
          <a:ln w="38100" cap="flat" cmpd="sng">
            <a:solidFill>
              <a:schemeClr val="folHlink"/>
            </a:solidFill>
            <a:prstDash val="solid"/>
            <a:round/>
            <a:headEnd type="none" w="med" len="med"/>
            <a:tailEnd type="none" w="med" len="med"/>
          </a:ln>
        </p:spPr>
      </p:cxnSp>
      <p:cxnSp>
        <p:nvCxnSpPr>
          <p:cNvPr id="1418" name="Shape 1418"/>
          <p:cNvCxnSpPr/>
          <p:nvPr/>
        </p:nvCxnSpPr>
        <p:spPr>
          <a:xfrm>
            <a:off x="2135187" y="1268412"/>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419" name="Shape 1419"/>
          <p:cNvCxnSpPr/>
          <p:nvPr/>
        </p:nvCxnSpPr>
        <p:spPr>
          <a:xfrm>
            <a:off x="4222751" y="1268413"/>
            <a:ext cx="0" cy="4392611"/>
          </a:xfrm>
          <a:prstGeom prst="straightConnector1">
            <a:avLst/>
          </a:prstGeom>
          <a:noFill/>
          <a:ln w="38100" cap="flat" cmpd="sng">
            <a:solidFill>
              <a:schemeClr val="folHlink"/>
            </a:solidFill>
            <a:prstDash val="solid"/>
            <a:round/>
            <a:headEnd type="none" w="med" len="med"/>
            <a:tailEnd type="none" w="med" len="med"/>
          </a:ln>
        </p:spPr>
      </p:cxnSp>
      <p:cxnSp>
        <p:nvCxnSpPr>
          <p:cNvPr id="1420" name="Shape 1420"/>
          <p:cNvCxnSpPr/>
          <p:nvPr/>
        </p:nvCxnSpPr>
        <p:spPr>
          <a:xfrm>
            <a:off x="6281737" y="1268412"/>
            <a:ext cx="0" cy="3241675"/>
          </a:xfrm>
          <a:prstGeom prst="straightConnector1">
            <a:avLst/>
          </a:prstGeom>
          <a:noFill/>
          <a:ln w="38100" cap="flat" cmpd="sng">
            <a:solidFill>
              <a:schemeClr val="folHlink"/>
            </a:solidFill>
            <a:prstDash val="solid"/>
            <a:round/>
            <a:headEnd type="none" w="med" len="med"/>
            <a:tailEnd type="none" w="med" len="med"/>
          </a:ln>
        </p:spPr>
      </p:cxnSp>
      <p:cxnSp>
        <p:nvCxnSpPr>
          <p:cNvPr id="1421" name="Shape 1421"/>
          <p:cNvCxnSpPr/>
          <p:nvPr/>
        </p:nvCxnSpPr>
        <p:spPr>
          <a:xfrm>
            <a:off x="8326439" y="1268412"/>
            <a:ext cx="0" cy="3241675"/>
          </a:xfrm>
          <a:prstGeom prst="straightConnector1">
            <a:avLst/>
          </a:prstGeom>
          <a:noFill/>
          <a:ln w="38100" cap="flat" cmpd="sng">
            <a:solidFill>
              <a:schemeClr val="folHlink"/>
            </a:solidFill>
            <a:prstDash val="solid"/>
            <a:round/>
            <a:headEnd type="none" w="med" len="med"/>
            <a:tailEnd type="none" w="med" len="med"/>
          </a:ln>
        </p:spPr>
      </p:cxnSp>
      <p:cxnSp>
        <p:nvCxnSpPr>
          <p:cNvPr id="1422" name="Shape 1422"/>
          <p:cNvCxnSpPr/>
          <p:nvPr/>
        </p:nvCxnSpPr>
        <p:spPr>
          <a:xfrm>
            <a:off x="2135187" y="1268413"/>
            <a:ext cx="0" cy="4392611"/>
          </a:xfrm>
          <a:prstGeom prst="straightConnector1">
            <a:avLst/>
          </a:prstGeom>
          <a:noFill/>
          <a:ln w="38100" cap="flat" cmpd="sng">
            <a:solidFill>
              <a:schemeClr val="folHlink"/>
            </a:solidFill>
            <a:prstDash val="solid"/>
            <a:round/>
            <a:headEnd type="none" w="med" len="med"/>
            <a:tailEnd type="none" w="med" len="med"/>
          </a:ln>
        </p:spPr>
      </p:cxnSp>
      <p:sp>
        <p:nvSpPr>
          <p:cNvPr id="1423" name="Shape 1423"/>
          <p:cNvSpPr txBox="1"/>
          <p:nvPr/>
        </p:nvSpPr>
        <p:spPr>
          <a:xfrm>
            <a:off x="5757999" y="2420939"/>
            <a:ext cx="431528"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B4</a:t>
            </a:r>
          </a:p>
        </p:txBody>
      </p:sp>
      <p:sp>
        <p:nvSpPr>
          <p:cNvPr id="1424" name="Shape 1424"/>
          <p:cNvSpPr txBox="1"/>
          <p:nvPr/>
        </p:nvSpPr>
        <p:spPr>
          <a:xfrm>
            <a:off x="7801111" y="2420939"/>
            <a:ext cx="431528"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B5</a:t>
            </a:r>
          </a:p>
        </p:txBody>
      </p:sp>
      <p:sp>
        <p:nvSpPr>
          <p:cNvPr id="1425" name="Shape 1425"/>
          <p:cNvSpPr txBox="1"/>
          <p:nvPr/>
        </p:nvSpPr>
        <p:spPr>
          <a:xfrm>
            <a:off x="3719649" y="2420939"/>
            <a:ext cx="431528"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B3</a:t>
            </a:r>
          </a:p>
        </p:txBody>
      </p:sp>
      <p:sp>
        <p:nvSpPr>
          <p:cNvPr id="1426" name="Shape 1426"/>
          <p:cNvSpPr txBox="1"/>
          <p:nvPr/>
        </p:nvSpPr>
        <p:spPr>
          <a:xfrm>
            <a:off x="5762005" y="3494087"/>
            <a:ext cx="42351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C4</a:t>
            </a:r>
          </a:p>
        </p:txBody>
      </p:sp>
      <p:sp>
        <p:nvSpPr>
          <p:cNvPr id="1427" name="Shape 1427"/>
          <p:cNvSpPr txBox="1"/>
          <p:nvPr/>
        </p:nvSpPr>
        <p:spPr>
          <a:xfrm>
            <a:off x="7805117" y="3494087"/>
            <a:ext cx="42351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C5</a:t>
            </a:r>
          </a:p>
        </p:txBody>
      </p:sp>
      <p:sp>
        <p:nvSpPr>
          <p:cNvPr id="1428" name="Shape 1428"/>
          <p:cNvSpPr txBox="1"/>
          <p:nvPr/>
        </p:nvSpPr>
        <p:spPr>
          <a:xfrm>
            <a:off x="3723656" y="3494087"/>
            <a:ext cx="42351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C3</a:t>
            </a:r>
          </a:p>
        </p:txBody>
      </p:sp>
      <p:sp>
        <p:nvSpPr>
          <p:cNvPr id="1429" name="Shape 1429"/>
          <p:cNvSpPr txBox="1"/>
          <p:nvPr/>
        </p:nvSpPr>
        <p:spPr>
          <a:xfrm>
            <a:off x="3357215" y="4581526"/>
            <a:ext cx="70237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CORE</a:t>
            </a:r>
          </a:p>
        </p:txBody>
      </p:sp>
      <p:sp>
        <p:nvSpPr>
          <p:cNvPr id="1430" name="Shape 1430"/>
          <p:cNvSpPr txBox="1"/>
          <p:nvPr/>
        </p:nvSpPr>
        <p:spPr>
          <a:xfrm>
            <a:off x="5753189" y="1341438"/>
            <a:ext cx="441147"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A4</a:t>
            </a:r>
          </a:p>
        </p:txBody>
      </p:sp>
      <p:sp>
        <p:nvSpPr>
          <p:cNvPr id="1431" name="Shape 1431"/>
          <p:cNvSpPr txBox="1"/>
          <p:nvPr/>
        </p:nvSpPr>
        <p:spPr>
          <a:xfrm>
            <a:off x="7796301" y="1341438"/>
            <a:ext cx="441147"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A5</a:t>
            </a:r>
          </a:p>
        </p:txBody>
      </p:sp>
      <p:sp>
        <p:nvSpPr>
          <p:cNvPr id="1432" name="Shape 1432"/>
          <p:cNvSpPr txBox="1"/>
          <p:nvPr/>
        </p:nvSpPr>
        <p:spPr>
          <a:xfrm>
            <a:off x="3714840" y="1341438"/>
            <a:ext cx="441147"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A3</a:t>
            </a:r>
          </a:p>
        </p:txBody>
      </p:sp>
      <p:sp>
        <p:nvSpPr>
          <p:cNvPr id="1433" name="Shape 1433"/>
          <p:cNvSpPr/>
          <p:nvPr/>
        </p:nvSpPr>
        <p:spPr>
          <a:xfrm>
            <a:off x="7824226" y="5832475"/>
            <a:ext cx="2851149" cy="762000"/>
          </a:xfrm>
          <a:prstGeom prst="rect">
            <a:avLst/>
          </a:prstGeom>
          <a:solidFill>
            <a:schemeClr val="lt1"/>
          </a:solidFill>
          <a:ln>
            <a:noFill/>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1434" name="Shape 1434"/>
          <p:cNvSpPr txBox="1"/>
          <p:nvPr/>
        </p:nvSpPr>
        <p:spPr>
          <a:xfrm>
            <a:off x="8593138" y="4449764"/>
            <a:ext cx="370615"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C4</a:t>
            </a:r>
          </a:p>
        </p:txBody>
      </p:sp>
      <p:sp>
        <p:nvSpPr>
          <p:cNvPr id="1435" name="Shape 1435"/>
          <p:cNvSpPr txBox="1"/>
          <p:nvPr/>
        </p:nvSpPr>
        <p:spPr>
          <a:xfrm>
            <a:off x="8340725" y="5129213"/>
            <a:ext cx="389851"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D4</a:t>
            </a:r>
          </a:p>
        </p:txBody>
      </p:sp>
      <p:sp>
        <p:nvSpPr>
          <p:cNvPr id="1436" name="Shape 1436"/>
          <p:cNvSpPr txBox="1"/>
          <p:nvPr/>
        </p:nvSpPr>
        <p:spPr>
          <a:xfrm>
            <a:off x="8618537" y="5832477"/>
            <a:ext cx="364203"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E4</a:t>
            </a:r>
          </a:p>
        </p:txBody>
      </p:sp>
      <p:sp>
        <p:nvSpPr>
          <p:cNvPr id="1437" name="Shape 1437"/>
          <p:cNvSpPr txBox="1"/>
          <p:nvPr/>
        </p:nvSpPr>
        <p:spPr>
          <a:xfrm>
            <a:off x="9485314" y="5813426"/>
            <a:ext cx="357791"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F4</a:t>
            </a:r>
          </a:p>
        </p:txBody>
      </p:sp>
      <p:sp>
        <p:nvSpPr>
          <p:cNvPr id="1438" name="Shape 1438"/>
          <p:cNvSpPr txBox="1"/>
          <p:nvPr/>
        </p:nvSpPr>
        <p:spPr>
          <a:xfrm>
            <a:off x="9818688" y="5245101"/>
            <a:ext cx="385043"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A4</a:t>
            </a:r>
          </a:p>
        </p:txBody>
      </p:sp>
      <p:sp>
        <p:nvSpPr>
          <p:cNvPr id="1439" name="Shape 1439"/>
          <p:cNvSpPr txBox="1"/>
          <p:nvPr/>
        </p:nvSpPr>
        <p:spPr>
          <a:xfrm>
            <a:off x="9551988" y="4445001"/>
            <a:ext cx="377027"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B4</a:t>
            </a:r>
          </a:p>
        </p:txBody>
      </p:sp>
      <p:cxnSp>
        <p:nvCxnSpPr>
          <p:cNvPr id="1440" name="Shape 1440"/>
          <p:cNvCxnSpPr/>
          <p:nvPr/>
        </p:nvCxnSpPr>
        <p:spPr>
          <a:xfrm>
            <a:off x="9219407" y="3704431"/>
            <a:ext cx="0" cy="1154112"/>
          </a:xfrm>
          <a:prstGeom prst="straightConnector1">
            <a:avLst/>
          </a:prstGeom>
          <a:noFill/>
          <a:ln w="19050" cap="flat" cmpd="sng">
            <a:solidFill>
              <a:schemeClr val="dk1"/>
            </a:solidFill>
            <a:prstDash val="solid"/>
            <a:round/>
            <a:headEnd type="none" w="med" len="med"/>
            <a:tailEnd type="none" w="med" len="med"/>
          </a:ln>
        </p:spPr>
      </p:cxnSp>
      <p:cxnSp>
        <p:nvCxnSpPr>
          <p:cNvPr id="1441" name="Shape 1441"/>
          <p:cNvCxnSpPr/>
          <p:nvPr/>
        </p:nvCxnSpPr>
        <p:spPr>
          <a:xfrm rot="-5400000">
            <a:off x="9588501" y="5435601"/>
            <a:ext cx="977899" cy="546099"/>
          </a:xfrm>
          <a:prstGeom prst="straightConnector1">
            <a:avLst/>
          </a:prstGeom>
          <a:noFill/>
          <a:ln w="19050" cap="flat" cmpd="sng">
            <a:solidFill>
              <a:schemeClr val="dk1"/>
            </a:solidFill>
            <a:prstDash val="solid"/>
            <a:round/>
            <a:headEnd type="none" w="med" len="med"/>
            <a:tailEnd type="none" w="med" len="med"/>
          </a:ln>
        </p:spPr>
      </p:cxnSp>
      <p:cxnSp>
        <p:nvCxnSpPr>
          <p:cNvPr id="1442" name="Shape 1442"/>
          <p:cNvCxnSpPr/>
          <p:nvPr/>
        </p:nvCxnSpPr>
        <p:spPr>
          <a:xfrm rot="-5400000" flipH="1">
            <a:off x="7900193" y="5441156"/>
            <a:ext cx="958851" cy="554037"/>
          </a:xfrm>
          <a:prstGeom prst="straightConnector1">
            <a:avLst/>
          </a:prstGeom>
          <a:noFill/>
          <a:ln w="19050" cap="flat" cmpd="sng">
            <a:solidFill>
              <a:schemeClr val="dk1"/>
            </a:solidFill>
            <a:prstDash val="solid"/>
            <a:round/>
            <a:headEnd type="none" w="med" len="med"/>
            <a:tailEnd type="none" w="med" len="med"/>
          </a:ln>
        </p:spPr>
      </p:cxnSp>
      <p:cxnSp>
        <p:nvCxnSpPr>
          <p:cNvPr id="1443" name="Shape 1443"/>
          <p:cNvCxnSpPr/>
          <p:nvPr/>
        </p:nvCxnSpPr>
        <p:spPr>
          <a:xfrm rot="-5400000" flipH="1">
            <a:off x="9604375" y="4473576"/>
            <a:ext cx="938212" cy="554037"/>
          </a:xfrm>
          <a:prstGeom prst="straightConnector1">
            <a:avLst/>
          </a:prstGeom>
          <a:noFill/>
          <a:ln w="19050" cap="flat" cmpd="sng">
            <a:solidFill>
              <a:schemeClr val="dk1"/>
            </a:solidFill>
            <a:prstDash val="solid"/>
            <a:round/>
            <a:headEnd type="none" w="med" len="med"/>
            <a:tailEnd type="none" w="med" len="med"/>
          </a:ln>
        </p:spPr>
      </p:cxnSp>
      <p:cxnSp>
        <p:nvCxnSpPr>
          <p:cNvPr id="1444" name="Shape 1444"/>
          <p:cNvCxnSpPr/>
          <p:nvPr/>
        </p:nvCxnSpPr>
        <p:spPr>
          <a:xfrm rot="-5400000">
            <a:off x="7893844" y="4490244"/>
            <a:ext cx="957261" cy="539749"/>
          </a:xfrm>
          <a:prstGeom prst="straightConnector1">
            <a:avLst/>
          </a:prstGeom>
          <a:noFill/>
          <a:ln w="19050" cap="flat" cmpd="sng">
            <a:solidFill>
              <a:schemeClr val="dk1"/>
            </a:solidFill>
            <a:prstDash val="solid"/>
            <a:round/>
            <a:headEnd type="none" w="med" len="med"/>
            <a:tailEnd type="none" w="med" len="med"/>
          </a:ln>
        </p:spPr>
      </p:cxnSp>
      <p:cxnSp>
        <p:nvCxnSpPr>
          <p:cNvPr id="1445" name="Shape 1445"/>
          <p:cNvCxnSpPr/>
          <p:nvPr/>
        </p:nvCxnSpPr>
        <p:spPr>
          <a:xfrm>
            <a:off x="9230519" y="5623717"/>
            <a:ext cx="0" cy="1147763"/>
          </a:xfrm>
          <a:prstGeom prst="straightConnector1">
            <a:avLst/>
          </a:prstGeom>
          <a:noFill/>
          <a:ln w="19050" cap="flat" cmpd="sng">
            <a:solidFill>
              <a:schemeClr val="dk1"/>
            </a:solidFill>
            <a:prstDash val="solid"/>
            <a:round/>
            <a:headEnd type="none" w="med" len="med"/>
            <a:tailEnd type="none" w="med" len="med"/>
          </a:ln>
        </p:spPr>
      </p:cxnSp>
      <p:cxnSp>
        <p:nvCxnSpPr>
          <p:cNvPr id="1446" name="Shape 1446"/>
          <p:cNvCxnSpPr/>
          <p:nvPr/>
        </p:nvCxnSpPr>
        <p:spPr>
          <a:xfrm rot="-5400000" flipH="1">
            <a:off x="8759826" y="4357690"/>
            <a:ext cx="966788" cy="1712911"/>
          </a:xfrm>
          <a:prstGeom prst="straightConnector1">
            <a:avLst/>
          </a:prstGeom>
          <a:noFill/>
          <a:ln w="19050" cap="flat" cmpd="sng">
            <a:solidFill>
              <a:schemeClr val="dk1"/>
            </a:solidFill>
            <a:prstDash val="solid"/>
            <a:round/>
            <a:headEnd type="none" w="med" len="med"/>
            <a:tailEnd type="none" w="med" len="med"/>
          </a:ln>
        </p:spPr>
      </p:cxnSp>
      <p:cxnSp>
        <p:nvCxnSpPr>
          <p:cNvPr id="1447" name="Shape 1447"/>
          <p:cNvCxnSpPr/>
          <p:nvPr/>
        </p:nvCxnSpPr>
        <p:spPr>
          <a:xfrm rot="5400000">
            <a:off x="8735218" y="4364833"/>
            <a:ext cx="957263" cy="1701799"/>
          </a:xfrm>
          <a:prstGeom prst="straightConnector1">
            <a:avLst/>
          </a:prstGeom>
          <a:noFill/>
          <a:ln w="19050" cap="flat" cmpd="sng">
            <a:solidFill>
              <a:schemeClr val="dk1"/>
            </a:solidFill>
            <a:prstDash val="solid"/>
            <a:round/>
            <a:headEnd type="none" w="med" len="med"/>
            <a:tailEnd type="none" w="med" len="med"/>
          </a:ln>
        </p:spPr>
      </p:cxnSp>
      <p:cxnSp>
        <p:nvCxnSpPr>
          <p:cNvPr id="1448" name="Shape 1448"/>
          <p:cNvCxnSpPr/>
          <p:nvPr/>
        </p:nvCxnSpPr>
        <p:spPr>
          <a:xfrm rot="5400000">
            <a:off x="8271668" y="5239543"/>
            <a:ext cx="1916112" cy="0"/>
          </a:xfrm>
          <a:prstGeom prst="straightConnector1">
            <a:avLst/>
          </a:prstGeom>
          <a:noFill/>
          <a:ln w="19050" cap="flat" cmpd="sng">
            <a:solidFill>
              <a:schemeClr val="dk1"/>
            </a:solidFill>
            <a:prstDash val="solid"/>
            <a:round/>
            <a:headEnd type="none" w="med" len="med"/>
            <a:tailEnd type="none" w="med" len="med"/>
          </a:ln>
        </p:spPr>
      </p:cxnSp>
      <p:cxnSp>
        <p:nvCxnSpPr>
          <p:cNvPr id="1450" name="Shape 1450"/>
          <p:cNvCxnSpPr/>
          <p:nvPr/>
        </p:nvCxnSpPr>
        <p:spPr>
          <a:xfrm rot="-5400000">
            <a:off x="8524082" y="4495007"/>
            <a:ext cx="1411287" cy="0"/>
          </a:xfrm>
          <a:prstGeom prst="straightConnector1">
            <a:avLst/>
          </a:prstGeom>
          <a:noFill/>
          <a:ln w="57150" cap="flat" cmpd="sng">
            <a:solidFill>
              <a:schemeClr val="dk1"/>
            </a:solidFill>
            <a:prstDash val="solid"/>
            <a:round/>
            <a:headEnd type="none" w="med" len="med"/>
            <a:tailEnd type="triangle" w="lg" len="lg"/>
          </a:ln>
        </p:spPr>
      </p:cxnSp>
      <p:cxnSp>
        <p:nvCxnSpPr>
          <p:cNvPr id="1451" name="Shape 1451"/>
          <p:cNvCxnSpPr/>
          <p:nvPr/>
        </p:nvCxnSpPr>
        <p:spPr>
          <a:xfrm rot="10800000">
            <a:off x="9458325" y="4318000"/>
            <a:ext cx="0" cy="604837"/>
          </a:xfrm>
          <a:prstGeom prst="straightConnector1">
            <a:avLst/>
          </a:prstGeom>
          <a:noFill/>
          <a:ln w="9525" cap="flat" cmpd="sng">
            <a:solidFill>
              <a:schemeClr val="dk1"/>
            </a:solidFill>
            <a:prstDash val="solid"/>
            <a:round/>
            <a:headEnd type="none" w="med" len="med"/>
            <a:tailEnd type="none" w="med" len="med"/>
          </a:ln>
        </p:spPr>
      </p:cxnSp>
      <p:sp>
        <p:nvSpPr>
          <p:cNvPr id="1452" name="Shape 1452"/>
          <p:cNvSpPr txBox="1"/>
          <p:nvPr/>
        </p:nvSpPr>
        <p:spPr>
          <a:xfrm>
            <a:off x="10309226" y="5175249"/>
            <a:ext cx="755649" cy="396875"/>
          </a:xfrm>
          <a:prstGeom prst="rect">
            <a:avLst/>
          </a:prstGeom>
          <a:noFill/>
          <a:ln>
            <a:noFill/>
          </a:ln>
        </p:spPr>
        <p:txBody>
          <a:bodyPr lIns="91425" tIns="45700" rIns="91425" bIns="45700" anchor="t" anchorCtr="0">
            <a:noAutofit/>
          </a:bodyPr>
          <a:lstStyle/>
          <a:p>
            <a:pPr>
              <a:buSzPct val="25000"/>
            </a:pPr>
            <a:r>
              <a:rPr lang="en-US" sz="2000" b="1">
                <a:solidFill>
                  <a:schemeClr val="dk1"/>
                </a:solidFill>
                <a:latin typeface="Calibri"/>
                <a:ea typeface="Calibri"/>
                <a:cs typeface="Calibri"/>
                <a:sym typeface="Calibri"/>
              </a:rPr>
              <a:t>x</a:t>
            </a:r>
          </a:p>
        </p:txBody>
      </p:sp>
      <p:sp>
        <p:nvSpPr>
          <p:cNvPr id="1453" name="Shape 1453"/>
          <p:cNvSpPr txBox="1"/>
          <p:nvPr/>
        </p:nvSpPr>
        <p:spPr>
          <a:xfrm>
            <a:off x="9248777" y="3813175"/>
            <a:ext cx="755649" cy="396875"/>
          </a:xfrm>
          <a:prstGeom prst="rect">
            <a:avLst/>
          </a:prstGeom>
          <a:noFill/>
          <a:ln>
            <a:noFill/>
          </a:ln>
        </p:spPr>
        <p:txBody>
          <a:bodyPr lIns="91425" tIns="45700" rIns="91425" bIns="45700" anchor="t" anchorCtr="0">
            <a:noAutofit/>
          </a:bodyPr>
          <a:lstStyle/>
          <a:p>
            <a:pPr>
              <a:buSzPct val="25000"/>
            </a:pPr>
            <a:r>
              <a:rPr lang="en-US" sz="2000" b="1">
                <a:solidFill>
                  <a:schemeClr val="dk1"/>
                </a:solidFill>
                <a:latin typeface="Calibri"/>
                <a:ea typeface="Calibri"/>
                <a:cs typeface="Calibri"/>
                <a:sym typeface="Calibri"/>
              </a:rPr>
              <a:t>y</a:t>
            </a:r>
          </a:p>
        </p:txBody>
      </p:sp>
      <p:sp>
        <p:nvSpPr>
          <p:cNvPr id="1454" name="Shape 1454"/>
          <p:cNvSpPr/>
          <p:nvPr/>
        </p:nvSpPr>
        <p:spPr>
          <a:xfrm>
            <a:off x="9413877" y="4873626"/>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455" name="Shape 1455"/>
          <p:cNvSpPr/>
          <p:nvPr/>
        </p:nvSpPr>
        <p:spPr>
          <a:xfrm>
            <a:off x="9413877" y="4581526"/>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456" name="Shape 1456"/>
          <p:cNvSpPr/>
          <p:nvPr/>
        </p:nvSpPr>
        <p:spPr>
          <a:xfrm>
            <a:off x="9413877" y="4445001"/>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457" name="Shape 1457"/>
          <p:cNvSpPr/>
          <p:nvPr/>
        </p:nvSpPr>
        <p:spPr>
          <a:xfrm>
            <a:off x="9413877" y="4305301"/>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458" name="Shape 1458"/>
          <p:cNvSpPr/>
          <p:nvPr/>
        </p:nvSpPr>
        <p:spPr>
          <a:xfrm>
            <a:off x="9413877" y="4733926"/>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459" name="Shape 1459"/>
          <p:cNvSpPr txBox="1"/>
          <p:nvPr/>
        </p:nvSpPr>
        <p:spPr>
          <a:xfrm>
            <a:off x="8478837" y="6197600"/>
            <a:ext cx="1539875" cy="396875"/>
          </a:xfrm>
          <a:prstGeom prst="rect">
            <a:avLst/>
          </a:prstGeom>
          <a:noFill/>
          <a:ln>
            <a:noFill/>
          </a:ln>
        </p:spPr>
        <p:txBody>
          <a:bodyPr lIns="91425" tIns="45700" rIns="91425" bIns="45700" anchor="t" anchorCtr="0">
            <a:noAutofit/>
          </a:bodyPr>
          <a:lstStyle/>
          <a:p>
            <a:pPr algn="ctr">
              <a:buSzPct val="25000"/>
            </a:pPr>
            <a:r>
              <a:rPr lang="en-US" sz="2000" b="1">
                <a:solidFill>
                  <a:schemeClr val="dk1"/>
                </a:solidFill>
                <a:latin typeface="Calibri"/>
                <a:ea typeface="Calibri"/>
                <a:cs typeface="Calibri"/>
                <a:sym typeface="Calibri"/>
              </a:rPr>
              <a:t>z = 46 mm</a:t>
            </a:r>
          </a:p>
        </p:txBody>
      </p:sp>
      <p:sp>
        <p:nvSpPr>
          <p:cNvPr id="1460" name="Shape 1460"/>
          <p:cNvSpPr/>
          <p:nvPr/>
        </p:nvSpPr>
        <p:spPr>
          <a:xfrm>
            <a:off x="9412290" y="4443413"/>
            <a:ext cx="87311" cy="88900"/>
          </a:xfrm>
          <a:prstGeom prst="ellipse">
            <a:avLst/>
          </a:prstGeom>
          <a:solidFill>
            <a:srgbClr val="F20000"/>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461" name="Shape 1461"/>
          <p:cNvSpPr/>
          <p:nvPr/>
        </p:nvSpPr>
        <p:spPr>
          <a:xfrm>
            <a:off x="9551988" y="4330701"/>
            <a:ext cx="1108075" cy="306387"/>
          </a:xfrm>
          <a:prstGeom prst="leftArrow">
            <a:avLst>
              <a:gd name="adj1" fmla="val 50000"/>
              <a:gd name="adj2" fmla="val 90414"/>
            </a:avLst>
          </a:prstGeom>
          <a:solidFill>
            <a:srgbClr val="F20000"/>
          </a:solidFill>
          <a:ln w="9525" cap="flat" cmpd="sng">
            <a:solidFill>
              <a:schemeClr val="dk1"/>
            </a:solidFill>
            <a:prstDash val="solid"/>
            <a:miter/>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1462" name="Shape 1462"/>
          <p:cNvSpPr txBox="1"/>
          <p:nvPr/>
        </p:nvSpPr>
        <p:spPr>
          <a:xfrm>
            <a:off x="8472488" y="3065463"/>
            <a:ext cx="2032000" cy="579436"/>
          </a:xfrm>
          <a:prstGeom prst="rect">
            <a:avLst/>
          </a:prstGeom>
          <a:solidFill>
            <a:schemeClr val="folHlink"/>
          </a:solidFill>
          <a:ln>
            <a:noFill/>
          </a:ln>
        </p:spPr>
        <p:txBody>
          <a:bodyPr lIns="91425" tIns="45700" rIns="91425" bIns="45700" anchor="t" anchorCtr="0">
            <a:noAutofit/>
          </a:bodyPr>
          <a:lstStyle/>
          <a:p>
            <a:pPr>
              <a:buSzPct val="25000"/>
            </a:pPr>
            <a:r>
              <a:rPr lang="en-US" sz="3200" b="1">
                <a:solidFill>
                  <a:schemeClr val="lt1"/>
                </a:solidFill>
                <a:latin typeface="Calibri"/>
                <a:ea typeface="Calibri"/>
                <a:cs typeface="Calibri"/>
                <a:sym typeface="Calibri"/>
              </a:rPr>
              <a:t>(10,</a:t>
            </a:r>
            <a:r>
              <a:rPr lang="en-US" sz="3200" b="1">
                <a:solidFill>
                  <a:srgbClr val="FF0000"/>
                </a:solidFill>
                <a:latin typeface="Calibri"/>
                <a:ea typeface="Calibri"/>
                <a:cs typeface="Calibri"/>
                <a:sym typeface="Calibri"/>
              </a:rPr>
              <a:t>25</a:t>
            </a:r>
            <a:r>
              <a:rPr lang="en-US" sz="3200" b="1">
                <a:solidFill>
                  <a:schemeClr val="lt1"/>
                </a:solidFill>
                <a:latin typeface="Calibri"/>
                <a:ea typeface="Calibri"/>
                <a:cs typeface="Calibri"/>
                <a:sym typeface="Calibri"/>
              </a:rPr>
              <a:t>,46)</a:t>
            </a:r>
          </a:p>
        </p:txBody>
      </p:sp>
      <p:cxnSp>
        <p:nvCxnSpPr>
          <p:cNvPr id="1463" name="Shape 1463"/>
          <p:cNvCxnSpPr/>
          <p:nvPr/>
        </p:nvCxnSpPr>
        <p:spPr>
          <a:xfrm>
            <a:off x="4445001" y="5002212"/>
            <a:ext cx="503239" cy="0"/>
          </a:xfrm>
          <a:prstGeom prst="straightConnector1">
            <a:avLst/>
          </a:prstGeom>
          <a:noFill/>
          <a:ln w="57150" cap="flat" cmpd="sng">
            <a:solidFill>
              <a:schemeClr val="dk1"/>
            </a:solidFill>
            <a:prstDash val="solid"/>
            <a:round/>
            <a:headEnd type="none" w="med" len="med"/>
            <a:tailEnd type="none" w="med" len="med"/>
          </a:ln>
        </p:spPr>
      </p:cxnSp>
      <p:cxnSp>
        <p:nvCxnSpPr>
          <p:cNvPr id="1464" name="Shape 1464"/>
          <p:cNvCxnSpPr/>
          <p:nvPr/>
        </p:nvCxnSpPr>
        <p:spPr>
          <a:xfrm>
            <a:off x="4445001" y="5308600"/>
            <a:ext cx="503239" cy="0"/>
          </a:xfrm>
          <a:prstGeom prst="straightConnector1">
            <a:avLst/>
          </a:prstGeom>
          <a:noFill/>
          <a:ln w="57150" cap="flat" cmpd="sng">
            <a:solidFill>
              <a:srgbClr val="FF0000"/>
            </a:solidFill>
            <a:prstDash val="solid"/>
            <a:round/>
            <a:headEnd type="none" w="med" len="med"/>
            <a:tailEnd type="none" w="med" len="med"/>
          </a:ln>
        </p:spPr>
      </p:cxnSp>
      <p:sp>
        <p:nvSpPr>
          <p:cNvPr id="1465" name="Shape 1465"/>
          <p:cNvSpPr txBox="1">
            <a:spLocks noGrp="1"/>
          </p:cNvSpPr>
          <p:nvPr>
            <p:ph type="title"/>
          </p:nvPr>
        </p:nvSpPr>
        <p:spPr>
          <a:xfrm>
            <a:off x="2063552" y="49214"/>
            <a:ext cx="8452664" cy="892175"/>
          </a:xfrm>
          <a:prstGeom prst="rect">
            <a:avLst/>
          </a:prstGeom>
          <a:noFill/>
          <a:ln>
            <a:noFill/>
          </a:ln>
        </p:spPr>
        <p:txBody>
          <a:bodyPr lIns="91425" tIns="45700" rIns="91425" bIns="45700" anchor="ctr" anchorCtr="0">
            <a:noAutofit/>
          </a:bodyPr>
          <a:lstStyle/>
          <a:p>
            <a:pPr>
              <a:buClr>
                <a:srgbClr val="FF0000"/>
              </a:buClr>
              <a:buSzPct val="25000"/>
            </a:pPr>
            <a:r>
              <a:rPr lang="en-US" sz="4000" b="1">
                <a:solidFill>
                  <a:schemeClr val="tx1"/>
                </a:solidFill>
              </a:rPr>
              <a:t>Pulse Shape Analysis concept</a:t>
            </a:r>
          </a:p>
        </p:txBody>
      </p:sp>
      <p:sp>
        <p:nvSpPr>
          <p:cNvPr id="1466" name="Shape 1466"/>
          <p:cNvSpPr txBox="1"/>
          <p:nvPr/>
        </p:nvSpPr>
        <p:spPr>
          <a:xfrm>
            <a:off x="2063752" y="5949951"/>
            <a:ext cx="4176265" cy="369332"/>
          </a:xfrm>
          <a:prstGeom prst="rect">
            <a:avLst/>
          </a:prstGeom>
          <a:noFill/>
          <a:ln>
            <a:noFill/>
          </a:ln>
        </p:spPr>
        <p:txBody>
          <a:bodyPr lIns="91425" tIns="45700" rIns="91425" bIns="45700" anchor="t" anchorCtr="0">
            <a:noAutofit/>
          </a:bodyPr>
          <a:lstStyle/>
          <a:p>
            <a:pPr algn="ctr">
              <a:buSzPct val="25000"/>
            </a:pPr>
            <a:r>
              <a:rPr lang="en-US" b="1">
                <a:solidFill>
                  <a:schemeClr val="dk1"/>
                </a:solidFill>
                <a:latin typeface="Calibri"/>
                <a:ea typeface="Calibri"/>
                <a:cs typeface="Calibri"/>
                <a:sym typeface="Calibri"/>
              </a:rPr>
              <a:t>791 keV deposited in segment B4</a:t>
            </a:r>
          </a:p>
        </p:txBody>
      </p:sp>
      <p:sp>
        <p:nvSpPr>
          <p:cNvPr id="1467" name="Shape 1467"/>
          <p:cNvSpPr txBox="1"/>
          <p:nvPr/>
        </p:nvSpPr>
        <p:spPr>
          <a:xfrm>
            <a:off x="4948237" y="4803776"/>
            <a:ext cx="1565883" cy="646331"/>
          </a:xfrm>
          <a:prstGeom prst="rect">
            <a:avLst/>
          </a:prstGeom>
          <a:noFill/>
          <a:ln>
            <a:noFill/>
          </a:ln>
        </p:spPr>
        <p:txBody>
          <a:bodyPr lIns="91425" tIns="45700" rIns="91425" bIns="45700" anchor="t" anchorCtr="0">
            <a:noAutofit/>
          </a:bodyPr>
          <a:lstStyle/>
          <a:p>
            <a:pPr>
              <a:buSzPct val="25000"/>
            </a:pPr>
            <a:r>
              <a:rPr lang="en-US" b="1">
                <a:solidFill>
                  <a:schemeClr val="dk1"/>
                </a:solidFill>
                <a:latin typeface="Calibri"/>
                <a:ea typeface="Calibri"/>
                <a:cs typeface="Calibri"/>
                <a:sym typeface="Calibri"/>
              </a:rPr>
              <a:t>measured</a:t>
            </a:r>
            <a:br>
              <a:rPr lang="en-US" b="1">
                <a:solidFill>
                  <a:schemeClr val="dk1"/>
                </a:solidFill>
                <a:latin typeface="Calibri"/>
                <a:ea typeface="Calibri"/>
                <a:cs typeface="Calibri"/>
                <a:sym typeface="Calibri"/>
              </a:rPr>
            </a:br>
            <a:r>
              <a:rPr lang="en-US" b="1">
                <a:solidFill>
                  <a:srgbClr val="FF0000"/>
                </a:solidFill>
                <a:latin typeface="Calibri"/>
                <a:ea typeface="Calibri"/>
                <a:cs typeface="Calibri"/>
                <a:sym typeface="Calibri"/>
              </a:rPr>
              <a:t>calculated</a:t>
            </a:r>
          </a:p>
        </p:txBody>
      </p:sp>
    </p:spTree>
    <p:extLst>
      <p:ext uri="{BB962C8B-B14F-4D97-AF65-F5344CB8AC3E}">
        <p14:creationId xmlns:p14="http://schemas.microsoft.com/office/powerpoint/2010/main" val="29083417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472"/>
        <p:cNvGrpSpPr/>
        <p:nvPr/>
      </p:nvGrpSpPr>
      <p:grpSpPr>
        <a:xfrm>
          <a:off x="0" y="0"/>
          <a:ext cx="0" cy="0"/>
          <a:chOff x="0" y="0"/>
          <a:chExt cx="0" cy="0"/>
        </a:xfrm>
      </p:grpSpPr>
      <p:pic>
        <p:nvPicPr>
          <p:cNvPr id="1473" name="Shape 1473" descr="p10p30p46"/>
          <p:cNvPicPr preferRelativeResize="0"/>
          <p:nvPr/>
        </p:nvPicPr>
        <p:blipFill rotWithShape="1">
          <a:blip r:embed="rId3">
            <a:alphaModFix/>
          </a:blip>
          <a:srcRect/>
          <a:stretch/>
        </p:blipFill>
        <p:spPr>
          <a:xfrm>
            <a:off x="2135187" y="1268412"/>
            <a:ext cx="6191251" cy="4410075"/>
          </a:xfrm>
          <a:prstGeom prst="rect">
            <a:avLst/>
          </a:prstGeom>
          <a:noFill/>
          <a:ln>
            <a:noFill/>
          </a:ln>
        </p:spPr>
      </p:pic>
      <p:cxnSp>
        <p:nvCxnSpPr>
          <p:cNvPr id="1474" name="Shape 1474"/>
          <p:cNvCxnSpPr/>
          <p:nvPr/>
        </p:nvCxnSpPr>
        <p:spPr>
          <a:xfrm>
            <a:off x="2135187" y="2349500"/>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475" name="Shape 1475"/>
          <p:cNvCxnSpPr/>
          <p:nvPr/>
        </p:nvCxnSpPr>
        <p:spPr>
          <a:xfrm>
            <a:off x="2135187" y="3429000"/>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476" name="Shape 1476"/>
          <p:cNvCxnSpPr/>
          <p:nvPr/>
        </p:nvCxnSpPr>
        <p:spPr>
          <a:xfrm>
            <a:off x="2135187" y="4510087"/>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477" name="Shape 1477"/>
          <p:cNvCxnSpPr/>
          <p:nvPr/>
        </p:nvCxnSpPr>
        <p:spPr>
          <a:xfrm>
            <a:off x="2135187" y="5661025"/>
            <a:ext cx="2087563" cy="0"/>
          </a:xfrm>
          <a:prstGeom prst="straightConnector1">
            <a:avLst/>
          </a:prstGeom>
          <a:noFill/>
          <a:ln w="38100" cap="flat" cmpd="sng">
            <a:solidFill>
              <a:schemeClr val="folHlink"/>
            </a:solidFill>
            <a:prstDash val="solid"/>
            <a:round/>
            <a:headEnd type="none" w="med" len="med"/>
            <a:tailEnd type="none" w="med" len="med"/>
          </a:ln>
        </p:spPr>
      </p:cxnSp>
      <p:cxnSp>
        <p:nvCxnSpPr>
          <p:cNvPr id="1478" name="Shape 1478"/>
          <p:cNvCxnSpPr/>
          <p:nvPr/>
        </p:nvCxnSpPr>
        <p:spPr>
          <a:xfrm>
            <a:off x="2135187" y="1268412"/>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479" name="Shape 1479"/>
          <p:cNvCxnSpPr/>
          <p:nvPr/>
        </p:nvCxnSpPr>
        <p:spPr>
          <a:xfrm>
            <a:off x="4222751" y="1268413"/>
            <a:ext cx="0" cy="4392611"/>
          </a:xfrm>
          <a:prstGeom prst="straightConnector1">
            <a:avLst/>
          </a:prstGeom>
          <a:noFill/>
          <a:ln w="38100" cap="flat" cmpd="sng">
            <a:solidFill>
              <a:schemeClr val="folHlink"/>
            </a:solidFill>
            <a:prstDash val="solid"/>
            <a:round/>
            <a:headEnd type="none" w="med" len="med"/>
            <a:tailEnd type="none" w="med" len="med"/>
          </a:ln>
        </p:spPr>
      </p:cxnSp>
      <p:cxnSp>
        <p:nvCxnSpPr>
          <p:cNvPr id="1480" name="Shape 1480"/>
          <p:cNvCxnSpPr/>
          <p:nvPr/>
        </p:nvCxnSpPr>
        <p:spPr>
          <a:xfrm>
            <a:off x="6281737" y="1268412"/>
            <a:ext cx="0" cy="3241675"/>
          </a:xfrm>
          <a:prstGeom prst="straightConnector1">
            <a:avLst/>
          </a:prstGeom>
          <a:noFill/>
          <a:ln w="38100" cap="flat" cmpd="sng">
            <a:solidFill>
              <a:schemeClr val="folHlink"/>
            </a:solidFill>
            <a:prstDash val="solid"/>
            <a:round/>
            <a:headEnd type="none" w="med" len="med"/>
            <a:tailEnd type="none" w="med" len="med"/>
          </a:ln>
        </p:spPr>
      </p:cxnSp>
      <p:cxnSp>
        <p:nvCxnSpPr>
          <p:cNvPr id="1481" name="Shape 1481"/>
          <p:cNvCxnSpPr/>
          <p:nvPr/>
        </p:nvCxnSpPr>
        <p:spPr>
          <a:xfrm>
            <a:off x="8326439" y="1268412"/>
            <a:ext cx="0" cy="3241675"/>
          </a:xfrm>
          <a:prstGeom prst="straightConnector1">
            <a:avLst/>
          </a:prstGeom>
          <a:noFill/>
          <a:ln w="38100" cap="flat" cmpd="sng">
            <a:solidFill>
              <a:schemeClr val="folHlink"/>
            </a:solidFill>
            <a:prstDash val="solid"/>
            <a:round/>
            <a:headEnd type="none" w="med" len="med"/>
            <a:tailEnd type="none" w="med" len="med"/>
          </a:ln>
        </p:spPr>
      </p:cxnSp>
      <p:cxnSp>
        <p:nvCxnSpPr>
          <p:cNvPr id="1482" name="Shape 1482"/>
          <p:cNvCxnSpPr/>
          <p:nvPr/>
        </p:nvCxnSpPr>
        <p:spPr>
          <a:xfrm>
            <a:off x="2135187" y="1268413"/>
            <a:ext cx="0" cy="4392611"/>
          </a:xfrm>
          <a:prstGeom prst="straightConnector1">
            <a:avLst/>
          </a:prstGeom>
          <a:noFill/>
          <a:ln w="38100" cap="flat" cmpd="sng">
            <a:solidFill>
              <a:schemeClr val="folHlink"/>
            </a:solidFill>
            <a:prstDash val="solid"/>
            <a:round/>
            <a:headEnd type="none" w="med" len="med"/>
            <a:tailEnd type="none" w="med" len="med"/>
          </a:ln>
        </p:spPr>
      </p:cxnSp>
      <p:sp>
        <p:nvSpPr>
          <p:cNvPr id="1483" name="Shape 1483"/>
          <p:cNvSpPr txBox="1"/>
          <p:nvPr/>
        </p:nvSpPr>
        <p:spPr>
          <a:xfrm>
            <a:off x="5757999" y="2420939"/>
            <a:ext cx="431528"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B4</a:t>
            </a:r>
          </a:p>
        </p:txBody>
      </p:sp>
      <p:sp>
        <p:nvSpPr>
          <p:cNvPr id="1484" name="Shape 1484"/>
          <p:cNvSpPr txBox="1"/>
          <p:nvPr/>
        </p:nvSpPr>
        <p:spPr>
          <a:xfrm>
            <a:off x="7801111" y="2420939"/>
            <a:ext cx="431528"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B5</a:t>
            </a:r>
          </a:p>
        </p:txBody>
      </p:sp>
      <p:sp>
        <p:nvSpPr>
          <p:cNvPr id="1485" name="Shape 1485"/>
          <p:cNvSpPr txBox="1"/>
          <p:nvPr/>
        </p:nvSpPr>
        <p:spPr>
          <a:xfrm>
            <a:off x="3719649" y="2420939"/>
            <a:ext cx="431528"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B3</a:t>
            </a:r>
          </a:p>
        </p:txBody>
      </p:sp>
      <p:sp>
        <p:nvSpPr>
          <p:cNvPr id="1486" name="Shape 1486"/>
          <p:cNvSpPr txBox="1"/>
          <p:nvPr/>
        </p:nvSpPr>
        <p:spPr>
          <a:xfrm>
            <a:off x="5762005" y="3494087"/>
            <a:ext cx="42351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C4</a:t>
            </a:r>
          </a:p>
        </p:txBody>
      </p:sp>
      <p:sp>
        <p:nvSpPr>
          <p:cNvPr id="1487" name="Shape 1487"/>
          <p:cNvSpPr txBox="1"/>
          <p:nvPr/>
        </p:nvSpPr>
        <p:spPr>
          <a:xfrm>
            <a:off x="7805117" y="3494087"/>
            <a:ext cx="42351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C5</a:t>
            </a:r>
          </a:p>
        </p:txBody>
      </p:sp>
      <p:sp>
        <p:nvSpPr>
          <p:cNvPr id="1488" name="Shape 1488"/>
          <p:cNvSpPr txBox="1"/>
          <p:nvPr/>
        </p:nvSpPr>
        <p:spPr>
          <a:xfrm>
            <a:off x="3723656" y="3494087"/>
            <a:ext cx="42351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C3</a:t>
            </a:r>
          </a:p>
        </p:txBody>
      </p:sp>
      <p:sp>
        <p:nvSpPr>
          <p:cNvPr id="1489" name="Shape 1489"/>
          <p:cNvSpPr txBox="1"/>
          <p:nvPr/>
        </p:nvSpPr>
        <p:spPr>
          <a:xfrm>
            <a:off x="3357215" y="4581526"/>
            <a:ext cx="70237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CORE</a:t>
            </a:r>
          </a:p>
        </p:txBody>
      </p:sp>
      <p:sp>
        <p:nvSpPr>
          <p:cNvPr id="1490" name="Shape 1490"/>
          <p:cNvSpPr txBox="1"/>
          <p:nvPr/>
        </p:nvSpPr>
        <p:spPr>
          <a:xfrm>
            <a:off x="5753189" y="1341438"/>
            <a:ext cx="441147"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A4</a:t>
            </a:r>
          </a:p>
        </p:txBody>
      </p:sp>
      <p:sp>
        <p:nvSpPr>
          <p:cNvPr id="1491" name="Shape 1491"/>
          <p:cNvSpPr txBox="1"/>
          <p:nvPr/>
        </p:nvSpPr>
        <p:spPr>
          <a:xfrm>
            <a:off x="7796301" y="1341438"/>
            <a:ext cx="441147"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A5</a:t>
            </a:r>
          </a:p>
        </p:txBody>
      </p:sp>
      <p:sp>
        <p:nvSpPr>
          <p:cNvPr id="1492" name="Shape 1492"/>
          <p:cNvSpPr txBox="1"/>
          <p:nvPr/>
        </p:nvSpPr>
        <p:spPr>
          <a:xfrm>
            <a:off x="3714840" y="1341438"/>
            <a:ext cx="441147"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A3</a:t>
            </a:r>
          </a:p>
        </p:txBody>
      </p:sp>
      <p:sp>
        <p:nvSpPr>
          <p:cNvPr id="1493" name="Shape 1493"/>
          <p:cNvSpPr/>
          <p:nvPr/>
        </p:nvSpPr>
        <p:spPr>
          <a:xfrm>
            <a:off x="7824226" y="5832475"/>
            <a:ext cx="2851149" cy="762000"/>
          </a:xfrm>
          <a:prstGeom prst="rect">
            <a:avLst/>
          </a:prstGeom>
          <a:solidFill>
            <a:schemeClr val="lt1"/>
          </a:solidFill>
          <a:ln>
            <a:noFill/>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1494" name="Shape 1494"/>
          <p:cNvSpPr txBox="1"/>
          <p:nvPr/>
        </p:nvSpPr>
        <p:spPr>
          <a:xfrm>
            <a:off x="8593138" y="4449764"/>
            <a:ext cx="370615"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C4</a:t>
            </a:r>
          </a:p>
        </p:txBody>
      </p:sp>
      <p:sp>
        <p:nvSpPr>
          <p:cNvPr id="1495" name="Shape 1495"/>
          <p:cNvSpPr txBox="1"/>
          <p:nvPr/>
        </p:nvSpPr>
        <p:spPr>
          <a:xfrm>
            <a:off x="8340725" y="5129213"/>
            <a:ext cx="389851"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D4</a:t>
            </a:r>
          </a:p>
        </p:txBody>
      </p:sp>
      <p:sp>
        <p:nvSpPr>
          <p:cNvPr id="1496" name="Shape 1496"/>
          <p:cNvSpPr txBox="1"/>
          <p:nvPr/>
        </p:nvSpPr>
        <p:spPr>
          <a:xfrm>
            <a:off x="8618537" y="5832477"/>
            <a:ext cx="364203"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E4</a:t>
            </a:r>
          </a:p>
        </p:txBody>
      </p:sp>
      <p:sp>
        <p:nvSpPr>
          <p:cNvPr id="1497" name="Shape 1497"/>
          <p:cNvSpPr txBox="1"/>
          <p:nvPr/>
        </p:nvSpPr>
        <p:spPr>
          <a:xfrm>
            <a:off x="9485314" y="5813426"/>
            <a:ext cx="357791"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F4</a:t>
            </a:r>
          </a:p>
        </p:txBody>
      </p:sp>
      <p:sp>
        <p:nvSpPr>
          <p:cNvPr id="1498" name="Shape 1498"/>
          <p:cNvSpPr txBox="1"/>
          <p:nvPr/>
        </p:nvSpPr>
        <p:spPr>
          <a:xfrm>
            <a:off x="9818688" y="5245101"/>
            <a:ext cx="385043"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A4</a:t>
            </a:r>
          </a:p>
        </p:txBody>
      </p:sp>
      <p:sp>
        <p:nvSpPr>
          <p:cNvPr id="1499" name="Shape 1499"/>
          <p:cNvSpPr txBox="1"/>
          <p:nvPr/>
        </p:nvSpPr>
        <p:spPr>
          <a:xfrm>
            <a:off x="9551988" y="4445001"/>
            <a:ext cx="377027"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B4</a:t>
            </a:r>
          </a:p>
        </p:txBody>
      </p:sp>
      <p:cxnSp>
        <p:nvCxnSpPr>
          <p:cNvPr id="1500" name="Shape 1500"/>
          <p:cNvCxnSpPr/>
          <p:nvPr/>
        </p:nvCxnSpPr>
        <p:spPr>
          <a:xfrm>
            <a:off x="9219407" y="3704431"/>
            <a:ext cx="0" cy="1154112"/>
          </a:xfrm>
          <a:prstGeom prst="straightConnector1">
            <a:avLst/>
          </a:prstGeom>
          <a:noFill/>
          <a:ln w="19050" cap="flat" cmpd="sng">
            <a:solidFill>
              <a:schemeClr val="dk1"/>
            </a:solidFill>
            <a:prstDash val="solid"/>
            <a:round/>
            <a:headEnd type="none" w="med" len="med"/>
            <a:tailEnd type="none" w="med" len="med"/>
          </a:ln>
        </p:spPr>
      </p:cxnSp>
      <p:cxnSp>
        <p:nvCxnSpPr>
          <p:cNvPr id="1501" name="Shape 1501"/>
          <p:cNvCxnSpPr/>
          <p:nvPr/>
        </p:nvCxnSpPr>
        <p:spPr>
          <a:xfrm rot="-5400000">
            <a:off x="9588501" y="5435601"/>
            <a:ext cx="977899" cy="546099"/>
          </a:xfrm>
          <a:prstGeom prst="straightConnector1">
            <a:avLst/>
          </a:prstGeom>
          <a:noFill/>
          <a:ln w="19050" cap="flat" cmpd="sng">
            <a:solidFill>
              <a:schemeClr val="dk1"/>
            </a:solidFill>
            <a:prstDash val="solid"/>
            <a:round/>
            <a:headEnd type="none" w="med" len="med"/>
            <a:tailEnd type="none" w="med" len="med"/>
          </a:ln>
        </p:spPr>
      </p:cxnSp>
      <p:cxnSp>
        <p:nvCxnSpPr>
          <p:cNvPr id="1502" name="Shape 1502"/>
          <p:cNvCxnSpPr/>
          <p:nvPr/>
        </p:nvCxnSpPr>
        <p:spPr>
          <a:xfrm rot="-5400000" flipH="1">
            <a:off x="7900193" y="5441156"/>
            <a:ext cx="958851" cy="554037"/>
          </a:xfrm>
          <a:prstGeom prst="straightConnector1">
            <a:avLst/>
          </a:prstGeom>
          <a:noFill/>
          <a:ln w="19050" cap="flat" cmpd="sng">
            <a:solidFill>
              <a:schemeClr val="dk1"/>
            </a:solidFill>
            <a:prstDash val="solid"/>
            <a:round/>
            <a:headEnd type="none" w="med" len="med"/>
            <a:tailEnd type="none" w="med" len="med"/>
          </a:ln>
        </p:spPr>
      </p:cxnSp>
      <p:cxnSp>
        <p:nvCxnSpPr>
          <p:cNvPr id="1503" name="Shape 1503"/>
          <p:cNvCxnSpPr/>
          <p:nvPr/>
        </p:nvCxnSpPr>
        <p:spPr>
          <a:xfrm rot="-5400000" flipH="1">
            <a:off x="9604375" y="4473576"/>
            <a:ext cx="938212" cy="554037"/>
          </a:xfrm>
          <a:prstGeom prst="straightConnector1">
            <a:avLst/>
          </a:prstGeom>
          <a:noFill/>
          <a:ln w="19050" cap="flat" cmpd="sng">
            <a:solidFill>
              <a:schemeClr val="dk1"/>
            </a:solidFill>
            <a:prstDash val="solid"/>
            <a:round/>
            <a:headEnd type="none" w="med" len="med"/>
            <a:tailEnd type="none" w="med" len="med"/>
          </a:ln>
        </p:spPr>
      </p:cxnSp>
      <p:cxnSp>
        <p:nvCxnSpPr>
          <p:cNvPr id="1504" name="Shape 1504"/>
          <p:cNvCxnSpPr/>
          <p:nvPr/>
        </p:nvCxnSpPr>
        <p:spPr>
          <a:xfrm rot="-5400000">
            <a:off x="7893844" y="4490244"/>
            <a:ext cx="957261" cy="539749"/>
          </a:xfrm>
          <a:prstGeom prst="straightConnector1">
            <a:avLst/>
          </a:prstGeom>
          <a:noFill/>
          <a:ln w="19050" cap="flat" cmpd="sng">
            <a:solidFill>
              <a:schemeClr val="dk1"/>
            </a:solidFill>
            <a:prstDash val="solid"/>
            <a:round/>
            <a:headEnd type="none" w="med" len="med"/>
            <a:tailEnd type="none" w="med" len="med"/>
          </a:ln>
        </p:spPr>
      </p:cxnSp>
      <p:cxnSp>
        <p:nvCxnSpPr>
          <p:cNvPr id="1505" name="Shape 1505"/>
          <p:cNvCxnSpPr/>
          <p:nvPr/>
        </p:nvCxnSpPr>
        <p:spPr>
          <a:xfrm>
            <a:off x="9230519" y="5623717"/>
            <a:ext cx="0" cy="1147763"/>
          </a:xfrm>
          <a:prstGeom prst="straightConnector1">
            <a:avLst/>
          </a:prstGeom>
          <a:noFill/>
          <a:ln w="19050" cap="flat" cmpd="sng">
            <a:solidFill>
              <a:schemeClr val="dk1"/>
            </a:solidFill>
            <a:prstDash val="solid"/>
            <a:round/>
            <a:headEnd type="none" w="med" len="med"/>
            <a:tailEnd type="none" w="med" len="med"/>
          </a:ln>
        </p:spPr>
      </p:cxnSp>
      <p:cxnSp>
        <p:nvCxnSpPr>
          <p:cNvPr id="1506" name="Shape 1506"/>
          <p:cNvCxnSpPr/>
          <p:nvPr/>
        </p:nvCxnSpPr>
        <p:spPr>
          <a:xfrm rot="-5400000" flipH="1">
            <a:off x="8759826" y="4357690"/>
            <a:ext cx="966788" cy="1712911"/>
          </a:xfrm>
          <a:prstGeom prst="straightConnector1">
            <a:avLst/>
          </a:prstGeom>
          <a:noFill/>
          <a:ln w="19050" cap="flat" cmpd="sng">
            <a:solidFill>
              <a:schemeClr val="dk1"/>
            </a:solidFill>
            <a:prstDash val="solid"/>
            <a:round/>
            <a:headEnd type="none" w="med" len="med"/>
            <a:tailEnd type="none" w="med" len="med"/>
          </a:ln>
        </p:spPr>
      </p:cxnSp>
      <p:cxnSp>
        <p:nvCxnSpPr>
          <p:cNvPr id="1507" name="Shape 1507"/>
          <p:cNvCxnSpPr/>
          <p:nvPr/>
        </p:nvCxnSpPr>
        <p:spPr>
          <a:xfrm rot="5400000">
            <a:off x="8735218" y="4364833"/>
            <a:ext cx="957263" cy="1701799"/>
          </a:xfrm>
          <a:prstGeom prst="straightConnector1">
            <a:avLst/>
          </a:prstGeom>
          <a:noFill/>
          <a:ln w="19050" cap="flat" cmpd="sng">
            <a:solidFill>
              <a:schemeClr val="dk1"/>
            </a:solidFill>
            <a:prstDash val="solid"/>
            <a:round/>
            <a:headEnd type="none" w="med" len="med"/>
            <a:tailEnd type="none" w="med" len="med"/>
          </a:ln>
        </p:spPr>
      </p:cxnSp>
      <p:cxnSp>
        <p:nvCxnSpPr>
          <p:cNvPr id="1508" name="Shape 1508"/>
          <p:cNvCxnSpPr/>
          <p:nvPr/>
        </p:nvCxnSpPr>
        <p:spPr>
          <a:xfrm rot="5400000">
            <a:off x="8271668" y="5239543"/>
            <a:ext cx="1916112" cy="0"/>
          </a:xfrm>
          <a:prstGeom prst="straightConnector1">
            <a:avLst/>
          </a:prstGeom>
          <a:noFill/>
          <a:ln w="19050" cap="flat" cmpd="sng">
            <a:solidFill>
              <a:schemeClr val="dk1"/>
            </a:solidFill>
            <a:prstDash val="solid"/>
            <a:round/>
            <a:headEnd type="none" w="med" len="med"/>
            <a:tailEnd type="none" w="med" len="med"/>
          </a:ln>
        </p:spPr>
      </p:cxnSp>
      <p:cxnSp>
        <p:nvCxnSpPr>
          <p:cNvPr id="1510" name="Shape 1510"/>
          <p:cNvCxnSpPr/>
          <p:nvPr/>
        </p:nvCxnSpPr>
        <p:spPr>
          <a:xfrm rot="-5400000">
            <a:off x="8524082" y="4495007"/>
            <a:ext cx="1411287" cy="0"/>
          </a:xfrm>
          <a:prstGeom prst="straightConnector1">
            <a:avLst/>
          </a:prstGeom>
          <a:noFill/>
          <a:ln w="57150" cap="flat" cmpd="sng">
            <a:solidFill>
              <a:schemeClr val="dk1"/>
            </a:solidFill>
            <a:prstDash val="solid"/>
            <a:round/>
            <a:headEnd type="none" w="med" len="med"/>
            <a:tailEnd type="triangle" w="lg" len="lg"/>
          </a:ln>
        </p:spPr>
      </p:cxnSp>
      <p:cxnSp>
        <p:nvCxnSpPr>
          <p:cNvPr id="1511" name="Shape 1511"/>
          <p:cNvCxnSpPr/>
          <p:nvPr/>
        </p:nvCxnSpPr>
        <p:spPr>
          <a:xfrm rot="10800000">
            <a:off x="9458325" y="4318000"/>
            <a:ext cx="0" cy="604837"/>
          </a:xfrm>
          <a:prstGeom prst="straightConnector1">
            <a:avLst/>
          </a:prstGeom>
          <a:noFill/>
          <a:ln w="9525" cap="flat" cmpd="sng">
            <a:solidFill>
              <a:schemeClr val="dk1"/>
            </a:solidFill>
            <a:prstDash val="solid"/>
            <a:round/>
            <a:headEnd type="none" w="med" len="med"/>
            <a:tailEnd type="none" w="med" len="med"/>
          </a:ln>
        </p:spPr>
      </p:cxnSp>
      <p:sp>
        <p:nvSpPr>
          <p:cNvPr id="1512" name="Shape 1512"/>
          <p:cNvSpPr txBox="1"/>
          <p:nvPr/>
        </p:nvSpPr>
        <p:spPr>
          <a:xfrm>
            <a:off x="10309226" y="5175249"/>
            <a:ext cx="755649" cy="396875"/>
          </a:xfrm>
          <a:prstGeom prst="rect">
            <a:avLst/>
          </a:prstGeom>
          <a:noFill/>
          <a:ln>
            <a:noFill/>
          </a:ln>
        </p:spPr>
        <p:txBody>
          <a:bodyPr lIns="91425" tIns="45700" rIns="91425" bIns="45700" anchor="t" anchorCtr="0">
            <a:noAutofit/>
          </a:bodyPr>
          <a:lstStyle/>
          <a:p>
            <a:pPr>
              <a:buSzPct val="25000"/>
            </a:pPr>
            <a:r>
              <a:rPr lang="en-US" sz="2000" b="1">
                <a:solidFill>
                  <a:schemeClr val="dk1"/>
                </a:solidFill>
                <a:latin typeface="Arial"/>
                <a:ea typeface="Arial"/>
                <a:cs typeface="Arial"/>
                <a:sym typeface="Arial"/>
              </a:rPr>
              <a:t>x</a:t>
            </a:r>
          </a:p>
        </p:txBody>
      </p:sp>
      <p:sp>
        <p:nvSpPr>
          <p:cNvPr id="1513" name="Shape 1513"/>
          <p:cNvSpPr txBox="1"/>
          <p:nvPr/>
        </p:nvSpPr>
        <p:spPr>
          <a:xfrm>
            <a:off x="9248777" y="3813175"/>
            <a:ext cx="755649" cy="396875"/>
          </a:xfrm>
          <a:prstGeom prst="rect">
            <a:avLst/>
          </a:prstGeom>
          <a:noFill/>
          <a:ln>
            <a:noFill/>
          </a:ln>
        </p:spPr>
        <p:txBody>
          <a:bodyPr lIns="91425" tIns="45700" rIns="91425" bIns="45700" anchor="t" anchorCtr="0">
            <a:noAutofit/>
          </a:bodyPr>
          <a:lstStyle/>
          <a:p>
            <a:pPr>
              <a:buSzPct val="25000"/>
            </a:pPr>
            <a:r>
              <a:rPr lang="en-US" sz="2000" b="1">
                <a:solidFill>
                  <a:schemeClr val="dk1"/>
                </a:solidFill>
                <a:latin typeface="Calibri"/>
                <a:ea typeface="Calibri"/>
                <a:cs typeface="Calibri"/>
                <a:sym typeface="Calibri"/>
              </a:rPr>
              <a:t>y</a:t>
            </a:r>
          </a:p>
        </p:txBody>
      </p:sp>
      <p:sp>
        <p:nvSpPr>
          <p:cNvPr id="1514" name="Shape 1514"/>
          <p:cNvSpPr/>
          <p:nvPr/>
        </p:nvSpPr>
        <p:spPr>
          <a:xfrm>
            <a:off x="9413877" y="4873626"/>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515" name="Shape 1515"/>
          <p:cNvSpPr/>
          <p:nvPr/>
        </p:nvSpPr>
        <p:spPr>
          <a:xfrm>
            <a:off x="9413877" y="4581526"/>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516" name="Shape 1516"/>
          <p:cNvSpPr/>
          <p:nvPr/>
        </p:nvSpPr>
        <p:spPr>
          <a:xfrm>
            <a:off x="9413877" y="4445001"/>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517" name="Shape 1517"/>
          <p:cNvSpPr/>
          <p:nvPr/>
        </p:nvSpPr>
        <p:spPr>
          <a:xfrm>
            <a:off x="9413877" y="4305301"/>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518" name="Shape 1518"/>
          <p:cNvSpPr/>
          <p:nvPr/>
        </p:nvSpPr>
        <p:spPr>
          <a:xfrm>
            <a:off x="9413877" y="4733926"/>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519" name="Shape 1519"/>
          <p:cNvSpPr txBox="1"/>
          <p:nvPr/>
        </p:nvSpPr>
        <p:spPr>
          <a:xfrm>
            <a:off x="8478837" y="6197600"/>
            <a:ext cx="1539875" cy="396875"/>
          </a:xfrm>
          <a:prstGeom prst="rect">
            <a:avLst/>
          </a:prstGeom>
          <a:noFill/>
          <a:ln>
            <a:noFill/>
          </a:ln>
        </p:spPr>
        <p:txBody>
          <a:bodyPr lIns="91425" tIns="45700" rIns="91425" bIns="45700" anchor="t" anchorCtr="0">
            <a:noAutofit/>
          </a:bodyPr>
          <a:lstStyle/>
          <a:p>
            <a:pPr algn="ctr">
              <a:buSzPct val="25000"/>
            </a:pPr>
            <a:r>
              <a:rPr lang="en-US" sz="2000" b="1">
                <a:solidFill>
                  <a:schemeClr val="dk1"/>
                </a:solidFill>
                <a:latin typeface="Calibri"/>
                <a:ea typeface="Calibri"/>
                <a:cs typeface="Calibri"/>
                <a:sym typeface="Calibri"/>
              </a:rPr>
              <a:t>z = 46 mm</a:t>
            </a:r>
          </a:p>
        </p:txBody>
      </p:sp>
      <p:sp>
        <p:nvSpPr>
          <p:cNvPr id="1520" name="Shape 1520"/>
          <p:cNvSpPr/>
          <p:nvPr/>
        </p:nvSpPr>
        <p:spPr>
          <a:xfrm>
            <a:off x="9412290" y="4305301"/>
            <a:ext cx="87311" cy="88900"/>
          </a:xfrm>
          <a:prstGeom prst="ellipse">
            <a:avLst/>
          </a:prstGeom>
          <a:solidFill>
            <a:srgbClr val="F20000"/>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521" name="Shape 1521"/>
          <p:cNvSpPr/>
          <p:nvPr/>
        </p:nvSpPr>
        <p:spPr>
          <a:xfrm>
            <a:off x="9551988" y="4202112"/>
            <a:ext cx="1108075" cy="306387"/>
          </a:xfrm>
          <a:prstGeom prst="leftArrow">
            <a:avLst>
              <a:gd name="adj1" fmla="val 50000"/>
              <a:gd name="adj2" fmla="val 90415"/>
            </a:avLst>
          </a:prstGeom>
          <a:solidFill>
            <a:srgbClr val="F20000"/>
          </a:solidFill>
          <a:ln w="9525" cap="flat" cmpd="sng">
            <a:solidFill>
              <a:schemeClr val="dk1"/>
            </a:solidFill>
            <a:prstDash val="solid"/>
            <a:miter/>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1522" name="Shape 1522"/>
          <p:cNvSpPr txBox="1"/>
          <p:nvPr/>
        </p:nvSpPr>
        <p:spPr>
          <a:xfrm>
            <a:off x="8472488" y="3065463"/>
            <a:ext cx="2032000" cy="579436"/>
          </a:xfrm>
          <a:prstGeom prst="rect">
            <a:avLst/>
          </a:prstGeom>
          <a:solidFill>
            <a:schemeClr val="folHlink"/>
          </a:solidFill>
          <a:ln>
            <a:noFill/>
          </a:ln>
        </p:spPr>
        <p:txBody>
          <a:bodyPr lIns="91425" tIns="45700" rIns="91425" bIns="45700" anchor="t" anchorCtr="0">
            <a:noAutofit/>
          </a:bodyPr>
          <a:lstStyle/>
          <a:p>
            <a:pPr>
              <a:buSzPct val="25000"/>
            </a:pPr>
            <a:r>
              <a:rPr lang="en-US" sz="3200" b="1">
                <a:solidFill>
                  <a:schemeClr val="lt1"/>
                </a:solidFill>
                <a:latin typeface="Calibri"/>
                <a:ea typeface="Calibri"/>
                <a:cs typeface="Calibri"/>
                <a:sym typeface="Calibri"/>
              </a:rPr>
              <a:t>(10,</a:t>
            </a:r>
            <a:r>
              <a:rPr lang="en-US" sz="3200" b="1">
                <a:solidFill>
                  <a:srgbClr val="FF0000"/>
                </a:solidFill>
                <a:latin typeface="Calibri"/>
                <a:ea typeface="Calibri"/>
                <a:cs typeface="Calibri"/>
                <a:sym typeface="Calibri"/>
              </a:rPr>
              <a:t>30</a:t>
            </a:r>
            <a:r>
              <a:rPr lang="en-US" sz="3200" b="1">
                <a:solidFill>
                  <a:schemeClr val="lt1"/>
                </a:solidFill>
                <a:latin typeface="Calibri"/>
                <a:ea typeface="Calibri"/>
                <a:cs typeface="Calibri"/>
                <a:sym typeface="Calibri"/>
              </a:rPr>
              <a:t>,46)</a:t>
            </a:r>
          </a:p>
        </p:txBody>
      </p:sp>
      <p:cxnSp>
        <p:nvCxnSpPr>
          <p:cNvPr id="1523" name="Shape 1523"/>
          <p:cNvCxnSpPr/>
          <p:nvPr/>
        </p:nvCxnSpPr>
        <p:spPr>
          <a:xfrm>
            <a:off x="4445001" y="5002212"/>
            <a:ext cx="503239" cy="0"/>
          </a:xfrm>
          <a:prstGeom prst="straightConnector1">
            <a:avLst/>
          </a:prstGeom>
          <a:noFill/>
          <a:ln w="57150" cap="flat" cmpd="sng">
            <a:solidFill>
              <a:schemeClr val="dk1"/>
            </a:solidFill>
            <a:prstDash val="solid"/>
            <a:round/>
            <a:headEnd type="none" w="med" len="med"/>
            <a:tailEnd type="none" w="med" len="med"/>
          </a:ln>
        </p:spPr>
      </p:cxnSp>
      <p:cxnSp>
        <p:nvCxnSpPr>
          <p:cNvPr id="1524" name="Shape 1524"/>
          <p:cNvCxnSpPr/>
          <p:nvPr/>
        </p:nvCxnSpPr>
        <p:spPr>
          <a:xfrm>
            <a:off x="4445001" y="5308600"/>
            <a:ext cx="503239" cy="0"/>
          </a:xfrm>
          <a:prstGeom prst="straightConnector1">
            <a:avLst/>
          </a:prstGeom>
          <a:noFill/>
          <a:ln w="57150" cap="flat" cmpd="sng">
            <a:solidFill>
              <a:srgbClr val="FF0000"/>
            </a:solidFill>
            <a:prstDash val="solid"/>
            <a:round/>
            <a:headEnd type="none" w="med" len="med"/>
            <a:tailEnd type="none" w="med" len="med"/>
          </a:ln>
        </p:spPr>
      </p:cxnSp>
      <p:sp>
        <p:nvSpPr>
          <p:cNvPr id="1525" name="Shape 1525"/>
          <p:cNvSpPr txBox="1">
            <a:spLocks noGrp="1"/>
          </p:cNvSpPr>
          <p:nvPr>
            <p:ph type="title"/>
          </p:nvPr>
        </p:nvSpPr>
        <p:spPr>
          <a:xfrm>
            <a:off x="2063552" y="49214"/>
            <a:ext cx="8452664" cy="892175"/>
          </a:xfrm>
          <a:prstGeom prst="rect">
            <a:avLst/>
          </a:prstGeom>
          <a:noFill/>
          <a:ln>
            <a:noFill/>
          </a:ln>
        </p:spPr>
        <p:txBody>
          <a:bodyPr lIns="91425" tIns="45700" rIns="91425" bIns="45700" anchor="ctr" anchorCtr="0">
            <a:noAutofit/>
          </a:bodyPr>
          <a:lstStyle/>
          <a:p>
            <a:pPr>
              <a:buClr>
                <a:srgbClr val="FF0000"/>
              </a:buClr>
              <a:buSzPct val="25000"/>
            </a:pPr>
            <a:r>
              <a:rPr lang="en-US" sz="4000" b="1" dirty="0">
                <a:solidFill>
                  <a:schemeClr val="tx1"/>
                </a:solidFill>
              </a:rPr>
              <a:t>Pulse Shape Analysis concept</a:t>
            </a:r>
          </a:p>
        </p:txBody>
      </p:sp>
      <p:sp>
        <p:nvSpPr>
          <p:cNvPr id="1526" name="Shape 1526"/>
          <p:cNvSpPr txBox="1"/>
          <p:nvPr/>
        </p:nvSpPr>
        <p:spPr>
          <a:xfrm>
            <a:off x="2063752" y="5949951"/>
            <a:ext cx="4176265" cy="369332"/>
          </a:xfrm>
          <a:prstGeom prst="rect">
            <a:avLst/>
          </a:prstGeom>
          <a:noFill/>
          <a:ln>
            <a:noFill/>
          </a:ln>
        </p:spPr>
        <p:txBody>
          <a:bodyPr lIns="91425" tIns="45700" rIns="91425" bIns="45700" anchor="t" anchorCtr="0">
            <a:noAutofit/>
          </a:bodyPr>
          <a:lstStyle/>
          <a:p>
            <a:pPr algn="ctr">
              <a:buSzPct val="25000"/>
            </a:pPr>
            <a:r>
              <a:rPr lang="en-US" b="1">
                <a:solidFill>
                  <a:schemeClr val="dk1"/>
                </a:solidFill>
                <a:latin typeface="Calibri"/>
                <a:ea typeface="Calibri"/>
                <a:cs typeface="Calibri"/>
                <a:sym typeface="Calibri"/>
              </a:rPr>
              <a:t>791 keV deposited in segment B4</a:t>
            </a:r>
          </a:p>
        </p:txBody>
      </p:sp>
      <p:sp>
        <p:nvSpPr>
          <p:cNvPr id="1527" name="Shape 1527"/>
          <p:cNvSpPr txBox="1"/>
          <p:nvPr/>
        </p:nvSpPr>
        <p:spPr>
          <a:xfrm>
            <a:off x="4948237" y="4803776"/>
            <a:ext cx="1565883" cy="646331"/>
          </a:xfrm>
          <a:prstGeom prst="rect">
            <a:avLst/>
          </a:prstGeom>
          <a:noFill/>
          <a:ln>
            <a:noFill/>
          </a:ln>
        </p:spPr>
        <p:txBody>
          <a:bodyPr lIns="91425" tIns="45700" rIns="91425" bIns="45700" anchor="t" anchorCtr="0">
            <a:noAutofit/>
          </a:bodyPr>
          <a:lstStyle/>
          <a:p>
            <a:pPr>
              <a:buSzPct val="25000"/>
            </a:pPr>
            <a:r>
              <a:rPr lang="en-US" b="1">
                <a:solidFill>
                  <a:schemeClr val="dk1"/>
                </a:solidFill>
                <a:latin typeface="Calibri"/>
                <a:ea typeface="Calibri"/>
                <a:cs typeface="Calibri"/>
                <a:sym typeface="Calibri"/>
              </a:rPr>
              <a:t>measured</a:t>
            </a:r>
            <a:br>
              <a:rPr lang="en-US" b="1">
                <a:solidFill>
                  <a:schemeClr val="dk1"/>
                </a:solidFill>
                <a:latin typeface="Calibri"/>
                <a:ea typeface="Calibri"/>
                <a:cs typeface="Calibri"/>
                <a:sym typeface="Calibri"/>
              </a:rPr>
            </a:br>
            <a:r>
              <a:rPr lang="en-US" b="1">
                <a:solidFill>
                  <a:srgbClr val="FF0000"/>
                </a:solidFill>
                <a:latin typeface="Calibri"/>
                <a:ea typeface="Calibri"/>
                <a:cs typeface="Calibri"/>
                <a:sym typeface="Calibri"/>
              </a:rPr>
              <a:t>calculated</a:t>
            </a:r>
          </a:p>
        </p:txBody>
      </p:sp>
    </p:spTree>
    <p:extLst>
      <p:ext uri="{BB962C8B-B14F-4D97-AF65-F5344CB8AC3E}">
        <p14:creationId xmlns:p14="http://schemas.microsoft.com/office/powerpoint/2010/main" val="10498311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532"/>
        <p:cNvGrpSpPr/>
        <p:nvPr/>
      </p:nvGrpSpPr>
      <p:grpSpPr>
        <a:xfrm>
          <a:off x="0" y="0"/>
          <a:ext cx="0" cy="0"/>
          <a:chOff x="0" y="0"/>
          <a:chExt cx="0" cy="0"/>
        </a:xfrm>
      </p:grpSpPr>
      <p:sp>
        <p:nvSpPr>
          <p:cNvPr id="1533" name="Shape 1533"/>
          <p:cNvSpPr txBox="1"/>
          <p:nvPr/>
        </p:nvSpPr>
        <p:spPr>
          <a:xfrm>
            <a:off x="8401051" y="1557338"/>
            <a:ext cx="2189163" cy="2232025"/>
          </a:xfrm>
          <a:prstGeom prst="rect">
            <a:avLst/>
          </a:prstGeom>
          <a:solidFill>
            <a:srgbClr val="F20000"/>
          </a:solidFill>
          <a:ln>
            <a:noFill/>
          </a:ln>
        </p:spPr>
        <p:txBody>
          <a:bodyPr lIns="91425" tIns="45700" rIns="91425" bIns="45700" anchor="t" anchorCtr="0">
            <a:noAutofit/>
          </a:bodyPr>
          <a:lstStyle/>
          <a:p>
            <a:pPr>
              <a:buSzPct val="25000"/>
            </a:pPr>
            <a:r>
              <a:rPr lang="en-US" sz="2800" b="1">
                <a:solidFill>
                  <a:schemeClr val="lt1"/>
                </a:solidFill>
                <a:latin typeface="Calibri"/>
                <a:ea typeface="Calibri"/>
                <a:cs typeface="Calibri"/>
                <a:sym typeface="Calibri"/>
              </a:rPr>
              <a:t>Result of </a:t>
            </a:r>
            <a:br>
              <a:rPr lang="en-US" sz="2800" b="1">
                <a:solidFill>
                  <a:schemeClr val="lt1"/>
                </a:solidFill>
                <a:latin typeface="Calibri"/>
                <a:ea typeface="Calibri"/>
                <a:cs typeface="Calibri"/>
                <a:sym typeface="Calibri"/>
              </a:rPr>
            </a:br>
            <a:r>
              <a:rPr lang="en-US" sz="2800" b="1" i="1">
                <a:solidFill>
                  <a:schemeClr val="lt1"/>
                </a:solidFill>
                <a:latin typeface="Calibri"/>
                <a:ea typeface="Calibri"/>
                <a:cs typeface="Calibri"/>
                <a:sym typeface="Calibri"/>
              </a:rPr>
              <a:t>Grid Search</a:t>
            </a:r>
            <a:br>
              <a:rPr lang="en-US" sz="2800" b="1" i="1">
                <a:solidFill>
                  <a:schemeClr val="lt1"/>
                </a:solidFill>
                <a:latin typeface="Calibri"/>
                <a:ea typeface="Calibri"/>
                <a:cs typeface="Calibri"/>
                <a:sym typeface="Calibri"/>
              </a:rPr>
            </a:br>
            <a:r>
              <a:rPr lang="en-US" sz="2800" b="1">
                <a:solidFill>
                  <a:schemeClr val="lt1"/>
                </a:solidFill>
                <a:latin typeface="Calibri"/>
                <a:ea typeface="Calibri"/>
                <a:cs typeface="Calibri"/>
                <a:sym typeface="Calibri"/>
              </a:rPr>
              <a:t>Algorithm</a:t>
            </a:r>
          </a:p>
        </p:txBody>
      </p:sp>
      <p:pic>
        <p:nvPicPr>
          <p:cNvPr id="1534" name="Shape 1534" descr="p10p25p46"/>
          <p:cNvPicPr preferRelativeResize="0"/>
          <p:nvPr/>
        </p:nvPicPr>
        <p:blipFill rotWithShape="1">
          <a:blip r:embed="rId3">
            <a:alphaModFix/>
          </a:blip>
          <a:srcRect/>
          <a:stretch/>
        </p:blipFill>
        <p:spPr>
          <a:xfrm>
            <a:off x="2135187" y="1268412"/>
            <a:ext cx="6191251" cy="4410075"/>
          </a:xfrm>
          <a:prstGeom prst="rect">
            <a:avLst/>
          </a:prstGeom>
          <a:noFill/>
          <a:ln>
            <a:noFill/>
          </a:ln>
        </p:spPr>
      </p:pic>
      <p:cxnSp>
        <p:nvCxnSpPr>
          <p:cNvPr id="1535" name="Shape 1535"/>
          <p:cNvCxnSpPr/>
          <p:nvPr/>
        </p:nvCxnSpPr>
        <p:spPr>
          <a:xfrm>
            <a:off x="2135187" y="2349500"/>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536" name="Shape 1536"/>
          <p:cNvCxnSpPr/>
          <p:nvPr/>
        </p:nvCxnSpPr>
        <p:spPr>
          <a:xfrm>
            <a:off x="2135187" y="3429000"/>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537" name="Shape 1537"/>
          <p:cNvCxnSpPr/>
          <p:nvPr/>
        </p:nvCxnSpPr>
        <p:spPr>
          <a:xfrm>
            <a:off x="2135187" y="4510087"/>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538" name="Shape 1538"/>
          <p:cNvCxnSpPr/>
          <p:nvPr/>
        </p:nvCxnSpPr>
        <p:spPr>
          <a:xfrm>
            <a:off x="2135187" y="5661025"/>
            <a:ext cx="2087563" cy="0"/>
          </a:xfrm>
          <a:prstGeom prst="straightConnector1">
            <a:avLst/>
          </a:prstGeom>
          <a:noFill/>
          <a:ln w="38100" cap="flat" cmpd="sng">
            <a:solidFill>
              <a:schemeClr val="folHlink"/>
            </a:solidFill>
            <a:prstDash val="solid"/>
            <a:round/>
            <a:headEnd type="none" w="med" len="med"/>
            <a:tailEnd type="none" w="med" len="med"/>
          </a:ln>
        </p:spPr>
      </p:cxnSp>
      <p:cxnSp>
        <p:nvCxnSpPr>
          <p:cNvPr id="1539" name="Shape 1539"/>
          <p:cNvCxnSpPr/>
          <p:nvPr/>
        </p:nvCxnSpPr>
        <p:spPr>
          <a:xfrm>
            <a:off x="2135187" y="1268412"/>
            <a:ext cx="6191251" cy="0"/>
          </a:xfrm>
          <a:prstGeom prst="straightConnector1">
            <a:avLst/>
          </a:prstGeom>
          <a:noFill/>
          <a:ln w="38100" cap="flat" cmpd="sng">
            <a:solidFill>
              <a:schemeClr val="folHlink"/>
            </a:solidFill>
            <a:prstDash val="solid"/>
            <a:round/>
            <a:headEnd type="none" w="med" len="med"/>
            <a:tailEnd type="none" w="med" len="med"/>
          </a:ln>
        </p:spPr>
      </p:cxnSp>
      <p:cxnSp>
        <p:nvCxnSpPr>
          <p:cNvPr id="1540" name="Shape 1540"/>
          <p:cNvCxnSpPr/>
          <p:nvPr/>
        </p:nvCxnSpPr>
        <p:spPr>
          <a:xfrm>
            <a:off x="4222751" y="1268413"/>
            <a:ext cx="0" cy="4392611"/>
          </a:xfrm>
          <a:prstGeom prst="straightConnector1">
            <a:avLst/>
          </a:prstGeom>
          <a:noFill/>
          <a:ln w="38100" cap="flat" cmpd="sng">
            <a:solidFill>
              <a:schemeClr val="folHlink"/>
            </a:solidFill>
            <a:prstDash val="solid"/>
            <a:round/>
            <a:headEnd type="none" w="med" len="med"/>
            <a:tailEnd type="none" w="med" len="med"/>
          </a:ln>
        </p:spPr>
      </p:cxnSp>
      <p:cxnSp>
        <p:nvCxnSpPr>
          <p:cNvPr id="1541" name="Shape 1541"/>
          <p:cNvCxnSpPr/>
          <p:nvPr/>
        </p:nvCxnSpPr>
        <p:spPr>
          <a:xfrm>
            <a:off x="6281737" y="1268412"/>
            <a:ext cx="0" cy="3241675"/>
          </a:xfrm>
          <a:prstGeom prst="straightConnector1">
            <a:avLst/>
          </a:prstGeom>
          <a:noFill/>
          <a:ln w="38100" cap="flat" cmpd="sng">
            <a:solidFill>
              <a:schemeClr val="folHlink"/>
            </a:solidFill>
            <a:prstDash val="solid"/>
            <a:round/>
            <a:headEnd type="none" w="med" len="med"/>
            <a:tailEnd type="none" w="med" len="med"/>
          </a:ln>
        </p:spPr>
      </p:cxnSp>
      <p:cxnSp>
        <p:nvCxnSpPr>
          <p:cNvPr id="1542" name="Shape 1542"/>
          <p:cNvCxnSpPr/>
          <p:nvPr/>
        </p:nvCxnSpPr>
        <p:spPr>
          <a:xfrm>
            <a:off x="8326439" y="1268412"/>
            <a:ext cx="0" cy="3241675"/>
          </a:xfrm>
          <a:prstGeom prst="straightConnector1">
            <a:avLst/>
          </a:prstGeom>
          <a:noFill/>
          <a:ln w="38100" cap="flat" cmpd="sng">
            <a:solidFill>
              <a:schemeClr val="folHlink"/>
            </a:solidFill>
            <a:prstDash val="solid"/>
            <a:round/>
            <a:headEnd type="none" w="med" len="med"/>
            <a:tailEnd type="none" w="med" len="med"/>
          </a:ln>
        </p:spPr>
      </p:cxnSp>
      <p:cxnSp>
        <p:nvCxnSpPr>
          <p:cNvPr id="1543" name="Shape 1543"/>
          <p:cNvCxnSpPr/>
          <p:nvPr/>
        </p:nvCxnSpPr>
        <p:spPr>
          <a:xfrm>
            <a:off x="2135187" y="1268413"/>
            <a:ext cx="0" cy="4392611"/>
          </a:xfrm>
          <a:prstGeom prst="straightConnector1">
            <a:avLst/>
          </a:prstGeom>
          <a:noFill/>
          <a:ln w="38100" cap="flat" cmpd="sng">
            <a:solidFill>
              <a:schemeClr val="folHlink"/>
            </a:solidFill>
            <a:prstDash val="solid"/>
            <a:round/>
            <a:headEnd type="none" w="med" len="med"/>
            <a:tailEnd type="none" w="med" len="med"/>
          </a:ln>
        </p:spPr>
      </p:cxnSp>
      <p:sp>
        <p:nvSpPr>
          <p:cNvPr id="1544" name="Shape 1544"/>
          <p:cNvSpPr txBox="1"/>
          <p:nvPr/>
        </p:nvSpPr>
        <p:spPr>
          <a:xfrm>
            <a:off x="5757999" y="2420939"/>
            <a:ext cx="431528"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B4</a:t>
            </a:r>
          </a:p>
        </p:txBody>
      </p:sp>
      <p:sp>
        <p:nvSpPr>
          <p:cNvPr id="1545" name="Shape 1545"/>
          <p:cNvSpPr txBox="1"/>
          <p:nvPr/>
        </p:nvSpPr>
        <p:spPr>
          <a:xfrm>
            <a:off x="7801111" y="2420939"/>
            <a:ext cx="431528"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B5</a:t>
            </a:r>
          </a:p>
        </p:txBody>
      </p:sp>
      <p:sp>
        <p:nvSpPr>
          <p:cNvPr id="1546" name="Shape 1546"/>
          <p:cNvSpPr txBox="1"/>
          <p:nvPr/>
        </p:nvSpPr>
        <p:spPr>
          <a:xfrm>
            <a:off x="3719649" y="2420939"/>
            <a:ext cx="431528"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B3</a:t>
            </a:r>
          </a:p>
        </p:txBody>
      </p:sp>
      <p:sp>
        <p:nvSpPr>
          <p:cNvPr id="1547" name="Shape 1547"/>
          <p:cNvSpPr txBox="1"/>
          <p:nvPr/>
        </p:nvSpPr>
        <p:spPr>
          <a:xfrm>
            <a:off x="5762005" y="3494087"/>
            <a:ext cx="42351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C4</a:t>
            </a:r>
          </a:p>
        </p:txBody>
      </p:sp>
      <p:sp>
        <p:nvSpPr>
          <p:cNvPr id="1548" name="Shape 1548"/>
          <p:cNvSpPr txBox="1"/>
          <p:nvPr/>
        </p:nvSpPr>
        <p:spPr>
          <a:xfrm>
            <a:off x="7805117" y="3494087"/>
            <a:ext cx="42351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C5</a:t>
            </a:r>
          </a:p>
        </p:txBody>
      </p:sp>
      <p:sp>
        <p:nvSpPr>
          <p:cNvPr id="1549" name="Shape 1549"/>
          <p:cNvSpPr txBox="1"/>
          <p:nvPr/>
        </p:nvSpPr>
        <p:spPr>
          <a:xfrm>
            <a:off x="3723656" y="3494087"/>
            <a:ext cx="42351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C3</a:t>
            </a:r>
          </a:p>
        </p:txBody>
      </p:sp>
      <p:sp>
        <p:nvSpPr>
          <p:cNvPr id="1550" name="Shape 1550"/>
          <p:cNvSpPr txBox="1"/>
          <p:nvPr/>
        </p:nvSpPr>
        <p:spPr>
          <a:xfrm>
            <a:off x="3357215" y="4581526"/>
            <a:ext cx="702372"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CORE</a:t>
            </a:r>
          </a:p>
        </p:txBody>
      </p:sp>
      <p:sp>
        <p:nvSpPr>
          <p:cNvPr id="1551" name="Shape 1551"/>
          <p:cNvSpPr txBox="1"/>
          <p:nvPr/>
        </p:nvSpPr>
        <p:spPr>
          <a:xfrm>
            <a:off x="5753189" y="1341438"/>
            <a:ext cx="441147"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A4</a:t>
            </a:r>
          </a:p>
        </p:txBody>
      </p:sp>
      <p:sp>
        <p:nvSpPr>
          <p:cNvPr id="1552" name="Shape 1552"/>
          <p:cNvSpPr txBox="1"/>
          <p:nvPr/>
        </p:nvSpPr>
        <p:spPr>
          <a:xfrm>
            <a:off x="7796301" y="1341438"/>
            <a:ext cx="441147"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A5</a:t>
            </a:r>
          </a:p>
        </p:txBody>
      </p:sp>
      <p:sp>
        <p:nvSpPr>
          <p:cNvPr id="1553" name="Shape 1553"/>
          <p:cNvSpPr txBox="1"/>
          <p:nvPr/>
        </p:nvSpPr>
        <p:spPr>
          <a:xfrm>
            <a:off x="3714840" y="1341438"/>
            <a:ext cx="441147" cy="369332"/>
          </a:xfrm>
          <a:prstGeom prst="rect">
            <a:avLst/>
          </a:prstGeom>
          <a:solidFill>
            <a:schemeClr val="folHlink"/>
          </a:solidFill>
          <a:ln>
            <a:noFill/>
          </a:ln>
        </p:spPr>
        <p:txBody>
          <a:bodyPr lIns="91425" tIns="45700" rIns="91425" bIns="45700" anchor="t" anchorCtr="0">
            <a:noAutofit/>
          </a:bodyPr>
          <a:lstStyle/>
          <a:p>
            <a:pPr algn="ctr">
              <a:buSzPct val="25000"/>
            </a:pPr>
            <a:r>
              <a:rPr lang="en-US" b="1">
                <a:solidFill>
                  <a:schemeClr val="lt1"/>
                </a:solidFill>
                <a:latin typeface="Calibri"/>
                <a:ea typeface="Calibri"/>
                <a:cs typeface="Calibri"/>
                <a:sym typeface="Calibri"/>
              </a:rPr>
              <a:t>A3</a:t>
            </a:r>
          </a:p>
        </p:txBody>
      </p:sp>
      <p:sp>
        <p:nvSpPr>
          <p:cNvPr id="1554" name="Shape 1554"/>
          <p:cNvSpPr/>
          <p:nvPr/>
        </p:nvSpPr>
        <p:spPr>
          <a:xfrm>
            <a:off x="7815044" y="5832475"/>
            <a:ext cx="2851149" cy="762000"/>
          </a:xfrm>
          <a:prstGeom prst="rect">
            <a:avLst/>
          </a:prstGeom>
          <a:solidFill>
            <a:schemeClr val="lt1"/>
          </a:solidFill>
          <a:ln>
            <a:noFill/>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1555" name="Shape 1555"/>
          <p:cNvSpPr txBox="1"/>
          <p:nvPr/>
        </p:nvSpPr>
        <p:spPr>
          <a:xfrm>
            <a:off x="8593138" y="4449764"/>
            <a:ext cx="370615"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C4</a:t>
            </a:r>
          </a:p>
        </p:txBody>
      </p:sp>
      <p:sp>
        <p:nvSpPr>
          <p:cNvPr id="1556" name="Shape 1556"/>
          <p:cNvSpPr txBox="1"/>
          <p:nvPr/>
        </p:nvSpPr>
        <p:spPr>
          <a:xfrm>
            <a:off x="8340725" y="5129213"/>
            <a:ext cx="389851"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D4</a:t>
            </a:r>
          </a:p>
        </p:txBody>
      </p:sp>
      <p:sp>
        <p:nvSpPr>
          <p:cNvPr id="1557" name="Shape 1557"/>
          <p:cNvSpPr txBox="1"/>
          <p:nvPr/>
        </p:nvSpPr>
        <p:spPr>
          <a:xfrm>
            <a:off x="8618537" y="5832477"/>
            <a:ext cx="364203"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E4</a:t>
            </a:r>
          </a:p>
        </p:txBody>
      </p:sp>
      <p:sp>
        <p:nvSpPr>
          <p:cNvPr id="1558" name="Shape 1558"/>
          <p:cNvSpPr txBox="1"/>
          <p:nvPr/>
        </p:nvSpPr>
        <p:spPr>
          <a:xfrm>
            <a:off x="9485314" y="5813426"/>
            <a:ext cx="357791"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F4</a:t>
            </a:r>
          </a:p>
        </p:txBody>
      </p:sp>
      <p:sp>
        <p:nvSpPr>
          <p:cNvPr id="1559" name="Shape 1559"/>
          <p:cNvSpPr txBox="1"/>
          <p:nvPr/>
        </p:nvSpPr>
        <p:spPr>
          <a:xfrm>
            <a:off x="9818688" y="5245101"/>
            <a:ext cx="385043"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A4</a:t>
            </a:r>
          </a:p>
        </p:txBody>
      </p:sp>
      <p:sp>
        <p:nvSpPr>
          <p:cNvPr id="1560" name="Shape 1560"/>
          <p:cNvSpPr txBox="1"/>
          <p:nvPr/>
        </p:nvSpPr>
        <p:spPr>
          <a:xfrm>
            <a:off x="9551988" y="4445001"/>
            <a:ext cx="377027" cy="307777"/>
          </a:xfrm>
          <a:prstGeom prst="rect">
            <a:avLst/>
          </a:prstGeom>
          <a:solidFill>
            <a:srgbClr val="006600"/>
          </a:solidFill>
          <a:ln w="9525" cap="flat" cmpd="sng">
            <a:solidFill>
              <a:schemeClr val="accent1"/>
            </a:solidFill>
            <a:prstDash val="solid"/>
            <a:miter/>
            <a:headEnd type="none" w="med" len="med"/>
            <a:tailEnd type="none" w="med" len="med"/>
          </a:ln>
        </p:spPr>
        <p:txBody>
          <a:bodyPr lIns="91425" tIns="45700" rIns="91425" bIns="45700" anchor="t" anchorCtr="0">
            <a:noAutofit/>
          </a:bodyPr>
          <a:lstStyle/>
          <a:p>
            <a:pPr>
              <a:buSzPct val="25000"/>
            </a:pPr>
            <a:r>
              <a:rPr lang="en-US" sz="1400" b="1">
                <a:solidFill>
                  <a:schemeClr val="lt1"/>
                </a:solidFill>
                <a:latin typeface="Calibri"/>
                <a:ea typeface="Calibri"/>
                <a:cs typeface="Calibri"/>
                <a:sym typeface="Calibri"/>
              </a:rPr>
              <a:t>B4</a:t>
            </a:r>
          </a:p>
        </p:txBody>
      </p:sp>
      <p:cxnSp>
        <p:nvCxnSpPr>
          <p:cNvPr id="1561" name="Shape 1561"/>
          <p:cNvCxnSpPr/>
          <p:nvPr/>
        </p:nvCxnSpPr>
        <p:spPr>
          <a:xfrm>
            <a:off x="9219407" y="3704431"/>
            <a:ext cx="0" cy="1154112"/>
          </a:xfrm>
          <a:prstGeom prst="straightConnector1">
            <a:avLst/>
          </a:prstGeom>
          <a:noFill/>
          <a:ln w="19050" cap="flat" cmpd="sng">
            <a:solidFill>
              <a:schemeClr val="dk1"/>
            </a:solidFill>
            <a:prstDash val="solid"/>
            <a:round/>
            <a:headEnd type="none" w="med" len="med"/>
            <a:tailEnd type="none" w="med" len="med"/>
          </a:ln>
        </p:spPr>
      </p:cxnSp>
      <p:cxnSp>
        <p:nvCxnSpPr>
          <p:cNvPr id="1562" name="Shape 1562"/>
          <p:cNvCxnSpPr/>
          <p:nvPr/>
        </p:nvCxnSpPr>
        <p:spPr>
          <a:xfrm rot="-5400000">
            <a:off x="9588501" y="5435601"/>
            <a:ext cx="977899" cy="546099"/>
          </a:xfrm>
          <a:prstGeom prst="straightConnector1">
            <a:avLst/>
          </a:prstGeom>
          <a:noFill/>
          <a:ln w="19050" cap="flat" cmpd="sng">
            <a:solidFill>
              <a:schemeClr val="dk1"/>
            </a:solidFill>
            <a:prstDash val="solid"/>
            <a:round/>
            <a:headEnd type="none" w="med" len="med"/>
            <a:tailEnd type="none" w="med" len="med"/>
          </a:ln>
        </p:spPr>
      </p:cxnSp>
      <p:cxnSp>
        <p:nvCxnSpPr>
          <p:cNvPr id="1563" name="Shape 1563"/>
          <p:cNvCxnSpPr/>
          <p:nvPr/>
        </p:nvCxnSpPr>
        <p:spPr>
          <a:xfrm rot="-5400000" flipH="1">
            <a:off x="7900193" y="5441156"/>
            <a:ext cx="958851" cy="554037"/>
          </a:xfrm>
          <a:prstGeom prst="straightConnector1">
            <a:avLst/>
          </a:prstGeom>
          <a:noFill/>
          <a:ln w="19050" cap="flat" cmpd="sng">
            <a:solidFill>
              <a:schemeClr val="dk1"/>
            </a:solidFill>
            <a:prstDash val="solid"/>
            <a:round/>
            <a:headEnd type="none" w="med" len="med"/>
            <a:tailEnd type="none" w="med" len="med"/>
          </a:ln>
        </p:spPr>
      </p:cxnSp>
      <p:cxnSp>
        <p:nvCxnSpPr>
          <p:cNvPr id="1564" name="Shape 1564"/>
          <p:cNvCxnSpPr/>
          <p:nvPr/>
        </p:nvCxnSpPr>
        <p:spPr>
          <a:xfrm rot="-5400000" flipH="1">
            <a:off x="9604375" y="4473576"/>
            <a:ext cx="938212" cy="554037"/>
          </a:xfrm>
          <a:prstGeom prst="straightConnector1">
            <a:avLst/>
          </a:prstGeom>
          <a:noFill/>
          <a:ln w="19050" cap="flat" cmpd="sng">
            <a:solidFill>
              <a:schemeClr val="dk1"/>
            </a:solidFill>
            <a:prstDash val="solid"/>
            <a:round/>
            <a:headEnd type="none" w="med" len="med"/>
            <a:tailEnd type="none" w="med" len="med"/>
          </a:ln>
        </p:spPr>
      </p:cxnSp>
      <p:cxnSp>
        <p:nvCxnSpPr>
          <p:cNvPr id="1565" name="Shape 1565"/>
          <p:cNvCxnSpPr/>
          <p:nvPr/>
        </p:nvCxnSpPr>
        <p:spPr>
          <a:xfrm rot="-5400000">
            <a:off x="7893844" y="4490244"/>
            <a:ext cx="957261" cy="539749"/>
          </a:xfrm>
          <a:prstGeom prst="straightConnector1">
            <a:avLst/>
          </a:prstGeom>
          <a:noFill/>
          <a:ln w="19050" cap="flat" cmpd="sng">
            <a:solidFill>
              <a:schemeClr val="dk1"/>
            </a:solidFill>
            <a:prstDash val="solid"/>
            <a:round/>
            <a:headEnd type="none" w="med" len="med"/>
            <a:tailEnd type="none" w="med" len="med"/>
          </a:ln>
        </p:spPr>
      </p:cxnSp>
      <p:cxnSp>
        <p:nvCxnSpPr>
          <p:cNvPr id="1566" name="Shape 1566"/>
          <p:cNvCxnSpPr/>
          <p:nvPr/>
        </p:nvCxnSpPr>
        <p:spPr>
          <a:xfrm>
            <a:off x="9230519" y="5623717"/>
            <a:ext cx="0" cy="1147763"/>
          </a:xfrm>
          <a:prstGeom prst="straightConnector1">
            <a:avLst/>
          </a:prstGeom>
          <a:noFill/>
          <a:ln w="19050" cap="flat" cmpd="sng">
            <a:solidFill>
              <a:schemeClr val="dk1"/>
            </a:solidFill>
            <a:prstDash val="solid"/>
            <a:round/>
            <a:headEnd type="none" w="med" len="med"/>
            <a:tailEnd type="none" w="med" len="med"/>
          </a:ln>
        </p:spPr>
      </p:cxnSp>
      <p:cxnSp>
        <p:nvCxnSpPr>
          <p:cNvPr id="1567" name="Shape 1567"/>
          <p:cNvCxnSpPr/>
          <p:nvPr/>
        </p:nvCxnSpPr>
        <p:spPr>
          <a:xfrm rot="-5400000" flipH="1">
            <a:off x="8759826" y="4357690"/>
            <a:ext cx="966788" cy="1712911"/>
          </a:xfrm>
          <a:prstGeom prst="straightConnector1">
            <a:avLst/>
          </a:prstGeom>
          <a:noFill/>
          <a:ln w="19050" cap="flat" cmpd="sng">
            <a:solidFill>
              <a:schemeClr val="dk1"/>
            </a:solidFill>
            <a:prstDash val="solid"/>
            <a:round/>
            <a:headEnd type="none" w="med" len="med"/>
            <a:tailEnd type="none" w="med" len="med"/>
          </a:ln>
        </p:spPr>
      </p:cxnSp>
      <p:cxnSp>
        <p:nvCxnSpPr>
          <p:cNvPr id="1568" name="Shape 1568"/>
          <p:cNvCxnSpPr/>
          <p:nvPr/>
        </p:nvCxnSpPr>
        <p:spPr>
          <a:xfrm rot="5400000">
            <a:off x="8735218" y="4364833"/>
            <a:ext cx="957263" cy="1701799"/>
          </a:xfrm>
          <a:prstGeom prst="straightConnector1">
            <a:avLst/>
          </a:prstGeom>
          <a:noFill/>
          <a:ln w="19050" cap="flat" cmpd="sng">
            <a:solidFill>
              <a:schemeClr val="dk1"/>
            </a:solidFill>
            <a:prstDash val="solid"/>
            <a:round/>
            <a:headEnd type="none" w="med" len="med"/>
            <a:tailEnd type="none" w="med" len="med"/>
          </a:ln>
        </p:spPr>
      </p:cxnSp>
      <p:cxnSp>
        <p:nvCxnSpPr>
          <p:cNvPr id="1569" name="Shape 1569"/>
          <p:cNvCxnSpPr/>
          <p:nvPr/>
        </p:nvCxnSpPr>
        <p:spPr>
          <a:xfrm rot="5400000">
            <a:off x="8271668" y="5239543"/>
            <a:ext cx="1916112" cy="0"/>
          </a:xfrm>
          <a:prstGeom prst="straightConnector1">
            <a:avLst/>
          </a:prstGeom>
          <a:noFill/>
          <a:ln w="19050" cap="flat" cmpd="sng">
            <a:solidFill>
              <a:schemeClr val="dk1"/>
            </a:solidFill>
            <a:prstDash val="solid"/>
            <a:round/>
            <a:headEnd type="none" w="med" len="med"/>
            <a:tailEnd type="none" w="med" len="med"/>
          </a:ln>
        </p:spPr>
      </p:cxnSp>
      <p:cxnSp>
        <p:nvCxnSpPr>
          <p:cNvPr id="1571" name="Shape 1571"/>
          <p:cNvCxnSpPr/>
          <p:nvPr/>
        </p:nvCxnSpPr>
        <p:spPr>
          <a:xfrm rot="-5400000">
            <a:off x="8524082" y="4495007"/>
            <a:ext cx="1411287" cy="0"/>
          </a:xfrm>
          <a:prstGeom prst="straightConnector1">
            <a:avLst/>
          </a:prstGeom>
          <a:noFill/>
          <a:ln w="57150" cap="flat" cmpd="sng">
            <a:solidFill>
              <a:schemeClr val="dk1"/>
            </a:solidFill>
            <a:prstDash val="solid"/>
            <a:round/>
            <a:headEnd type="none" w="med" len="med"/>
            <a:tailEnd type="triangle" w="lg" len="lg"/>
          </a:ln>
        </p:spPr>
      </p:cxnSp>
      <p:cxnSp>
        <p:nvCxnSpPr>
          <p:cNvPr id="1572" name="Shape 1572"/>
          <p:cNvCxnSpPr/>
          <p:nvPr/>
        </p:nvCxnSpPr>
        <p:spPr>
          <a:xfrm rot="10800000">
            <a:off x="9458325" y="4318000"/>
            <a:ext cx="0" cy="604837"/>
          </a:xfrm>
          <a:prstGeom prst="straightConnector1">
            <a:avLst/>
          </a:prstGeom>
          <a:noFill/>
          <a:ln w="9525" cap="flat" cmpd="sng">
            <a:solidFill>
              <a:schemeClr val="dk1"/>
            </a:solidFill>
            <a:prstDash val="solid"/>
            <a:round/>
            <a:headEnd type="none" w="med" len="med"/>
            <a:tailEnd type="none" w="med" len="med"/>
          </a:ln>
        </p:spPr>
      </p:cxnSp>
      <p:sp>
        <p:nvSpPr>
          <p:cNvPr id="1573" name="Shape 1573"/>
          <p:cNvSpPr txBox="1"/>
          <p:nvPr/>
        </p:nvSpPr>
        <p:spPr>
          <a:xfrm>
            <a:off x="10309226" y="5175249"/>
            <a:ext cx="755649" cy="396875"/>
          </a:xfrm>
          <a:prstGeom prst="rect">
            <a:avLst/>
          </a:prstGeom>
          <a:noFill/>
          <a:ln>
            <a:noFill/>
          </a:ln>
        </p:spPr>
        <p:txBody>
          <a:bodyPr lIns="91425" tIns="45700" rIns="91425" bIns="45700" anchor="t" anchorCtr="0">
            <a:noAutofit/>
          </a:bodyPr>
          <a:lstStyle/>
          <a:p>
            <a:pPr>
              <a:buSzPct val="25000"/>
            </a:pPr>
            <a:r>
              <a:rPr lang="en-US" sz="2000" b="1">
                <a:solidFill>
                  <a:schemeClr val="dk1"/>
                </a:solidFill>
                <a:latin typeface="Arial"/>
                <a:ea typeface="Arial"/>
                <a:cs typeface="Arial"/>
                <a:sym typeface="Arial"/>
              </a:rPr>
              <a:t>x</a:t>
            </a:r>
          </a:p>
        </p:txBody>
      </p:sp>
      <p:sp>
        <p:nvSpPr>
          <p:cNvPr id="1574" name="Shape 1574"/>
          <p:cNvSpPr txBox="1"/>
          <p:nvPr/>
        </p:nvSpPr>
        <p:spPr>
          <a:xfrm>
            <a:off x="9248777" y="3813175"/>
            <a:ext cx="755649" cy="396875"/>
          </a:xfrm>
          <a:prstGeom prst="rect">
            <a:avLst/>
          </a:prstGeom>
          <a:noFill/>
          <a:ln>
            <a:noFill/>
          </a:ln>
        </p:spPr>
        <p:txBody>
          <a:bodyPr lIns="91425" tIns="45700" rIns="91425" bIns="45700" anchor="t" anchorCtr="0">
            <a:noAutofit/>
          </a:bodyPr>
          <a:lstStyle/>
          <a:p>
            <a:pPr>
              <a:buSzPct val="25000"/>
            </a:pPr>
            <a:r>
              <a:rPr lang="en-US" sz="2000" b="1">
                <a:solidFill>
                  <a:schemeClr val="dk1"/>
                </a:solidFill>
                <a:latin typeface="Calibri"/>
                <a:ea typeface="Calibri"/>
                <a:cs typeface="Calibri"/>
                <a:sym typeface="Calibri"/>
              </a:rPr>
              <a:t>y</a:t>
            </a:r>
          </a:p>
        </p:txBody>
      </p:sp>
      <p:sp>
        <p:nvSpPr>
          <p:cNvPr id="1575" name="Shape 1575"/>
          <p:cNvSpPr/>
          <p:nvPr/>
        </p:nvSpPr>
        <p:spPr>
          <a:xfrm>
            <a:off x="9413877" y="4873626"/>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576" name="Shape 1576"/>
          <p:cNvSpPr/>
          <p:nvPr/>
        </p:nvSpPr>
        <p:spPr>
          <a:xfrm>
            <a:off x="9413877" y="4581526"/>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577" name="Shape 1577"/>
          <p:cNvSpPr/>
          <p:nvPr/>
        </p:nvSpPr>
        <p:spPr>
          <a:xfrm>
            <a:off x="9413877" y="4445001"/>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578" name="Shape 1578"/>
          <p:cNvSpPr/>
          <p:nvPr/>
        </p:nvSpPr>
        <p:spPr>
          <a:xfrm>
            <a:off x="9413877" y="4305301"/>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579" name="Shape 1579"/>
          <p:cNvSpPr/>
          <p:nvPr/>
        </p:nvSpPr>
        <p:spPr>
          <a:xfrm>
            <a:off x="9413877" y="4733926"/>
            <a:ext cx="87313" cy="88900"/>
          </a:xfrm>
          <a:prstGeom prst="ellipse">
            <a:avLst/>
          </a:prstGeom>
          <a:solidFill>
            <a:schemeClr val="folHlink"/>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580" name="Shape 1580"/>
          <p:cNvSpPr txBox="1"/>
          <p:nvPr/>
        </p:nvSpPr>
        <p:spPr>
          <a:xfrm>
            <a:off x="8478837" y="6197600"/>
            <a:ext cx="1539875" cy="396875"/>
          </a:xfrm>
          <a:prstGeom prst="rect">
            <a:avLst/>
          </a:prstGeom>
          <a:noFill/>
          <a:ln>
            <a:noFill/>
          </a:ln>
        </p:spPr>
        <p:txBody>
          <a:bodyPr lIns="91425" tIns="45700" rIns="91425" bIns="45700" anchor="t" anchorCtr="0">
            <a:noAutofit/>
          </a:bodyPr>
          <a:lstStyle/>
          <a:p>
            <a:pPr algn="ctr">
              <a:buSzPct val="25000"/>
            </a:pPr>
            <a:r>
              <a:rPr lang="en-US" sz="2000" b="1">
                <a:solidFill>
                  <a:schemeClr val="dk1"/>
                </a:solidFill>
                <a:latin typeface="Calibri"/>
                <a:ea typeface="Calibri"/>
                <a:cs typeface="Calibri"/>
                <a:sym typeface="Calibri"/>
              </a:rPr>
              <a:t>z = 46 mm</a:t>
            </a:r>
          </a:p>
        </p:txBody>
      </p:sp>
      <p:sp>
        <p:nvSpPr>
          <p:cNvPr id="1581" name="Shape 1581"/>
          <p:cNvSpPr/>
          <p:nvPr/>
        </p:nvSpPr>
        <p:spPr>
          <a:xfrm>
            <a:off x="9412290" y="4443413"/>
            <a:ext cx="87311" cy="88900"/>
          </a:xfrm>
          <a:prstGeom prst="ellipse">
            <a:avLst/>
          </a:prstGeom>
          <a:solidFill>
            <a:srgbClr val="F20000"/>
          </a:solidFill>
          <a:ln>
            <a:noFill/>
          </a:ln>
        </p:spPr>
        <p:txBody>
          <a:bodyPr lIns="91425" tIns="45700" rIns="91425" bIns="45700" anchor="ctr" anchorCtr="0">
            <a:noAutofit/>
          </a:bodyPr>
          <a:lstStyle/>
          <a:p>
            <a:pPr algn="ctr"/>
            <a:endParaRPr sz="1200">
              <a:solidFill>
                <a:schemeClr val="dk1"/>
              </a:solidFill>
              <a:latin typeface="Calibri"/>
              <a:ea typeface="Calibri"/>
              <a:cs typeface="Calibri"/>
              <a:sym typeface="Calibri"/>
            </a:endParaRPr>
          </a:p>
        </p:txBody>
      </p:sp>
      <p:sp>
        <p:nvSpPr>
          <p:cNvPr id="1582" name="Shape 1582"/>
          <p:cNvSpPr/>
          <p:nvPr/>
        </p:nvSpPr>
        <p:spPr>
          <a:xfrm>
            <a:off x="9551988" y="4330701"/>
            <a:ext cx="1108075" cy="306387"/>
          </a:xfrm>
          <a:prstGeom prst="leftArrow">
            <a:avLst>
              <a:gd name="adj1" fmla="val 50000"/>
              <a:gd name="adj2" fmla="val 90414"/>
            </a:avLst>
          </a:prstGeom>
          <a:solidFill>
            <a:srgbClr val="F20000"/>
          </a:solidFill>
          <a:ln w="9525" cap="flat" cmpd="sng">
            <a:solidFill>
              <a:schemeClr val="dk1"/>
            </a:solidFill>
            <a:prstDash val="solid"/>
            <a:miter/>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1583" name="Shape 1583"/>
          <p:cNvSpPr txBox="1"/>
          <p:nvPr/>
        </p:nvSpPr>
        <p:spPr>
          <a:xfrm>
            <a:off x="8472488" y="3065463"/>
            <a:ext cx="2032000" cy="579436"/>
          </a:xfrm>
          <a:prstGeom prst="rect">
            <a:avLst/>
          </a:prstGeom>
          <a:solidFill>
            <a:schemeClr val="folHlink"/>
          </a:solidFill>
          <a:ln>
            <a:noFill/>
          </a:ln>
        </p:spPr>
        <p:txBody>
          <a:bodyPr lIns="91425" tIns="45700" rIns="91425" bIns="45700" anchor="t" anchorCtr="0">
            <a:noAutofit/>
          </a:bodyPr>
          <a:lstStyle/>
          <a:p>
            <a:pPr>
              <a:buSzPct val="25000"/>
            </a:pPr>
            <a:r>
              <a:rPr lang="en-US" sz="3200" b="1">
                <a:solidFill>
                  <a:schemeClr val="lt1"/>
                </a:solidFill>
                <a:latin typeface="Calibri"/>
                <a:ea typeface="Calibri"/>
                <a:cs typeface="Calibri"/>
                <a:sym typeface="Calibri"/>
              </a:rPr>
              <a:t>(10,</a:t>
            </a:r>
            <a:r>
              <a:rPr lang="en-US" sz="3200" b="1">
                <a:solidFill>
                  <a:srgbClr val="FF0000"/>
                </a:solidFill>
                <a:latin typeface="Calibri"/>
                <a:ea typeface="Calibri"/>
                <a:cs typeface="Calibri"/>
                <a:sym typeface="Calibri"/>
              </a:rPr>
              <a:t>25</a:t>
            </a:r>
            <a:r>
              <a:rPr lang="en-US" sz="3200" b="1">
                <a:solidFill>
                  <a:schemeClr val="lt1"/>
                </a:solidFill>
                <a:latin typeface="Calibri"/>
                <a:ea typeface="Calibri"/>
                <a:cs typeface="Calibri"/>
                <a:sym typeface="Calibri"/>
              </a:rPr>
              <a:t>,46)</a:t>
            </a:r>
          </a:p>
        </p:txBody>
      </p:sp>
      <p:cxnSp>
        <p:nvCxnSpPr>
          <p:cNvPr id="1584" name="Shape 1584"/>
          <p:cNvCxnSpPr/>
          <p:nvPr/>
        </p:nvCxnSpPr>
        <p:spPr>
          <a:xfrm>
            <a:off x="4445001" y="5002212"/>
            <a:ext cx="503239" cy="0"/>
          </a:xfrm>
          <a:prstGeom prst="straightConnector1">
            <a:avLst/>
          </a:prstGeom>
          <a:noFill/>
          <a:ln w="57150" cap="flat" cmpd="sng">
            <a:solidFill>
              <a:schemeClr val="dk1"/>
            </a:solidFill>
            <a:prstDash val="solid"/>
            <a:round/>
            <a:headEnd type="none" w="med" len="med"/>
            <a:tailEnd type="none" w="med" len="med"/>
          </a:ln>
        </p:spPr>
      </p:cxnSp>
      <p:cxnSp>
        <p:nvCxnSpPr>
          <p:cNvPr id="1585" name="Shape 1585"/>
          <p:cNvCxnSpPr/>
          <p:nvPr/>
        </p:nvCxnSpPr>
        <p:spPr>
          <a:xfrm>
            <a:off x="4445001" y="5308600"/>
            <a:ext cx="503239" cy="0"/>
          </a:xfrm>
          <a:prstGeom prst="straightConnector1">
            <a:avLst/>
          </a:prstGeom>
          <a:noFill/>
          <a:ln w="57150" cap="flat" cmpd="sng">
            <a:solidFill>
              <a:srgbClr val="FF0000"/>
            </a:solidFill>
            <a:prstDash val="solid"/>
            <a:round/>
            <a:headEnd type="none" w="med" len="med"/>
            <a:tailEnd type="none" w="med" len="med"/>
          </a:ln>
        </p:spPr>
      </p:cxnSp>
      <p:sp>
        <p:nvSpPr>
          <p:cNvPr id="1586" name="Shape 1586"/>
          <p:cNvSpPr txBox="1">
            <a:spLocks noGrp="1"/>
          </p:cNvSpPr>
          <p:nvPr>
            <p:ph type="title"/>
          </p:nvPr>
        </p:nvSpPr>
        <p:spPr>
          <a:xfrm>
            <a:off x="2063552" y="49214"/>
            <a:ext cx="8452664" cy="892175"/>
          </a:xfrm>
          <a:prstGeom prst="rect">
            <a:avLst/>
          </a:prstGeom>
          <a:noFill/>
          <a:ln>
            <a:noFill/>
          </a:ln>
        </p:spPr>
        <p:txBody>
          <a:bodyPr lIns="91425" tIns="45700" rIns="91425" bIns="45700" anchor="ctr" anchorCtr="0">
            <a:noAutofit/>
          </a:bodyPr>
          <a:lstStyle/>
          <a:p>
            <a:pPr>
              <a:buClr>
                <a:srgbClr val="FF0000"/>
              </a:buClr>
              <a:buSzPct val="25000"/>
            </a:pPr>
            <a:r>
              <a:rPr lang="en-US" sz="4000" b="1">
                <a:solidFill>
                  <a:schemeClr val="tx1"/>
                </a:solidFill>
              </a:rPr>
              <a:t>Pulse Shape Analysis concept</a:t>
            </a:r>
          </a:p>
        </p:txBody>
      </p:sp>
      <p:sp>
        <p:nvSpPr>
          <p:cNvPr id="1587" name="Shape 1587"/>
          <p:cNvSpPr txBox="1"/>
          <p:nvPr/>
        </p:nvSpPr>
        <p:spPr>
          <a:xfrm>
            <a:off x="2063752" y="5949951"/>
            <a:ext cx="4176265" cy="369332"/>
          </a:xfrm>
          <a:prstGeom prst="rect">
            <a:avLst/>
          </a:prstGeom>
          <a:noFill/>
          <a:ln>
            <a:noFill/>
          </a:ln>
        </p:spPr>
        <p:txBody>
          <a:bodyPr lIns="91425" tIns="45700" rIns="91425" bIns="45700" anchor="t" anchorCtr="0">
            <a:noAutofit/>
          </a:bodyPr>
          <a:lstStyle/>
          <a:p>
            <a:pPr algn="ctr">
              <a:buSzPct val="25000"/>
            </a:pPr>
            <a:r>
              <a:rPr lang="en-US" b="1">
                <a:solidFill>
                  <a:schemeClr val="dk1"/>
                </a:solidFill>
                <a:latin typeface="Calibri"/>
                <a:ea typeface="Calibri"/>
                <a:cs typeface="Calibri"/>
                <a:sym typeface="Calibri"/>
              </a:rPr>
              <a:t>791 keV deposited in segment B4</a:t>
            </a:r>
          </a:p>
        </p:txBody>
      </p:sp>
      <p:sp>
        <p:nvSpPr>
          <p:cNvPr id="1588" name="Shape 1588"/>
          <p:cNvSpPr txBox="1"/>
          <p:nvPr/>
        </p:nvSpPr>
        <p:spPr>
          <a:xfrm>
            <a:off x="4948237" y="4803776"/>
            <a:ext cx="1565883" cy="646331"/>
          </a:xfrm>
          <a:prstGeom prst="rect">
            <a:avLst/>
          </a:prstGeom>
          <a:noFill/>
          <a:ln>
            <a:noFill/>
          </a:ln>
        </p:spPr>
        <p:txBody>
          <a:bodyPr lIns="91425" tIns="45700" rIns="91425" bIns="45700" anchor="t" anchorCtr="0">
            <a:noAutofit/>
          </a:bodyPr>
          <a:lstStyle/>
          <a:p>
            <a:pPr>
              <a:buSzPct val="25000"/>
            </a:pPr>
            <a:r>
              <a:rPr lang="en-US" b="1">
                <a:solidFill>
                  <a:schemeClr val="dk1"/>
                </a:solidFill>
                <a:latin typeface="Calibri"/>
                <a:ea typeface="Calibri"/>
                <a:cs typeface="Calibri"/>
                <a:sym typeface="Calibri"/>
              </a:rPr>
              <a:t>measured</a:t>
            </a:r>
            <a:br>
              <a:rPr lang="en-US" b="1">
                <a:solidFill>
                  <a:schemeClr val="dk1"/>
                </a:solidFill>
                <a:latin typeface="Calibri"/>
                <a:ea typeface="Calibri"/>
                <a:cs typeface="Calibri"/>
                <a:sym typeface="Calibri"/>
              </a:rPr>
            </a:br>
            <a:r>
              <a:rPr lang="en-US" b="1">
                <a:solidFill>
                  <a:srgbClr val="FF0000"/>
                </a:solidFill>
                <a:latin typeface="Calibri"/>
                <a:ea typeface="Calibri"/>
                <a:cs typeface="Calibri"/>
                <a:sym typeface="Calibri"/>
              </a:rPr>
              <a:t>calculated</a:t>
            </a:r>
          </a:p>
        </p:txBody>
      </p:sp>
    </p:spTree>
    <p:extLst>
      <p:ext uri="{BB962C8B-B14F-4D97-AF65-F5344CB8AC3E}">
        <p14:creationId xmlns:p14="http://schemas.microsoft.com/office/powerpoint/2010/main" val="13387379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81C86CBF-8B57-F74C-2B97-E892EFFB3533}"/>
              </a:ext>
            </a:extLst>
          </p:cNvPr>
          <p:cNvSpPr>
            <a:spLocks noGrp="1"/>
          </p:cNvSpPr>
          <p:nvPr>
            <p:ph type="body" sz="quarter" idx="18"/>
          </p:nvPr>
        </p:nvSpPr>
        <p:spPr/>
        <p:txBody>
          <a:bodyPr/>
          <a:lstStyle/>
          <a:p>
            <a:r>
              <a:rPr lang="fr-FR" dirty="0"/>
              <a:t>Scan setup</a:t>
            </a:r>
          </a:p>
        </p:txBody>
      </p:sp>
      <p:sp>
        <p:nvSpPr>
          <p:cNvPr id="7" name="Rectangle 5">
            <a:extLst>
              <a:ext uri="{FF2B5EF4-FFF2-40B4-BE49-F238E27FC236}">
                <a16:creationId xmlns:a16="http://schemas.microsoft.com/office/drawing/2014/main" id="{FD4DD999-4D3E-B7A4-70FF-A2FAE7EF7535}"/>
              </a:ext>
            </a:extLst>
          </p:cNvPr>
          <p:cNvSpPr txBox="1">
            <a:spLocks noChangeArrowheads="1"/>
          </p:cNvSpPr>
          <p:nvPr/>
        </p:nvSpPr>
        <p:spPr>
          <a:xfrm>
            <a:off x="179388" y="1855788"/>
            <a:ext cx="4955320" cy="4525962"/>
          </a:xfrm>
          <a:prstGeom prst="rect">
            <a:avLst/>
          </a:prstGeom>
        </p:spPr>
        <p:txBody>
          <a:bodyPr/>
          <a:lst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r>
              <a:rPr lang="en-US" altLang="fr-FR" sz="2000" dirty="0">
                <a:latin typeface="Verdana" panose="020B0604030504040204" pitchFamily="34" charset="0"/>
                <a:ea typeface="Verdana" panose="020B0604030504040204" pitchFamily="34" charset="0"/>
                <a:cs typeface="Verdana" panose="020B0604030504040204" pitchFamily="34" charset="0"/>
              </a:rPr>
              <a:t>The interaction point is located by requesting a coincidence between the germanium detector and a second, narrowly collimated detector</a:t>
            </a:r>
          </a:p>
          <a:p>
            <a:pPr marL="0" indent="0">
              <a:buNone/>
            </a:pPr>
            <a:endParaRPr lang="en-US" altLang="fr-FR" sz="2000" dirty="0">
              <a:latin typeface="Verdana" panose="020B0604030504040204" pitchFamily="34" charset="0"/>
              <a:ea typeface="Verdana" panose="020B0604030504040204" pitchFamily="34" charset="0"/>
              <a:cs typeface="Verdana" panose="020B0604030504040204" pitchFamily="34" charset="0"/>
            </a:endParaRPr>
          </a:p>
          <a:p>
            <a:r>
              <a:rPr lang="en-US" altLang="fr-FR" sz="2000" dirty="0">
                <a:latin typeface="Verdana" panose="020B0604030504040204" pitchFamily="34" charset="0"/>
                <a:ea typeface="Verdana" panose="020B0604030504040204" pitchFamily="34" charset="0"/>
                <a:cs typeface="Verdana" panose="020B0604030504040204" pitchFamily="34" charset="0"/>
              </a:rPr>
              <a:t>Scanning the whole crystal is a time-consuming procedure!</a:t>
            </a:r>
          </a:p>
        </p:txBody>
      </p:sp>
      <p:pic>
        <p:nvPicPr>
          <p:cNvPr id="8" name="Picture 4">
            <a:extLst>
              <a:ext uri="{FF2B5EF4-FFF2-40B4-BE49-F238E27FC236}">
                <a16:creationId xmlns:a16="http://schemas.microsoft.com/office/drawing/2014/main" id="{A52B0C3A-A01B-9B4B-370B-3D7FCC7180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5591765" y="1578603"/>
            <a:ext cx="5400675" cy="4159250"/>
          </a:xfrm>
          <a:prstGeom prst="rect">
            <a:avLst/>
          </a:prstGeom>
        </p:spPr>
      </p:pic>
    </p:spTree>
    <p:extLst>
      <p:ext uri="{BB962C8B-B14F-4D97-AF65-F5344CB8AC3E}">
        <p14:creationId xmlns:p14="http://schemas.microsoft.com/office/powerpoint/2010/main" val="1442682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91"/>
        <p:cNvGrpSpPr/>
        <p:nvPr/>
      </p:nvGrpSpPr>
      <p:grpSpPr>
        <a:xfrm>
          <a:off x="0" y="0"/>
          <a:ext cx="0" cy="0"/>
          <a:chOff x="0" y="0"/>
          <a:chExt cx="0" cy="0"/>
        </a:xfrm>
      </p:grpSpPr>
      <p:sp>
        <p:nvSpPr>
          <p:cNvPr id="493" name="Shape 493"/>
          <p:cNvSpPr txBox="1">
            <a:spLocks noGrp="1"/>
          </p:cNvSpPr>
          <p:nvPr>
            <p:ph type="body" idx="2"/>
          </p:nvPr>
        </p:nvSpPr>
        <p:spPr>
          <a:xfrm>
            <a:off x="300613" y="315604"/>
            <a:ext cx="11636400" cy="892000"/>
          </a:xfrm>
          <a:prstGeom prst="rect">
            <a:avLst/>
          </a:prstGeom>
          <a:noFill/>
          <a:ln>
            <a:noFill/>
          </a:ln>
        </p:spPr>
        <p:txBody>
          <a:bodyPr lIns="121900" tIns="60933" rIns="121900" bIns="60933" anchor="t" anchorCtr="0">
            <a:noAutofit/>
          </a:bodyPr>
          <a:lstStyle/>
          <a:p>
            <a:pPr>
              <a:spcBef>
                <a:spcPts val="0"/>
              </a:spcBef>
              <a:buSzPct val="25000"/>
            </a:pPr>
            <a:r>
              <a:rPr lang="fr-FR" dirty="0"/>
              <a:t>(Main) </a:t>
            </a:r>
            <a:r>
              <a:rPr lang="fr-FR" dirty="0" err="1"/>
              <a:t>bibliography</a:t>
            </a:r>
            <a:r>
              <a:rPr lang="fr-FR" dirty="0"/>
              <a:t> of </a:t>
            </a:r>
            <a:r>
              <a:rPr lang="fr-FR" dirty="0" err="1"/>
              <a:t>today’s</a:t>
            </a:r>
            <a:r>
              <a:rPr lang="fr-FR" dirty="0"/>
              <a:t> lecture</a:t>
            </a:r>
            <a:endParaRPr dirty="0"/>
          </a:p>
        </p:txBody>
      </p:sp>
      <p:sp>
        <p:nvSpPr>
          <p:cNvPr id="2" name="TextBox 2">
            <a:extLst>
              <a:ext uri="{FF2B5EF4-FFF2-40B4-BE49-F238E27FC236}">
                <a16:creationId xmlns:a16="http://schemas.microsoft.com/office/drawing/2014/main" id="{99678703-4251-5BA1-529C-6150F41F34AB}"/>
              </a:ext>
            </a:extLst>
          </p:cNvPr>
          <p:cNvSpPr txBox="1"/>
          <p:nvPr/>
        </p:nvSpPr>
        <p:spPr>
          <a:xfrm>
            <a:off x="441291" y="1603090"/>
            <a:ext cx="11636400" cy="2062103"/>
          </a:xfrm>
          <a:prstGeom prst="rect">
            <a:avLst/>
          </a:prstGeom>
          <a:noFill/>
        </p:spPr>
        <p:txBody>
          <a:bodyPr wrap="square" rtlCol="0">
            <a:spAutoFit/>
          </a:bodyPr>
          <a:lstStyle/>
          <a:p>
            <a:r>
              <a:rPr lang="fr-FR" sz="2400" dirty="0">
                <a:latin typeface="Verdana" panose="020B0604030504040204" pitchFamily="34" charset="0"/>
                <a:ea typeface="Verdana" panose="020B0604030504040204" pitchFamily="34" charset="0"/>
                <a:cs typeface="Verdana" panose="020B0604030504040204" pitchFamily="34" charset="0"/>
              </a:rPr>
              <a:t>G.F. Knoll   "Radiation </a:t>
            </a:r>
            <a:r>
              <a:rPr lang="fr-FR" sz="2400" dirty="0" err="1">
                <a:latin typeface="Verdana" panose="020B0604030504040204" pitchFamily="34" charset="0"/>
                <a:ea typeface="Verdana" panose="020B0604030504040204" pitchFamily="34" charset="0"/>
                <a:cs typeface="Verdana" panose="020B0604030504040204" pitchFamily="34" charset="0"/>
              </a:rPr>
              <a:t>Detection</a:t>
            </a:r>
            <a:r>
              <a:rPr lang="fr-FR" sz="2400" dirty="0">
                <a:latin typeface="Verdana" panose="020B0604030504040204" pitchFamily="34" charset="0"/>
                <a:ea typeface="Verdana" panose="020B0604030504040204" pitchFamily="34" charset="0"/>
                <a:cs typeface="Verdana" panose="020B0604030504040204" pitchFamily="34" charset="0"/>
              </a:rPr>
              <a:t> and </a:t>
            </a:r>
            <a:r>
              <a:rPr lang="fr-FR" sz="2400" dirty="0" err="1">
                <a:latin typeface="Verdana" panose="020B0604030504040204" pitchFamily="34" charset="0"/>
                <a:ea typeface="Verdana" panose="020B0604030504040204" pitchFamily="34" charset="0"/>
                <a:cs typeface="Verdana" panose="020B0604030504040204" pitchFamily="34" charset="0"/>
              </a:rPr>
              <a:t>Measurement</a:t>
            </a:r>
            <a:r>
              <a:rPr lang="fr-FR" sz="2400" dirty="0">
                <a:latin typeface="Verdana" panose="020B0604030504040204" pitchFamily="34" charset="0"/>
                <a:ea typeface="Verdana" panose="020B0604030504040204" pitchFamily="34" charset="0"/>
                <a:cs typeface="Verdana" panose="020B0604030504040204" pitchFamily="34" charset="0"/>
              </a:rPr>
              <a:t>"</a:t>
            </a:r>
          </a:p>
          <a:p>
            <a:r>
              <a:rPr lang="fr-FR" sz="2400" dirty="0">
                <a:latin typeface="Verdana" panose="020B0604030504040204" pitchFamily="34" charset="0"/>
                <a:ea typeface="Verdana" panose="020B0604030504040204" pitchFamily="34" charset="0"/>
                <a:cs typeface="Verdana" panose="020B0604030504040204" pitchFamily="34" charset="0"/>
              </a:rPr>
              <a:t> </a:t>
            </a:r>
          </a:p>
          <a:p>
            <a:r>
              <a:rPr lang="fr-FR" sz="2400" dirty="0">
                <a:latin typeface="Verdana" panose="020B0604030504040204" pitchFamily="34" charset="0"/>
                <a:ea typeface="Verdana" panose="020B0604030504040204" pitchFamily="34" charset="0"/>
                <a:cs typeface="Verdana" panose="020B0604030504040204" pitchFamily="34" charset="0"/>
              </a:rPr>
              <a:t>F. </a:t>
            </a:r>
            <a:r>
              <a:rPr lang="fr-FR" sz="2400" dirty="0" err="1">
                <a:latin typeface="Verdana" panose="020B0604030504040204" pitchFamily="34" charset="0"/>
                <a:ea typeface="Verdana" panose="020B0604030504040204" pitchFamily="34" charset="0"/>
                <a:cs typeface="Verdana" panose="020B0604030504040204" pitchFamily="34" charset="0"/>
              </a:rPr>
              <a:t>Recchia</a:t>
            </a:r>
            <a:r>
              <a:rPr lang="fr-FR" sz="2400" dirty="0">
                <a:latin typeface="Verdana" panose="020B0604030504040204" pitchFamily="34" charset="0"/>
                <a:ea typeface="Verdana" panose="020B0604030504040204" pitchFamily="34" charset="0"/>
                <a:cs typeface="Verdana" panose="020B0604030504040204" pitchFamily="34" charset="0"/>
              </a:rPr>
              <a:t> and C. </a:t>
            </a:r>
            <a:r>
              <a:rPr lang="fr-FR" sz="2400" dirty="0" err="1">
                <a:latin typeface="Verdana" panose="020B0604030504040204" pitchFamily="34" charset="0"/>
                <a:ea typeface="Verdana" panose="020B0604030504040204" pitchFamily="34" charset="0"/>
                <a:cs typeface="Verdana" panose="020B0604030504040204" pitchFamily="34" charset="0"/>
              </a:rPr>
              <a:t>Michelagnoli</a:t>
            </a:r>
            <a:r>
              <a:rPr lang="fr-FR" sz="2400" dirty="0">
                <a:latin typeface="Verdana" panose="020B0604030504040204" pitchFamily="34" charset="0"/>
                <a:ea typeface="Verdana" panose="020B0604030504040204" pitchFamily="34" charset="0"/>
                <a:cs typeface="Verdana" panose="020B0604030504040204" pitchFamily="34" charset="0"/>
              </a:rPr>
              <a:t>, in </a:t>
            </a:r>
            <a:r>
              <a:rPr lang="fr-FR" sz="2400" dirty="0" err="1">
                <a:latin typeface="Verdana" panose="020B0604030504040204" pitchFamily="34" charset="0"/>
                <a:ea typeface="Verdana" panose="020B0604030504040204" pitchFamily="34" charset="0"/>
                <a:cs typeface="Verdana" panose="020B0604030504040204" pitchFamily="34" charset="0"/>
              </a:rPr>
              <a:t>Lec</a:t>
            </a:r>
            <a:r>
              <a:rPr lang="fr-FR" sz="2400" dirty="0">
                <a:latin typeface="Verdana" panose="020B0604030504040204" pitchFamily="34" charset="0"/>
                <a:ea typeface="Verdana" panose="020B0604030504040204" pitchFamily="34" charset="0"/>
                <a:cs typeface="Verdana" panose="020B0604030504040204" pitchFamily="34" charset="0"/>
              </a:rPr>
              <a:t>. Notes in Phys. (</a:t>
            </a:r>
            <a:r>
              <a:rPr lang="fr-FR" sz="2400" dirty="0" err="1">
                <a:latin typeface="Verdana" panose="020B0604030504040204" pitchFamily="34" charset="0"/>
                <a:ea typeface="Verdana" panose="020B0604030504040204" pitchFamily="34" charset="0"/>
                <a:cs typeface="Verdana" panose="020B0604030504040204" pitchFamily="34" charset="0"/>
              </a:rPr>
              <a:t>Euroschool</a:t>
            </a:r>
            <a:r>
              <a:rPr lang="fr-FR" sz="2400" dirty="0">
                <a:latin typeface="Verdana" panose="020B0604030504040204" pitchFamily="34" charset="0"/>
                <a:ea typeface="Verdana" panose="020B0604030504040204" pitchFamily="34" charset="0"/>
                <a:cs typeface="Verdana" panose="020B0604030504040204" pitchFamily="34" charset="0"/>
              </a:rPr>
              <a:t> Vol. VI)</a:t>
            </a:r>
          </a:p>
          <a:p>
            <a:endParaRPr lang="fr-FR" sz="2400" dirty="0">
              <a:latin typeface="Verdana" panose="020B0604030504040204" pitchFamily="34" charset="0"/>
              <a:ea typeface="Verdana" panose="020B0604030504040204" pitchFamily="34" charset="0"/>
              <a:cs typeface="Verdana" panose="020B0604030504040204" pitchFamily="34" charset="0"/>
            </a:endParaRPr>
          </a:p>
          <a:p>
            <a:r>
              <a:rPr lang="fr-FR" sz="2400" dirty="0">
                <a:latin typeface="Verdana" panose="020B0604030504040204" pitchFamily="34" charset="0"/>
                <a:ea typeface="Verdana" panose="020B0604030504040204" pitchFamily="34" charset="0"/>
                <a:cs typeface="Verdana" panose="020B0604030504040204" pitchFamily="34" charset="0"/>
              </a:rPr>
              <a:t>C. </a:t>
            </a:r>
            <a:r>
              <a:rPr lang="fr-FR" sz="2400" dirty="0" err="1">
                <a:latin typeface="Verdana" panose="020B0604030504040204" pitchFamily="34" charset="0"/>
                <a:ea typeface="Verdana" panose="020B0604030504040204" pitchFamily="34" charset="0"/>
                <a:cs typeface="Verdana" panose="020B0604030504040204" pitchFamily="34" charset="0"/>
              </a:rPr>
              <a:t>Michelagnoli</a:t>
            </a:r>
            <a:r>
              <a:rPr lang="fr-FR" sz="2400" dirty="0">
                <a:latin typeface="Verdana" panose="020B0604030504040204" pitchFamily="34" charset="0"/>
                <a:ea typeface="Verdana" panose="020B0604030504040204" pitchFamily="34" charset="0"/>
                <a:cs typeface="Verdana" panose="020B0604030504040204" pitchFamily="34" charset="0"/>
              </a:rPr>
              <a:t>, PhD </a:t>
            </a:r>
            <a:r>
              <a:rPr lang="fr-FR" sz="2400" dirty="0" err="1">
                <a:latin typeface="Verdana" panose="020B0604030504040204" pitchFamily="34" charset="0"/>
                <a:ea typeface="Verdana" panose="020B0604030504040204" pitchFamily="34" charset="0"/>
                <a:cs typeface="Verdana" panose="020B0604030504040204" pitchFamily="34" charset="0"/>
              </a:rPr>
              <a:t>Thesis</a:t>
            </a:r>
            <a:r>
              <a:rPr lang="fr-FR" sz="2400" dirty="0">
                <a:latin typeface="Verdana" panose="020B0604030504040204" pitchFamily="34" charset="0"/>
                <a:ea typeface="Verdana" panose="020B0604030504040204" pitchFamily="34" charset="0"/>
                <a:cs typeface="Verdana" panose="020B0604030504040204" pitchFamily="34" charset="0"/>
              </a:rPr>
              <a:t>, Univ. of </a:t>
            </a:r>
            <a:r>
              <a:rPr lang="fr-FR" sz="2400" dirty="0" err="1">
                <a:latin typeface="Verdana" panose="020B0604030504040204" pitchFamily="34" charset="0"/>
                <a:ea typeface="Verdana" panose="020B0604030504040204" pitchFamily="34" charset="0"/>
                <a:cs typeface="Verdana" panose="020B0604030504040204" pitchFamily="34" charset="0"/>
              </a:rPr>
              <a:t>Padova</a:t>
            </a:r>
            <a:r>
              <a:rPr lang="fr-FR" sz="2400" dirty="0">
                <a:latin typeface="Verdana" panose="020B0604030504040204" pitchFamily="34" charset="0"/>
                <a:ea typeface="Verdana" panose="020B0604030504040204" pitchFamily="34" charset="0"/>
                <a:cs typeface="Verdana" panose="020B0604030504040204" pitchFamily="34" charset="0"/>
              </a:rPr>
              <a:t> (2013) </a:t>
            </a:r>
            <a:r>
              <a:rPr lang="fr-FR" sz="2000" dirty="0">
                <a:latin typeface="Verdana" panose="020B0604030504040204" pitchFamily="34" charset="0"/>
                <a:ea typeface="Verdana" panose="020B0604030504040204" pitchFamily="34" charset="0"/>
                <a:cs typeface="Verdana" panose="020B0604030504040204" pitchFamily="34" charset="0"/>
              </a:rPr>
              <a:t>(and </a:t>
            </a:r>
            <a:r>
              <a:rPr lang="fr-FR" sz="2000" dirty="0" err="1">
                <a:latin typeface="Verdana" panose="020B0604030504040204" pitchFamily="34" charset="0"/>
                <a:ea typeface="Verdana" panose="020B0604030504040204" pitchFamily="34" charset="0"/>
                <a:cs typeface="Verdana" panose="020B0604030504040204" pitchFamily="34" charset="0"/>
              </a:rPr>
              <a:t>refs</a:t>
            </a:r>
            <a:r>
              <a:rPr lang="fr-FR" sz="2000" dirty="0">
                <a:latin typeface="Verdana" panose="020B0604030504040204" pitchFamily="34" charset="0"/>
                <a:ea typeface="Verdana" panose="020B0604030504040204" pitchFamily="34" charset="0"/>
                <a:cs typeface="Verdana" panose="020B0604030504040204" pitchFamily="34" charset="0"/>
              </a:rPr>
              <a:t> </a:t>
            </a:r>
            <a:r>
              <a:rPr lang="fr-FR" sz="2000" dirty="0" err="1">
                <a:latin typeface="Verdana" panose="020B0604030504040204" pitchFamily="34" charset="0"/>
                <a:ea typeface="Verdana" panose="020B0604030504040204" pitchFamily="34" charset="0"/>
                <a:cs typeface="Verdana" panose="020B0604030504040204" pitchFamily="34" charset="0"/>
              </a:rPr>
              <a:t>therein</a:t>
            </a:r>
            <a:r>
              <a:rPr lang="fr-FR" sz="2000" dirty="0">
                <a:latin typeface="Verdana" panose="020B0604030504040204" pitchFamily="34" charset="0"/>
                <a:ea typeface="Verdana" panose="020B0604030504040204" pitchFamily="34" charset="0"/>
                <a:cs typeface="Verdana" panose="020B0604030504040204" pitchFamily="34" charset="0"/>
              </a:rPr>
              <a:t> </a:t>
            </a:r>
            <a:r>
              <a:rPr lang="fr-FR" sz="2000" dirty="0">
                <a:latin typeface="Verdana" panose="020B0604030504040204" pitchFamily="34" charset="0"/>
                <a:ea typeface="Verdana" panose="020B0604030504040204" pitchFamily="34" charset="0"/>
                <a:cs typeface="Verdana" panose="020B0604030504040204" pitchFamily="34" charset="0"/>
                <a:sym typeface="Wingdings" pitchFamily="2" charset="2"/>
              </a:rPr>
              <a:t> )</a:t>
            </a:r>
            <a:endParaRPr lang="fr-FR" sz="2000" dirty="0">
              <a:latin typeface="Verdana" panose="020B0604030504040204" pitchFamily="34" charset="0"/>
              <a:ea typeface="Verdana" panose="020B0604030504040204" pitchFamily="34" charset="0"/>
              <a:cs typeface="Verdana" panose="020B0604030504040204" pitchFamily="34" charset="0"/>
            </a:endParaRPr>
          </a:p>
          <a:p>
            <a:endParaRPr lang="fr-FR" sz="800" dirty="0">
              <a:latin typeface="Verdana" panose="020B0604030504040204" pitchFamily="34" charset="0"/>
              <a:ea typeface="Verdana" panose="020B0604030504040204" pitchFamily="34" charset="0"/>
              <a:cs typeface="Verdana" panose="020B0604030504040204" pitchFamily="34" charset="0"/>
            </a:endParaRPr>
          </a:p>
        </p:txBody>
      </p:sp>
      <p:pic>
        <p:nvPicPr>
          <p:cNvPr id="4" name="Image 3" descr="Une image contenant en bois, intérieur, bois&#10;&#10;Description générée automatiquement">
            <a:extLst>
              <a:ext uri="{FF2B5EF4-FFF2-40B4-BE49-F238E27FC236}">
                <a16:creationId xmlns:a16="http://schemas.microsoft.com/office/drawing/2014/main" id="{0BBEBE20-A5E5-A462-EA0A-764FC5DEC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521" y="3795321"/>
            <a:ext cx="4885675" cy="2747075"/>
          </a:xfrm>
          <a:prstGeom prst="rect">
            <a:avLst/>
          </a:prstGeom>
        </p:spPr>
      </p:pic>
      <p:sp>
        <p:nvSpPr>
          <p:cNvPr id="5" name="Rectangle 4">
            <a:extLst>
              <a:ext uri="{FF2B5EF4-FFF2-40B4-BE49-F238E27FC236}">
                <a16:creationId xmlns:a16="http://schemas.microsoft.com/office/drawing/2014/main" id="{DF8395C0-23C7-ACD3-C0A6-F72956177C97}"/>
              </a:ext>
            </a:extLst>
          </p:cNvPr>
          <p:cNvSpPr/>
          <p:nvPr/>
        </p:nvSpPr>
        <p:spPr>
          <a:xfrm>
            <a:off x="4909625" y="3038622"/>
            <a:ext cx="2489981" cy="506436"/>
          </a:xfrm>
          <a:prstGeom prst="rect">
            <a:avLst/>
          </a:prstGeom>
          <a:noFill/>
          <a:ln w="381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Tree>
    <p:extLst>
      <p:ext uri="{BB962C8B-B14F-4D97-AF65-F5344CB8AC3E}">
        <p14:creationId xmlns:p14="http://schemas.microsoft.com/office/powerpoint/2010/main" val="3667592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9266" name="Rectangle 2">
            <a:extLst>
              <a:ext uri="{FF2B5EF4-FFF2-40B4-BE49-F238E27FC236}">
                <a16:creationId xmlns:a16="http://schemas.microsoft.com/office/drawing/2014/main" id="{FC1040EB-D64B-DC63-49EC-C3FF78D9AA9B}"/>
              </a:ext>
            </a:extLst>
          </p:cNvPr>
          <p:cNvSpPr>
            <a:spLocks noGrp="1" noChangeArrowheads="1"/>
          </p:cNvSpPr>
          <p:nvPr>
            <p:ph type="title"/>
          </p:nvPr>
        </p:nvSpPr>
        <p:spPr>
          <a:xfrm>
            <a:off x="1981200" y="44450"/>
            <a:ext cx="8229600" cy="1143000"/>
          </a:xfrm>
        </p:spPr>
        <p:txBody>
          <a:bodyPr/>
          <a:lstStyle/>
          <a:p>
            <a:r>
              <a:rPr lang="en-GB" altLang="fr-FR">
                <a:solidFill>
                  <a:srgbClr val="660066"/>
                </a:solidFill>
              </a:rPr>
              <a:t>Signal Formation</a:t>
            </a:r>
            <a:endParaRPr lang="en-US" altLang="fr-FR">
              <a:solidFill>
                <a:srgbClr val="660066"/>
              </a:solidFill>
            </a:endParaRPr>
          </a:p>
        </p:txBody>
      </p:sp>
      <p:sp>
        <p:nvSpPr>
          <p:cNvPr id="1419267" name="Rectangle 3">
            <a:extLst>
              <a:ext uri="{FF2B5EF4-FFF2-40B4-BE49-F238E27FC236}">
                <a16:creationId xmlns:a16="http://schemas.microsoft.com/office/drawing/2014/main" id="{7F895B1B-6BEA-A7D3-EA8C-E6C336D8AE32}"/>
              </a:ext>
            </a:extLst>
          </p:cNvPr>
          <p:cNvSpPr>
            <a:spLocks noGrp="1" noChangeArrowheads="1"/>
          </p:cNvSpPr>
          <p:nvPr>
            <p:ph type="body" idx="1"/>
          </p:nvPr>
        </p:nvSpPr>
        <p:spPr>
          <a:xfrm>
            <a:off x="1752600" y="1143000"/>
            <a:ext cx="8305800" cy="2895600"/>
          </a:xfrm>
        </p:spPr>
        <p:txBody>
          <a:bodyPr/>
          <a:lstStyle/>
          <a:p>
            <a:r>
              <a:rPr lang="en-GB" altLang="fr-FR" sz="2400"/>
              <a:t>Signal is due to the </a:t>
            </a:r>
            <a:r>
              <a:rPr lang="en-GB" altLang="fr-FR" sz="2400" b="1"/>
              <a:t>motion of charge carriers</a:t>
            </a:r>
            <a:r>
              <a:rPr lang="en-GB" altLang="fr-FR" sz="2400"/>
              <a:t> inside the detector volume.</a:t>
            </a:r>
          </a:p>
          <a:p>
            <a:r>
              <a:rPr lang="en-GB" altLang="fr-FR" sz="2400"/>
              <a:t>Calculations based on the weighting field method derived by </a:t>
            </a:r>
            <a:r>
              <a:rPr lang="en-GB" altLang="fr-FR" sz="2400" b="1"/>
              <a:t>Ramo’s theorem</a:t>
            </a:r>
            <a:r>
              <a:rPr lang="en-GB" altLang="fr-FR" sz="2400"/>
              <a:t>, which is based on</a:t>
            </a:r>
          </a:p>
          <a:p>
            <a:r>
              <a:rPr lang="en-US" altLang="fr-FR" sz="2400"/>
              <a:t>Green’s reciprocity theorem </a:t>
            </a:r>
            <a:r>
              <a:rPr lang="en-US" altLang="fr-FR" sz="2400">
                <a:sym typeface="Wingdings" pitchFamily="2" charset="2"/>
              </a:rPr>
              <a:t>that says:  </a:t>
            </a:r>
            <a:r>
              <a:rPr lang="en-US" altLang="fr-FR" sz="2400"/>
              <a:t>given two systems consisting of a distribution of charges and electrodes,  charges and voltages are related by</a:t>
            </a:r>
          </a:p>
        </p:txBody>
      </p:sp>
      <p:graphicFrame>
        <p:nvGraphicFramePr>
          <p:cNvPr id="1419268" name="Object 4">
            <a:extLst>
              <a:ext uri="{FF2B5EF4-FFF2-40B4-BE49-F238E27FC236}">
                <a16:creationId xmlns:a16="http://schemas.microsoft.com/office/drawing/2014/main" id="{FE037CFE-9F3F-DE05-40FB-F1C10D1CD130}"/>
              </a:ext>
            </a:extLst>
          </p:cNvPr>
          <p:cNvGraphicFramePr>
            <a:graphicFrameLocks noGrp="1" noChangeAspect="1"/>
          </p:cNvGraphicFramePr>
          <p:nvPr>
            <p:ph sz="half" idx="4294967295"/>
          </p:nvPr>
        </p:nvGraphicFramePr>
        <p:xfrm>
          <a:off x="4918076" y="4114800"/>
          <a:ext cx="2354263" cy="738188"/>
        </p:xfrm>
        <a:graphic>
          <a:graphicData uri="http://schemas.openxmlformats.org/presentationml/2006/ole">
            <mc:AlternateContent xmlns:mc="http://schemas.openxmlformats.org/markup-compatibility/2006">
              <mc:Choice xmlns:v="urn:schemas-microsoft-com:vml" Requires="v">
                <p:oleObj name="Equation" r:id="rId2" imgW="25158700" imgH="7899400" progId="Equation.3">
                  <p:embed/>
                </p:oleObj>
              </mc:Choice>
              <mc:Fallback>
                <p:oleObj name="Equation" r:id="rId2" imgW="25158700" imgH="7899400" progId="Equation.3">
                  <p:embed/>
                  <p:pic>
                    <p:nvPicPr>
                      <p:cNvPr id="1419268" name="Object 4">
                        <a:extLst>
                          <a:ext uri="{FF2B5EF4-FFF2-40B4-BE49-F238E27FC236}">
                            <a16:creationId xmlns:a16="http://schemas.microsoft.com/office/drawing/2014/main" id="{FE037CFE-9F3F-DE05-40FB-F1C10D1CD1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8076" y="4114800"/>
                        <a:ext cx="2354263" cy="738188"/>
                      </a:xfrm>
                      <a:prstGeom prst="rect">
                        <a:avLst/>
                      </a:prstGeom>
                      <a:noFill/>
                      <a:ln w="19050" cmpd="sng">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19269" name="Object 5">
            <a:extLst>
              <a:ext uri="{FF2B5EF4-FFF2-40B4-BE49-F238E27FC236}">
                <a16:creationId xmlns:a16="http://schemas.microsoft.com/office/drawing/2014/main" id="{2F4F13CD-5070-AADC-874A-19F1C9442EE8}"/>
              </a:ext>
            </a:extLst>
          </p:cNvPr>
          <p:cNvGraphicFramePr>
            <a:graphicFrameLocks noGrp="1" noChangeAspect="1"/>
          </p:cNvGraphicFramePr>
          <p:nvPr>
            <p:ph sz="quarter" idx="4294967295"/>
          </p:nvPr>
        </p:nvGraphicFramePr>
        <p:xfrm>
          <a:off x="2895600" y="4924426"/>
          <a:ext cx="6172200" cy="1247775"/>
        </p:xfrm>
        <a:graphic>
          <a:graphicData uri="http://schemas.openxmlformats.org/presentationml/2006/ole">
            <mc:AlternateContent xmlns:mc="http://schemas.openxmlformats.org/markup-compatibility/2006">
              <mc:Choice xmlns:v="urn:schemas-microsoft-com:vml" Requires="v">
                <p:oleObj name="Equation" r:id="rId4" imgW="83972400" imgH="16967200" progId="Equation.3">
                  <p:embed/>
                </p:oleObj>
              </mc:Choice>
              <mc:Fallback>
                <p:oleObj name="Equation" r:id="rId4" imgW="83972400" imgH="16967200" progId="Equation.3">
                  <p:embed/>
                  <p:pic>
                    <p:nvPicPr>
                      <p:cNvPr id="1419269" name="Object 5">
                        <a:extLst>
                          <a:ext uri="{FF2B5EF4-FFF2-40B4-BE49-F238E27FC236}">
                            <a16:creationId xmlns:a16="http://schemas.microsoft.com/office/drawing/2014/main" id="{2F4F13CD-5070-AADC-874A-19F1C9442E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4924426"/>
                        <a:ext cx="6172200" cy="1247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1060" name="Rectangle 4">
            <a:extLst>
              <a:ext uri="{FF2B5EF4-FFF2-40B4-BE49-F238E27FC236}">
                <a16:creationId xmlns:a16="http://schemas.microsoft.com/office/drawing/2014/main" id="{E1F81C74-7D01-EDE5-8D7C-27ED09210E68}"/>
              </a:ext>
            </a:extLst>
          </p:cNvPr>
          <p:cNvSpPr>
            <a:spLocks noChangeArrowheads="1"/>
          </p:cNvSpPr>
          <p:nvPr/>
        </p:nvSpPr>
        <p:spPr bwMode="auto">
          <a:xfrm>
            <a:off x="3938588" y="135413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Comic Sans MS" panose="030F0902030302020204" pitchFamily="66" charset="0"/>
              </a:defRPr>
            </a:lvl1pPr>
            <a:lvl2pPr marL="742950" indent="-285750">
              <a:defRPr>
                <a:solidFill>
                  <a:schemeClr val="tx1"/>
                </a:solidFill>
                <a:latin typeface="Comic Sans MS" panose="030F0902030302020204" pitchFamily="66" charset="0"/>
              </a:defRPr>
            </a:lvl2pPr>
            <a:lvl3pPr marL="1143000" indent="-228600">
              <a:defRPr>
                <a:solidFill>
                  <a:schemeClr val="tx1"/>
                </a:solidFill>
                <a:latin typeface="Comic Sans MS" panose="030F0902030302020204" pitchFamily="66" charset="0"/>
              </a:defRPr>
            </a:lvl3pPr>
            <a:lvl4pPr marL="1600200" indent="-228600">
              <a:defRPr>
                <a:solidFill>
                  <a:schemeClr val="tx1"/>
                </a:solidFill>
                <a:latin typeface="Comic Sans MS" panose="030F0902030302020204" pitchFamily="66" charset="0"/>
              </a:defRPr>
            </a:lvl4pPr>
            <a:lvl5pPr marL="2057400" indent="-228600">
              <a:defRPr>
                <a:solidFill>
                  <a:schemeClr val="tx1"/>
                </a:solidFill>
                <a:latin typeface="Comic Sans MS" panose="030F0902030302020204" pitchFamily="66" charset="0"/>
              </a:defRPr>
            </a:lvl5pPr>
            <a:lvl6pPr marL="2514600" indent="-228600" fontAlgn="base">
              <a:spcBef>
                <a:spcPct val="0"/>
              </a:spcBef>
              <a:spcAft>
                <a:spcPct val="0"/>
              </a:spcAft>
              <a:defRPr>
                <a:solidFill>
                  <a:schemeClr val="tx1"/>
                </a:solidFill>
                <a:latin typeface="Comic Sans MS" panose="030F0902030302020204" pitchFamily="66" charset="0"/>
              </a:defRPr>
            </a:lvl6pPr>
            <a:lvl7pPr marL="2971800" indent="-228600" fontAlgn="base">
              <a:spcBef>
                <a:spcPct val="0"/>
              </a:spcBef>
              <a:spcAft>
                <a:spcPct val="0"/>
              </a:spcAft>
              <a:defRPr>
                <a:solidFill>
                  <a:schemeClr val="tx1"/>
                </a:solidFill>
                <a:latin typeface="Comic Sans MS" panose="030F0902030302020204" pitchFamily="66" charset="0"/>
              </a:defRPr>
            </a:lvl7pPr>
            <a:lvl8pPr marL="3429000" indent="-228600" fontAlgn="base">
              <a:spcBef>
                <a:spcPct val="0"/>
              </a:spcBef>
              <a:spcAft>
                <a:spcPct val="0"/>
              </a:spcAft>
              <a:defRPr>
                <a:solidFill>
                  <a:schemeClr val="tx1"/>
                </a:solidFill>
                <a:latin typeface="Comic Sans MS" panose="030F0902030302020204" pitchFamily="66" charset="0"/>
              </a:defRPr>
            </a:lvl8pPr>
            <a:lvl9pPr marL="3886200" indent="-228600" fontAlgn="base">
              <a:spcBef>
                <a:spcPct val="0"/>
              </a:spcBef>
              <a:spcAft>
                <a:spcPct val="0"/>
              </a:spcAft>
              <a:defRPr>
                <a:solidFill>
                  <a:schemeClr val="tx1"/>
                </a:solidFill>
                <a:latin typeface="Comic Sans MS" panose="030F0902030302020204" pitchFamily="66" charset="0"/>
              </a:defRPr>
            </a:lvl9pPr>
          </a:lstStyle>
          <a:p>
            <a:endParaRPr lang="fr-FR" altLang="fr-FR">
              <a:solidFill>
                <a:srgbClr val="000000"/>
              </a:solidFill>
            </a:endParaRPr>
          </a:p>
        </p:txBody>
      </p:sp>
      <p:pic>
        <p:nvPicPr>
          <p:cNvPr id="2" name="Picture 2" descr="potential">
            <a:extLst>
              <a:ext uri="{FF2B5EF4-FFF2-40B4-BE49-F238E27FC236}">
                <a16:creationId xmlns:a16="http://schemas.microsoft.com/office/drawing/2014/main" id="{22F84A72-EAC9-5A6D-403B-3A5F8882E3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1152" t="13469" r="29083" b="17503"/>
          <a:stretch>
            <a:fillRect/>
          </a:stretch>
        </p:blipFill>
        <p:spPr>
          <a:xfrm>
            <a:off x="5740205" y="601834"/>
            <a:ext cx="2849563" cy="2971800"/>
          </a:xfrm>
          <a:prstGeom prst="rect">
            <a:avLst/>
          </a:prstGeom>
          <a:noFill/>
        </p:spPr>
      </p:pic>
      <p:pic>
        <p:nvPicPr>
          <p:cNvPr id="3" name="Picture 3" descr="wpotentialf6">
            <a:extLst>
              <a:ext uri="{FF2B5EF4-FFF2-40B4-BE49-F238E27FC236}">
                <a16:creationId xmlns:a16="http://schemas.microsoft.com/office/drawing/2014/main" id="{215EBE1F-6F82-65FC-CD77-8CD66ABFB4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8311" t="17416" r="27936" b="19884"/>
          <a:stretch>
            <a:fillRect/>
          </a:stretch>
        </p:blipFill>
        <p:spPr>
          <a:xfrm>
            <a:off x="8432605" y="2333797"/>
            <a:ext cx="1360488" cy="1385887"/>
          </a:xfrm>
          <a:prstGeom prst="rect">
            <a:avLst/>
          </a:prstGeom>
          <a:noFill/>
        </p:spPr>
      </p:pic>
      <p:grpSp>
        <p:nvGrpSpPr>
          <p:cNvPr id="4" name="Group 5">
            <a:extLst>
              <a:ext uri="{FF2B5EF4-FFF2-40B4-BE49-F238E27FC236}">
                <a16:creationId xmlns:a16="http://schemas.microsoft.com/office/drawing/2014/main" id="{C733319D-6BC3-D725-293E-FCF95EDE30E7}"/>
              </a:ext>
            </a:extLst>
          </p:cNvPr>
          <p:cNvGrpSpPr>
            <a:grpSpLocks/>
          </p:cNvGrpSpPr>
          <p:nvPr/>
        </p:nvGrpSpPr>
        <p:grpSpPr bwMode="auto">
          <a:xfrm>
            <a:off x="5740205" y="2964034"/>
            <a:ext cx="568325" cy="549275"/>
            <a:chOff x="3120" y="2064"/>
            <a:chExt cx="358" cy="346"/>
          </a:xfrm>
        </p:grpSpPr>
        <p:grpSp>
          <p:nvGrpSpPr>
            <p:cNvPr id="5" name="Group 6">
              <a:extLst>
                <a:ext uri="{FF2B5EF4-FFF2-40B4-BE49-F238E27FC236}">
                  <a16:creationId xmlns:a16="http://schemas.microsoft.com/office/drawing/2014/main" id="{D9932629-3366-8211-F86F-1C9D93CA676A}"/>
                </a:ext>
              </a:extLst>
            </p:cNvPr>
            <p:cNvGrpSpPr>
              <a:grpSpLocks/>
            </p:cNvGrpSpPr>
            <p:nvPr/>
          </p:nvGrpSpPr>
          <p:grpSpPr bwMode="auto">
            <a:xfrm>
              <a:off x="3120" y="2064"/>
              <a:ext cx="48" cy="336"/>
              <a:chOff x="3120" y="2064"/>
              <a:chExt cx="48" cy="336"/>
            </a:xfrm>
          </p:grpSpPr>
          <p:sp>
            <p:nvSpPr>
              <p:cNvPr id="7" name="Rectangle 7">
                <a:extLst>
                  <a:ext uri="{FF2B5EF4-FFF2-40B4-BE49-F238E27FC236}">
                    <a16:creationId xmlns:a16="http://schemas.microsoft.com/office/drawing/2014/main" id="{FB9B52DA-7692-378A-3668-48A876FAF99E}"/>
                  </a:ext>
                </a:extLst>
              </p:cNvPr>
              <p:cNvSpPr>
                <a:spLocks noChangeArrowheads="1"/>
              </p:cNvSpPr>
              <p:nvPr/>
            </p:nvSpPr>
            <p:spPr bwMode="auto">
              <a:xfrm>
                <a:off x="3120" y="2288"/>
                <a:ext cx="48" cy="112"/>
              </a:xfrm>
              <a:prstGeom prst="rect">
                <a:avLst/>
              </a:prstGeom>
              <a:solidFill>
                <a:srgbClr val="3366FF"/>
              </a:solidFill>
              <a:ln w="12700">
                <a:solidFill>
                  <a:srgbClr val="3366FF"/>
                </a:solidFill>
                <a:miter lim="800000"/>
                <a:headEnd type="none" w="sm" len="sm"/>
                <a:tailEnd type="none" w="sm" len="sm"/>
              </a:ln>
            </p:spPr>
            <p:txBody>
              <a:bodyPr wrap="none" anchor="ctr"/>
              <a:lstStyle>
                <a:lvl1pPr>
                  <a:defRPr>
                    <a:solidFill>
                      <a:schemeClr val="tx1"/>
                    </a:solidFill>
                    <a:latin typeface="Comic Sans MS" panose="030F0902030302020204" pitchFamily="66" charset="0"/>
                  </a:defRPr>
                </a:lvl1pPr>
                <a:lvl2pPr marL="742950" indent="-285750">
                  <a:defRPr>
                    <a:solidFill>
                      <a:schemeClr val="tx1"/>
                    </a:solidFill>
                    <a:latin typeface="Comic Sans MS" panose="030F0902030302020204" pitchFamily="66" charset="0"/>
                  </a:defRPr>
                </a:lvl2pPr>
                <a:lvl3pPr marL="1143000" indent="-228600">
                  <a:defRPr>
                    <a:solidFill>
                      <a:schemeClr val="tx1"/>
                    </a:solidFill>
                    <a:latin typeface="Comic Sans MS" panose="030F0902030302020204" pitchFamily="66" charset="0"/>
                  </a:defRPr>
                </a:lvl3pPr>
                <a:lvl4pPr marL="1600200" indent="-228600">
                  <a:defRPr>
                    <a:solidFill>
                      <a:schemeClr val="tx1"/>
                    </a:solidFill>
                    <a:latin typeface="Comic Sans MS" panose="030F0902030302020204" pitchFamily="66" charset="0"/>
                  </a:defRPr>
                </a:lvl4pPr>
                <a:lvl5pPr marL="2057400" indent="-228600">
                  <a:defRPr>
                    <a:solidFill>
                      <a:schemeClr val="tx1"/>
                    </a:solidFill>
                    <a:latin typeface="Comic Sans MS" panose="030F0902030302020204" pitchFamily="66" charset="0"/>
                  </a:defRPr>
                </a:lvl5pPr>
                <a:lvl6pPr marL="2514600" indent="-228600" fontAlgn="base">
                  <a:spcBef>
                    <a:spcPct val="0"/>
                  </a:spcBef>
                  <a:spcAft>
                    <a:spcPct val="0"/>
                  </a:spcAft>
                  <a:defRPr>
                    <a:solidFill>
                      <a:schemeClr val="tx1"/>
                    </a:solidFill>
                    <a:latin typeface="Comic Sans MS" panose="030F0902030302020204" pitchFamily="66" charset="0"/>
                  </a:defRPr>
                </a:lvl6pPr>
                <a:lvl7pPr marL="2971800" indent="-228600" fontAlgn="base">
                  <a:spcBef>
                    <a:spcPct val="0"/>
                  </a:spcBef>
                  <a:spcAft>
                    <a:spcPct val="0"/>
                  </a:spcAft>
                  <a:defRPr>
                    <a:solidFill>
                      <a:schemeClr val="tx1"/>
                    </a:solidFill>
                    <a:latin typeface="Comic Sans MS" panose="030F0902030302020204" pitchFamily="66" charset="0"/>
                  </a:defRPr>
                </a:lvl7pPr>
                <a:lvl8pPr marL="3429000" indent="-228600" fontAlgn="base">
                  <a:spcBef>
                    <a:spcPct val="0"/>
                  </a:spcBef>
                  <a:spcAft>
                    <a:spcPct val="0"/>
                  </a:spcAft>
                  <a:defRPr>
                    <a:solidFill>
                      <a:schemeClr val="tx1"/>
                    </a:solidFill>
                    <a:latin typeface="Comic Sans MS" panose="030F0902030302020204" pitchFamily="66" charset="0"/>
                  </a:defRPr>
                </a:lvl8pPr>
                <a:lvl9pPr marL="3886200" indent="-228600" fontAlgn="base">
                  <a:spcBef>
                    <a:spcPct val="0"/>
                  </a:spcBef>
                  <a:spcAft>
                    <a:spcPct val="0"/>
                  </a:spcAft>
                  <a:defRPr>
                    <a:solidFill>
                      <a:schemeClr val="tx1"/>
                    </a:solidFill>
                    <a:latin typeface="Comic Sans MS" panose="030F0902030302020204" pitchFamily="66" charset="0"/>
                  </a:defRPr>
                </a:lvl9pPr>
              </a:lstStyle>
              <a:p>
                <a:endParaRPr lang="fr-FR" altLang="fr-FR">
                  <a:solidFill>
                    <a:srgbClr val="000000"/>
                  </a:solidFill>
                </a:endParaRPr>
              </a:p>
            </p:txBody>
          </p:sp>
          <p:sp>
            <p:nvSpPr>
              <p:cNvPr id="8" name="Rectangle 8">
                <a:extLst>
                  <a:ext uri="{FF2B5EF4-FFF2-40B4-BE49-F238E27FC236}">
                    <a16:creationId xmlns:a16="http://schemas.microsoft.com/office/drawing/2014/main" id="{782D1227-070F-798F-579F-024B37567F72}"/>
                  </a:ext>
                </a:extLst>
              </p:cNvPr>
              <p:cNvSpPr>
                <a:spLocks noChangeArrowheads="1"/>
              </p:cNvSpPr>
              <p:nvPr/>
            </p:nvSpPr>
            <p:spPr bwMode="auto">
              <a:xfrm>
                <a:off x="3120" y="2064"/>
                <a:ext cx="48" cy="112"/>
              </a:xfrm>
              <a:prstGeom prst="rect">
                <a:avLst/>
              </a:prstGeom>
              <a:solidFill>
                <a:srgbClr val="FF0000"/>
              </a:solidFill>
              <a:ln w="12700">
                <a:solidFill>
                  <a:srgbClr val="FF0000"/>
                </a:solidFill>
                <a:miter lim="800000"/>
                <a:headEnd type="none" w="sm" len="sm"/>
                <a:tailEnd type="none" w="sm" len="sm"/>
              </a:ln>
            </p:spPr>
            <p:txBody>
              <a:bodyPr wrap="none" anchor="ctr"/>
              <a:lstStyle>
                <a:lvl1pPr>
                  <a:defRPr>
                    <a:solidFill>
                      <a:schemeClr val="tx1"/>
                    </a:solidFill>
                    <a:latin typeface="Comic Sans MS" panose="030F0902030302020204" pitchFamily="66" charset="0"/>
                  </a:defRPr>
                </a:lvl1pPr>
                <a:lvl2pPr marL="742950" indent="-285750">
                  <a:defRPr>
                    <a:solidFill>
                      <a:schemeClr val="tx1"/>
                    </a:solidFill>
                    <a:latin typeface="Comic Sans MS" panose="030F0902030302020204" pitchFamily="66" charset="0"/>
                  </a:defRPr>
                </a:lvl2pPr>
                <a:lvl3pPr marL="1143000" indent="-228600">
                  <a:defRPr>
                    <a:solidFill>
                      <a:schemeClr val="tx1"/>
                    </a:solidFill>
                    <a:latin typeface="Comic Sans MS" panose="030F0902030302020204" pitchFamily="66" charset="0"/>
                  </a:defRPr>
                </a:lvl3pPr>
                <a:lvl4pPr marL="1600200" indent="-228600">
                  <a:defRPr>
                    <a:solidFill>
                      <a:schemeClr val="tx1"/>
                    </a:solidFill>
                    <a:latin typeface="Comic Sans MS" panose="030F0902030302020204" pitchFamily="66" charset="0"/>
                  </a:defRPr>
                </a:lvl4pPr>
                <a:lvl5pPr marL="2057400" indent="-228600">
                  <a:defRPr>
                    <a:solidFill>
                      <a:schemeClr val="tx1"/>
                    </a:solidFill>
                    <a:latin typeface="Comic Sans MS" panose="030F0902030302020204" pitchFamily="66" charset="0"/>
                  </a:defRPr>
                </a:lvl5pPr>
                <a:lvl6pPr marL="2514600" indent="-228600" fontAlgn="base">
                  <a:spcBef>
                    <a:spcPct val="0"/>
                  </a:spcBef>
                  <a:spcAft>
                    <a:spcPct val="0"/>
                  </a:spcAft>
                  <a:defRPr>
                    <a:solidFill>
                      <a:schemeClr val="tx1"/>
                    </a:solidFill>
                    <a:latin typeface="Comic Sans MS" panose="030F0902030302020204" pitchFamily="66" charset="0"/>
                  </a:defRPr>
                </a:lvl6pPr>
                <a:lvl7pPr marL="2971800" indent="-228600" fontAlgn="base">
                  <a:spcBef>
                    <a:spcPct val="0"/>
                  </a:spcBef>
                  <a:spcAft>
                    <a:spcPct val="0"/>
                  </a:spcAft>
                  <a:defRPr>
                    <a:solidFill>
                      <a:schemeClr val="tx1"/>
                    </a:solidFill>
                    <a:latin typeface="Comic Sans MS" panose="030F0902030302020204" pitchFamily="66" charset="0"/>
                  </a:defRPr>
                </a:lvl7pPr>
                <a:lvl8pPr marL="3429000" indent="-228600" fontAlgn="base">
                  <a:spcBef>
                    <a:spcPct val="0"/>
                  </a:spcBef>
                  <a:spcAft>
                    <a:spcPct val="0"/>
                  </a:spcAft>
                  <a:defRPr>
                    <a:solidFill>
                      <a:schemeClr val="tx1"/>
                    </a:solidFill>
                    <a:latin typeface="Comic Sans MS" panose="030F0902030302020204" pitchFamily="66" charset="0"/>
                  </a:defRPr>
                </a:lvl8pPr>
                <a:lvl9pPr marL="3886200" indent="-228600" fontAlgn="base">
                  <a:spcBef>
                    <a:spcPct val="0"/>
                  </a:spcBef>
                  <a:spcAft>
                    <a:spcPct val="0"/>
                  </a:spcAft>
                  <a:defRPr>
                    <a:solidFill>
                      <a:schemeClr val="tx1"/>
                    </a:solidFill>
                    <a:latin typeface="Comic Sans MS" panose="030F0902030302020204" pitchFamily="66" charset="0"/>
                  </a:defRPr>
                </a:lvl9pPr>
              </a:lstStyle>
              <a:p>
                <a:endParaRPr lang="fr-FR" altLang="fr-FR">
                  <a:solidFill>
                    <a:srgbClr val="000000"/>
                  </a:solidFill>
                </a:endParaRPr>
              </a:p>
            </p:txBody>
          </p:sp>
          <p:sp>
            <p:nvSpPr>
              <p:cNvPr id="9" name="Rectangle 9">
                <a:extLst>
                  <a:ext uri="{FF2B5EF4-FFF2-40B4-BE49-F238E27FC236}">
                    <a16:creationId xmlns:a16="http://schemas.microsoft.com/office/drawing/2014/main" id="{9F50A4CF-4DF1-50CB-716F-1B64A5D71395}"/>
                  </a:ext>
                </a:extLst>
              </p:cNvPr>
              <p:cNvSpPr>
                <a:spLocks noChangeArrowheads="1"/>
              </p:cNvSpPr>
              <p:nvPr/>
            </p:nvSpPr>
            <p:spPr bwMode="auto">
              <a:xfrm>
                <a:off x="3120" y="2176"/>
                <a:ext cx="48" cy="112"/>
              </a:xfrm>
              <a:prstGeom prst="rect">
                <a:avLst/>
              </a:prstGeom>
              <a:solidFill>
                <a:srgbClr val="00FF00"/>
              </a:solidFill>
              <a:ln w="12700">
                <a:solidFill>
                  <a:srgbClr val="00FF00"/>
                </a:solidFill>
                <a:miter lim="800000"/>
                <a:headEnd type="none" w="sm" len="sm"/>
                <a:tailEnd type="none" w="sm" len="sm"/>
              </a:ln>
            </p:spPr>
            <p:txBody>
              <a:bodyPr wrap="none" anchor="ctr"/>
              <a:lstStyle>
                <a:lvl1pPr>
                  <a:defRPr>
                    <a:solidFill>
                      <a:schemeClr val="tx1"/>
                    </a:solidFill>
                    <a:latin typeface="Comic Sans MS" panose="030F0902030302020204" pitchFamily="66" charset="0"/>
                  </a:defRPr>
                </a:lvl1pPr>
                <a:lvl2pPr marL="742950" indent="-285750">
                  <a:defRPr>
                    <a:solidFill>
                      <a:schemeClr val="tx1"/>
                    </a:solidFill>
                    <a:latin typeface="Comic Sans MS" panose="030F0902030302020204" pitchFamily="66" charset="0"/>
                  </a:defRPr>
                </a:lvl2pPr>
                <a:lvl3pPr marL="1143000" indent="-228600">
                  <a:defRPr>
                    <a:solidFill>
                      <a:schemeClr val="tx1"/>
                    </a:solidFill>
                    <a:latin typeface="Comic Sans MS" panose="030F0902030302020204" pitchFamily="66" charset="0"/>
                  </a:defRPr>
                </a:lvl3pPr>
                <a:lvl4pPr marL="1600200" indent="-228600">
                  <a:defRPr>
                    <a:solidFill>
                      <a:schemeClr val="tx1"/>
                    </a:solidFill>
                    <a:latin typeface="Comic Sans MS" panose="030F0902030302020204" pitchFamily="66" charset="0"/>
                  </a:defRPr>
                </a:lvl4pPr>
                <a:lvl5pPr marL="2057400" indent="-228600">
                  <a:defRPr>
                    <a:solidFill>
                      <a:schemeClr val="tx1"/>
                    </a:solidFill>
                    <a:latin typeface="Comic Sans MS" panose="030F0902030302020204" pitchFamily="66" charset="0"/>
                  </a:defRPr>
                </a:lvl5pPr>
                <a:lvl6pPr marL="2514600" indent="-228600" fontAlgn="base">
                  <a:spcBef>
                    <a:spcPct val="0"/>
                  </a:spcBef>
                  <a:spcAft>
                    <a:spcPct val="0"/>
                  </a:spcAft>
                  <a:defRPr>
                    <a:solidFill>
                      <a:schemeClr val="tx1"/>
                    </a:solidFill>
                    <a:latin typeface="Comic Sans MS" panose="030F0902030302020204" pitchFamily="66" charset="0"/>
                  </a:defRPr>
                </a:lvl6pPr>
                <a:lvl7pPr marL="2971800" indent="-228600" fontAlgn="base">
                  <a:spcBef>
                    <a:spcPct val="0"/>
                  </a:spcBef>
                  <a:spcAft>
                    <a:spcPct val="0"/>
                  </a:spcAft>
                  <a:defRPr>
                    <a:solidFill>
                      <a:schemeClr val="tx1"/>
                    </a:solidFill>
                    <a:latin typeface="Comic Sans MS" panose="030F0902030302020204" pitchFamily="66" charset="0"/>
                  </a:defRPr>
                </a:lvl7pPr>
                <a:lvl8pPr marL="3429000" indent="-228600" fontAlgn="base">
                  <a:spcBef>
                    <a:spcPct val="0"/>
                  </a:spcBef>
                  <a:spcAft>
                    <a:spcPct val="0"/>
                  </a:spcAft>
                  <a:defRPr>
                    <a:solidFill>
                      <a:schemeClr val="tx1"/>
                    </a:solidFill>
                    <a:latin typeface="Comic Sans MS" panose="030F0902030302020204" pitchFamily="66" charset="0"/>
                  </a:defRPr>
                </a:lvl8pPr>
                <a:lvl9pPr marL="3886200" indent="-228600" fontAlgn="base">
                  <a:spcBef>
                    <a:spcPct val="0"/>
                  </a:spcBef>
                  <a:spcAft>
                    <a:spcPct val="0"/>
                  </a:spcAft>
                  <a:defRPr>
                    <a:solidFill>
                      <a:schemeClr val="tx1"/>
                    </a:solidFill>
                    <a:latin typeface="Comic Sans MS" panose="030F0902030302020204" pitchFamily="66" charset="0"/>
                  </a:defRPr>
                </a:lvl9pPr>
              </a:lstStyle>
              <a:p>
                <a:endParaRPr lang="fr-FR" altLang="fr-FR">
                  <a:solidFill>
                    <a:srgbClr val="000000"/>
                  </a:solidFill>
                </a:endParaRPr>
              </a:p>
            </p:txBody>
          </p:sp>
        </p:grpSp>
        <p:sp>
          <p:nvSpPr>
            <p:cNvPr id="6" name="Text Box 10">
              <a:extLst>
                <a:ext uri="{FF2B5EF4-FFF2-40B4-BE49-F238E27FC236}">
                  <a16:creationId xmlns:a16="http://schemas.microsoft.com/office/drawing/2014/main" id="{8FC98EF5-7E25-03FF-5A39-DEC05B2877A3}"/>
                </a:ext>
              </a:extLst>
            </p:cNvPr>
            <p:cNvSpPr txBox="1">
              <a:spLocks noChangeArrowheads="1"/>
            </p:cNvSpPr>
            <p:nvPr/>
          </p:nvSpPr>
          <p:spPr bwMode="auto">
            <a:xfrm>
              <a:off x="3168" y="2064"/>
              <a:ext cx="310"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Comic Sans MS" panose="030F0902030302020204" pitchFamily="66" charset="0"/>
                </a:defRPr>
              </a:lvl1pPr>
              <a:lvl2pPr marL="742950" indent="-285750">
                <a:defRPr>
                  <a:solidFill>
                    <a:schemeClr val="tx1"/>
                  </a:solidFill>
                  <a:latin typeface="Comic Sans MS" panose="030F0902030302020204" pitchFamily="66" charset="0"/>
                </a:defRPr>
              </a:lvl2pPr>
              <a:lvl3pPr marL="1143000" indent="-228600">
                <a:defRPr>
                  <a:solidFill>
                    <a:schemeClr val="tx1"/>
                  </a:solidFill>
                  <a:latin typeface="Comic Sans MS" panose="030F0902030302020204" pitchFamily="66" charset="0"/>
                </a:defRPr>
              </a:lvl3pPr>
              <a:lvl4pPr marL="1600200" indent="-228600">
                <a:defRPr>
                  <a:solidFill>
                    <a:schemeClr val="tx1"/>
                  </a:solidFill>
                  <a:latin typeface="Comic Sans MS" panose="030F0902030302020204" pitchFamily="66" charset="0"/>
                </a:defRPr>
              </a:lvl4pPr>
              <a:lvl5pPr marL="2057400" indent="-228600">
                <a:defRPr>
                  <a:solidFill>
                    <a:schemeClr val="tx1"/>
                  </a:solidFill>
                  <a:latin typeface="Comic Sans MS" panose="030F0902030302020204" pitchFamily="66" charset="0"/>
                </a:defRPr>
              </a:lvl5pPr>
              <a:lvl6pPr marL="2514600" indent="-228600" fontAlgn="base">
                <a:spcBef>
                  <a:spcPct val="0"/>
                </a:spcBef>
                <a:spcAft>
                  <a:spcPct val="0"/>
                </a:spcAft>
                <a:defRPr>
                  <a:solidFill>
                    <a:schemeClr val="tx1"/>
                  </a:solidFill>
                  <a:latin typeface="Comic Sans MS" panose="030F0902030302020204" pitchFamily="66" charset="0"/>
                </a:defRPr>
              </a:lvl6pPr>
              <a:lvl7pPr marL="2971800" indent="-228600" fontAlgn="base">
                <a:spcBef>
                  <a:spcPct val="0"/>
                </a:spcBef>
                <a:spcAft>
                  <a:spcPct val="0"/>
                </a:spcAft>
                <a:defRPr>
                  <a:solidFill>
                    <a:schemeClr val="tx1"/>
                  </a:solidFill>
                  <a:latin typeface="Comic Sans MS" panose="030F0902030302020204" pitchFamily="66" charset="0"/>
                </a:defRPr>
              </a:lvl7pPr>
              <a:lvl8pPr marL="3429000" indent="-228600" fontAlgn="base">
                <a:spcBef>
                  <a:spcPct val="0"/>
                </a:spcBef>
                <a:spcAft>
                  <a:spcPct val="0"/>
                </a:spcAft>
                <a:defRPr>
                  <a:solidFill>
                    <a:schemeClr val="tx1"/>
                  </a:solidFill>
                  <a:latin typeface="Comic Sans MS" panose="030F0902030302020204" pitchFamily="66" charset="0"/>
                </a:defRPr>
              </a:lvl8pPr>
              <a:lvl9pPr marL="3886200" indent="-228600" fontAlgn="base">
                <a:spcBef>
                  <a:spcPct val="0"/>
                </a:spcBef>
                <a:spcAft>
                  <a:spcPct val="0"/>
                </a:spcAft>
                <a:defRPr>
                  <a:solidFill>
                    <a:schemeClr val="tx1"/>
                  </a:solidFill>
                  <a:latin typeface="Comic Sans MS" panose="030F0902030302020204" pitchFamily="66" charset="0"/>
                </a:defRPr>
              </a:lvl9pPr>
            </a:lstStyle>
            <a:p>
              <a:pPr eaLnBrk="0" hangingPunct="0"/>
              <a:r>
                <a:rPr lang="en-US" altLang="fr-FR" sz="1000">
                  <a:solidFill>
                    <a:srgbClr val="000000"/>
                  </a:solidFill>
                </a:rPr>
                <a:t>1 V</a:t>
              </a:r>
            </a:p>
            <a:p>
              <a:pPr eaLnBrk="0" hangingPunct="0"/>
              <a:r>
                <a:rPr lang="en-US" altLang="fr-FR" sz="1000">
                  <a:solidFill>
                    <a:srgbClr val="000000"/>
                  </a:solidFill>
                </a:rPr>
                <a:t>0.5 V</a:t>
              </a:r>
            </a:p>
            <a:p>
              <a:pPr eaLnBrk="0" hangingPunct="0"/>
              <a:r>
                <a:rPr lang="en-US" altLang="fr-FR" sz="1000">
                  <a:solidFill>
                    <a:srgbClr val="000000"/>
                  </a:solidFill>
                </a:rPr>
                <a:t>0 V</a:t>
              </a:r>
            </a:p>
          </p:txBody>
        </p:sp>
      </p:grpSp>
      <p:pic>
        <p:nvPicPr>
          <p:cNvPr id="10" name="Picture 11" descr="wpotentiala4">
            <a:extLst>
              <a:ext uri="{FF2B5EF4-FFF2-40B4-BE49-F238E27FC236}">
                <a16:creationId xmlns:a16="http://schemas.microsoft.com/office/drawing/2014/main" id="{7731A18A-4B30-0F7A-8BCD-0053C64939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28111" t="19826" r="28111" b="20915"/>
          <a:stretch>
            <a:fillRect/>
          </a:stretch>
        </p:blipFill>
        <p:spPr>
          <a:xfrm>
            <a:off x="8559605" y="601834"/>
            <a:ext cx="1447800" cy="1447800"/>
          </a:xfrm>
          <a:prstGeom prst="rect">
            <a:avLst/>
          </a:prstGeom>
          <a:noFill/>
        </p:spPr>
      </p:pic>
      <p:grpSp>
        <p:nvGrpSpPr>
          <p:cNvPr id="11" name="Group 12">
            <a:extLst>
              <a:ext uri="{FF2B5EF4-FFF2-40B4-BE49-F238E27FC236}">
                <a16:creationId xmlns:a16="http://schemas.microsoft.com/office/drawing/2014/main" id="{859430A1-AF75-618D-6E18-71F42160D279}"/>
              </a:ext>
            </a:extLst>
          </p:cNvPr>
          <p:cNvGrpSpPr>
            <a:grpSpLocks/>
          </p:cNvGrpSpPr>
          <p:nvPr/>
        </p:nvGrpSpPr>
        <p:grpSpPr bwMode="auto">
          <a:xfrm>
            <a:off x="2539805" y="601834"/>
            <a:ext cx="2667000" cy="2971800"/>
            <a:chOff x="384" y="768"/>
            <a:chExt cx="1498" cy="1680"/>
          </a:xfrm>
        </p:grpSpPr>
        <p:pic>
          <p:nvPicPr>
            <p:cNvPr id="12" name="Picture 13" descr="Potential400V">
              <a:extLst>
                <a:ext uri="{FF2B5EF4-FFF2-40B4-BE49-F238E27FC236}">
                  <a16:creationId xmlns:a16="http://schemas.microsoft.com/office/drawing/2014/main" id="{01862184-8AB8-A6AB-6F47-0FF5229666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23639" t="8418" r="25349" b="14136"/>
            <a:stretch>
              <a:fillRect/>
            </a:stretch>
          </p:blipFill>
          <p:spPr bwMode="auto">
            <a:xfrm>
              <a:off x="384" y="768"/>
              <a:ext cx="1498" cy="1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4">
              <a:extLst>
                <a:ext uri="{FF2B5EF4-FFF2-40B4-BE49-F238E27FC236}">
                  <a16:creationId xmlns:a16="http://schemas.microsoft.com/office/drawing/2014/main" id="{2BD36AF4-CEC8-C9E1-CE98-10F75118A030}"/>
                </a:ext>
              </a:extLst>
            </p:cNvPr>
            <p:cNvSpPr>
              <a:spLocks noChangeArrowheads="1"/>
            </p:cNvSpPr>
            <p:nvPr/>
          </p:nvSpPr>
          <p:spPr bwMode="auto">
            <a:xfrm>
              <a:off x="384" y="2303"/>
              <a:ext cx="53" cy="120"/>
            </a:xfrm>
            <a:prstGeom prst="rect">
              <a:avLst/>
            </a:prstGeom>
            <a:solidFill>
              <a:srgbClr val="3366FF"/>
            </a:solidFill>
            <a:ln w="12700">
              <a:solidFill>
                <a:srgbClr val="3366FF"/>
              </a:solidFill>
              <a:miter lim="800000"/>
              <a:headEnd type="none" w="sm" len="sm"/>
              <a:tailEnd type="none" w="sm" len="sm"/>
            </a:ln>
          </p:spPr>
          <p:txBody>
            <a:bodyPr wrap="none" anchor="ctr"/>
            <a:lstStyle>
              <a:lvl1pPr>
                <a:defRPr>
                  <a:solidFill>
                    <a:schemeClr val="tx1"/>
                  </a:solidFill>
                  <a:latin typeface="Comic Sans MS" panose="030F0902030302020204" pitchFamily="66" charset="0"/>
                </a:defRPr>
              </a:lvl1pPr>
              <a:lvl2pPr marL="742950" indent="-285750">
                <a:defRPr>
                  <a:solidFill>
                    <a:schemeClr val="tx1"/>
                  </a:solidFill>
                  <a:latin typeface="Comic Sans MS" panose="030F0902030302020204" pitchFamily="66" charset="0"/>
                </a:defRPr>
              </a:lvl2pPr>
              <a:lvl3pPr marL="1143000" indent="-228600">
                <a:defRPr>
                  <a:solidFill>
                    <a:schemeClr val="tx1"/>
                  </a:solidFill>
                  <a:latin typeface="Comic Sans MS" panose="030F0902030302020204" pitchFamily="66" charset="0"/>
                </a:defRPr>
              </a:lvl3pPr>
              <a:lvl4pPr marL="1600200" indent="-228600">
                <a:defRPr>
                  <a:solidFill>
                    <a:schemeClr val="tx1"/>
                  </a:solidFill>
                  <a:latin typeface="Comic Sans MS" panose="030F0902030302020204" pitchFamily="66" charset="0"/>
                </a:defRPr>
              </a:lvl4pPr>
              <a:lvl5pPr marL="2057400" indent="-228600">
                <a:defRPr>
                  <a:solidFill>
                    <a:schemeClr val="tx1"/>
                  </a:solidFill>
                  <a:latin typeface="Comic Sans MS" panose="030F0902030302020204" pitchFamily="66" charset="0"/>
                </a:defRPr>
              </a:lvl5pPr>
              <a:lvl6pPr marL="2514600" indent="-228600" fontAlgn="base">
                <a:spcBef>
                  <a:spcPct val="0"/>
                </a:spcBef>
                <a:spcAft>
                  <a:spcPct val="0"/>
                </a:spcAft>
                <a:defRPr>
                  <a:solidFill>
                    <a:schemeClr val="tx1"/>
                  </a:solidFill>
                  <a:latin typeface="Comic Sans MS" panose="030F0902030302020204" pitchFamily="66" charset="0"/>
                </a:defRPr>
              </a:lvl6pPr>
              <a:lvl7pPr marL="2971800" indent="-228600" fontAlgn="base">
                <a:spcBef>
                  <a:spcPct val="0"/>
                </a:spcBef>
                <a:spcAft>
                  <a:spcPct val="0"/>
                </a:spcAft>
                <a:defRPr>
                  <a:solidFill>
                    <a:schemeClr val="tx1"/>
                  </a:solidFill>
                  <a:latin typeface="Comic Sans MS" panose="030F0902030302020204" pitchFamily="66" charset="0"/>
                </a:defRPr>
              </a:lvl7pPr>
              <a:lvl8pPr marL="3429000" indent="-228600" fontAlgn="base">
                <a:spcBef>
                  <a:spcPct val="0"/>
                </a:spcBef>
                <a:spcAft>
                  <a:spcPct val="0"/>
                </a:spcAft>
                <a:defRPr>
                  <a:solidFill>
                    <a:schemeClr val="tx1"/>
                  </a:solidFill>
                  <a:latin typeface="Comic Sans MS" panose="030F0902030302020204" pitchFamily="66" charset="0"/>
                </a:defRPr>
              </a:lvl8pPr>
              <a:lvl9pPr marL="3886200" indent="-228600" fontAlgn="base">
                <a:spcBef>
                  <a:spcPct val="0"/>
                </a:spcBef>
                <a:spcAft>
                  <a:spcPct val="0"/>
                </a:spcAft>
                <a:defRPr>
                  <a:solidFill>
                    <a:schemeClr val="tx1"/>
                  </a:solidFill>
                  <a:latin typeface="Comic Sans MS" panose="030F0902030302020204" pitchFamily="66" charset="0"/>
                </a:defRPr>
              </a:lvl9pPr>
            </a:lstStyle>
            <a:p>
              <a:endParaRPr lang="fr-FR" altLang="fr-FR">
                <a:solidFill>
                  <a:srgbClr val="000000"/>
                </a:solidFill>
              </a:endParaRPr>
            </a:p>
          </p:txBody>
        </p:sp>
        <p:sp>
          <p:nvSpPr>
            <p:cNvPr id="14" name="Text Box 15">
              <a:extLst>
                <a:ext uri="{FF2B5EF4-FFF2-40B4-BE49-F238E27FC236}">
                  <a16:creationId xmlns:a16="http://schemas.microsoft.com/office/drawing/2014/main" id="{C62DD82E-3346-472A-B6F3-A53E27EFBD37}"/>
                </a:ext>
              </a:extLst>
            </p:cNvPr>
            <p:cNvSpPr txBox="1">
              <a:spLocks noChangeArrowheads="1"/>
            </p:cNvSpPr>
            <p:nvPr/>
          </p:nvSpPr>
          <p:spPr bwMode="auto">
            <a:xfrm>
              <a:off x="432" y="2064"/>
              <a:ext cx="346"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Comic Sans MS" panose="030F0902030302020204" pitchFamily="66" charset="0"/>
                </a:defRPr>
              </a:lvl1pPr>
              <a:lvl2pPr marL="742950" indent="-285750">
                <a:defRPr>
                  <a:solidFill>
                    <a:schemeClr val="tx1"/>
                  </a:solidFill>
                  <a:latin typeface="Comic Sans MS" panose="030F0902030302020204" pitchFamily="66" charset="0"/>
                </a:defRPr>
              </a:lvl2pPr>
              <a:lvl3pPr marL="1143000" indent="-228600">
                <a:defRPr>
                  <a:solidFill>
                    <a:schemeClr val="tx1"/>
                  </a:solidFill>
                  <a:latin typeface="Comic Sans MS" panose="030F0902030302020204" pitchFamily="66" charset="0"/>
                </a:defRPr>
              </a:lvl3pPr>
              <a:lvl4pPr marL="1600200" indent="-228600">
                <a:defRPr>
                  <a:solidFill>
                    <a:schemeClr val="tx1"/>
                  </a:solidFill>
                  <a:latin typeface="Comic Sans MS" panose="030F0902030302020204" pitchFamily="66" charset="0"/>
                </a:defRPr>
              </a:lvl4pPr>
              <a:lvl5pPr marL="2057400" indent="-228600">
                <a:defRPr>
                  <a:solidFill>
                    <a:schemeClr val="tx1"/>
                  </a:solidFill>
                  <a:latin typeface="Comic Sans MS" panose="030F0902030302020204" pitchFamily="66" charset="0"/>
                </a:defRPr>
              </a:lvl5pPr>
              <a:lvl6pPr marL="2514600" indent="-228600" fontAlgn="base">
                <a:spcBef>
                  <a:spcPct val="0"/>
                </a:spcBef>
                <a:spcAft>
                  <a:spcPct val="0"/>
                </a:spcAft>
                <a:defRPr>
                  <a:solidFill>
                    <a:schemeClr val="tx1"/>
                  </a:solidFill>
                  <a:latin typeface="Comic Sans MS" panose="030F0902030302020204" pitchFamily="66" charset="0"/>
                </a:defRPr>
              </a:lvl6pPr>
              <a:lvl7pPr marL="2971800" indent="-228600" fontAlgn="base">
                <a:spcBef>
                  <a:spcPct val="0"/>
                </a:spcBef>
                <a:spcAft>
                  <a:spcPct val="0"/>
                </a:spcAft>
                <a:defRPr>
                  <a:solidFill>
                    <a:schemeClr val="tx1"/>
                  </a:solidFill>
                  <a:latin typeface="Comic Sans MS" panose="030F0902030302020204" pitchFamily="66" charset="0"/>
                </a:defRPr>
              </a:lvl7pPr>
              <a:lvl8pPr marL="3429000" indent="-228600" fontAlgn="base">
                <a:spcBef>
                  <a:spcPct val="0"/>
                </a:spcBef>
                <a:spcAft>
                  <a:spcPct val="0"/>
                </a:spcAft>
                <a:defRPr>
                  <a:solidFill>
                    <a:schemeClr val="tx1"/>
                  </a:solidFill>
                  <a:latin typeface="Comic Sans MS" panose="030F0902030302020204" pitchFamily="66" charset="0"/>
                </a:defRPr>
              </a:lvl8pPr>
              <a:lvl9pPr marL="3886200" indent="-228600" fontAlgn="base">
                <a:spcBef>
                  <a:spcPct val="0"/>
                </a:spcBef>
                <a:spcAft>
                  <a:spcPct val="0"/>
                </a:spcAft>
                <a:defRPr>
                  <a:solidFill>
                    <a:schemeClr val="tx1"/>
                  </a:solidFill>
                  <a:latin typeface="Comic Sans MS" panose="030F0902030302020204" pitchFamily="66" charset="0"/>
                </a:defRPr>
              </a:lvl9pPr>
            </a:lstStyle>
            <a:p>
              <a:pPr eaLnBrk="0" hangingPunct="0"/>
              <a:r>
                <a:rPr lang="en-US" altLang="fr-FR" sz="1000">
                  <a:solidFill>
                    <a:srgbClr val="000000"/>
                  </a:solidFill>
                </a:rPr>
                <a:t>4000 V</a:t>
              </a:r>
            </a:p>
            <a:p>
              <a:pPr eaLnBrk="0" hangingPunct="0"/>
              <a:r>
                <a:rPr lang="en-US" altLang="fr-FR" sz="1000">
                  <a:solidFill>
                    <a:srgbClr val="000000"/>
                  </a:solidFill>
                </a:rPr>
                <a:t>2000 V</a:t>
              </a:r>
            </a:p>
            <a:p>
              <a:pPr eaLnBrk="0" hangingPunct="0"/>
              <a:r>
                <a:rPr lang="en-US" altLang="fr-FR" sz="1000">
                  <a:solidFill>
                    <a:srgbClr val="000000"/>
                  </a:solidFill>
                </a:rPr>
                <a:t>0 V</a:t>
              </a:r>
            </a:p>
          </p:txBody>
        </p:sp>
        <p:sp>
          <p:nvSpPr>
            <p:cNvPr id="15" name="Rectangle 16">
              <a:extLst>
                <a:ext uri="{FF2B5EF4-FFF2-40B4-BE49-F238E27FC236}">
                  <a16:creationId xmlns:a16="http://schemas.microsoft.com/office/drawing/2014/main" id="{4A8048BA-E410-7E36-33C4-292B91441F53}"/>
                </a:ext>
              </a:extLst>
            </p:cNvPr>
            <p:cNvSpPr>
              <a:spLocks noChangeArrowheads="1"/>
            </p:cNvSpPr>
            <p:nvPr/>
          </p:nvSpPr>
          <p:spPr bwMode="auto">
            <a:xfrm>
              <a:off x="384" y="2064"/>
              <a:ext cx="53" cy="120"/>
            </a:xfrm>
            <a:prstGeom prst="rect">
              <a:avLst/>
            </a:prstGeom>
            <a:solidFill>
              <a:srgbClr val="FF0000"/>
            </a:solidFill>
            <a:ln w="12700">
              <a:solidFill>
                <a:srgbClr val="FF0000"/>
              </a:solidFill>
              <a:miter lim="800000"/>
              <a:headEnd type="none" w="sm" len="sm"/>
              <a:tailEnd type="none" w="sm" len="sm"/>
            </a:ln>
          </p:spPr>
          <p:txBody>
            <a:bodyPr wrap="none" anchor="ctr"/>
            <a:lstStyle>
              <a:lvl1pPr>
                <a:defRPr>
                  <a:solidFill>
                    <a:schemeClr val="tx1"/>
                  </a:solidFill>
                  <a:latin typeface="Comic Sans MS" panose="030F0902030302020204" pitchFamily="66" charset="0"/>
                </a:defRPr>
              </a:lvl1pPr>
              <a:lvl2pPr marL="742950" indent="-285750">
                <a:defRPr>
                  <a:solidFill>
                    <a:schemeClr val="tx1"/>
                  </a:solidFill>
                  <a:latin typeface="Comic Sans MS" panose="030F0902030302020204" pitchFamily="66" charset="0"/>
                </a:defRPr>
              </a:lvl2pPr>
              <a:lvl3pPr marL="1143000" indent="-228600">
                <a:defRPr>
                  <a:solidFill>
                    <a:schemeClr val="tx1"/>
                  </a:solidFill>
                  <a:latin typeface="Comic Sans MS" panose="030F0902030302020204" pitchFamily="66" charset="0"/>
                </a:defRPr>
              </a:lvl3pPr>
              <a:lvl4pPr marL="1600200" indent="-228600">
                <a:defRPr>
                  <a:solidFill>
                    <a:schemeClr val="tx1"/>
                  </a:solidFill>
                  <a:latin typeface="Comic Sans MS" panose="030F0902030302020204" pitchFamily="66" charset="0"/>
                </a:defRPr>
              </a:lvl4pPr>
              <a:lvl5pPr marL="2057400" indent="-228600">
                <a:defRPr>
                  <a:solidFill>
                    <a:schemeClr val="tx1"/>
                  </a:solidFill>
                  <a:latin typeface="Comic Sans MS" panose="030F0902030302020204" pitchFamily="66" charset="0"/>
                </a:defRPr>
              </a:lvl5pPr>
              <a:lvl6pPr marL="2514600" indent="-228600" fontAlgn="base">
                <a:spcBef>
                  <a:spcPct val="0"/>
                </a:spcBef>
                <a:spcAft>
                  <a:spcPct val="0"/>
                </a:spcAft>
                <a:defRPr>
                  <a:solidFill>
                    <a:schemeClr val="tx1"/>
                  </a:solidFill>
                  <a:latin typeface="Comic Sans MS" panose="030F0902030302020204" pitchFamily="66" charset="0"/>
                </a:defRPr>
              </a:lvl6pPr>
              <a:lvl7pPr marL="2971800" indent="-228600" fontAlgn="base">
                <a:spcBef>
                  <a:spcPct val="0"/>
                </a:spcBef>
                <a:spcAft>
                  <a:spcPct val="0"/>
                </a:spcAft>
                <a:defRPr>
                  <a:solidFill>
                    <a:schemeClr val="tx1"/>
                  </a:solidFill>
                  <a:latin typeface="Comic Sans MS" panose="030F0902030302020204" pitchFamily="66" charset="0"/>
                </a:defRPr>
              </a:lvl7pPr>
              <a:lvl8pPr marL="3429000" indent="-228600" fontAlgn="base">
                <a:spcBef>
                  <a:spcPct val="0"/>
                </a:spcBef>
                <a:spcAft>
                  <a:spcPct val="0"/>
                </a:spcAft>
                <a:defRPr>
                  <a:solidFill>
                    <a:schemeClr val="tx1"/>
                  </a:solidFill>
                  <a:latin typeface="Comic Sans MS" panose="030F0902030302020204" pitchFamily="66" charset="0"/>
                </a:defRPr>
              </a:lvl8pPr>
              <a:lvl9pPr marL="3886200" indent="-228600" fontAlgn="base">
                <a:spcBef>
                  <a:spcPct val="0"/>
                </a:spcBef>
                <a:spcAft>
                  <a:spcPct val="0"/>
                </a:spcAft>
                <a:defRPr>
                  <a:solidFill>
                    <a:schemeClr val="tx1"/>
                  </a:solidFill>
                  <a:latin typeface="Comic Sans MS" panose="030F0902030302020204" pitchFamily="66" charset="0"/>
                </a:defRPr>
              </a:lvl9pPr>
            </a:lstStyle>
            <a:p>
              <a:endParaRPr lang="fr-FR" altLang="fr-FR">
                <a:solidFill>
                  <a:srgbClr val="000000"/>
                </a:solidFill>
              </a:endParaRPr>
            </a:p>
          </p:txBody>
        </p:sp>
        <p:sp>
          <p:nvSpPr>
            <p:cNvPr id="16" name="Rectangle 17">
              <a:extLst>
                <a:ext uri="{FF2B5EF4-FFF2-40B4-BE49-F238E27FC236}">
                  <a16:creationId xmlns:a16="http://schemas.microsoft.com/office/drawing/2014/main" id="{0E9FE7CE-A112-90E4-40D8-6382174C1EDD}"/>
                </a:ext>
              </a:extLst>
            </p:cNvPr>
            <p:cNvSpPr>
              <a:spLocks noChangeArrowheads="1"/>
            </p:cNvSpPr>
            <p:nvPr/>
          </p:nvSpPr>
          <p:spPr bwMode="auto">
            <a:xfrm>
              <a:off x="384" y="2184"/>
              <a:ext cx="53" cy="119"/>
            </a:xfrm>
            <a:prstGeom prst="rect">
              <a:avLst/>
            </a:prstGeom>
            <a:solidFill>
              <a:srgbClr val="00FF00"/>
            </a:solidFill>
            <a:ln w="12700">
              <a:solidFill>
                <a:srgbClr val="00FF00"/>
              </a:solidFill>
              <a:miter lim="800000"/>
              <a:headEnd type="none" w="sm" len="sm"/>
              <a:tailEnd type="none" w="sm" len="sm"/>
            </a:ln>
          </p:spPr>
          <p:txBody>
            <a:bodyPr wrap="none" anchor="ctr"/>
            <a:lstStyle>
              <a:lvl1pPr>
                <a:defRPr>
                  <a:solidFill>
                    <a:schemeClr val="tx1"/>
                  </a:solidFill>
                  <a:latin typeface="Comic Sans MS" panose="030F0902030302020204" pitchFamily="66" charset="0"/>
                </a:defRPr>
              </a:lvl1pPr>
              <a:lvl2pPr marL="742950" indent="-285750">
                <a:defRPr>
                  <a:solidFill>
                    <a:schemeClr val="tx1"/>
                  </a:solidFill>
                  <a:latin typeface="Comic Sans MS" panose="030F0902030302020204" pitchFamily="66" charset="0"/>
                </a:defRPr>
              </a:lvl2pPr>
              <a:lvl3pPr marL="1143000" indent="-228600">
                <a:defRPr>
                  <a:solidFill>
                    <a:schemeClr val="tx1"/>
                  </a:solidFill>
                  <a:latin typeface="Comic Sans MS" panose="030F0902030302020204" pitchFamily="66" charset="0"/>
                </a:defRPr>
              </a:lvl3pPr>
              <a:lvl4pPr marL="1600200" indent="-228600">
                <a:defRPr>
                  <a:solidFill>
                    <a:schemeClr val="tx1"/>
                  </a:solidFill>
                  <a:latin typeface="Comic Sans MS" panose="030F0902030302020204" pitchFamily="66" charset="0"/>
                </a:defRPr>
              </a:lvl4pPr>
              <a:lvl5pPr marL="2057400" indent="-228600">
                <a:defRPr>
                  <a:solidFill>
                    <a:schemeClr val="tx1"/>
                  </a:solidFill>
                  <a:latin typeface="Comic Sans MS" panose="030F0902030302020204" pitchFamily="66" charset="0"/>
                </a:defRPr>
              </a:lvl5pPr>
              <a:lvl6pPr marL="2514600" indent="-228600" fontAlgn="base">
                <a:spcBef>
                  <a:spcPct val="0"/>
                </a:spcBef>
                <a:spcAft>
                  <a:spcPct val="0"/>
                </a:spcAft>
                <a:defRPr>
                  <a:solidFill>
                    <a:schemeClr val="tx1"/>
                  </a:solidFill>
                  <a:latin typeface="Comic Sans MS" panose="030F0902030302020204" pitchFamily="66" charset="0"/>
                </a:defRPr>
              </a:lvl6pPr>
              <a:lvl7pPr marL="2971800" indent="-228600" fontAlgn="base">
                <a:spcBef>
                  <a:spcPct val="0"/>
                </a:spcBef>
                <a:spcAft>
                  <a:spcPct val="0"/>
                </a:spcAft>
                <a:defRPr>
                  <a:solidFill>
                    <a:schemeClr val="tx1"/>
                  </a:solidFill>
                  <a:latin typeface="Comic Sans MS" panose="030F0902030302020204" pitchFamily="66" charset="0"/>
                </a:defRPr>
              </a:lvl7pPr>
              <a:lvl8pPr marL="3429000" indent="-228600" fontAlgn="base">
                <a:spcBef>
                  <a:spcPct val="0"/>
                </a:spcBef>
                <a:spcAft>
                  <a:spcPct val="0"/>
                </a:spcAft>
                <a:defRPr>
                  <a:solidFill>
                    <a:schemeClr val="tx1"/>
                  </a:solidFill>
                  <a:latin typeface="Comic Sans MS" panose="030F0902030302020204" pitchFamily="66" charset="0"/>
                </a:defRPr>
              </a:lvl8pPr>
              <a:lvl9pPr marL="3886200" indent="-228600" fontAlgn="base">
                <a:spcBef>
                  <a:spcPct val="0"/>
                </a:spcBef>
                <a:spcAft>
                  <a:spcPct val="0"/>
                </a:spcAft>
                <a:defRPr>
                  <a:solidFill>
                    <a:schemeClr val="tx1"/>
                  </a:solidFill>
                  <a:latin typeface="Comic Sans MS" panose="030F0902030302020204" pitchFamily="66" charset="0"/>
                </a:defRPr>
              </a:lvl9pPr>
            </a:lstStyle>
            <a:p>
              <a:endParaRPr lang="fr-FR" altLang="fr-FR">
                <a:solidFill>
                  <a:srgbClr val="000000"/>
                </a:solidFill>
              </a:endParaRPr>
            </a:p>
          </p:txBody>
        </p:sp>
      </p:grpSp>
      <p:sp>
        <p:nvSpPr>
          <p:cNvPr id="17" name="Text Box 18">
            <a:extLst>
              <a:ext uri="{FF2B5EF4-FFF2-40B4-BE49-F238E27FC236}">
                <a16:creationId xmlns:a16="http://schemas.microsoft.com/office/drawing/2014/main" id="{23CB95B3-2196-0F2D-051F-B79D68C233ED}"/>
              </a:ext>
            </a:extLst>
          </p:cNvPr>
          <p:cNvSpPr txBox="1">
            <a:spLocks noChangeArrowheads="1"/>
          </p:cNvSpPr>
          <p:nvPr/>
        </p:nvSpPr>
        <p:spPr bwMode="auto">
          <a:xfrm>
            <a:off x="1050963" y="4943647"/>
            <a:ext cx="9170755" cy="1323439"/>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Comic Sans MS" panose="030F0902030302020204" pitchFamily="66" charset="0"/>
              </a:defRPr>
            </a:lvl1pPr>
            <a:lvl2pPr marL="742950" indent="-285750">
              <a:defRPr>
                <a:solidFill>
                  <a:schemeClr val="tx1"/>
                </a:solidFill>
                <a:latin typeface="Comic Sans MS" panose="030F0902030302020204" pitchFamily="66" charset="0"/>
              </a:defRPr>
            </a:lvl2pPr>
            <a:lvl3pPr marL="1143000" indent="-228600">
              <a:defRPr>
                <a:solidFill>
                  <a:schemeClr val="tx1"/>
                </a:solidFill>
                <a:latin typeface="Comic Sans MS" panose="030F0902030302020204" pitchFamily="66" charset="0"/>
              </a:defRPr>
            </a:lvl3pPr>
            <a:lvl4pPr marL="1600200" indent="-228600">
              <a:defRPr>
                <a:solidFill>
                  <a:schemeClr val="tx1"/>
                </a:solidFill>
                <a:latin typeface="Comic Sans MS" panose="030F0902030302020204" pitchFamily="66" charset="0"/>
              </a:defRPr>
            </a:lvl4pPr>
            <a:lvl5pPr marL="2057400" indent="-228600">
              <a:defRPr>
                <a:solidFill>
                  <a:schemeClr val="tx1"/>
                </a:solidFill>
                <a:latin typeface="Comic Sans MS" panose="030F0902030302020204" pitchFamily="66" charset="0"/>
              </a:defRPr>
            </a:lvl5pPr>
            <a:lvl6pPr marL="2514600" indent="-228600" fontAlgn="base">
              <a:spcBef>
                <a:spcPct val="0"/>
              </a:spcBef>
              <a:spcAft>
                <a:spcPct val="0"/>
              </a:spcAft>
              <a:defRPr>
                <a:solidFill>
                  <a:schemeClr val="tx1"/>
                </a:solidFill>
                <a:latin typeface="Comic Sans MS" panose="030F0902030302020204" pitchFamily="66" charset="0"/>
              </a:defRPr>
            </a:lvl6pPr>
            <a:lvl7pPr marL="2971800" indent="-228600" fontAlgn="base">
              <a:spcBef>
                <a:spcPct val="0"/>
              </a:spcBef>
              <a:spcAft>
                <a:spcPct val="0"/>
              </a:spcAft>
              <a:defRPr>
                <a:solidFill>
                  <a:schemeClr val="tx1"/>
                </a:solidFill>
                <a:latin typeface="Comic Sans MS" panose="030F0902030302020204" pitchFamily="66" charset="0"/>
              </a:defRPr>
            </a:lvl7pPr>
            <a:lvl8pPr marL="3429000" indent="-228600" fontAlgn="base">
              <a:spcBef>
                <a:spcPct val="0"/>
              </a:spcBef>
              <a:spcAft>
                <a:spcPct val="0"/>
              </a:spcAft>
              <a:defRPr>
                <a:solidFill>
                  <a:schemeClr val="tx1"/>
                </a:solidFill>
                <a:latin typeface="Comic Sans MS" panose="030F0902030302020204" pitchFamily="66" charset="0"/>
              </a:defRPr>
            </a:lvl8pPr>
            <a:lvl9pPr marL="3886200" indent="-228600" fontAlgn="base">
              <a:spcBef>
                <a:spcPct val="0"/>
              </a:spcBef>
              <a:spcAft>
                <a:spcPct val="0"/>
              </a:spcAft>
              <a:defRPr>
                <a:solidFill>
                  <a:schemeClr val="tx1"/>
                </a:solidFill>
                <a:latin typeface="Comic Sans MS" panose="030F0902030302020204" pitchFamily="66" charset="0"/>
              </a:defRPr>
            </a:lvl9pPr>
          </a:lstStyle>
          <a:p>
            <a:pPr eaLnBrk="0" hangingPunct="0">
              <a:buClr>
                <a:srgbClr val="FF0000"/>
              </a:buClr>
              <a:buFontTx/>
              <a:buChar char="•"/>
            </a:pPr>
            <a:r>
              <a:rPr lang="en-US" altLang="fr-FR" sz="2000">
                <a:solidFill>
                  <a:srgbClr val="000000"/>
                </a:solidFill>
                <a:latin typeface="Verdana" panose="020B0604030504040204" pitchFamily="34" charset="0"/>
                <a:ea typeface="Verdana" panose="020B0604030504040204" pitchFamily="34" charset="0"/>
                <a:cs typeface="Verdana" panose="020B0604030504040204" pitchFamily="34" charset="0"/>
              </a:rPr>
              <a:t> Weighting potential is calculated by applying 1 V on the segment collecting the charge and 0 V to all the others (Ramo’s Theorem).</a:t>
            </a:r>
          </a:p>
          <a:p>
            <a:pPr eaLnBrk="0" hangingPunct="0">
              <a:buClr>
                <a:srgbClr val="FF0000"/>
              </a:buClr>
              <a:buFontTx/>
              <a:buChar char="•"/>
            </a:pPr>
            <a:r>
              <a:rPr lang="en-US" altLang="fr-FR" sz="2000">
                <a:solidFill>
                  <a:srgbClr val="000000"/>
                </a:solidFill>
                <a:latin typeface="Verdana" panose="020B0604030504040204" pitchFamily="34" charset="0"/>
                <a:ea typeface="Verdana" panose="020B0604030504040204" pitchFamily="34" charset="0"/>
                <a:cs typeface="Verdana" panose="020B0604030504040204" pitchFamily="34" charset="0"/>
              </a:rPr>
              <a:t> It measures the electrostatic coupling (induced charge) between the moving charge and the sensing contact.</a:t>
            </a:r>
            <a:endParaRPr lang="it-IT" altLang="fr-FR" sz="200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8" name="Text Box 19">
            <a:extLst>
              <a:ext uri="{FF2B5EF4-FFF2-40B4-BE49-F238E27FC236}">
                <a16:creationId xmlns:a16="http://schemas.microsoft.com/office/drawing/2014/main" id="{BCF40977-737F-2F87-1BF2-C176B7E0EA45}"/>
              </a:ext>
            </a:extLst>
          </p:cNvPr>
          <p:cNvSpPr txBox="1">
            <a:spLocks noChangeArrowheads="1"/>
          </p:cNvSpPr>
          <p:nvPr/>
        </p:nvSpPr>
        <p:spPr bwMode="auto">
          <a:xfrm>
            <a:off x="4673405" y="3040234"/>
            <a:ext cx="4556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Comic Sans MS" panose="030F0902030302020204" pitchFamily="66" charset="0"/>
              </a:defRPr>
            </a:lvl1pPr>
            <a:lvl2pPr marL="742950" indent="-285750">
              <a:defRPr>
                <a:solidFill>
                  <a:schemeClr val="tx1"/>
                </a:solidFill>
                <a:latin typeface="Comic Sans MS" panose="030F0902030302020204" pitchFamily="66" charset="0"/>
              </a:defRPr>
            </a:lvl2pPr>
            <a:lvl3pPr marL="1143000" indent="-228600">
              <a:defRPr>
                <a:solidFill>
                  <a:schemeClr val="tx1"/>
                </a:solidFill>
                <a:latin typeface="Comic Sans MS" panose="030F0902030302020204" pitchFamily="66" charset="0"/>
              </a:defRPr>
            </a:lvl3pPr>
            <a:lvl4pPr marL="1600200" indent="-228600">
              <a:defRPr>
                <a:solidFill>
                  <a:schemeClr val="tx1"/>
                </a:solidFill>
                <a:latin typeface="Comic Sans MS" panose="030F0902030302020204" pitchFamily="66" charset="0"/>
              </a:defRPr>
            </a:lvl4pPr>
            <a:lvl5pPr marL="2057400" indent="-228600">
              <a:defRPr>
                <a:solidFill>
                  <a:schemeClr val="tx1"/>
                </a:solidFill>
                <a:latin typeface="Comic Sans MS" panose="030F0902030302020204" pitchFamily="66" charset="0"/>
              </a:defRPr>
            </a:lvl5pPr>
            <a:lvl6pPr marL="2514600" indent="-228600" fontAlgn="base">
              <a:spcBef>
                <a:spcPct val="0"/>
              </a:spcBef>
              <a:spcAft>
                <a:spcPct val="0"/>
              </a:spcAft>
              <a:defRPr>
                <a:solidFill>
                  <a:schemeClr val="tx1"/>
                </a:solidFill>
                <a:latin typeface="Comic Sans MS" panose="030F0902030302020204" pitchFamily="66" charset="0"/>
              </a:defRPr>
            </a:lvl6pPr>
            <a:lvl7pPr marL="2971800" indent="-228600" fontAlgn="base">
              <a:spcBef>
                <a:spcPct val="0"/>
              </a:spcBef>
              <a:spcAft>
                <a:spcPct val="0"/>
              </a:spcAft>
              <a:defRPr>
                <a:solidFill>
                  <a:schemeClr val="tx1"/>
                </a:solidFill>
                <a:latin typeface="Comic Sans MS" panose="030F0902030302020204" pitchFamily="66" charset="0"/>
              </a:defRPr>
            </a:lvl7pPr>
            <a:lvl8pPr marL="3429000" indent="-228600" fontAlgn="base">
              <a:spcBef>
                <a:spcPct val="0"/>
              </a:spcBef>
              <a:spcAft>
                <a:spcPct val="0"/>
              </a:spcAft>
              <a:defRPr>
                <a:solidFill>
                  <a:schemeClr val="tx1"/>
                </a:solidFill>
                <a:latin typeface="Comic Sans MS" panose="030F0902030302020204" pitchFamily="66" charset="0"/>
              </a:defRPr>
            </a:lvl8pPr>
            <a:lvl9pPr marL="3886200" indent="-228600" fontAlgn="base">
              <a:spcBef>
                <a:spcPct val="0"/>
              </a:spcBef>
              <a:spcAft>
                <a:spcPct val="0"/>
              </a:spcAft>
              <a:defRPr>
                <a:solidFill>
                  <a:schemeClr val="tx1"/>
                </a:solidFill>
                <a:latin typeface="Comic Sans MS" panose="030F0902030302020204" pitchFamily="66" charset="0"/>
              </a:defRPr>
            </a:lvl9pPr>
          </a:lstStyle>
          <a:p>
            <a:pPr eaLnBrk="0" hangingPunct="0"/>
            <a:r>
              <a:rPr lang="en-US" altLang="fr-FR">
                <a:solidFill>
                  <a:srgbClr val="000000"/>
                </a:solidFill>
              </a:rPr>
              <a:t>(1)</a:t>
            </a:r>
          </a:p>
        </p:txBody>
      </p:sp>
      <p:sp>
        <p:nvSpPr>
          <p:cNvPr id="19" name="Text Box 20">
            <a:extLst>
              <a:ext uri="{FF2B5EF4-FFF2-40B4-BE49-F238E27FC236}">
                <a16:creationId xmlns:a16="http://schemas.microsoft.com/office/drawing/2014/main" id="{44EB09F2-7C74-A77B-A39F-DD1F367E2E6C}"/>
              </a:ext>
            </a:extLst>
          </p:cNvPr>
          <p:cNvSpPr txBox="1">
            <a:spLocks noChangeArrowheads="1"/>
          </p:cNvSpPr>
          <p:nvPr/>
        </p:nvSpPr>
        <p:spPr bwMode="auto">
          <a:xfrm>
            <a:off x="8178605" y="3040234"/>
            <a:ext cx="4921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Comic Sans MS" panose="030F0902030302020204" pitchFamily="66" charset="0"/>
              </a:defRPr>
            </a:lvl1pPr>
            <a:lvl2pPr marL="742950" indent="-285750">
              <a:defRPr>
                <a:solidFill>
                  <a:schemeClr val="tx1"/>
                </a:solidFill>
                <a:latin typeface="Comic Sans MS" panose="030F0902030302020204" pitchFamily="66" charset="0"/>
              </a:defRPr>
            </a:lvl2pPr>
            <a:lvl3pPr marL="1143000" indent="-228600">
              <a:defRPr>
                <a:solidFill>
                  <a:schemeClr val="tx1"/>
                </a:solidFill>
                <a:latin typeface="Comic Sans MS" panose="030F0902030302020204" pitchFamily="66" charset="0"/>
              </a:defRPr>
            </a:lvl3pPr>
            <a:lvl4pPr marL="1600200" indent="-228600">
              <a:defRPr>
                <a:solidFill>
                  <a:schemeClr val="tx1"/>
                </a:solidFill>
                <a:latin typeface="Comic Sans MS" panose="030F0902030302020204" pitchFamily="66" charset="0"/>
              </a:defRPr>
            </a:lvl4pPr>
            <a:lvl5pPr marL="2057400" indent="-228600">
              <a:defRPr>
                <a:solidFill>
                  <a:schemeClr val="tx1"/>
                </a:solidFill>
                <a:latin typeface="Comic Sans MS" panose="030F0902030302020204" pitchFamily="66" charset="0"/>
              </a:defRPr>
            </a:lvl5pPr>
            <a:lvl6pPr marL="2514600" indent="-228600" fontAlgn="base">
              <a:spcBef>
                <a:spcPct val="0"/>
              </a:spcBef>
              <a:spcAft>
                <a:spcPct val="0"/>
              </a:spcAft>
              <a:defRPr>
                <a:solidFill>
                  <a:schemeClr val="tx1"/>
                </a:solidFill>
                <a:latin typeface="Comic Sans MS" panose="030F0902030302020204" pitchFamily="66" charset="0"/>
              </a:defRPr>
            </a:lvl6pPr>
            <a:lvl7pPr marL="2971800" indent="-228600" fontAlgn="base">
              <a:spcBef>
                <a:spcPct val="0"/>
              </a:spcBef>
              <a:spcAft>
                <a:spcPct val="0"/>
              </a:spcAft>
              <a:defRPr>
                <a:solidFill>
                  <a:schemeClr val="tx1"/>
                </a:solidFill>
                <a:latin typeface="Comic Sans MS" panose="030F0902030302020204" pitchFamily="66" charset="0"/>
              </a:defRPr>
            </a:lvl7pPr>
            <a:lvl8pPr marL="3429000" indent="-228600" fontAlgn="base">
              <a:spcBef>
                <a:spcPct val="0"/>
              </a:spcBef>
              <a:spcAft>
                <a:spcPct val="0"/>
              </a:spcAft>
              <a:defRPr>
                <a:solidFill>
                  <a:schemeClr val="tx1"/>
                </a:solidFill>
                <a:latin typeface="Comic Sans MS" panose="030F0902030302020204" pitchFamily="66" charset="0"/>
              </a:defRPr>
            </a:lvl8pPr>
            <a:lvl9pPr marL="3886200" indent="-228600" fontAlgn="base">
              <a:spcBef>
                <a:spcPct val="0"/>
              </a:spcBef>
              <a:spcAft>
                <a:spcPct val="0"/>
              </a:spcAft>
              <a:defRPr>
                <a:solidFill>
                  <a:schemeClr val="tx1"/>
                </a:solidFill>
                <a:latin typeface="Comic Sans MS" panose="030F0902030302020204" pitchFamily="66" charset="0"/>
              </a:defRPr>
            </a:lvl9pPr>
          </a:lstStyle>
          <a:p>
            <a:pPr eaLnBrk="0" hangingPunct="0"/>
            <a:r>
              <a:rPr lang="en-US" altLang="fr-FR">
                <a:solidFill>
                  <a:srgbClr val="000000"/>
                </a:solidFill>
              </a:rPr>
              <a:t>(2)</a:t>
            </a:r>
          </a:p>
        </p:txBody>
      </p:sp>
      <p:sp>
        <p:nvSpPr>
          <p:cNvPr id="20" name="Text Box 21">
            <a:extLst>
              <a:ext uri="{FF2B5EF4-FFF2-40B4-BE49-F238E27FC236}">
                <a16:creationId xmlns:a16="http://schemas.microsoft.com/office/drawing/2014/main" id="{BAC09D4F-F1FD-7F40-6DC7-15C9E936056C}"/>
              </a:ext>
            </a:extLst>
          </p:cNvPr>
          <p:cNvSpPr txBox="1">
            <a:spLocks noChangeArrowheads="1"/>
          </p:cNvSpPr>
          <p:nvPr/>
        </p:nvSpPr>
        <p:spPr bwMode="auto">
          <a:xfrm>
            <a:off x="1833464" y="628822"/>
            <a:ext cx="2127057" cy="430887"/>
          </a:xfrm>
          <a:prstGeom prst="rect">
            <a:avLst/>
          </a:prstGeom>
          <a:solidFill>
            <a:srgbClr val="99FFCC"/>
          </a:solidFill>
          <a:ln w="38100">
            <a:solidFill>
              <a:srgbClr val="66CCFF"/>
            </a:solidFill>
            <a:miter lim="800000"/>
            <a:headEnd type="none" w="sm" len="sm"/>
            <a:tailEnd type="none" w="lg" len="lg"/>
          </a:ln>
        </p:spPr>
        <p:txBody>
          <a:bodyPr wrap="none">
            <a:spAutoFit/>
          </a:bodyPr>
          <a:lstStyle>
            <a:lvl1pPr>
              <a:defRPr>
                <a:solidFill>
                  <a:schemeClr val="tx1"/>
                </a:solidFill>
                <a:latin typeface="Comic Sans MS" panose="030F0902030302020204" pitchFamily="66" charset="0"/>
              </a:defRPr>
            </a:lvl1pPr>
            <a:lvl2pPr marL="742950" indent="-285750">
              <a:defRPr>
                <a:solidFill>
                  <a:schemeClr val="tx1"/>
                </a:solidFill>
                <a:latin typeface="Comic Sans MS" panose="030F0902030302020204" pitchFamily="66" charset="0"/>
              </a:defRPr>
            </a:lvl2pPr>
            <a:lvl3pPr marL="1143000" indent="-228600">
              <a:defRPr>
                <a:solidFill>
                  <a:schemeClr val="tx1"/>
                </a:solidFill>
                <a:latin typeface="Comic Sans MS" panose="030F0902030302020204" pitchFamily="66" charset="0"/>
              </a:defRPr>
            </a:lvl3pPr>
            <a:lvl4pPr marL="1600200" indent="-228600">
              <a:defRPr>
                <a:solidFill>
                  <a:schemeClr val="tx1"/>
                </a:solidFill>
                <a:latin typeface="Comic Sans MS" panose="030F0902030302020204" pitchFamily="66" charset="0"/>
              </a:defRPr>
            </a:lvl4pPr>
            <a:lvl5pPr marL="2057400" indent="-228600">
              <a:defRPr>
                <a:solidFill>
                  <a:schemeClr val="tx1"/>
                </a:solidFill>
                <a:latin typeface="Comic Sans MS" panose="030F0902030302020204" pitchFamily="66" charset="0"/>
              </a:defRPr>
            </a:lvl5pPr>
            <a:lvl6pPr marL="2514600" indent="-228600" fontAlgn="base">
              <a:spcBef>
                <a:spcPct val="0"/>
              </a:spcBef>
              <a:spcAft>
                <a:spcPct val="0"/>
              </a:spcAft>
              <a:defRPr>
                <a:solidFill>
                  <a:schemeClr val="tx1"/>
                </a:solidFill>
                <a:latin typeface="Comic Sans MS" panose="030F0902030302020204" pitchFamily="66" charset="0"/>
              </a:defRPr>
            </a:lvl6pPr>
            <a:lvl7pPr marL="2971800" indent="-228600" fontAlgn="base">
              <a:spcBef>
                <a:spcPct val="0"/>
              </a:spcBef>
              <a:spcAft>
                <a:spcPct val="0"/>
              </a:spcAft>
              <a:defRPr>
                <a:solidFill>
                  <a:schemeClr val="tx1"/>
                </a:solidFill>
                <a:latin typeface="Comic Sans MS" panose="030F0902030302020204" pitchFamily="66" charset="0"/>
              </a:defRPr>
            </a:lvl7pPr>
            <a:lvl8pPr marL="3429000" indent="-228600" fontAlgn="base">
              <a:spcBef>
                <a:spcPct val="0"/>
              </a:spcBef>
              <a:spcAft>
                <a:spcPct val="0"/>
              </a:spcAft>
              <a:defRPr>
                <a:solidFill>
                  <a:schemeClr val="tx1"/>
                </a:solidFill>
                <a:latin typeface="Comic Sans MS" panose="030F0902030302020204" pitchFamily="66" charset="0"/>
              </a:defRPr>
            </a:lvl8pPr>
            <a:lvl9pPr marL="3886200" indent="-228600" fontAlgn="base">
              <a:spcBef>
                <a:spcPct val="0"/>
              </a:spcBef>
              <a:spcAft>
                <a:spcPct val="0"/>
              </a:spcAft>
              <a:defRPr>
                <a:solidFill>
                  <a:schemeClr val="tx1"/>
                </a:solidFill>
                <a:latin typeface="Comic Sans MS" panose="030F0902030302020204" pitchFamily="66" charset="0"/>
              </a:defRPr>
            </a:lvl9pPr>
          </a:lstStyle>
          <a:p>
            <a:pPr algn="ctr" eaLnBrk="0" hangingPunct="0"/>
            <a:r>
              <a:rPr lang="en-US" altLang="fr-FR" sz="2200">
                <a:solidFill>
                  <a:srgbClr val="000000"/>
                </a:solidFill>
                <a:latin typeface="Verdana" panose="020B0604030504040204" pitchFamily="34" charset="0"/>
                <a:ea typeface="Verdana" panose="020B0604030504040204" pitchFamily="34" charset="0"/>
                <a:cs typeface="Verdana" panose="020B0604030504040204" pitchFamily="34" charset="0"/>
              </a:rPr>
              <a:t>Real potential</a:t>
            </a:r>
          </a:p>
        </p:txBody>
      </p:sp>
      <p:sp>
        <p:nvSpPr>
          <p:cNvPr id="21" name="Text Box 22">
            <a:extLst>
              <a:ext uri="{FF2B5EF4-FFF2-40B4-BE49-F238E27FC236}">
                <a16:creationId xmlns:a16="http://schemas.microsoft.com/office/drawing/2014/main" id="{810FFA7E-49D4-C596-04E2-83C9AB6181D9}"/>
              </a:ext>
            </a:extLst>
          </p:cNvPr>
          <p:cNvSpPr txBox="1">
            <a:spLocks noChangeArrowheads="1"/>
          </p:cNvSpPr>
          <p:nvPr/>
        </p:nvSpPr>
        <p:spPr bwMode="auto">
          <a:xfrm>
            <a:off x="4911175" y="628822"/>
            <a:ext cx="2929648" cy="430887"/>
          </a:xfrm>
          <a:prstGeom prst="rect">
            <a:avLst/>
          </a:prstGeom>
          <a:solidFill>
            <a:srgbClr val="99FFCC"/>
          </a:solidFill>
          <a:ln w="38100">
            <a:solidFill>
              <a:srgbClr val="66CCFF"/>
            </a:solidFill>
            <a:miter lim="800000"/>
            <a:headEnd type="none" w="sm" len="sm"/>
            <a:tailEnd type="none" w="lg" len="lg"/>
          </a:ln>
        </p:spPr>
        <p:txBody>
          <a:bodyPr wrap="none">
            <a:spAutoFit/>
          </a:bodyPr>
          <a:lstStyle>
            <a:lvl1pPr>
              <a:defRPr>
                <a:solidFill>
                  <a:schemeClr val="tx1"/>
                </a:solidFill>
                <a:latin typeface="Comic Sans MS" panose="030F0902030302020204" pitchFamily="66" charset="0"/>
              </a:defRPr>
            </a:lvl1pPr>
            <a:lvl2pPr marL="742950" indent="-285750">
              <a:defRPr>
                <a:solidFill>
                  <a:schemeClr val="tx1"/>
                </a:solidFill>
                <a:latin typeface="Comic Sans MS" panose="030F0902030302020204" pitchFamily="66" charset="0"/>
              </a:defRPr>
            </a:lvl2pPr>
            <a:lvl3pPr marL="1143000" indent="-228600">
              <a:defRPr>
                <a:solidFill>
                  <a:schemeClr val="tx1"/>
                </a:solidFill>
                <a:latin typeface="Comic Sans MS" panose="030F0902030302020204" pitchFamily="66" charset="0"/>
              </a:defRPr>
            </a:lvl3pPr>
            <a:lvl4pPr marL="1600200" indent="-228600">
              <a:defRPr>
                <a:solidFill>
                  <a:schemeClr val="tx1"/>
                </a:solidFill>
                <a:latin typeface="Comic Sans MS" panose="030F0902030302020204" pitchFamily="66" charset="0"/>
              </a:defRPr>
            </a:lvl4pPr>
            <a:lvl5pPr marL="2057400" indent="-228600">
              <a:defRPr>
                <a:solidFill>
                  <a:schemeClr val="tx1"/>
                </a:solidFill>
                <a:latin typeface="Comic Sans MS" panose="030F0902030302020204" pitchFamily="66" charset="0"/>
              </a:defRPr>
            </a:lvl5pPr>
            <a:lvl6pPr marL="2514600" indent="-228600" fontAlgn="base">
              <a:spcBef>
                <a:spcPct val="0"/>
              </a:spcBef>
              <a:spcAft>
                <a:spcPct val="0"/>
              </a:spcAft>
              <a:defRPr>
                <a:solidFill>
                  <a:schemeClr val="tx1"/>
                </a:solidFill>
                <a:latin typeface="Comic Sans MS" panose="030F0902030302020204" pitchFamily="66" charset="0"/>
              </a:defRPr>
            </a:lvl6pPr>
            <a:lvl7pPr marL="2971800" indent="-228600" fontAlgn="base">
              <a:spcBef>
                <a:spcPct val="0"/>
              </a:spcBef>
              <a:spcAft>
                <a:spcPct val="0"/>
              </a:spcAft>
              <a:defRPr>
                <a:solidFill>
                  <a:schemeClr val="tx1"/>
                </a:solidFill>
                <a:latin typeface="Comic Sans MS" panose="030F0902030302020204" pitchFamily="66" charset="0"/>
              </a:defRPr>
            </a:lvl7pPr>
            <a:lvl8pPr marL="3429000" indent="-228600" fontAlgn="base">
              <a:spcBef>
                <a:spcPct val="0"/>
              </a:spcBef>
              <a:spcAft>
                <a:spcPct val="0"/>
              </a:spcAft>
              <a:defRPr>
                <a:solidFill>
                  <a:schemeClr val="tx1"/>
                </a:solidFill>
                <a:latin typeface="Comic Sans MS" panose="030F0902030302020204" pitchFamily="66" charset="0"/>
              </a:defRPr>
            </a:lvl8pPr>
            <a:lvl9pPr marL="3886200" indent="-228600" fontAlgn="base">
              <a:spcBef>
                <a:spcPct val="0"/>
              </a:spcBef>
              <a:spcAft>
                <a:spcPct val="0"/>
              </a:spcAft>
              <a:defRPr>
                <a:solidFill>
                  <a:schemeClr val="tx1"/>
                </a:solidFill>
                <a:latin typeface="Comic Sans MS" panose="030F0902030302020204" pitchFamily="66" charset="0"/>
              </a:defRPr>
            </a:lvl9pPr>
          </a:lstStyle>
          <a:p>
            <a:pPr algn="ctr" eaLnBrk="0" hangingPunct="0"/>
            <a:r>
              <a:rPr lang="en-US" altLang="fr-FR" sz="2200">
                <a:solidFill>
                  <a:srgbClr val="000000"/>
                </a:solidFill>
                <a:latin typeface="Verdana" panose="020B0604030504040204" pitchFamily="34" charset="0"/>
                <a:ea typeface="Verdana" panose="020B0604030504040204" pitchFamily="34" charset="0"/>
                <a:cs typeface="Verdana" panose="020B0604030504040204" pitchFamily="34" charset="0"/>
              </a:rPr>
              <a:t>Weighting potential</a:t>
            </a:r>
          </a:p>
        </p:txBody>
      </p:sp>
      <p:graphicFrame>
        <p:nvGraphicFramePr>
          <p:cNvPr id="22" name="Object 2">
            <a:extLst>
              <a:ext uri="{FF2B5EF4-FFF2-40B4-BE49-F238E27FC236}">
                <a16:creationId xmlns:a16="http://schemas.microsoft.com/office/drawing/2014/main" id="{11E9110C-8729-DA91-B510-F52874BC9504}"/>
              </a:ext>
            </a:extLst>
          </p:cNvPr>
          <p:cNvGraphicFramePr>
            <a:graphicFrameLocks noChangeAspect="1"/>
          </p:cNvGraphicFramePr>
          <p:nvPr>
            <p:extLst>
              <p:ext uri="{D42A27DB-BD31-4B8C-83A1-F6EECF244321}">
                <p14:modId xmlns:p14="http://schemas.microsoft.com/office/powerpoint/2010/main" val="2332862256"/>
              </p:ext>
            </p:extLst>
          </p:nvPr>
        </p:nvGraphicFramePr>
        <p:xfrm>
          <a:off x="4435280" y="3816522"/>
          <a:ext cx="2832100" cy="704850"/>
        </p:xfrm>
        <a:graphic>
          <a:graphicData uri="http://schemas.openxmlformats.org/presentationml/2006/ole">
            <mc:AlternateContent xmlns:mc="http://schemas.openxmlformats.org/markup-compatibility/2006">
              <mc:Choice xmlns:v="urn:schemas-microsoft-com:vml" Requires="v">
                <p:oleObj name="Ecuación" r:id="rId6" imgW="26327100" imgH="6146800" progId="Equation.3">
                  <p:embed/>
                </p:oleObj>
              </mc:Choice>
              <mc:Fallback>
                <p:oleObj name="Ecuación" r:id="rId6" imgW="26327100" imgH="6146800" progId="Equation.3">
                  <p:embed/>
                  <p:pic>
                    <p:nvPicPr>
                      <p:cNvPr id="1581079" name="Object 2">
                        <a:extLst>
                          <a:ext uri="{FF2B5EF4-FFF2-40B4-BE49-F238E27FC236}">
                            <a16:creationId xmlns:a16="http://schemas.microsoft.com/office/drawing/2014/main" id="{DD4EB662-26ED-D0B1-0C7A-D3F2AAAD658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35280" y="3816522"/>
                        <a:ext cx="2832100" cy="704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 name="29 CuadroTexto">
            <a:extLst>
              <a:ext uri="{FF2B5EF4-FFF2-40B4-BE49-F238E27FC236}">
                <a16:creationId xmlns:a16="http://schemas.microsoft.com/office/drawing/2014/main" id="{1D5F6B05-03F8-1EC8-15C7-2F57760EF398}"/>
              </a:ext>
            </a:extLst>
          </p:cNvPr>
          <p:cNvSpPr txBox="1">
            <a:spLocks noChangeArrowheads="1"/>
          </p:cNvSpPr>
          <p:nvPr/>
        </p:nvSpPr>
        <p:spPr bwMode="auto">
          <a:xfrm>
            <a:off x="3568057" y="4388022"/>
            <a:ext cx="18673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omic Sans MS" panose="030F0902030302020204" pitchFamily="66" charset="0"/>
              </a:defRPr>
            </a:lvl1pPr>
            <a:lvl2pPr marL="742950" indent="-285750">
              <a:defRPr>
                <a:solidFill>
                  <a:schemeClr val="tx1"/>
                </a:solidFill>
                <a:latin typeface="Comic Sans MS" panose="030F0902030302020204" pitchFamily="66" charset="0"/>
              </a:defRPr>
            </a:lvl2pPr>
            <a:lvl3pPr marL="1143000" indent="-228600">
              <a:defRPr>
                <a:solidFill>
                  <a:schemeClr val="tx1"/>
                </a:solidFill>
                <a:latin typeface="Comic Sans MS" panose="030F0902030302020204" pitchFamily="66" charset="0"/>
              </a:defRPr>
            </a:lvl3pPr>
            <a:lvl4pPr marL="1600200" indent="-228600">
              <a:defRPr>
                <a:solidFill>
                  <a:schemeClr val="tx1"/>
                </a:solidFill>
                <a:latin typeface="Comic Sans MS" panose="030F0902030302020204" pitchFamily="66" charset="0"/>
              </a:defRPr>
            </a:lvl4pPr>
            <a:lvl5pPr marL="2057400" indent="-228600">
              <a:defRPr>
                <a:solidFill>
                  <a:schemeClr val="tx1"/>
                </a:solidFill>
                <a:latin typeface="Comic Sans MS" panose="030F0902030302020204" pitchFamily="66" charset="0"/>
              </a:defRPr>
            </a:lvl5pPr>
            <a:lvl6pPr marL="2514600" indent="-228600" fontAlgn="base">
              <a:spcBef>
                <a:spcPct val="0"/>
              </a:spcBef>
              <a:spcAft>
                <a:spcPct val="0"/>
              </a:spcAft>
              <a:defRPr>
                <a:solidFill>
                  <a:schemeClr val="tx1"/>
                </a:solidFill>
                <a:latin typeface="Comic Sans MS" panose="030F0902030302020204" pitchFamily="66" charset="0"/>
              </a:defRPr>
            </a:lvl6pPr>
            <a:lvl7pPr marL="2971800" indent="-228600" fontAlgn="base">
              <a:spcBef>
                <a:spcPct val="0"/>
              </a:spcBef>
              <a:spcAft>
                <a:spcPct val="0"/>
              </a:spcAft>
              <a:defRPr>
                <a:solidFill>
                  <a:schemeClr val="tx1"/>
                </a:solidFill>
                <a:latin typeface="Comic Sans MS" panose="030F0902030302020204" pitchFamily="66" charset="0"/>
              </a:defRPr>
            </a:lvl7pPr>
            <a:lvl8pPr marL="3429000" indent="-228600" fontAlgn="base">
              <a:spcBef>
                <a:spcPct val="0"/>
              </a:spcBef>
              <a:spcAft>
                <a:spcPct val="0"/>
              </a:spcAft>
              <a:defRPr>
                <a:solidFill>
                  <a:schemeClr val="tx1"/>
                </a:solidFill>
                <a:latin typeface="Comic Sans MS" panose="030F0902030302020204" pitchFamily="66" charset="0"/>
              </a:defRPr>
            </a:lvl8pPr>
            <a:lvl9pPr marL="3886200" indent="-228600" fontAlgn="base">
              <a:spcBef>
                <a:spcPct val="0"/>
              </a:spcBef>
              <a:spcAft>
                <a:spcPct val="0"/>
              </a:spcAft>
              <a:defRPr>
                <a:solidFill>
                  <a:schemeClr val="tx1"/>
                </a:solidFill>
                <a:latin typeface="Comic Sans MS" panose="030F0902030302020204" pitchFamily="66" charset="0"/>
              </a:defRPr>
            </a:lvl9pPr>
          </a:lstStyle>
          <a:p>
            <a:pPr algn="ctr"/>
            <a:r>
              <a:rPr lang="en-US" altLang="fr-FR" sz="1400" b="1">
                <a:solidFill>
                  <a:srgbClr val="000000"/>
                </a:solidFill>
                <a:latin typeface="Verdana" panose="020B0604030504040204" pitchFamily="34" charset="0"/>
                <a:ea typeface="Verdana" panose="020B0604030504040204" pitchFamily="34" charset="0"/>
                <a:cs typeface="Verdana" panose="020B0604030504040204" pitchFamily="34" charset="0"/>
              </a:rPr>
              <a:t>Current of electrode </a:t>
            </a:r>
            <a:r>
              <a:rPr lang="en-US" altLang="fr-FR" sz="1400" b="1" i="1">
                <a:solidFill>
                  <a:srgbClr val="000000"/>
                </a:solidFill>
                <a:latin typeface="Verdana" panose="020B0604030504040204" pitchFamily="34" charset="0"/>
                <a:ea typeface="Verdana" panose="020B0604030504040204" pitchFamily="34" charset="0"/>
                <a:cs typeface="Verdana" panose="020B0604030504040204" pitchFamily="34" charset="0"/>
              </a:rPr>
              <a:t>k</a:t>
            </a:r>
          </a:p>
        </p:txBody>
      </p:sp>
      <p:sp>
        <p:nvSpPr>
          <p:cNvPr id="24" name="30 Cerrar llave">
            <a:extLst>
              <a:ext uri="{FF2B5EF4-FFF2-40B4-BE49-F238E27FC236}">
                <a16:creationId xmlns:a16="http://schemas.microsoft.com/office/drawing/2014/main" id="{7821C620-029B-1354-02B8-E4BE90F2CEC0}"/>
              </a:ext>
            </a:extLst>
          </p:cNvPr>
          <p:cNvSpPr/>
          <p:nvPr/>
        </p:nvSpPr>
        <p:spPr>
          <a:xfrm rot="5400000">
            <a:off x="6608447" y="3989437"/>
            <a:ext cx="214312" cy="1011481"/>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5" name="31 CuadroTexto">
            <a:extLst>
              <a:ext uri="{FF2B5EF4-FFF2-40B4-BE49-F238E27FC236}">
                <a16:creationId xmlns:a16="http://schemas.microsoft.com/office/drawing/2014/main" id="{734F4C31-3CFA-155A-B2C9-D11862E95476}"/>
              </a:ext>
            </a:extLst>
          </p:cNvPr>
          <p:cNvSpPr txBox="1">
            <a:spLocks noChangeArrowheads="1"/>
          </p:cNvSpPr>
          <p:nvPr/>
        </p:nvSpPr>
        <p:spPr bwMode="auto">
          <a:xfrm>
            <a:off x="5031040" y="4540422"/>
            <a:ext cx="3136454"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omic Sans MS" panose="030F0902030302020204" pitchFamily="66" charset="0"/>
              </a:defRPr>
            </a:lvl1pPr>
            <a:lvl2pPr marL="742950" indent="-285750">
              <a:defRPr>
                <a:solidFill>
                  <a:schemeClr val="tx1"/>
                </a:solidFill>
                <a:latin typeface="Comic Sans MS" panose="030F0902030302020204" pitchFamily="66" charset="0"/>
              </a:defRPr>
            </a:lvl2pPr>
            <a:lvl3pPr marL="1143000" indent="-228600">
              <a:defRPr>
                <a:solidFill>
                  <a:schemeClr val="tx1"/>
                </a:solidFill>
                <a:latin typeface="Comic Sans MS" panose="030F0902030302020204" pitchFamily="66" charset="0"/>
              </a:defRPr>
            </a:lvl3pPr>
            <a:lvl4pPr marL="1600200" indent="-228600">
              <a:defRPr>
                <a:solidFill>
                  <a:schemeClr val="tx1"/>
                </a:solidFill>
                <a:latin typeface="Comic Sans MS" panose="030F0902030302020204" pitchFamily="66" charset="0"/>
              </a:defRPr>
            </a:lvl4pPr>
            <a:lvl5pPr marL="2057400" indent="-228600">
              <a:defRPr>
                <a:solidFill>
                  <a:schemeClr val="tx1"/>
                </a:solidFill>
                <a:latin typeface="Comic Sans MS" panose="030F0902030302020204" pitchFamily="66" charset="0"/>
              </a:defRPr>
            </a:lvl5pPr>
            <a:lvl6pPr marL="2514600" indent="-228600" fontAlgn="base">
              <a:spcBef>
                <a:spcPct val="0"/>
              </a:spcBef>
              <a:spcAft>
                <a:spcPct val="0"/>
              </a:spcAft>
              <a:defRPr>
                <a:solidFill>
                  <a:schemeClr val="tx1"/>
                </a:solidFill>
                <a:latin typeface="Comic Sans MS" panose="030F0902030302020204" pitchFamily="66" charset="0"/>
              </a:defRPr>
            </a:lvl6pPr>
            <a:lvl7pPr marL="2971800" indent="-228600" fontAlgn="base">
              <a:spcBef>
                <a:spcPct val="0"/>
              </a:spcBef>
              <a:spcAft>
                <a:spcPct val="0"/>
              </a:spcAft>
              <a:defRPr>
                <a:solidFill>
                  <a:schemeClr val="tx1"/>
                </a:solidFill>
                <a:latin typeface="Comic Sans MS" panose="030F0902030302020204" pitchFamily="66" charset="0"/>
              </a:defRPr>
            </a:lvl7pPr>
            <a:lvl8pPr marL="3429000" indent="-228600" fontAlgn="base">
              <a:spcBef>
                <a:spcPct val="0"/>
              </a:spcBef>
              <a:spcAft>
                <a:spcPct val="0"/>
              </a:spcAft>
              <a:defRPr>
                <a:solidFill>
                  <a:schemeClr val="tx1"/>
                </a:solidFill>
                <a:latin typeface="Comic Sans MS" panose="030F0902030302020204" pitchFamily="66" charset="0"/>
              </a:defRPr>
            </a:lvl8pPr>
            <a:lvl9pPr marL="3886200" indent="-228600" fontAlgn="base">
              <a:spcBef>
                <a:spcPct val="0"/>
              </a:spcBef>
              <a:spcAft>
                <a:spcPct val="0"/>
              </a:spcAft>
              <a:defRPr>
                <a:solidFill>
                  <a:schemeClr val="tx1"/>
                </a:solidFill>
                <a:latin typeface="Comic Sans MS" panose="030F0902030302020204" pitchFamily="66" charset="0"/>
              </a:defRPr>
            </a:lvl9pPr>
          </a:lstStyle>
          <a:p>
            <a:pPr algn="ctr"/>
            <a:r>
              <a:rPr lang="en-US" altLang="fr-FR" sz="1400" b="1">
                <a:solidFill>
                  <a:srgbClr val="FF0000"/>
                </a:solidFill>
                <a:latin typeface="Verdana" panose="020B0604030504040204" pitchFamily="34" charset="0"/>
                <a:ea typeface="Verdana" panose="020B0604030504040204" pitchFamily="34" charset="0"/>
                <a:cs typeface="Verdana" panose="020B0604030504040204" pitchFamily="34" charset="0"/>
              </a:rPr>
              <a:t>Weighting potential</a:t>
            </a:r>
            <a:endParaRPr lang="en-US" altLang="fr-FR" sz="1400" b="1" i="1">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FCC68AD4-57F3-2639-6E2A-414585BC93EA}"/>
              </a:ext>
            </a:extLst>
          </p:cNvPr>
          <p:cNvSpPr>
            <a:spLocks noGrp="1"/>
          </p:cNvSpPr>
          <p:nvPr>
            <p:ph type="body" sz="quarter" idx="18"/>
          </p:nvPr>
        </p:nvSpPr>
        <p:spPr/>
        <p:txBody>
          <a:bodyPr/>
          <a:lstStyle/>
          <a:p>
            <a:r>
              <a:rPr lang="fr-FR" dirty="0"/>
              <a:t>Position </a:t>
            </a:r>
            <a:r>
              <a:rPr lang="fr-FR" dirty="0" err="1"/>
              <a:t>resolution</a:t>
            </a:r>
            <a:r>
              <a:rPr lang="fr-FR" dirty="0"/>
              <a:t> for AGATA</a:t>
            </a:r>
          </a:p>
        </p:txBody>
      </p:sp>
      <p:sp>
        <p:nvSpPr>
          <p:cNvPr id="2" name="Shape 1595">
            <a:extLst>
              <a:ext uri="{FF2B5EF4-FFF2-40B4-BE49-F238E27FC236}">
                <a16:creationId xmlns:a16="http://schemas.microsoft.com/office/drawing/2014/main" id="{CB444F44-9335-DF66-F9E2-16D903DAA929}"/>
              </a:ext>
            </a:extLst>
          </p:cNvPr>
          <p:cNvSpPr txBox="1"/>
          <p:nvPr/>
        </p:nvSpPr>
        <p:spPr>
          <a:xfrm>
            <a:off x="6578600" y="995827"/>
            <a:ext cx="2981713" cy="307777"/>
          </a:xfrm>
          <a:prstGeom prst="rect">
            <a:avLst/>
          </a:prstGeom>
          <a:noFill/>
          <a:ln>
            <a:noFill/>
          </a:ln>
        </p:spPr>
        <p:txBody>
          <a:bodyPr lIns="91425" tIns="45700" rIns="91425" bIns="45700" anchor="t" anchorCtr="0">
            <a:noAutofit/>
          </a:bodyPr>
          <a:lstStyle/>
          <a:p>
            <a:pPr>
              <a:buSzPct val="25000"/>
            </a:pPr>
            <a:r>
              <a:rPr lang="en-US" sz="1400" i="1">
                <a:solidFill>
                  <a:schemeClr val="dk1"/>
                </a:solidFill>
                <a:latin typeface="Calibri"/>
                <a:ea typeface="Calibri"/>
                <a:cs typeface="Calibri"/>
                <a:sym typeface="Calibri"/>
              </a:rPr>
              <a:t>F. Recchia et al., NIMA 604 (2009) 555 </a:t>
            </a:r>
          </a:p>
        </p:txBody>
      </p:sp>
      <p:sp>
        <p:nvSpPr>
          <p:cNvPr id="4" name="Shape 1596">
            <a:extLst>
              <a:ext uri="{FF2B5EF4-FFF2-40B4-BE49-F238E27FC236}">
                <a16:creationId xmlns:a16="http://schemas.microsoft.com/office/drawing/2014/main" id="{122B4CAA-63FB-B5A7-AA46-D05FF9453C92}"/>
              </a:ext>
            </a:extLst>
          </p:cNvPr>
          <p:cNvSpPr txBox="1"/>
          <p:nvPr/>
        </p:nvSpPr>
        <p:spPr>
          <a:xfrm>
            <a:off x="6362576" y="1303603"/>
            <a:ext cx="3528209" cy="307777"/>
          </a:xfrm>
          <a:prstGeom prst="rect">
            <a:avLst/>
          </a:prstGeom>
          <a:noFill/>
          <a:ln>
            <a:noFill/>
          </a:ln>
        </p:spPr>
        <p:txBody>
          <a:bodyPr lIns="91425" tIns="45700" rIns="91425" bIns="45700" anchor="t" anchorCtr="0">
            <a:noAutofit/>
          </a:bodyPr>
          <a:lstStyle/>
          <a:p>
            <a:pPr>
              <a:buSzPct val="25000"/>
            </a:pPr>
            <a:r>
              <a:rPr lang="en-US" sz="1400" i="1">
                <a:solidFill>
                  <a:schemeClr val="dk1"/>
                </a:solidFill>
                <a:latin typeface="Calibri"/>
                <a:ea typeface="Calibri"/>
                <a:cs typeface="Calibri"/>
                <a:sym typeface="Calibri"/>
              </a:rPr>
              <a:t>P-A. Soederstroem et al., NIMA 638 (2011) 96 </a:t>
            </a:r>
          </a:p>
        </p:txBody>
      </p:sp>
      <p:sp>
        <p:nvSpPr>
          <p:cNvPr id="5" name="Shape 1597">
            <a:extLst>
              <a:ext uri="{FF2B5EF4-FFF2-40B4-BE49-F238E27FC236}">
                <a16:creationId xmlns:a16="http://schemas.microsoft.com/office/drawing/2014/main" id="{D2F41E9A-2990-B02E-4F43-90F1DDA9714D}"/>
              </a:ext>
            </a:extLst>
          </p:cNvPr>
          <p:cNvSpPr txBox="1"/>
          <p:nvPr/>
        </p:nvSpPr>
        <p:spPr>
          <a:xfrm>
            <a:off x="1898079" y="995826"/>
            <a:ext cx="3960440" cy="646331"/>
          </a:xfrm>
          <a:prstGeom prst="rect">
            <a:avLst/>
          </a:prstGeom>
          <a:noFill/>
          <a:ln>
            <a:noFill/>
          </a:ln>
        </p:spPr>
        <p:txBody>
          <a:bodyPr lIns="91425" tIns="45700" rIns="91425" bIns="45700" anchor="t" anchorCtr="0">
            <a:noAutofit/>
          </a:bodyPr>
          <a:lstStyle/>
          <a:p>
            <a:pPr>
              <a:buSzPct val="25000"/>
            </a:pPr>
            <a:r>
              <a:rPr lang="en-US">
                <a:solidFill>
                  <a:schemeClr val="dk1"/>
                </a:solidFill>
                <a:latin typeface="Calibri"/>
                <a:ea typeface="Calibri"/>
                <a:cs typeface="Calibri"/>
                <a:sym typeface="Calibri"/>
              </a:rPr>
              <a:t>Method = Doppler correction capability in an in-beam experiment</a:t>
            </a:r>
          </a:p>
        </p:txBody>
      </p:sp>
      <p:pic>
        <p:nvPicPr>
          <p:cNvPr id="6" name="Shape 1598">
            <a:extLst>
              <a:ext uri="{FF2B5EF4-FFF2-40B4-BE49-F238E27FC236}">
                <a16:creationId xmlns:a16="http://schemas.microsoft.com/office/drawing/2014/main" id="{165A844A-0375-E5BD-598E-6D9A72B58ECE}"/>
              </a:ext>
            </a:extLst>
          </p:cNvPr>
          <p:cNvPicPr preferRelativeResize="0"/>
          <p:nvPr/>
        </p:nvPicPr>
        <p:blipFill rotWithShape="1">
          <a:blip r:embed="rId2">
            <a:alphaModFix/>
          </a:blip>
          <a:srcRect/>
          <a:stretch/>
        </p:blipFill>
        <p:spPr>
          <a:xfrm>
            <a:off x="1301096" y="1673423"/>
            <a:ext cx="5530791" cy="1677699"/>
          </a:xfrm>
          <a:prstGeom prst="rect">
            <a:avLst/>
          </a:prstGeom>
          <a:noFill/>
          <a:ln>
            <a:noFill/>
          </a:ln>
        </p:spPr>
      </p:pic>
      <p:pic>
        <p:nvPicPr>
          <p:cNvPr id="10" name="Shape 1599">
            <a:extLst>
              <a:ext uri="{FF2B5EF4-FFF2-40B4-BE49-F238E27FC236}">
                <a16:creationId xmlns:a16="http://schemas.microsoft.com/office/drawing/2014/main" id="{0522A7EC-CFBE-FD04-A3CE-37FF81227EC8}"/>
              </a:ext>
            </a:extLst>
          </p:cNvPr>
          <p:cNvPicPr preferRelativeResize="0"/>
          <p:nvPr/>
        </p:nvPicPr>
        <p:blipFill rotWithShape="1">
          <a:blip r:embed="rId3">
            <a:alphaModFix/>
          </a:blip>
          <a:srcRect/>
          <a:stretch/>
        </p:blipFill>
        <p:spPr>
          <a:xfrm>
            <a:off x="7068831" y="1673423"/>
            <a:ext cx="2491483" cy="1829683"/>
          </a:xfrm>
          <a:prstGeom prst="rect">
            <a:avLst/>
          </a:prstGeom>
          <a:noFill/>
          <a:ln>
            <a:noFill/>
          </a:ln>
        </p:spPr>
      </p:pic>
      <p:sp>
        <p:nvSpPr>
          <p:cNvPr id="11" name="Shape 1600">
            <a:extLst>
              <a:ext uri="{FF2B5EF4-FFF2-40B4-BE49-F238E27FC236}">
                <a16:creationId xmlns:a16="http://schemas.microsoft.com/office/drawing/2014/main" id="{C9C7B495-8A75-1B5F-2C3C-87DABBF1F22A}"/>
              </a:ext>
            </a:extLst>
          </p:cNvPr>
          <p:cNvSpPr txBox="1"/>
          <p:nvPr/>
        </p:nvSpPr>
        <p:spPr>
          <a:xfrm>
            <a:off x="7725553" y="3329606"/>
            <a:ext cx="1229311" cy="276999"/>
          </a:xfrm>
          <a:prstGeom prst="rect">
            <a:avLst/>
          </a:prstGeom>
          <a:noFill/>
          <a:ln>
            <a:noFill/>
          </a:ln>
        </p:spPr>
        <p:txBody>
          <a:bodyPr lIns="91425" tIns="45700" rIns="91425" bIns="45700" anchor="t" anchorCtr="0">
            <a:noAutofit/>
          </a:bodyPr>
          <a:lstStyle/>
          <a:p>
            <a:pPr>
              <a:buSzPct val="25000"/>
            </a:pPr>
            <a:r>
              <a:rPr lang="en-US" sz="1200">
                <a:solidFill>
                  <a:schemeClr val="dk1"/>
                </a:solidFill>
                <a:latin typeface="Calibri"/>
                <a:ea typeface="Calibri"/>
                <a:cs typeface="Calibri"/>
                <a:sym typeface="Calibri"/>
              </a:rPr>
              <a:t>Energy [channel]</a:t>
            </a:r>
          </a:p>
        </p:txBody>
      </p:sp>
      <p:pic>
        <p:nvPicPr>
          <p:cNvPr id="12" name="Shape 1601">
            <a:extLst>
              <a:ext uri="{FF2B5EF4-FFF2-40B4-BE49-F238E27FC236}">
                <a16:creationId xmlns:a16="http://schemas.microsoft.com/office/drawing/2014/main" id="{EB4985E7-DC6E-D29B-3F36-F6C330789E6B}"/>
              </a:ext>
            </a:extLst>
          </p:cNvPr>
          <p:cNvPicPr preferRelativeResize="0"/>
          <p:nvPr/>
        </p:nvPicPr>
        <p:blipFill rotWithShape="1">
          <a:blip r:embed="rId4">
            <a:alphaModFix/>
          </a:blip>
          <a:srcRect/>
          <a:stretch/>
        </p:blipFill>
        <p:spPr>
          <a:xfrm>
            <a:off x="1610048" y="3493017"/>
            <a:ext cx="4013563" cy="3364983"/>
          </a:xfrm>
          <a:prstGeom prst="rect">
            <a:avLst/>
          </a:prstGeom>
          <a:noFill/>
          <a:ln>
            <a:noFill/>
          </a:ln>
        </p:spPr>
      </p:pic>
      <p:sp>
        <p:nvSpPr>
          <p:cNvPr id="13" name="Shape 1602">
            <a:extLst>
              <a:ext uri="{FF2B5EF4-FFF2-40B4-BE49-F238E27FC236}">
                <a16:creationId xmlns:a16="http://schemas.microsoft.com/office/drawing/2014/main" id="{C93726A4-F7BC-0CE8-6B9D-9FB3ED6E9651}"/>
              </a:ext>
            </a:extLst>
          </p:cNvPr>
          <p:cNvSpPr txBox="1"/>
          <p:nvPr/>
        </p:nvSpPr>
        <p:spPr>
          <a:xfrm>
            <a:off x="2409592" y="3624574"/>
            <a:ext cx="2414471" cy="646331"/>
          </a:xfrm>
          <a:prstGeom prst="rect">
            <a:avLst/>
          </a:prstGeom>
          <a:noFill/>
          <a:ln>
            <a:noFill/>
          </a:ln>
        </p:spPr>
        <p:txBody>
          <a:bodyPr lIns="91425" tIns="45700" rIns="91425" bIns="45700" anchor="t" anchorCtr="0">
            <a:noAutofit/>
          </a:bodyPr>
          <a:lstStyle/>
          <a:p>
            <a:pPr>
              <a:buSzPct val="25000"/>
            </a:pPr>
            <a:r>
              <a:rPr lang="en-US">
                <a:solidFill>
                  <a:srgbClr val="C00000"/>
                </a:solidFill>
                <a:latin typeface="Calibri"/>
                <a:ea typeface="Calibri"/>
                <a:cs typeface="Calibri"/>
                <a:sym typeface="Calibri"/>
              </a:rPr>
              <a:t>Simulation of reaction + detector response</a:t>
            </a:r>
          </a:p>
        </p:txBody>
      </p:sp>
      <p:cxnSp>
        <p:nvCxnSpPr>
          <p:cNvPr id="14" name="Shape 1603">
            <a:extLst>
              <a:ext uri="{FF2B5EF4-FFF2-40B4-BE49-F238E27FC236}">
                <a16:creationId xmlns:a16="http://schemas.microsoft.com/office/drawing/2014/main" id="{30E0D287-8EAD-7425-36B1-98C32C700329}"/>
              </a:ext>
            </a:extLst>
          </p:cNvPr>
          <p:cNvCxnSpPr/>
          <p:nvPr/>
        </p:nvCxnSpPr>
        <p:spPr>
          <a:xfrm>
            <a:off x="4346351" y="4044563"/>
            <a:ext cx="477712" cy="168885"/>
          </a:xfrm>
          <a:prstGeom prst="straightConnector1">
            <a:avLst/>
          </a:prstGeom>
          <a:noFill/>
          <a:ln w="9525" cap="flat" cmpd="sng">
            <a:solidFill>
              <a:srgbClr val="C00000"/>
            </a:solidFill>
            <a:prstDash val="solid"/>
            <a:round/>
            <a:headEnd type="none" w="med" len="med"/>
            <a:tailEnd type="stealth" w="lg" len="lg"/>
          </a:ln>
        </p:spPr>
      </p:cxnSp>
      <p:sp>
        <p:nvSpPr>
          <p:cNvPr id="15" name="Shape 1604">
            <a:extLst>
              <a:ext uri="{FF2B5EF4-FFF2-40B4-BE49-F238E27FC236}">
                <a16:creationId xmlns:a16="http://schemas.microsoft.com/office/drawing/2014/main" id="{E3FA0D4B-5B87-1767-B881-0AB5DD8E0AEB}"/>
              </a:ext>
            </a:extLst>
          </p:cNvPr>
          <p:cNvSpPr txBox="1"/>
          <p:nvPr/>
        </p:nvSpPr>
        <p:spPr>
          <a:xfrm rot="-5400000">
            <a:off x="492852" y="4847465"/>
            <a:ext cx="2404827" cy="261609"/>
          </a:xfrm>
          <a:prstGeom prst="rect">
            <a:avLst/>
          </a:prstGeom>
          <a:noFill/>
          <a:ln>
            <a:noFill/>
          </a:ln>
        </p:spPr>
        <p:txBody>
          <a:bodyPr lIns="91425" tIns="45700" rIns="91425" bIns="45700" anchor="t" anchorCtr="0">
            <a:noAutofit/>
          </a:bodyPr>
          <a:lstStyle/>
          <a:p>
            <a:pPr>
              <a:buSzPct val="25000"/>
            </a:pPr>
            <a:r>
              <a:rPr lang="en-US" sz="1100" i="1">
                <a:solidFill>
                  <a:schemeClr val="dk1"/>
                </a:solidFill>
                <a:latin typeface="Calibri"/>
                <a:ea typeface="Calibri"/>
                <a:cs typeface="Calibri"/>
                <a:sym typeface="Calibri"/>
              </a:rPr>
              <a:t>F. Recchia et al., NIMA 604 (2009) 555 </a:t>
            </a:r>
          </a:p>
        </p:txBody>
      </p:sp>
      <p:pic>
        <p:nvPicPr>
          <p:cNvPr id="16" name="Shape 1605">
            <a:extLst>
              <a:ext uri="{FF2B5EF4-FFF2-40B4-BE49-F238E27FC236}">
                <a16:creationId xmlns:a16="http://schemas.microsoft.com/office/drawing/2014/main" id="{4EEE6370-BB87-87DF-13BE-079DFD7AAEF6}"/>
              </a:ext>
            </a:extLst>
          </p:cNvPr>
          <p:cNvPicPr preferRelativeResize="0"/>
          <p:nvPr/>
        </p:nvPicPr>
        <p:blipFill rotWithShape="1">
          <a:blip r:embed="rId5">
            <a:alphaModFix/>
          </a:blip>
          <a:srcRect/>
          <a:stretch/>
        </p:blipFill>
        <p:spPr>
          <a:xfrm>
            <a:off x="6309318" y="3624575"/>
            <a:ext cx="3359007" cy="3161417"/>
          </a:xfrm>
          <a:prstGeom prst="rect">
            <a:avLst/>
          </a:prstGeom>
          <a:noFill/>
          <a:ln>
            <a:noFill/>
          </a:ln>
        </p:spPr>
      </p:pic>
      <p:pic>
        <p:nvPicPr>
          <p:cNvPr id="18" name="Shape 1607">
            <a:extLst>
              <a:ext uri="{FF2B5EF4-FFF2-40B4-BE49-F238E27FC236}">
                <a16:creationId xmlns:a16="http://schemas.microsoft.com/office/drawing/2014/main" id="{38FDF8CC-88A0-20F1-20C7-99C2C096D04B}"/>
              </a:ext>
            </a:extLst>
          </p:cNvPr>
          <p:cNvPicPr preferRelativeResize="0"/>
          <p:nvPr/>
        </p:nvPicPr>
        <p:blipFill rotWithShape="1">
          <a:blip r:embed="rId6">
            <a:alphaModFix/>
          </a:blip>
          <a:srcRect/>
          <a:stretch/>
        </p:blipFill>
        <p:spPr>
          <a:xfrm>
            <a:off x="6938641" y="3697153"/>
            <a:ext cx="1656183" cy="469537"/>
          </a:xfrm>
          <a:prstGeom prst="rect">
            <a:avLst/>
          </a:prstGeom>
          <a:noFill/>
          <a:ln>
            <a:noFill/>
          </a:ln>
        </p:spPr>
      </p:pic>
      <p:pic>
        <p:nvPicPr>
          <p:cNvPr id="19" name="Shape 1608">
            <a:extLst>
              <a:ext uri="{FF2B5EF4-FFF2-40B4-BE49-F238E27FC236}">
                <a16:creationId xmlns:a16="http://schemas.microsoft.com/office/drawing/2014/main" id="{E457C178-7FBE-4E68-6AB0-A0BE96735AC3}"/>
              </a:ext>
            </a:extLst>
          </p:cNvPr>
          <p:cNvPicPr preferRelativeResize="0"/>
          <p:nvPr/>
        </p:nvPicPr>
        <p:blipFill rotWithShape="1">
          <a:blip r:embed="rId7">
            <a:alphaModFix/>
          </a:blip>
          <a:srcRect/>
          <a:stretch/>
        </p:blipFill>
        <p:spPr>
          <a:xfrm>
            <a:off x="7434660" y="4213448"/>
            <a:ext cx="1108323" cy="421475"/>
          </a:xfrm>
          <a:prstGeom prst="rect">
            <a:avLst/>
          </a:prstGeom>
          <a:noFill/>
          <a:ln>
            <a:noFill/>
          </a:ln>
        </p:spPr>
      </p:pic>
    </p:spTree>
    <p:extLst>
      <p:ext uri="{BB962C8B-B14F-4D97-AF65-F5344CB8AC3E}">
        <p14:creationId xmlns:p14="http://schemas.microsoft.com/office/powerpoint/2010/main" val="20397919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634"/>
        <p:cNvGrpSpPr/>
        <p:nvPr/>
      </p:nvGrpSpPr>
      <p:grpSpPr>
        <a:xfrm>
          <a:off x="0" y="0"/>
          <a:ext cx="0" cy="0"/>
          <a:chOff x="0" y="0"/>
          <a:chExt cx="0" cy="0"/>
        </a:xfrm>
      </p:grpSpPr>
      <p:sp>
        <p:nvSpPr>
          <p:cNvPr id="1635" name="Shape 1635"/>
          <p:cNvSpPr txBox="1">
            <a:spLocks noGrp="1"/>
          </p:cNvSpPr>
          <p:nvPr>
            <p:ph type="title"/>
          </p:nvPr>
        </p:nvSpPr>
        <p:spPr>
          <a:xfrm>
            <a:off x="1703388" y="44625"/>
            <a:ext cx="8640763" cy="769441"/>
          </a:xfrm>
          <a:prstGeom prst="rect">
            <a:avLst/>
          </a:prstGeom>
          <a:noFill/>
          <a:ln>
            <a:noFill/>
          </a:ln>
        </p:spPr>
        <p:txBody>
          <a:bodyPr lIns="91425" tIns="45700" rIns="91425" bIns="45700" anchor="ctr" anchorCtr="0">
            <a:noAutofit/>
          </a:bodyPr>
          <a:lstStyle/>
          <a:p>
            <a:pPr>
              <a:lnSpc>
                <a:spcPct val="80000"/>
              </a:lnSpc>
              <a:buClr>
                <a:srgbClr val="FF0000"/>
              </a:buClr>
              <a:buSzPct val="25000"/>
            </a:pPr>
            <a:r>
              <a:rPr lang="en-US" sz="3200" b="1">
                <a:solidFill>
                  <a:srgbClr val="FF0000"/>
                </a:solidFill>
              </a:rPr>
              <a:t>Doppler correction capabilities</a:t>
            </a:r>
          </a:p>
        </p:txBody>
      </p:sp>
      <p:sp>
        <p:nvSpPr>
          <p:cNvPr id="1636" name="Shape 1636"/>
          <p:cNvSpPr/>
          <p:nvPr/>
        </p:nvSpPr>
        <p:spPr>
          <a:xfrm>
            <a:off x="6010346" y="980730"/>
            <a:ext cx="4622159" cy="5530967"/>
          </a:xfrm>
          <a:prstGeom prst="rect">
            <a:avLst/>
          </a:prstGeom>
          <a:solidFill>
            <a:schemeClr val="lt1"/>
          </a:solidFill>
          <a:ln w="38100" cap="flat" cmpd="sng">
            <a:solidFill>
              <a:srgbClr val="FF0000"/>
            </a:solidFill>
            <a:prstDash val="solid"/>
            <a:round/>
            <a:headEnd type="none" w="med" len="med"/>
            <a:tailEnd type="none" w="med" len="med"/>
          </a:ln>
        </p:spPr>
        <p:txBody>
          <a:bodyPr lIns="91425" tIns="45700" rIns="91425" bIns="45700" anchor="t" anchorCtr="0">
            <a:noAutofit/>
          </a:bodyPr>
          <a:lstStyle/>
          <a:p>
            <a:pPr>
              <a:buClr>
                <a:srgbClr val="000000"/>
              </a:buClr>
            </a:pPr>
            <a:endParaRPr>
              <a:solidFill>
                <a:schemeClr val="lt1"/>
              </a:solidFill>
              <a:latin typeface="Verdana"/>
              <a:ea typeface="Verdana"/>
              <a:cs typeface="Verdana"/>
              <a:sym typeface="Verdana"/>
            </a:endParaRPr>
          </a:p>
        </p:txBody>
      </p:sp>
      <p:pic>
        <p:nvPicPr>
          <p:cNvPr id="1637" name="Shape 1637" descr="16O_2ede.jpg"/>
          <p:cNvPicPr preferRelativeResize="0"/>
          <p:nvPr/>
        </p:nvPicPr>
        <p:blipFill rotWithShape="1">
          <a:blip r:embed="rId3">
            <a:alphaModFix/>
          </a:blip>
          <a:srcRect l="-4374"/>
          <a:stretch/>
        </p:blipFill>
        <p:spPr>
          <a:xfrm>
            <a:off x="1650600" y="2290520"/>
            <a:ext cx="4283968" cy="3869379"/>
          </a:xfrm>
          <a:prstGeom prst="rect">
            <a:avLst/>
          </a:prstGeom>
          <a:solidFill>
            <a:schemeClr val="lt1"/>
          </a:solidFill>
          <a:ln w="38100" cap="flat" cmpd="sng">
            <a:solidFill>
              <a:srgbClr val="FF0000"/>
            </a:solidFill>
            <a:prstDash val="solid"/>
            <a:round/>
            <a:headEnd type="none" w="med" len="med"/>
            <a:tailEnd type="none" w="med" len="med"/>
          </a:ln>
        </p:spPr>
      </p:pic>
      <p:sp>
        <p:nvSpPr>
          <p:cNvPr id="1638" name="Shape 1638"/>
          <p:cNvSpPr txBox="1"/>
          <p:nvPr/>
        </p:nvSpPr>
        <p:spPr>
          <a:xfrm>
            <a:off x="4134367" y="2074497"/>
            <a:ext cx="335348" cy="369332"/>
          </a:xfrm>
          <a:prstGeom prst="rect">
            <a:avLst/>
          </a:prstGeom>
          <a:solidFill>
            <a:schemeClr val="lt1"/>
          </a:solidFill>
          <a:ln w="9525" cap="flat" cmpd="sng">
            <a:solidFill>
              <a:schemeClr val="dk1"/>
            </a:solidFill>
            <a:prstDash val="solid"/>
            <a:round/>
            <a:headEnd type="none" w="med" len="med"/>
            <a:tailEnd type="none" w="med" len="med"/>
          </a:ln>
        </p:spPr>
        <p:txBody>
          <a:bodyPr lIns="91425" tIns="45700" rIns="91425" bIns="45700" anchor="t" anchorCtr="0">
            <a:noAutofit/>
          </a:bodyPr>
          <a:lstStyle/>
          <a:p>
            <a:pPr>
              <a:buSzPct val="25000"/>
            </a:pPr>
            <a:r>
              <a:rPr lang="en-US" b="1">
                <a:solidFill>
                  <a:schemeClr val="dk1"/>
                </a:solidFill>
                <a:latin typeface="Calibri"/>
                <a:ea typeface="Calibri"/>
                <a:cs typeface="Calibri"/>
                <a:sym typeface="Calibri"/>
              </a:rPr>
              <a:t>F</a:t>
            </a:r>
          </a:p>
        </p:txBody>
      </p:sp>
      <p:sp>
        <p:nvSpPr>
          <p:cNvPr id="1639" name="Shape 1639"/>
          <p:cNvSpPr txBox="1"/>
          <p:nvPr/>
        </p:nvSpPr>
        <p:spPr>
          <a:xfrm>
            <a:off x="3630311" y="2434535"/>
            <a:ext cx="380232" cy="369332"/>
          </a:xfrm>
          <a:prstGeom prst="rect">
            <a:avLst/>
          </a:prstGeom>
          <a:solidFill>
            <a:schemeClr val="lt1"/>
          </a:solidFill>
          <a:ln w="9525" cap="flat" cmpd="sng">
            <a:solidFill>
              <a:schemeClr val="dk1"/>
            </a:solidFill>
            <a:prstDash val="solid"/>
            <a:round/>
            <a:headEnd type="none" w="med" len="med"/>
            <a:tailEnd type="none" w="med" len="med"/>
          </a:ln>
        </p:spPr>
        <p:txBody>
          <a:bodyPr lIns="91425" tIns="45700" rIns="91425" bIns="45700" anchor="t" anchorCtr="0">
            <a:noAutofit/>
          </a:bodyPr>
          <a:lstStyle/>
          <a:p>
            <a:pPr>
              <a:buSzPct val="25000"/>
            </a:pPr>
            <a:r>
              <a:rPr lang="en-US" b="1">
                <a:solidFill>
                  <a:schemeClr val="dk1"/>
                </a:solidFill>
                <a:latin typeface="Calibri"/>
                <a:ea typeface="Calibri"/>
                <a:cs typeface="Calibri"/>
                <a:sym typeface="Calibri"/>
              </a:rPr>
              <a:t>O</a:t>
            </a:r>
          </a:p>
        </p:txBody>
      </p:sp>
      <p:sp>
        <p:nvSpPr>
          <p:cNvPr id="1640" name="Shape 1640"/>
          <p:cNvSpPr txBox="1"/>
          <p:nvPr/>
        </p:nvSpPr>
        <p:spPr>
          <a:xfrm>
            <a:off x="3322088" y="3010601"/>
            <a:ext cx="380232" cy="369332"/>
          </a:xfrm>
          <a:prstGeom prst="rect">
            <a:avLst/>
          </a:prstGeom>
          <a:solidFill>
            <a:schemeClr val="lt1"/>
          </a:solidFill>
          <a:ln w="9525" cap="flat" cmpd="sng">
            <a:solidFill>
              <a:schemeClr val="dk1"/>
            </a:solidFill>
            <a:prstDash val="solid"/>
            <a:round/>
            <a:headEnd type="none" w="med" len="med"/>
            <a:tailEnd type="none" w="med" len="med"/>
          </a:ln>
        </p:spPr>
        <p:txBody>
          <a:bodyPr lIns="91425" tIns="45700" rIns="91425" bIns="45700" anchor="t" anchorCtr="0">
            <a:noAutofit/>
          </a:bodyPr>
          <a:lstStyle/>
          <a:p>
            <a:pPr>
              <a:buSzPct val="25000"/>
            </a:pPr>
            <a:r>
              <a:rPr lang="en-US" b="1">
                <a:solidFill>
                  <a:schemeClr val="dk1"/>
                </a:solidFill>
                <a:latin typeface="Calibri"/>
                <a:ea typeface="Calibri"/>
                <a:cs typeface="Calibri"/>
                <a:sym typeface="Calibri"/>
              </a:rPr>
              <a:t>N</a:t>
            </a:r>
          </a:p>
        </p:txBody>
      </p:sp>
      <p:sp>
        <p:nvSpPr>
          <p:cNvPr id="1641" name="Shape 1641"/>
          <p:cNvSpPr txBox="1"/>
          <p:nvPr/>
        </p:nvSpPr>
        <p:spPr>
          <a:xfrm>
            <a:off x="2918893" y="3505365"/>
            <a:ext cx="351379" cy="369332"/>
          </a:xfrm>
          <a:prstGeom prst="rect">
            <a:avLst/>
          </a:prstGeom>
          <a:solidFill>
            <a:schemeClr val="lt1"/>
          </a:solidFill>
          <a:ln w="9525" cap="flat" cmpd="sng">
            <a:solidFill>
              <a:schemeClr val="dk1"/>
            </a:solidFill>
            <a:prstDash val="solid"/>
            <a:round/>
            <a:headEnd type="none" w="med" len="med"/>
            <a:tailEnd type="none" w="med" len="med"/>
          </a:ln>
        </p:spPr>
        <p:txBody>
          <a:bodyPr lIns="91425" tIns="45700" rIns="91425" bIns="45700" anchor="t" anchorCtr="0">
            <a:noAutofit/>
          </a:bodyPr>
          <a:lstStyle/>
          <a:p>
            <a:pPr>
              <a:buSzPct val="25000"/>
            </a:pPr>
            <a:r>
              <a:rPr lang="en-US" b="1">
                <a:solidFill>
                  <a:schemeClr val="dk1"/>
                </a:solidFill>
                <a:latin typeface="Calibri"/>
                <a:ea typeface="Calibri"/>
                <a:cs typeface="Calibri"/>
                <a:sym typeface="Calibri"/>
              </a:rPr>
              <a:t>C</a:t>
            </a:r>
          </a:p>
        </p:txBody>
      </p:sp>
      <p:sp>
        <p:nvSpPr>
          <p:cNvPr id="1642" name="Shape 1642"/>
          <p:cNvSpPr txBox="1"/>
          <p:nvPr/>
        </p:nvSpPr>
        <p:spPr>
          <a:xfrm>
            <a:off x="2694209" y="4081429"/>
            <a:ext cx="360996" cy="369332"/>
          </a:xfrm>
          <a:prstGeom prst="rect">
            <a:avLst/>
          </a:prstGeom>
          <a:solidFill>
            <a:schemeClr val="lt1"/>
          </a:solidFill>
          <a:ln w="9525" cap="flat" cmpd="sng">
            <a:solidFill>
              <a:schemeClr val="dk1"/>
            </a:solidFill>
            <a:prstDash val="solid"/>
            <a:round/>
            <a:headEnd type="none" w="med" len="med"/>
            <a:tailEnd type="none" w="med" len="med"/>
          </a:ln>
        </p:spPr>
        <p:txBody>
          <a:bodyPr lIns="91425" tIns="45700" rIns="91425" bIns="45700" anchor="t" anchorCtr="0">
            <a:noAutofit/>
          </a:bodyPr>
          <a:lstStyle/>
          <a:p>
            <a:pPr>
              <a:buSzPct val="25000"/>
            </a:pPr>
            <a:r>
              <a:rPr lang="en-US" b="1">
                <a:solidFill>
                  <a:schemeClr val="dk1"/>
                </a:solidFill>
                <a:latin typeface="Calibri"/>
                <a:ea typeface="Calibri"/>
                <a:cs typeface="Calibri"/>
                <a:sym typeface="Calibri"/>
              </a:rPr>
              <a:t>B</a:t>
            </a:r>
          </a:p>
        </p:txBody>
      </p:sp>
      <p:sp>
        <p:nvSpPr>
          <p:cNvPr id="1643" name="Shape 1643"/>
          <p:cNvSpPr txBox="1"/>
          <p:nvPr/>
        </p:nvSpPr>
        <p:spPr>
          <a:xfrm>
            <a:off x="2377713" y="4522767"/>
            <a:ext cx="514884" cy="369332"/>
          </a:xfrm>
          <a:prstGeom prst="rect">
            <a:avLst/>
          </a:prstGeom>
          <a:solidFill>
            <a:schemeClr val="lt1"/>
          </a:solidFill>
          <a:ln w="9525" cap="flat" cmpd="sng">
            <a:solidFill>
              <a:schemeClr val="dk1"/>
            </a:solidFill>
            <a:prstDash val="solid"/>
            <a:round/>
            <a:headEnd type="none" w="med" len="med"/>
            <a:tailEnd type="none" w="med" len="med"/>
          </a:ln>
        </p:spPr>
        <p:txBody>
          <a:bodyPr lIns="91425" tIns="45700" rIns="91425" bIns="45700" anchor="t" anchorCtr="0">
            <a:noAutofit/>
          </a:bodyPr>
          <a:lstStyle/>
          <a:p>
            <a:pPr>
              <a:buSzPct val="25000"/>
            </a:pPr>
            <a:r>
              <a:rPr lang="en-US" b="1">
                <a:solidFill>
                  <a:schemeClr val="dk1"/>
                </a:solidFill>
                <a:latin typeface="Calibri"/>
                <a:ea typeface="Calibri"/>
                <a:cs typeface="Calibri"/>
                <a:sym typeface="Calibri"/>
              </a:rPr>
              <a:t>Be</a:t>
            </a:r>
          </a:p>
        </p:txBody>
      </p:sp>
      <p:sp>
        <p:nvSpPr>
          <p:cNvPr id="1644" name="Shape 1644"/>
          <p:cNvSpPr txBox="1"/>
          <p:nvPr/>
        </p:nvSpPr>
        <p:spPr>
          <a:xfrm>
            <a:off x="1882661" y="5674897"/>
            <a:ext cx="338555" cy="369332"/>
          </a:xfrm>
          <a:prstGeom prst="rect">
            <a:avLst/>
          </a:prstGeom>
          <a:solidFill>
            <a:schemeClr val="lt1"/>
          </a:solidFill>
          <a:ln w="9525" cap="flat" cmpd="sng">
            <a:solidFill>
              <a:schemeClr val="dk1"/>
            </a:solidFill>
            <a:prstDash val="solid"/>
            <a:round/>
            <a:headEnd type="none" w="med" len="med"/>
            <a:tailEnd type="none" w="med" len="med"/>
          </a:ln>
        </p:spPr>
        <p:txBody>
          <a:bodyPr lIns="91425" tIns="45700" rIns="91425" bIns="45700" anchor="t" anchorCtr="0">
            <a:noAutofit/>
          </a:bodyPr>
          <a:lstStyle/>
          <a:p>
            <a:pPr>
              <a:buSzPct val="25000"/>
            </a:pPr>
            <a:r>
              <a:rPr lang="en-US" b="1">
                <a:solidFill>
                  <a:schemeClr val="dk1"/>
                </a:solidFill>
                <a:latin typeface="Noto Sans Symbols"/>
                <a:ea typeface="Noto Sans Symbols"/>
                <a:cs typeface="Noto Sans Symbols"/>
                <a:sym typeface="Noto Sans Symbols"/>
              </a:rPr>
              <a:t>α</a:t>
            </a:r>
          </a:p>
        </p:txBody>
      </p:sp>
      <p:sp>
        <p:nvSpPr>
          <p:cNvPr id="1645" name="Shape 1645"/>
          <p:cNvSpPr txBox="1"/>
          <p:nvPr/>
        </p:nvSpPr>
        <p:spPr>
          <a:xfrm>
            <a:off x="2262160" y="4882807"/>
            <a:ext cx="410691" cy="369332"/>
          </a:xfrm>
          <a:prstGeom prst="rect">
            <a:avLst/>
          </a:prstGeom>
          <a:solidFill>
            <a:schemeClr val="lt1"/>
          </a:solidFill>
          <a:ln w="9525" cap="flat" cmpd="sng">
            <a:solidFill>
              <a:schemeClr val="dk1"/>
            </a:solidFill>
            <a:prstDash val="solid"/>
            <a:round/>
            <a:headEnd type="none" w="med" len="med"/>
            <a:tailEnd type="none" w="med" len="med"/>
          </a:ln>
        </p:spPr>
        <p:txBody>
          <a:bodyPr lIns="91425" tIns="45700" rIns="91425" bIns="45700" anchor="t" anchorCtr="0">
            <a:noAutofit/>
          </a:bodyPr>
          <a:lstStyle/>
          <a:p>
            <a:pPr>
              <a:buSzPct val="25000"/>
            </a:pPr>
            <a:r>
              <a:rPr lang="en-US" b="1">
                <a:solidFill>
                  <a:schemeClr val="dk1"/>
                </a:solidFill>
                <a:latin typeface="Calibri"/>
                <a:ea typeface="Calibri"/>
                <a:cs typeface="Calibri"/>
                <a:sym typeface="Calibri"/>
              </a:rPr>
              <a:t>Li</a:t>
            </a:r>
          </a:p>
        </p:txBody>
      </p:sp>
      <p:cxnSp>
        <p:nvCxnSpPr>
          <p:cNvPr id="1646" name="Shape 1646"/>
          <p:cNvCxnSpPr>
            <a:stCxn id="1638" idx="2"/>
          </p:cNvCxnSpPr>
          <p:nvPr/>
        </p:nvCxnSpPr>
        <p:spPr>
          <a:xfrm>
            <a:off x="4302042" y="2443829"/>
            <a:ext cx="336300" cy="494700"/>
          </a:xfrm>
          <a:prstGeom prst="straightConnector1">
            <a:avLst/>
          </a:prstGeom>
          <a:solidFill>
            <a:srgbClr val="00B8FF"/>
          </a:solidFill>
          <a:ln w="9525" cap="flat" cmpd="sng">
            <a:solidFill>
              <a:schemeClr val="dk1"/>
            </a:solidFill>
            <a:prstDash val="solid"/>
            <a:round/>
            <a:headEnd type="none" w="med" len="med"/>
            <a:tailEnd type="none" w="med" len="med"/>
          </a:ln>
        </p:spPr>
      </p:cxnSp>
      <p:cxnSp>
        <p:nvCxnSpPr>
          <p:cNvPr id="1647" name="Shape 1647"/>
          <p:cNvCxnSpPr>
            <a:stCxn id="1639" idx="2"/>
          </p:cNvCxnSpPr>
          <p:nvPr/>
        </p:nvCxnSpPr>
        <p:spPr>
          <a:xfrm>
            <a:off x="3820427" y="2803867"/>
            <a:ext cx="313800" cy="422700"/>
          </a:xfrm>
          <a:prstGeom prst="straightConnector1">
            <a:avLst/>
          </a:prstGeom>
          <a:solidFill>
            <a:srgbClr val="00B8FF"/>
          </a:solidFill>
          <a:ln w="9525" cap="flat" cmpd="sng">
            <a:solidFill>
              <a:schemeClr val="dk1"/>
            </a:solidFill>
            <a:prstDash val="solid"/>
            <a:round/>
            <a:headEnd type="none" w="med" len="med"/>
            <a:tailEnd type="none" w="med" len="med"/>
          </a:ln>
        </p:spPr>
      </p:cxnSp>
      <p:cxnSp>
        <p:nvCxnSpPr>
          <p:cNvPr id="1648" name="Shape 1648"/>
          <p:cNvCxnSpPr>
            <a:stCxn id="1640" idx="2"/>
          </p:cNvCxnSpPr>
          <p:nvPr/>
        </p:nvCxnSpPr>
        <p:spPr>
          <a:xfrm>
            <a:off x="3512204" y="3379933"/>
            <a:ext cx="334200" cy="422700"/>
          </a:xfrm>
          <a:prstGeom prst="straightConnector1">
            <a:avLst/>
          </a:prstGeom>
          <a:solidFill>
            <a:srgbClr val="00B8FF"/>
          </a:solidFill>
          <a:ln w="9525" cap="flat" cmpd="sng">
            <a:solidFill>
              <a:schemeClr val="dk1"/>
            </a:solidFill>
            <a:prstDash val="solid"/>
            <a:round/>
            <a:headEnd type="none" w="med" len="med"/>
            <a:tailEnd type="none" w="med" len="med"/>
          </a:ln>
        </p:spPr>
      </p:cxnSp>
      <p:cxnSp>
        <p:nvCxnSpPr>
          <p:cNvPr id="1649" name="Shape 1649"/>
          <p:cNvCxnSpPr>
            <a:stCxn id="1641" idx="2"/>
          </p:cNvCxnSpPr>
          <p:nvPr/>
        </p:nvCxnSpPr>
        <p:spPr>
          <a:xfrm>
            <a:off x="3094583" y="3874696"/>
            <a:ext cx="319800" cy="360000"/>
          </a:xfrm>
          <a:prstGeom prst="straightConnector1">
            <a:avLst/>
          </a:prstGeom>
          <a:solidFill>
            <a:srgbClr val="00B8FF"/>
          </a:solidFill>
          <a:ln w="9525" cap="flat" cmpd="sng">
            <a:solidFill>
              <a:schemeClr val="dk1"/>
            </a:solidFill>
            <a:prstDash val="solid"/>
            <a:round/>
            <a:headEnd type="none" w="med" len="med"/>
            <a:tailEnd type="none" w="med" len="med"/>
          </a:ln>
        </p:spPr>
      </p:cxnSp>
      <p:cxnSp>
        <p:nvCxnSpPr>
          <p:cNvPr id="1650" name="Shape 1650"/>
          <p:cNvCxnSpPr>
            <a:stCxn id="1642" idx="2"/>
          </p:cNvCxnSpPr>
          <p:nvPr/>
        </p:nvCxnSpPr>
        <p:spPr>
          <a:xfrm>
            <a:off x="2874707" y="4450760"/>
            <a:ext cx="323700" cy="360000"/>
          </a:xfrm>
          <a:prstGeom prst="straightConnector1">
            <a:avLst/>
          </a:prstGeom>
          <a:solidFill>
            <a:srgbClr val="00B8FF"/>
          </a:solidFill>
          <a:ln w="9525" cap="flat" cmpd="sng">
            <a:solidFill>
              <a:schemeClr val="dk1"/>
            </a:solidFill>
            <a:prstDash val="solid"/>
            <a:round/>
            <a:headEnd type="none" w="med" len="med"/>
            <a:tailEnd type="none" w="med" len="med"/>
          </a:ln>
        </p:spPr>
      </p:cxnSp>
      <p:cxnSp>
        <p:nvCxnSpPr>
          <p:cNvPr id="1651" name="Shape 1651"/>
          <p:cNvCxnSpPr>
            <a:stCxn id="1643" idx="2"/>
          </p:cNvCxnSpPr>
          <p:nvPr/>
        </p:nvCxnSpPr>
        <p:spPr>
          <a:xfrm>
            <a:off x="2635155" y="4892099"/>
            <a:ext cx="275100" cy="278700"/>
          </a:xfrm>
          <a:prstGeom prst="straightConnector1">
            <a:avLst/>
          </a:prstGeom>
          <a:solidFill>
            <a:srgbClr val="00B8FF"/>
          </a:solidFill>
          <a:ln w="9525" cap="flat" cmpd="sng">
            <a:solidFill>
              <a:schemeClr val="dk1"/>
            </a:solidFill>
            <a:prstDash val="solid"/>
            <a:round/>
            <a:headEnd type="none" w="med" len="med"/>
            <a:tailEnd type="none" w="med" len="med"/>
          </a:ln>
        </p:spPr>
      </p:cxnSp>
      <p:cxnSp>
        <p:nvCxnSpPr>
          <p:cNvPr id="1652" name="Shape 1652"/>
          <p:cNvCxnSpPr>
            <a:stCxn id="1645" idx="2"/>
          </p:cNvCxnSpPr>
          <p:nvPr/>
        </p:nvCxnSpPr>
        <p:spPr>
          <a:xfrm>
            <a:off x="2467506" y="5252139"/>
            <a:ext cx="182100" cy="278700"/>
          </a:xfrm>
          <a:prstGeom prst="straightConnector1">
            <a:avLst/>
          </a:prstGeom>
          <a:solidFill>
            <a:srgbClr val="00B8FF"/>
          </a:solidFill>
          <a:ln w="9525" cap="flat" cmpd="sng">
            <a:solidFill>
              <a:schemeClr val="dk1"/>
            </a:solidFill>
            <a:prstDash val="solid"/>
            <a:round/>
            <a:headEnd type="none" w="med" len="med"/>
            <a:tailEnd type="none" w="med" len="med"/>
          </a:ln>
        </p:spPr>
      </p:cxnSp>
      <p:cxnSp>
        <p:nvCxnSpPr>
          <p:cNvPr id="1653" name="Shape 1653"/>
          <p:cNvCxnSpPr>
            <a:stCxn id="1644" idx="3"/>
          </p:cNvCxnSpPr>
          <p:nvPr/>
        </p:nvCxnSpPr>
        <p:spPr>
          <a:xfrm rot="10800000" flipH="1">
            <a:off x="2221217" y="5701463"/>
            <a:ext cx="185100" cy="158100"/>
          </a:xfrm>
          <a:prstGeom prst="straightConnector1">
            <a:avLst/>
          </a:prstGeom>
          <a:solidFill>
            <a:srgbClr val="00B8FF"/>
          </a:solidFill>
          <a:ln w="9525" cap="flat" cmpd="sng">
            <a:solidFill>
              <a:schemeClr val="dk1"/>
            </a:solidFill>
            <a:prstDash val="solid"/>
            <a:round/>
            <a:headEnd type="none" w="med" len="med"/>
            <a:tailEnd type="none" w="med" len="med"/>
          </a:ln>
        </p:spPr>
      </p:cxnSp>
      <p:sp>
        <p:nvSpPr>
          <p:cNvPr id="1654" name="Shape 1654"/>
          <p:cNvSpPr txBox="1"/>
          <p:nvPr/>
        </p:nvSpPr>
        <p:spPr>
          <a:xfrm>
            <a:off x="6297663" y="1775718"/>
            <a:ext cx="1879039" cy="1077217"/>
          </a:xfrm>
          <a:prstGeom prst="rect">
            <a:avLst/>
          </a:prstGeom>
          <a:solidFill>
            <a:schemeClr val="lt1"/>
          </a:solidFill>
          <a:ln>
            <a:noFill/>
          </a:ln>
        </p:spPr>
        <p:txBody>
          <a:bodyPr lIns="91425" tIns="45700" rIns="91425" bIns="45700" anchor="t" anchorCtr="0">
            <a:noAutofit/>
          </a:bodyPr>
          <a:lstStyle/>
          <a:p>
            <a:pPr>
              <a:buSzPct val="25000"/>
            </a:pPr>
            <a:r>
              <a:rPr lang="en-US" sz="1600" b="1" u="sng">
                <a:solidFill>
                  <a:srgbClr val="7F7F7F"/>
                </a:solidFill>
                <a:latin typeface="Calibri"/>
                <a:ea typeface="Calibri"/>
                <a:cs typeface="Calibri"/>
                <a:sym typeface="Calibri"/>
              </a:rPr>
              <a:t>No Dopp Corr</a:t>
            </a:r>
          </a:p>
          <a:p>
            <a:pPr>
              <a:buSzPct val="25000"/>
            </a:pPr>
            <a:r>
              <a:rPr lang="en-US" sz="1600" b="1" u="sng">
                <a:solidFill>
                  <a:schemeClr val="dk1"/>
                </a:solidFill>
                <a:latin typeface="Calibri"/>
                <a:ea typeface="Calibri"/>
                <a:cs typeface="Calibri"/>
                <a:sym typeface="Calibri"/>
              </a:rPr>
              <a:t>Crystal Centers</a:t>
            </a:r>
          </a:p>
          <a:p>
            <a:pPr>
              <a:buSzPct val="25000"/>
            </a:pPr>
            <a:r>
              <a:rPr lang="en-US" sz="1600" b="1" u="sng">
                <a:solidFill>
                  <a:srgbClr val="0000FF"/>
                </a:solidFill>
                <a:latin typeface="Calibri"/>
                <a:ea typeface="Calibri"/>
                <a:cs typeface="Calibri"/>
                <a:sym typeface="Calibri"/>
              </a:rPr>
              <a:t>Segment Centers</a:t>
            </a:r>
          </a:p>
          <a:p>
            <a:pPr>
              <a:buSzPct val="25000"/>
            </a:pPr>
            <a:r>
              <a:rPr lang="en-US" sz="1600" b="1" u="sng">
                <a:solidFill>
                  <a:srgbClr val="FF0000"/>
                </a:solidFill>
                <a:latin typeface="Calibri"/>
                <a:ea typeface="Calibri"/>
                <a:cs typeface="Calibri"/>
                <a:sym typeface="Calibri"/>
              </a:rPr>
              <a:t>PSA+Tracking</a:t>
            </a:r>
          </a:p>
        </p:txBody>
      </p:sp>
      <p:pic>
        <p:nvPicPr>
          <p:cNvPr id="1655" name="Shape 1655" descr="16Ogg.png"/>
          <p:cNvPicPr preferRelativeResize="0"/>
          <p:nvPr/>
        </p:nvPicPr>
        <p:blipFill rotWithShape="1">
          <a:blip r:embed="rId4">
            <a:alphaModFix/>
          </a:blip>
          <a:srcRect t="6951" r="4676"/>
          <a:stretch/>
        </p:blipFill>
        <p:spPr>
          <a:xfrm>
            <a:off x="6082351" y="2882534"/>
            <a:ext cx="4392488" cy="3629073"/>
          </a:xfrm>
          <a:prstGeom prst="rect">
            <a:avLst/>
          </a:prstGeom>
          <a:noFill/>
          <a:ln>
            <a:noFill/>
          </a:ln>
        </p:spPr>
      </p:pic>
      <p:cxnSp>
        <p:nvCxnSpPr>
          <p:cNvPr id="1656" name="Shape 1656"/>
          <p:cNvCxnSpPr/>
          <p:nvPr/>
        </p:nvCxnSpPr>
        <p:spPr>
          <a:xfrm flipH="1">
            <a:off x="5574528" y="4697070"/>
            <a:ext cx="576064" cy="41721"/>
          </a:xfrm>
          <a:prstGeom prst="straightConnector1">
            <a:avLst/>
          </a:prstGeom>
          <a:solidFill>
            <a:srgbClr val="00B8FF"/>
          </a:solidFill>
          <a:ln w="38100" cap="flat" cmpd="sng">
            <a:solidFill>
              <a:schemeClr val="dk1"/>
            </a:solidFill>
            <a:prstDash val="dot"/>
            <a:round/>
            <a:headEnd type="none" w="med" len="med"/>
            <a:tailEnd type="none" w="med" len="med"/>
          </a:ln>
        </p:spPr>
      </p:cxnSp>
      <p:sp>
        <p:nvSpPr>
          <p:cNvPr id="1657" name="Shape 1657"/>
          <p:cNvSpPr txBox="1"/>
          <p:nvPr/>
        </p:nvSpPr>
        <p:spPr>
          <a:xfrm>
            <a:off x="6070849" y="1111095"/>
            <a:ext cx="857927" cy="584775"/>
          </a:xfrm>
          <a:prstGeom prst="rect">
            <a:avLst/>
          </a:prstGeom>
          <a:noFill/>
          <a:ln w="9525" cap="flat" cmpd="sng">
            <a:solidFill>
              <a:srgbClr val="FF0000"/>
            </a:solidFill>
            <a:prstDash val="solid"/>
            <a:round/>
            <a:headEnd type="none" w="med" len="med"/>
            <a:tailEnd type="none" w="med" len="med"/>
          </a:ln>
        </p:spPr>
        <p:txBody>
          <a:bodyPr lIns="91425" tIns="45700" rIns="91425" bIns="45700" anchor="t" anchorCtr="0">
            <a:noAutofit/>
          </a:bodyPr>
          <a:lstStyle/>
          <a:p>
            <a:pPr>
              <a:buSzPct val="25000"/>
            </a:pPr>
            <a:r>
              <a:rPr lang="en-US" sz="3200" baseline="30000">
                <a:solidFill>
                  <a:schemeClr val="dk1"/>
                </a:solidFill>
                <a:latin typeface="Calibri"/>
                <a:ea typeface="Calibri"/>
                <a:cs typeface="Calibri"/>
                <a:sym typeface="Calibri"/>
              </a:rPr>
              <a:t>16</a:t>
            </a:r>
            <a:r>
              <a:rPr lang="en-US" sz="3200">
                <a:solidFill>
                  <a:schemeClr val="dk1"/>
                </a:solidFill>
                <a:latin typeface="Calibri"/>
                <a:ea typeface="Calibri"/>
                <a:cs typeface="Calibri"/>
                <a:sym typeface="Calibri"/>
              </a:rPr>
              <a:t>O</a:t>
            </a:r>
          </a:p>
        </p:txBody>
      </p:sp>
      <p:cxnSp>
        <p:nvCxnSpPr>
          <p:cNvPr id="1658" name="Shape 1658"/>
          <p:cNvCxnSpPr/>
          <p:nvPr/>
        </p:nvCxnSpPr>
        <p:spPr>
          <a:xfrm>
            <a:off x="7738537" y="2866585"/>
            <a:ext cx="1512167" cy="432047"/>
          </a:xfrm>
          <a:prstGeom prst="straightConnector1">
            <a:avLst/>
          </a:prstGeom>
          <a:solidFill>
            <a:srgbClr val="00B8FF"/>
          </a:solidFill>
          <a:ln w="9525" cap="flat" cmpd="sng">
            <a:solidFill>
              <a:srgbClr val="FF0000"/>
            </a:solidFill>
            <a:prstDash val="solid"/>
            <a:round/>
            <a:headEnd type="none" w="med" len="med"/>
            <a:tailEnd type="none" w="med" len="med"/>
          </a:ln>
        </p:spPr>
      </p:cxnSp>
      <p:sp>
        <p:nvSpPr>
          <p:cNvPr id="1659" name="Shape 1659"/>
          <p:cNvSpPr txBox="1"/>
          <p:nvPr/>
        </p:nvSpPr>
        <p:spPr>
          <a:xfrm>
            <a:off x="3532032" y="5846207"/>
            <a:ext cx="1412565" cy="369332"/>
          </a:xfrm>
          <a:prstGeom prst="rect">
            <a:avLst/>
          </a:prstGeom>
          <a:noFill/>
          <a:ln>
            <a:noFill/>
          </a:ln>
        </p:spPr>
        <p:txBody>
          <a:bodyPr lIns="91425" tIns="45700" rIns="91425" bIns="45700" anchor="t" anchorCtr="0">
            <a:noAutofit/>
          </a:bodyPr>
          <a:lstStyle/>
          <a:p>
            <a:pPr>
              <a:buSzPct val="25000"/>
            </a:pPr>
            <a:r>
              <a:rPr lang="en-US">
                <a:solidFill>
                  <a:schemeClr val="dk1"/>
                </a:solidFill>
                <a:latin typeface="Calibri"/>
                <a:ea typeface="Calibri"/>
                <a:cs typeface="Calibri"/>
                <a:sym typeface="Calibri"/>
              </a:rPr>
              <a:t>TKE (MeV)</a:t>
            </a:r>
          </a:p>
        </p:txBody>
      </p:sp>
      <p:sp>
        <p:nvSpPr>
          <p:cNvPr id="1660" name="Shape 1660"/>
          <p:cNvSpPr txBox="1"/>
          <p:nvPr/>
        </p:nvSpPr>
        <p:spPr>
          <a:xfrm rot="-5400000">
            <a:off x="1201130" y="3955195"/>
            <a:ext cx="1253868" cy="369332"/>
          </a:xfrm>
          <a:prstGeom prst="rect">
            <a:avLst/>
          </a:prstGeom>
          <a:noFill/>
          <a:ln>
            <a:noFill/>
          </a:ln>
        </p:spPr>
        <p:txBody>
          <a:bodyPr lIns="91425" tIns="45700" rIns="91425" bIns="45700" anchor="t" anchorCtr="0">
            <a:noAutofit/>
          </a:bodyPr>
          <a:lstStyle/>
          <a:p>
            <a:pPr>
              <a:buSzPct val="25000"/>
            </a:pPr>
            <a:r>
              <a:rPr lang="en-US">
                <a:solidFill>
                  <a:schemeClr val="dk1"/>
                </a:solidFill>
                <a:latin typeface="Calibri"/>
                <a:ea typeface="Calibri"/>
                <a:cs typeface="Calibri"/>
                <a:sym typeface="Calibri"/>
              </a:rPr>
              <a:t>dE (MeV)</a:t>
            </a:r>
          </a:p>
        </p:txBody>
      </p:sp>
      <p:grpSp>
        <p:nvGrpSpPr>
          <p:cNvPr id="1661" name="Shape 1661"/>
          <p:cNvGrpSpPr/>
          <p:nvPr/>
        </p:nvGrpSpPr>
        <p:grpSpPr>
          <a:xfrm>
            <a:off x="7937143" y="1124839"/>
            <a:ext cx="2465688" cy="877648"/>
            <a:chOff x="6354783" y="895167"/>
            <a:chExt cx="2465688" cy="877648"/>
          </a:xfrm>
        </p:grpSpPr>
        <p:pic>
          <p:nvPicPr>
            <p:cNvPr id="1662" name="Shape 1662"/>
            <p:cNvPicPr preferRelativeResize="0"/>
            <p:nvPr/>
          </p:nvPicPr>
          <p:blipFill rotWithShape="1">
            <a:blip r:embed="rId5">
              <a:alphaModFix/>
            </a:blip>
            <a:srcRect r="20890" b="11401"/>
            <a:stretch/>
          </p:blipFill>
          <p:spPr>
            <a:xfrm>
              <a:off x="6354783" y="895167"/>
              <a:ext cx="2177655" cy="877648"/>
            </a:xfrm>
            <a:prstGeom prst="rect">
              <a:avLst/>
            </a:prstGeom>
            <a:noFill/>
            <a:ln>
              <a:noFill/>
            </a:ln>
          </p:spPr>
        </p:pic>
        <p:sp>
          <p:nvSpPr>
            <p:cNvPr id="1663" name="Shape 1663"/>
            <p:cNvSpPr/>
            <p:nvPr/>
          </p:nvSpPr>
          <p:spPr>
            <a:xfrm>
              <a:off x="8388424" y="1484783"/>
              <a:ext cx="432047" cy="288032"/>
            </a:xfrm>
            <a:prstGeom prst="rect">
              <a:avLst/>
            </a:prstGeom>
            <a:solidFill>
              <a:schemeClr val="lt1"/>
            </a:solidFill>
            <a:ln>
              <a:noFill/>
            </a:ln>
          </p:spPr>
          <p:txBody>
            <a:bodyPr lIns="91425" tIns="45700" rIns="91425" bIns="45700" anchor="t" anchorCtr="0">
              <a:noAutofit/>
            </a:bodyPr>
            <a:lstStyle/>
            <a:p>
              <a:pPr>
                <a:buClr>
                  <a:srgbClr val="000000"/>
                </a:buClr>
              </a:pPr>
              <a:endParaRPr>
                <a:solidFill>
                  <a:schemeClr val="lt1"/>
                </a:solidFill>
                <a:latin typeface="Verdana"/>
                <a:ea typeface="Verdana"/>
                <a:cs typeface="Verdana"/>
                <a:sym typeface="Verdana"/>
              </a:endParaRPr>
            </a:p>
          </p:txBody>
        </p:sp>
      </p:grpSp>
      <p:sp>
        <p:nvSpPr>
          <p:cNvPr id="1664" name="Shape 1664"/>
          <p:cNvSpPr/>
          <p:nvPr/>
        </p:nvSpPr>
        <p:spPr>
          <a:xfrm>
            <a:off x="1504840" y="1227672"/>
            <a:ext cx="4447144" cy="833177"/>
          </a:xfrm>
          <a:prstGeom prst="rect">
            <a:avLst/>
          </a:prstGeom>
          <a:noFill/>
          <a:ln>
            <a:noFill/>
          </a:ln>
        </p:spPr>
        <p:txBody>
          <a:bodyPr lIns="90000" tIns="46800" rIns="90000" bIns="46800" anchor="t" anchorCtr="0">
            <a:noAutofit/>
          </a:bodyPr>
          <a:lstStyle/>
          <a:p>
            <a:pPr algn="ctr">
              <a:buClr>
                <a:schemeClr val="dk1"/>
              </a:buClr>
              <a:buSzPct val="25000"/>
            </a:pPr>
            <a:r>
              <a:rPr lang="en-US" sz="2400">
                <a:solidFill>
                  <a:schemeClr val="dk1"/>
                </a:solidFill>
                <a:latin typeface="Calibri"/>
                <a:ea typeface="Calibri"/>
                <a:cs typeface="Calibri"/>
                <a:sym typeface="Calibri"/>
              </a:rPr>
              <a:t>Inelastic scattering </a:t>
            </a:r>
            <a:br>
              <a:rPr lang="en-US" sz="2400">
                <a:solidFill>
                  <a:schemeClr val="dk1"/>
                </a:solidFill>
                <a:latin typeface="Calibri"/>
                <a:ea typeface="Calibri"/>
                <a:cs typeface="Calibri"/>
                <a:sym typeface="Calibri"/>
              </a:rPr>
            </a:br>
            <a:r>
              <a:rPr lang="en-US" sz="2400" baseline="30000">
                <a:solidFill>
                  <a:srgbClr val="FF0000"/>
                </a:solidFill>
                <a:latin typeface="Calibri"/>
                <a:ea typeface="Calibri"/>
                <a:cs typeface="Calibri"/>
                <a:sym typeface="Calibri"/>
              </a:rPr>
              <a:t>17</a:t>
            </a:r>
            <a:r>
              <a:rPr lang="en-US" sz="2400">
                <a:solidFill>
                  <a:srgbClr val="FF0000"/>
                </a:solidFill>
                <a:latin typeface="Calibri"/>
                <a:ea typeface="Calibri"/>
                <a:cs typeface="Calibri"/>
                <a:sym typeface="Calibri"/>
              </a:rPr>
              <a:t>O @ 20 MeV/u</a:t>
            </a:r>
            <a:r>
              <a:rPr lang="en-US" sz="2400">
                <a:solidFill>
                  <a:schemeClr val="dk1"/>
                </a:solidFill>
                <a:latin typeface="Calibri"/>
                <a:ea typeface="Calibri"/>
                <a:cs typeface="Calibri"/>
                <a:sym typeface="Calibri"/>
              </a:rPr>
              <a:t> on </a:t>
            </a:r>
            <a:r>
              <a:rPr lang="en-US" sz="2400" baseline="30000">
                <a:solidFill>
                  <a:schemeClr val="dk1"/>
                </a:solidFill>
                <a:latin typeface="Calibri"/>
                <a:ea typeface="Calibri"/>
                <a:cs typeface="Calibri"/>
                <a:sym typeface="Calibri"/>
              </a:rPr>
              <a:t>208</a:t>
            </a:r>
            <a:r>
              <a:rPr lang="en-US" sz="2400">
                <a:solidFill>
                  <a:schemeClr val="dk1"/>
                </a:solidFill>
                <a:latin typeface="Calibri"/>
                <a:ea typeface="Calibri"/>
                <a:cs typeface="Calibri"/>
                <a:sym typeface="Calibri"/>
              </a:rPr>
              <a:t>Pb</a:t>
            </a:r>
          </a:p>
        </p:txBody>
      </p:sp>
      <p:sp>
        <p:nvSpPr>
          <p:cNvPr id="1665" name="Shape 1665"/>
          <p:cNvSpPr txBox="1"/>
          <p:nvPr/>
        </p:nvSpPr>
        <p:spPr>
          <a:xfrm>
            <a:off x="120274" y="6504625"/>
            <a:ext cx="1502143" cy="338555"/>
          </a:xfrm>
          <a:prstGeom prst="rect">
            <a:avLst/>
          </a:prstGeom>
          <a:noFill/>
          <a:ln>
            <a:noFill/>
          </a:ln>
        </p:spPr>
        <p:txBody>
          <a:bodyPr lIns="91425" tIns="45700" rIns="91425" bIns="45700" anchor="t" anchorCtr="0">
            <a:noAutofit/>
          </a:bodyPr>
          <a:lstStyle/>
          <a:p>
            <a:pPr>
              <a:buSzPct val="25000"/>
            </a:pPr>
            <a:r>
              <a:rPr lang="en-US" sz="1600" i="1">
                <a:solidFill>
                  <a:schemeClr val="dk1"/>
                </a:solidFill>
                <a:latin typeface="Calibri"/>
                <a:ea typeface="Calibri"/>
                <a:cs typeface="Calibri"/>
                <a:sym typeface="Calibri"/>
              </a:rPr>
              <a:t>F.Crespi, Milano</a:t>
            </a:r>
          </a:p>
        </p:txBody>
      </p:sp>
      <p:sp>
        <p:nvSpPr>
          <p:cNvPr id="1666" name="Shape 1666"/>
          <p:cNvSpPr txBox="1"/>
          <p:nvPr/>
        </p:nvSpPr>
        <p:spPr>
          <a:xfrm>
            <a:off x="1703512" y="692695"/>
            <a:ext cx="2803781" cy="369332"/>
          </a:xfrm>
          <a:prstGeom prst="rect">
            <a:avLst/>
          </a:prstGeom>
          <a:noFill/>
          <a:ln>
            <a:noFill/>
          </a:ln>
        </p:spPr>
        <p:txBody>
          <a:bodyPr lIns="91425" tIns="45700" rIns="91425" bIns="45700" anchor="t" anchorCtr="0">
            <a:noAutofit/>
          </a:bodyPr>
          <a:lstStyle/>
          <a:p>
            <a:pPr>
              <a:buSzPct val="25000"/>
            </a:pPr>
            <a:r>
              <a:rPr lang="en-US" i="1">
                <a:solidFill>
                  <a:schemeClr val="dk1"/>
                </a:solidFill>
                <a:latin typeface="Calibri"/>
                <a:ea typeface="Calibri"/>
                <a:cs typeface="Calibri"/>
                <a:sym typeface="Calibri"/>
              </a:rPr>
              <a:t>AGATA Demonstrator at LNL</a:t>
            </a:r>
          </a:p>
        </p:txBody>
      </p:sp>
      <p:sp>
        <p:nvSpPr>
          <p:cNvPr id="1667" name="Shape 1667"/>
          <p:cNvSpPr txBox="1"/>
          <p:nvPr/>
        </p:nvSpPr>
        <p:spPr>
          <a:xfrm>
            <a:off x="10200456" y="6505600"/>
            <a:ext cx="367408" cy="307777"/>
          </a:xfrm>
          <a:prstGeom prst="rect">
            <a:avLst/>
          </a:prstGeom>
          <a:noFill/>
          <a:ln>
            <a:noFill/>
          </a:ln>
        </p:spPr>
        <p:txBody>
          <a:bodyPr lIns="91425" tIns="45700" rIns="91425" bIns="45700" anchor="t" anchorCtr="0">
            <a:noAutofit/>
          </a:bodyPr>
          <a:lstStyle/>
          <a:p>
            <a:pPr>
              <a:buSzPct val="25000"/>
            </a:pPr>
            <a:r>
              <a:rPr lang="en-US" sz="1400">
                <a:solidFill>
                  <a:schemeClr val="dk1"/>
                </a:solidFill>
                <a:latin typeface="Calibri"/>
                <a:ea typeface="Calibri"/>
                <a:cs typeface="Calibri"/>
                <a:sym typeface="Calibri"/>
              </a:rPr>
              <a:t>46</a:t>
            </a:r>
          </a:p>
        </p:txBody>
      </p:sp>
    </p:spTree>
    <p:extLst>
      <p:ext uri="{BB962C8B-B14F-4D97-AF65-F5344CB8AC3E}">
        <p14:creationId xmlns:p14="http://schemas.microsoft.com/office/powerpoint/2010/main" val="30806139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FFE25F6D-8479-6E0C-A7F9-C582CA8B540C}"/>
              </a:ext>
            </a:extLst>
          </p:cNvPr>
          <p:cNvSpPr>
            <a:spLocks noGrp="1"/>
          </p:cNvSpPr>
          <p:nvPr>
            <p:ph type="body" sz="quarter" idx="18"/>
          </p:nvPr>
        </p:nvSpPr>
        <p:spPr/>
        <p:txBody>
          <a:bodyPr/>
          <a:lstStyle/>
          <a:p>
            <a:r>
              <a:rPr lang="fr-FR" sz="3600" dirty="0"/>
              <a:t>AGATA as a big (and </a:t>
            </a:r>
            <a:r>
              <a:rPr lang="fr-FR" sz="3600" dirty="0" err="1"/>
              <a:t>expensive</a:t>
            </a:r>
            <a:r>
              <a:rPr lang="fr-FR" sz="3600" dirty="0"/>
              <a:t>) Compton camera </a:t>
            </a:r>
          </a:p>
        </p:txBody>
      </p:sp>
      <p:pic>
        <p:nvPicPr>
          <p:cNvPr id="7" name="Shape 1615" descr="MBorsato-tesi_Page_17_Image_0002.jpg">
            <a:extLst>
              <a:ext uri="{FF2B5EF4-FFF2-40B4-BE49-F238E27FC236}">
                <a16:creationId xmlns:a16="http://schemas.microsoft.com/office/drawing/2014/main" id="{C8FF00EC-8DE0-2C56-EC56-658A45EB3F91}"/>
              </a:ext>
            </a:extLst>
          </p:cNvPr>
          <p:cNvPicPr preferRelativeResize="0"/>
          <p:nvPr/>
        </p:nvPicPr>
        <p:blipFill rotWithShape="1">
          <a:blip r:embed="rId2">
            <a:alphaModFix/>
          </a:blip>
          <a:srcRect/>
          <a:stretch/>
        </p:blipFill>
        <p:spPr>
          <a:xfrm>
            <a:off x="1563689" y="3967163"/>
            <a:ext cx="2933700" cy="2586036"/>
          </a:xfrm>
          <a:prstGeom prst="rect">
            <a:avLst/>
          </a:prstGeom>
          <a:noFill/>
          <a:ln>
            <a:noFill/>
          </a:ln>
        </p:spPr>
      </p:pic>
      <p:pic>
        <p:nvPicPr>
          <p:cNvPr id="8" name="Shape 1616" descr="MBorsato-tesi_Page_18_Image_0004.jpg">
            <a:extLst>
              <a:ext uri="{FF2B5EF4-FFF2-40B4-BE49-F238E27FC236}">
                <a16:creationId xmlns:a16="http://schemas.microsoft.com/office/drawing/2014/main" id="{DE3AB351-B681-43C3-7C4E-436E9C87A7B5}"/>
              </a:ext>
            </a:extLst>
          </p:cNvPr>
          <p:cNvPicPr preferRelativeResize="0"/>
          <p:nvPr/>
        </p:nvPicPr>
        <p:blipFill rotWithShape="1">
          <a:blip r:embed="rId3">
            <a:alphaModFix/>
          </a:blip>
          <a:srcRect/>
          <a:stretch/>
        </p:blipFill>
        <p:spPr>
          <a:xfrm>
            <a:off x="4906964" y="3962401"/>
            <a:ext cx="2722561" cy="1858963"/>
          </a:xfrm>
          <a:prstGeom prst="rect">
            <a:avLst/>
          </a:prstGeom>
          <a:noFill/>
          <a:ln>
            <a:noFill/>
          </a:ln>
        </p:spPr>
      </p:pic>
      <p:pic>
        <p:nvPicPr>
          <p:cNvPr id="9" name="Shape 1617" descr="MBorsato-tesi_Page_18_Image_0002.jpg">
            <a:extLst>
              <a:ext uri="{FF2B5EF4-FFF2-40B4-BE49-F238E27FC236}">
                <a16:creationId xmlns:a16="http://schemas.microsoft.com/office/drawing/2014/main" id="{512EEDE4-CB3B-C4E8-DC68-CA8EE99DD7F0}"/>
              </a:ext>
            </a:extLst>
          </p:cNvPr>
          <p:cNvPicPr preferRelativeResize="0"/>
          <p:nvPr/>
        </p:nvPicPr>
        <p:blipFill rotWithShape="1">
          <a:blip r:embed="rId4">
            <a:alphaModFix/>
          </a:blip>
          <a:srcRect/>
          <a:stretch/>
        </p:blipFill>
        <p:spPr>
          <a:xfrm>
            <a:off x="7604125" y="3954463"/>
            <a:ext cx="2722563" cy="1849436"/>
          </a:xfrm>
          <a:prstGeom prst="rect">
            <a:avLst/>
          </a:prstGeom>
          <a:noFill/>
          <a:ln>
            <a:noFill/>
          </a:ln>
        </p:spPr>
      </p:pic>
      <p:pic>
        <p:nvPicPr>
          <p:cNvPr id="10" name="Shape 1618" descr="MBorsato-tesi_Page_16_Image_0004.jpg">
            <a:extLst>
              <a:ext uri="{FF2B5EF4-FFF2-40B4-BE49-F238E27FC236}">
                <a16:creationId xmlns:a16="http://schemas.microsoft.com/office/drawing/2014/main" id="{77B35AE0-8F53-D95B-3979-DE57E02A6900}"/>
              </a:ext>
            </a:extLst>
          </p:cNvPr>
          <p:cNvPicPr preferRelativeResize="0"/>
          <p:nvPr/>
        </p:nvPicPr>
        <p:blipFill rotWithShape="1">
          <a:blip r:embed="rId5">
            <a:alphaModFix/>
          </a:blip>
          <a:srcRect/>
          <a:stretch/>
        </p:blipFill>
        <p:spPr>
          <a:xfrm>
            <a:off x="7597776" y="1503363"/>
            <a:ext cx="2722563" cy="1851024"/>
          </a:xfrm>
          <a:prstGeom prst="rect">
            <a:avLst/>
          </a:prstGeom>
          <a:noFill/>
          <a:ln>
            <a:noFill/>
          </a:ln>
        </p:spPr>
      </p:pic>
      <p:sp>
        <p:nvSpPr>
          <p:cNvPr id="11" name="Shape 1619">
            <a:extLst>
              <a:ext uri="{FF2B5EF4-FFF2-40B4-BE49-F238E27FC236}">
                <a16:creationId xmlns:a16="http://schemas.microsoft.com/office/drawing/2014/main" id="{2546B06E-A718-7093-846E-BBCA69522FAC}"/>
              </a:ext>
            </a:extLst>
          </p:cNvPr>
          <p:cNvSpPr txBox="1"/>
          <p:nvPr/>
        </p:nvSpPr>
        <p:spPr>
          <a:xfrm>
            <a:off x="-352547" y="6553199"/>
            <a:ext cx="3365621" cy="338555"/>
          </a:xfrm>
          <a:prstGeom prst="rect">
            <a:avLst/>
          </a:prstGeom>
          <a:noFill/>
          <a:ln>
            <a:noFill/>
          </a:ln>
        </p:spPr>
        <p:txBody>
          <a:bodyPr lIns="91425" tIns="45700" rIns="91425" bIns="45700" anchor="t" anchorCtr="0">
            <a:noAutofit/>
          </a:bodyPr>
          <a:lstStyle/>
          <a:p>
            <a:pPr algn="ctr">
              <a:buSzPct val="25000"/>
            </a:pPr>
            <a:r>
              <a:rPr lang="en-US" sz="1100" i="1">
                <a:solidFill>
                  <a:srgbClr val="333399"/>
                </a:solidFill>
                <a:latin typeface="Calibri"/>
                <a:ea typeface="Calibri"/>
                <a:cs typeface="Calibri"/>
                <a:sym typeface="Calibri"/>
              </a:rPr>
              <a:t>F. Recchia et al., NIMA 604 (2009) 60</a:t>
            </a:r>
          </a:p>
        </p:txBody>
      </p:sp>
      <p:sp>
        <p:nvSpPr>
          <p:cNvPr id="12" name="Shape 1620">
            <a:extLst>
              <a:ext uri="{FF2B5EF4-FFF2-40B4-BE49-F238E27FC236}">
                <a16:creationId xmlns:a16="http://schemas.microsoft.com/office/drawing/2014/main" id="{82737388-75D1-6720-4C74-0CCACA6A045D}"/>
              </a:ext>
            </a:extLst>
          </p:cNvPr>
          <p:cNvSpPr txBox="1"/>
          <p:nvPr/>
        </p:nvSpPr>
        <p:spPr>
          <a:xfrm>
            <a:off x="6362700" y="1176337"/>
            <a:ext cx="2179571" cy="338555"/>
          </a:xfrm>
          <a:prstGeom prst="rect">
            <a:avLst/>
          </a:prstGeom>
          <a:noFill/>
          <a:ln>
            <a:noFill/>
          </a:ln>
        </p:spPr>
        <p:txBody>
          <a:bodyPr lIns="91425" tIns="45700" rIns="91425" bIns="45700" anchor="t" anchorCtr="0">
            <a:noAutofit/>
          </a:bodyPr>
          <a:lstStyle/>
          <a:p>
            <a:pPr>
              <a:buSzPct val="25000"/>
            </a:pPr>
            <a:r>
              <a:rPr lang="en-US" sz="1600">
                <a:solidFill>
                  <a:srgbClr val="000000"/>
                </a:solidFill>
                <a:latin typeface="Calibri"/>
                <a:ea typeface="Calibri"/>
                <a:cs typeface="Calibri"/>
                <a:sym typeface="Calibri"/>
              </a:rPr>
              <a:t>Far Field Backprojection</a:t>
            </a:r>
          </a:p>
        </p:txBody>
      </p:sp>
      <p:sp>
        <p:nvSpPr>
          <p:cNvPr id="13" name="Shape 1621">
            <a:extLst>
              <a:ext uri="{FF2B5EF4-FFF2-40B4-BE49-F238E27FC236}">
                <a16:creationId xmlns:a16="http://schemas.microsoft.com/office/drawing/2014/main" id="{0CF8DCF0-7E9E-4171-9F16-0D7A3F112929}"/>
              </a:ext>
            </a:extLst>
          </p:cNvPr>
          <p:cNvSpPr txBox="1"/>
          <p:nvPr/>
        </p:nvSpPr>
        <p:spPr>
          <a:xfrm>
            <a:off x="6288087" y="3671887"/>
            <a:ext cx="2326151" cy="338555"/>
          </a:xfrm>
          <a:prstGeom prst="rect">
            <a:avLst/>
          </a:prstGeom>
          <a:noFill/>
          <a:ln>
            <a:noFill/>
          </a:ln>
        </p:spPr>
        <p:txBody>
          <a:bodyPr lIns="91425" tIns="45700" rIns="91425" bIns="45700" anchor="t" anchorCtr="0">
            <a:noAutofit/>
          </a:bodyPr>
          <a:lstStyle/>
          <a:p>
            <a:pPr>
              <a:buSzPct val="25000"/>
            </a:pPr>
            <a:r>
              <a:rPr lang="en-US" sz="1600">
                <a:solidFill>
                  <a:srgbClr val="000000"/>
                </a:solidFill>
                <a:latin typeface="Calibri"/>
                <a:ea typeface="Calibri"/>
                <a:cs typeface="Calibri"/>
                <a:sym typeface="Calibri"/>
              </a:rPr>
              <a:t>Near Field Backprojection</a:t>
            </a:r>
          </a:p>
        </p:txBody>
      </p:sp>
      <p:sp>
        <p:nvSpPr>
          <p:cNvPr id="14" name="Shape 1622">
            <a:extLst>
              <a:ext uri="{FF2B5EF4-FFF2-40B4-BE49-F238E27FC236}">
                <a16:creationId xmlns:a16="http://schemas.microsoft.com/office/drawing/2014/main" id="{F658FBA2-51EC-5ACA-F64C-82BF9D2D3207}"/>
              </a:ext>
            </a:extLst>
          </p:cNvPr>
          <p:cNvSpPr txBox="1"/>
          <p:nvPr/>
        </p:nvSpPr>
        <p:spPr>
          <a:xfrm>
            <a:off x="5643563" y="5822952"/>
            <a:ext cx="1234952" cy="307777"/>
          </a:xfrm>
          <a:prstGeom prst="rect">
            <a:avLst/>
          </a:prstGeom>
          <a:noFill/>
          <a:ln>
            <a:noFill/>
          </a:ln>
        </p:spPr>
        <p:txBody>
          <a:bodyPr lIns="91425" tIns="45700" rIns="91425" bIns="45700" anchor="t" anchorCtr="0">
            <a:noAutofit/>
          </a:bodyPr>
          <a:lstStyle/>
          <a:p>
            <a:pPr>
              <a:buSzPct val="25000"/>
            </a:pPr>
            <a:r>
              <a:rPr lang="en-US" sz="1400">
                <a:solidFill>
                  <a:srgbClr val="000000"/>
                </a:solidFill>
                <a:latin typeface="Calibri"/>
                <a:ea typeface="Calibri"/>
                <a:cs typeface="Calibri"/>
                <a:sym typeface="Calibri"/>
              </a:rPr>
              <a:t>All 9 detectors</a:t>
            </a:r>
          </a:p>
        </p:txBody>
      </p:sp>
      <p:sp>
        <p:nvSpPr>
          <p:cNvPr id="15" name="Shape 1623">
            <a:extLst>
              <a:ext uri="{FF2B5EF4-FFF2-40B4-BE49-F238E27FC236}">
                <a16:creationId xmlns:a16="http://schemas.microsoft.com/office/drawing/2014/main" id="{1194BD3F-E2AA-45DD-6B2C-1A5B3AEAA36A}"/>
              </a:ext>
            </a:extLst>
          </p:cNvPr>
          <p:cNvSpPr txBox="1"/>
          <p:nvPr/>
        </p:nvSpPr>
        <p:spPr>
          <a:xfrm>
            <a:off x="8234364" y="5822952"/>
            <a:ext cx="1151469" cy="307777"/>
          </a:xfrm>
          <a:prstGeom prst="rect">
            <a:avLst/>
          </a:prstGeom>
          <a:noFill/>
          <a:ln>
            <a:noFill/>
          </a:ln>
        </p:spPr>
        <p:txBody>
          <a:bodyPr lIns="91425" tIns="45700" rIns="91425" bIns="45700" anchor="t" anchorCtr="0">
            <a:noAutofit/>
          </a:bodyPr>
          <a:lstStyle/>
          <a:p>
            <a:pPr>
              <a:buSzPct val="25000"/>
            </a:pPr>
            <a:r>
              <a:rPr lang="en-US" sz="1400">
                <a:solidFill>
                  <a:srgbClr val="000000"/>
                </a:solidFill>
                <a:latin typeface="Calibri"/>
                <a:ea typeface="Calibri"/>
                <a:cs typeface="Calibri"/>
                <a:sym typeface="Calibri"/>
              </a:rPr>
              <a:t>One detector</a:t>
            </a:r>
          </a:p>
        </p:txBody>
      </p:sp>
      <p:pic>
        <p:nvPicPr>
          <p:cNvPr id="16" name="Shape 1624">
            <a:extLst>
              <a:ext uri="{FF2B5EF4-FFF2-40B4-BE49-F238E27FC236}">
                <a16:creationId xmlns:a16="http://schemas.microsoft.com/office/drawing/2014/main" id="{B2B0D5AC-9AD5-6D0A-AEC7-0AC247B8ED2C}"/>
              </a:ext>
            </a:extLst>
          </p:cNvPr>
          <p:cNvPicPr preferRelativeResize="0"/>
          <p:nvPr/>
        </p:nvPicPr>
        <p:blipFill rotWithShape="1">
          <a:blip r:embed="rId6">
            <a:alphaModFix/>
          </a:blip>
          <a:srcRect/>
          <a:stretch/>
        </p:blipFill>
        <p:spPr>
          <a:xfrm>
            <a:off x="1563688" y="1176338"/>
            <a:ext cx="3233736" cy="1919287"/>
          </a:xfrm>
          <a:prstGeom prst="rect">
            <a:avLst/>
          </a:prstGeom>
          <a:noFill/>
          <a:ln>
            <a:noFill/>
          </a:ln>
        </p:spPr>
      </p:pic>
      <p:pic>
        <p:nvPicPr>
          <p:cNvPr id="17" name="Shape 1625" descr="MBorsato-tesi_Page_16_Image_0002.jpg">
            <a:extLst>
              <a:ext uri="{FF2B5EF4-FFF2-40B4-BE49-F238E27FC236}">
                <a16:creationId xmlns:a16="http://schemas.microsoft.com/office/drawing/2014/main" id="{C6225C1C-E1B4-A3A3-96DC-99E28322E9AE}"/>
              </a:ext>
            </a:extLst>
          </p:cNvPr>
          <p:cNvPicPr preferRelativeResize="0"/>
          <p:nvPr/>
        </p:nvPicPr>
        <p:blipFill rotWithShape="1">
          <a:blip r:embed="rId7">
            <a:alphaModFix/>
          </a:blip>
          <a:srcRect/>
          <a:stretch/>
        </p:blipFill>
        <p:spPr>
          <a:xfrm>
            <a:off x="4899026" y="1501776"/>
            <a:ext cx="2673351" cy="1852613"/>
          </a:xfrm>
          <a:prstGeom prst="rect">
            <a:avLst/>
          </a:prstGeom>
          <a:noFill/>
          <a:ln>
            <a:noFill/>
          </a:ln>
        </p:spPr>
      </p:pic>
      <p:sp>
        <p:nvSpPr>
          <p:cNvPr id="18" name="Shape 1626">
            <a:extLst>
              <a:ext uri="{FF2B5EF4-FFF2-40B4-BE49-F238E27FC236}">
                <a16:creationId xmlns:a16="http://schemas.microsoft.com/office/drawing/2014/main" id="{61B01C49-B6E0-B7CC-8DC0-2C72B9F9F24B}"/>
              </a:ext>
            </a:extLst>
          </p:cNvPr>
          <p:cNvSpPr txBox="1"/>
          <p:nvPr/>
        </p:nvSpPr>
        <p:spPr>
          <a:xfrm>
            <a:off x="5719763" y="3287713"/>
            <a:ext cx="1234952" cy="307777"/>
          </a:xfrm>
          <a:prstGeom prst="rect">
            <a:avLst/>
          </a:prstGeom>
          <a:noFill/>
          <a:ln>
            <a:noFill/>
          </a:ln>
        </p:spPr>
        <p:txBody>
          <a:bodyPr lIns="91425" tIns="45700" rIns="91425" bIns="45700" anchor="t" anchorCtr="0">
            <a:noAutofit/>
          </a:bodyPr>
          <a:lstStyle/>
          <a:p>
            <a:pPr>
              <a:buSzPct val="25000"/>
            </a:pPr>
            <a:r>
              <a:rPr lang="en-US" sz="1400">
                <a:solidFill>
                  <a:srgbClr val="000000"/>
                </a:solidFill>
                <a:latin typeface="Calibri"/>
                <a:ea typeface="Calibri"/>
                <a:cs typeface="Calibri"/>
                <a:sym typeface="Calibri"/>
              </a:rPr>
              <a:t>All 9 detectors</a:t>
            </a:r>
          </a:p>
        </p:txBody>
      </p:sp>
      <p:sp>
        <p:nvSpPr>
          <p:cNvPr id="19" name="Shape 1627">
            <a:extLst>
              <a:ext uri="{FF2B5EF4-FFF2-40B4-BE49-F238E27FC236}">
                <a16:creationId xmlns:a16="http://schemas.microsoft.com/office/drawing/2014/main" id="{6D1C4139-10FD-2F78-DE12-C56092E97A23}"/>
              </a:ext>
            </a:extLst>
          </p:cNvPr>
          <p:cNvSpPr txBox="1"/>
          <p:nvPr/>
        </p:nvSpPr>
        <p:spPr>
          <a:xfrm>
            <a:off x="8310564" y="3287713"/>
            <a:ext cx="1151469" cy="307777"/>
          </a:xfrm>
          <a:prstGeom prst="rect">
            <a:avLst/>
          </a:prstGeom>
          <a:noFill/>
          <a:ln>
            <a:noFill/>
          </a:ln>
        </p:spPr>
        <p:txBody>
          <a:bodyPr lIns="91425" tIns="45700" rIns="91425" bIns="45700" anchor="t" anchorCtr="0">
            <a:noAutofit/>
          </a:bodyPr>
          <a:lstStyle/>
          <a:p>
            <a:pPr>
              <a:buSzPct val="25000"/>
            </a:pPr>
            <a:r>
              <a:rPr lang="en-US" sz="1400">
                <a:solidFill>
                  <a:srgbClr val="000000"/>
                </a:solidFill>
                <a:latin typeface="Calibri"/>
                <a:ea typeface="Calibri"/>
                <a:cs typeface="Calibri"/>
                <a:sym typeface="Calibri"/>
              </a:rPr>
              <a:t>One detector</a:t>
            </a:r>
          </a:p>
        </p:txBody>
      </p:sp>
      <p:pic>
        <p:nvPicPr>
          <p:cNvPr id="20" name="Shape 1628">
            <a:extLst>
              <a:ext uri="{FF2B5EF4-FFF2-40B4-BE49-F238E27FC236}">
                <a16:creationId xmlns:a16="http://schemas.microsoft.com/office/drawing/2014/main" id="{5E15DEF9-9837-ED92-0B1E-926C663EF59A}"/>
              </a:ext>
            </a:extLst>
          </p:cNvPr>
          <p:cNvPicPr preferRelativeResize="0"/>
          <p:nvPr/>
        </p:nvPicPr>
        <p:blipFill rotWithShape="1">
          <a:blip r:embed="rId8">
            <a:alphaModFix/>
          </a:blip>
          <a:srcRect/>
          <a:stretch/>
        </p:blipFill>
        <p:spPr>
          <a:xfrm>
            <a:off x="1619249" y="2981326"/>
            <a:ext cx="2787651" cy="863599"/>
          </a:xfrm>
          <a:prstGeom prst="rect">
            <a:avLst/>
          </a:prstGeom>
          <a:noFill/>
          <a:ln>
            <a:noFill/>
          </a:ln>
        </p:spPr>
      </p:pic>
      <p:sp>
        <p:nvSpPr>
          <p:cNvPr id="21" name="Shape 1629">
            <a:extLst>
              <a:ext uri="{FF2B5EF4-FFF2-40B4-BE49-F238E27FC236}">
                <a16:creationId xmlns:a16="http://schemas.microsoft.com/office/drawing/2014/main" id="{1BF07D7F-2B52-11A0-DCFC-857710A7DB8B}"/>
              </a:ext>
            </a:extLst>
          </p:cNvPr>
          <p:cNvSpPr txBox="1"/>
          <p:nvPr/>
        </p:nvSpPr>
        <p:spPr>
          <a:xfrm>
            <a:off x="4905377" y="6100763"/>
            <a:ext cx="5223225" cy="400109"/>
          </a:xfrm>
          <a:prstGeom prst="rect">
            <a:avLst/>
          </a:prstGeom>
          <a:noFill/>
          <a:ln>
            <a:noFill/>
          </a:ln>
        </p:spPr>
        <p:txBody>
          <a:bodyPr lIns="91425" tIns="45700" rIns="91425" bIns="45700" anchor="t" anchorCtr="0">
            <a:noAutofit/>
          </a:bodyPr>
          <a:lstStyle/>
          <a:p>
            <a:pPr>
              <a:buSzPct val="25000"/>
            </a:pPr>
            <a:r>
              <a:rPr lang="en-US" sz="2000" dirty="0">
                <a:solidFill>
                  <a:srgbClr val="FF0000"/>
                </a:solidFill>
                <a:latin typeface="Calibri"/>
                <a:ea typeface="Calibri"/>
                <a:cs typeface="Calibri"/>
                <a:sym typeface="Calibri"/>
              </a:rPr>
              <a:t>Source at 51 cm  ➔Dx ~Dy ~2 mm   </a:t>
            </a:r>
            <a:r>
              <a:rPr lang="en-US" sz="2000" dirty="0" err="1">
                <a:solidFill>
                  <a:srgbClr val="FF0000"/>
                </a:solidFill>
                <a:latin typeface="Calibri"/>
                <a:ea typeface="Calibri"/>
                <a:cs typeface="Calibri"/>
                <a:sym typeface="Calibri"/>
              </a:rPr>
              <a:t>Dz</a:t>
            </a:r>
            <a:r>
              <a:rPr lang="en-US" sz="2000" dirty="0">
                <a:solidFill>
                  <a:srgbClr val="FF0000"/>
                </a:solidFill>
                <a:latin typeface="Calibri"/>
                <a:ea typeface="Calibri"/>
                <a:cs typeface="Calibri"/>
                <a:sym typeface="Calibri"/>
              </a:rPr>
              <a:t> ~2 cm </a:t>
            </a:r>
          </a:p>
        </p:txBody>
      </p:sp>
    </p:spTree>
    <p:extLst>
      <p:ext uri="{BB962C8B-B14F-4D97-AF65-F5344CB8AC3E}">
        <p14:creationId xmlns:p14="http://schemas.microsoft.com/office/powerpoint/2010/main" val="27095501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847528" y="-27384"/>
            <a:ext cx="8568952" cy="1440160"/>
          </a:xfrm>
          <a:ln>
            <a:noFill/>
          </a:ln>
        </p:spPr>
        <p:txBody>
          <a:bodyPr>
            <a:normAutofit fontScale="90000"/>
          </a:bodyPr>
          <a:lstStyle/>
          <a:p>
            <a:r>
              <a:rPr lang="en-US" sz="4000" dirty="0">
                <a:solidFill>
                  <a:srgbClr val="FF0000"/>
                </a:solidFill>
                <a:effectLst>
                  <a:outerShdw blurRad="38100" dist="38100" dir="2700000" algn="tl">
                    <a:srgbClr val="000000">
                      <a:alpha val="43137"/>
                    </a:srgbClr>
                  </a:outerShdw>
                </a:effectLst>
                <a:latin typeface="+mn-lt"/>
              </a:rPr>
              <a:t>AGATA</a:t>
            </a:r>
            <a:br>
              <a:rPr lang="en-US" dirty="0">
                <a:solidFill>
                  <a:srgbClr val="FF0000"/>
                </a:solidFill>
                <a:effectLst>
                  <a:outerShdw blurRad="38100" dist="38100" dir="2700000" algn="tl">
                    <a:srgbClr val="000000">
                      <a:alpha val="43137"/>
                    </a:srgbClr>
                  </a:outerShdw>
                </a:effectLst>
                <a:latin typeface="+mn-lt"/>
              </a:rPr>
            </a:br>
            <a:br>
              <a:rPr lang="en-US" sz="1600" dirty="0">
                <a:solidFill>
                  <a:srgbClr val="FF0000"/>
                </a:solidFill>
                <a:effectLst>
                  <a:outerShdw blurRad="38100" dist="38100" dir="2700000" algn="tl">
                    <a:srgbClr val="000000">
                      <a:alpha val="43137"/>
                    </a:srgbClr>
                  </a:outerShdw>
                </a:effectLst>
                <a:latin typeface="+mn-lt"/>
              </a:rPr>
            </a:br>
            <a:r>
              <a:rPr lang="en-US" sz="3200" dirty="0">
                <a:solidFill>
                  <a:srgbClr val="FF0000"/>
                </a:solidFill>
                <a:effectLst>
                  <a:outerShdw blurRad="38100" dist="38100" dir="2700000" algn="tl">
                    <a:srgbClr val="000000">
                      <a:alpha val="43137"/>
                    </a:srgbClr>
                  </a:outerShdw>
                </a:effectLst>
                <a:latin typeface="+mn-lt"/>
              </a:rPr>
              <a:t>(Advanced-</a:t>
            </a:r>
            <a:r>
              <a:rPr lang="en-US" sz="3200" dirty="0" err="1">
                <a:solidFill>
                  <a:srgbClr val="FF0000"/>
                </a:solidFill>
                <a:effectLst>
                  <a:outerShdw blurRad="38100" dist="38100" dir="2700000" algn="tl">
                    <a:srgbClr val="000000">
                      <a:alpha val="43137"/>
                    </a:srgbClr>
                  </a:outerShdw>
                </a:effectLst>
                <a:latin typeface="+mn-lt"/>
              </a:rPr>
              <a:t>GAmma</a:t>
            </a:r>
            <a:r>
              <a:rPr lang="en-US" sz="3200" dirty="0">
                <a:solidFill>
                  <a:srgbClr val="FF0000"/>
                </a:solidFill>
                <a:effectLst>
                  <a:outerShdw blurRad="38100" dist="38100" dir="2700000" algn="tl">
                    <a:srgbClr val="000000">
                      <a:alpha val="43137"/>
                    </a:srgbClr>
                  </a:outerShdw>
                </a:effectLst>
                <a:latin typeface="+mn-lt"/>
              </a:rPr>
              <a:t>-Tracking-Array)</a:t>
            </a:r>
          </a:p>
        </p:txBody>
      </p:sp>
      <p:sp>
        <p:nvSpPr>
          <p:cNvPr id="5" name="Text Box 5"/>
          <p:cNvSpPr txBox="1">
            <a:spLocks noChangeArrowheads="1"/>
          </p:cNvSpPr>
          <p:nvPr/>
        </p:nvSpPr>
        <p:spPr bwMode="auto">
          <a:xfrm>
            <a:off x="5967860" y="3933056"/>
            <a:ext cx="4304605" cy="2736304"/>
          </a:xfrm>
          <a:prstGeom prst="rect">
            <a:avLst/>
          </a:prstGeom>
          <a:solidFill>
            <a:srgbClr val="FFFF66"/>
          </a:solidFill>
          <a:ln w="28575">
            <a:solidFill>
              <a:schemeClr val="accent2"/>
            </a:solidFill>
            <a:miter lim="800000"/>
            <a:headEnd/>
            <a:tailEnd/>
          </a:ln>
          <a:effectLst/>
        </p:spPr>
        <p:txBody>
          <a:bodyPr/>
          <a:lstStyle/>
          <a:p>
            <a:pPr defTabSz="306380" eaLnBrk="0" hangingPunct="0"/>
            <a:r>
              <a:rPr lang="it-IT" sz="1600" b="1" dirty="0"/>
              <a:t>180</a:t>
            </a:r>
            <a:r>
              <a:rPr lang="it-IT" sz="1600" dirty="0"/>
              <a:t> hexagonal crystals	     3 shapes</a:t>
            </a:r>
          </a:p>
          <a:p>
            <a:pPr defTabSz="306380" eaLnBrk="0" hangingPunct="0"/>
            <a:r>
              <a:rPr lang="it-IT" sz="1600" dirty="0"/>
              <a:t>    60 triple clusters		      all equal</a:t>
            </a:r>
          </a:p>
          <a:p>
            <a:pPr defTabSz="306380" eaLnBrk="0" hangingPunct="0"/>
            <a:r>
              <a:rPr lang="it-IT" sz="1600" dirty="0"/>
              <a:t>         inner radius		   	        24 cm</a:t>
            </a:r>
          </a:p>
          <a:p>
            <a:pPr defTabSz="306380" eaLnBrk="0" hangingPunct="0"/>
            <a:r>
              <a:rPr lang="it-IT" sz="1600" dirty="0"/>
              <a:t>amount of germanium		 374 kg</a:t>
            </a:r>
          </a:p>
          <a:p>
            <a:pPr defTabSz="306380" eaLnBrk="0" hangingPunct="0"/>
            <a:r>
              <a:rPr lang="it-IT" sz="1600" dirty="0"/>
              <a:t>  solid angle coverage	   		   79 %</a:t>
            </a:r>
          </a:p>
          <a:p>
            <a:pPr defTabSz="306380" eaLnBrk="0" hangingPunct="0"/>
            <a:r>
              <a:rPr lang="it-IT" sz="1600" dirty="0"/>
              <a:t>       6480 segments</a:t>
            </a:r>
          </a:p>
          <a:p>
            <a:pPr defTabSz="306380" eaLnBrk="0" hangingPunct="0">
              <a:lnSpc>
                <a:spcPct val="130000"/>
              </a:lnSpc>
            </a:pPr>
            <a:r>
              <a:rPr lang="it-IT" sz="1600" dirty="0"/>
              <a:t> efficiency at 1MeV:                   39% (M</a:t>
            </a:r>
            <a:r>
              <a:rPr lang="it-IT" sz="1600" baseline="-25000" dirty="0"/>
              <a:t>g</a:t>
            </a:r>
            <a:r>
              <a:rPr lang="it-IT" sz="1600" dirty="0"/>
              <a:t>=1),                                          								25% (M</a:t>
            </a:r>
            <a:r>
              <a:rPr lang="it-IT" sz="1600" baseline="-25000" dirty="0"/>
              <a:t>g</a:t>
            </a:r>
            <a:r>
              <a:rPr lang="it-IT" sz="1600" dirty="0"/>
              <a:t>=30)</a:t>
            </a:r>
          </a:p>
          <a:p>
            <a:pPr defTabSz="306380" eaLnBrk="0" hangingPunct="0"/>
            <a:r>
              <a:rPr lang="it-IT" sz="1600" dirty="0"/>
              <a:t>         Peak/Total:		             53% (M</a:t>
            </a:r>
            <a:r>
              <a:rPr lang="it-IT" sz="1600" baseline="-25000" dirty="0"/>
              <a:t>g</a:t>
            </a:r>
            <a:r>
              <a:rPr lang="it-IT" sz="1600" dirty="0"/>
              <a:t>=1), 	                                                        								46% (M</a:t>
            </a:r>
            <a:r>
              <a:rPr lang="it-IT" sz="1600" baseline="-25000" dirty="0"/>
              <a:t>g</a:t>
            </a:r>
            <a:r>
              <a:rPr lang="it-IT" sz="1600" dirty="0"/>
              <a:t>=30)</a:t>
            </a:r>
          </a:p>
        </p:txBody>
      </p:sp>
      <p:sp>
        <p:nvSpPr>
          <p:cNvPr id="6" name="Rectangle 6"/>
          <p:cNvSpPr txBox="1">
            <a:spLocks noChangeArrowheads="1"/>
          </p:cNvSpPr>
          <p:nvPr/>
        </p:nvSpPr>
        <p:spPr>
          <a:xfrm>
            <a:off x="798956" y="2556195"/>
            <a:ext cx="5015140" cy="4537075"/>
          </a:xfrm>
          <a:prstGeom prst="rect">
            <a:avLst/>
          </a:prstGeom>
        </p:spPr>
        <p:txBody>
          <a:bodyPr vert="horz" lIns="91440" tIns="45720" rIns="91440" bIns="45720" rtlCol="0">
            <a:normAutofit/>
          </a:bodyPr>
          <a:lstStyle/>
          <a:p>
            <a:pPr marL="342891" indent="-342891" defTabSz="914377">
              <a:spcBef>
                <a:spcPct val="20000"/>
              </a:spcBef>
              <a:buFont typeface="Arial" pitchFamily="34" charset="0"/>
              <a:buChar char="•"/>
              <a:defRPr/>
            </a:pPr>
            <a:r>
              <a:rPr lang="it-IT" sz="2000" dirty="0"/>
              <a:t>High efficiency.</a:t>
            </a:r>
          </a:p>
          <a:p>
            <a:pPr marL="342891" indent="-342891" defTabSz="914377">
              <a:spcBef>
                <a:spcPct val="20000"/>
              </a:spcBef>
              <a:buFont typeface="Arial" pitchFamily="34" charset="0"/>
              <a:buChar char="•"/>
              <a:defRPr/>
            </a:pPr>
            <a:r>
              <a:rPr lang="it-IT" sz="2000" dirty="0"/>
              <a:t>Good position resolution on the individual </a:t>
            </a:r>
            <a:r>
              <a:rPr lang="it-IT" sz="2400" dirty="0">
                <a:latin typeface="Symbol" pitchFamily="18" charset="2"/>
              </a:rPr>
              <a:t>g</a:t>
            </a:r>
            <a:r>
              <a:rPr lang="it-IT" sz="2000" dirty="0"/>
              <a:t> interactions.</a:t>
            </a:r>
          </a:p>
          <a:p>
            <a:pPr marL="342891" indent="-342891" defTabSz="914377">
              <a:spcBef>
                <a:spcPct val="20000"/>
              </a:spcBef>
              <a:buFont typeface="Arial" pitchFamily="34" charset="0"/>
              <a:buChar char="•"/>
              <a:defRPr/>
            </a:pPr>
            <a:r>
              <a:rPr lang="it-IT" sz="2000" dirty="0"/>
              <a:t>Capability to stand a high counting rate.</a:t>
            </a:r>
          </a:p>
          <a:p>
            <a:pPr marL="342891" indent="-342891" defTabSz="914377">
              <a:spcBef>
                <a:spcPct val="20000"/>
              </a:spcBef>
              <a:buFont typeface="Arial" pitchFamily="34" charset="0"/>
              <a:buChar char="•"/>
              <a:defRPr/>
            </a:pPr>
            <a:r>
              <a:rPr lang="it-IT" sz="2000" dirty="0"/>
              <a:t>High granularity</a:t>
            </a:r>
            <a:r>
              <a:rPr lang="en-US" sz="2000" dirty="0">
                <a:cs typeface="Arial" pitchFamily="34" charset="0"/>
              </a:rPr>
              <a:t>.</a:t>
            </a:r>
            <a:endParaRPr lang="it-IT" sz="2000" dirty="0"/>
          </a:p>
          <a:p>
            <a:pPr marL="342891" indent="-342891" defTabSz="914377">
              <a:spcBef>
                <a:spcPct val="20000"/>
              </a:spcBef>
              <a:buFont typeface="Arial" pitchFamily="34" charset="0"/>
              <a:buChar char="•"/>
              <a:defRPr/>
            </a:pPr>
            <a:r>
              <a:rPr lang="it-IT" sz="2000" dirty="0"/>
              <a:t>Capability to measure the Compton scattering angles of the </a:t>
            </a:r>
            <a:r>
              <a:rPr lang="it-IT" sz="2000" dirty="0">
                <a:latin typeface="Symbol" pitchFamily="18" charset="2"/>
              </a:rPr>
              <a:t>g</a:t>
            </a:r>
            <a:r>
              <a:rPr lang="it-IT" sz="2000" dirty="0"/>
              <a:t>-rays within the detectors. </a:t>
            </a:r>
          </a:p>
          <a:p>
            <a:pPr marL="342891" indent="-342891" defTabSz="914377">
              <a:spcBef>
                <a:spcPct val="20000"/>
              </a:spcBef>
              <a:buFont typeface="Arial" pitchFamily="34" charset="0"/>
              <a:buChar char="•"/>
              <a:defRPr/>
            </a:pPr>
            <a:r>
              <a:rPr lang="it-IT" sz="2000" dirty="0"/>
              <a:t>Coupling to ancillary devices for added selectivity.</a:t>
            </a:r>
            <a:endParaRPr lang="en-US" sz="2000" dirty="0"/>
          </a:p>
        </p:txBody>
      </p:sp>
      <p:pic>
        <p:nvPicPr>
          <p:cNvPr id="7" name="Picture 7" descr="A180"/>
          <p:cNvPicPr>
            <a:picLocks noChangeAspect="1" noChangeArrowheads="1"/>
          </p:cNvPicPr>
          <p:nvPr/>
        </p:nvPicPr>
        <p:blipFill>
          <a:blip r:embed="rId3" cstate="print"/>
          <a:srcRect l="24161" t="14787" r="24161" b="14787"/>
          <a:stretch>
            <a:fillRect/>
          </a:stretch>
        </p:blipFill>
        <p:spPr>
          <a:xfrm>
            <a:off x="6819488" y="1359487"/>
            <a:ext cx="2516872" cy="2501988"/>
          </a:xfrm>
          <a:prstGeom prst="rect">
            <a:avLst/>
          </a:prstGeom>
          <a:noFill/>
          <a:ln/>
        </p:spPr>
      </p:pic>
      <p:sp>
        <p:nvSpPr>
          <p:cNvPr id="22" name="Rectangle 21"/>
          <p:cNvSpPr/>
          <p:nvPr/>
        </p:nvSpPr>
        <p:spPr>
          <a:xfrm>
            <a:off x="1524000" y="620688"/>
            <a:ext cx="9144000" cy="360040"/>
          </a:xfrm>
          <a:prstGeom prst="rect">
            <a:avLst/>
          </a:prstGeom>
          <a:blipFill dpi="0" rotWithShape="1">
            <a:blip r:embed="rId4" cstate="print">
              <a:alphaModFix amt="47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6"/>
          <p:cNvPicPr>
            <a:picLocks noChangeAspect="1"/>
          </p:cNvPicPr>
          <p:nvPr/>
        </p:nvPicPr>
        <p:blipFill>
          <a:blip r:embed="rId5" cstate="print"/>
          <a:srcRect l="8835" t="8543" r="7224" b="7750"/>
          <a:stretch>
            <a:fillRect/>
          </a:stretch>
        </p:blipFill>
        <p:spPr bwMode="auto">
          <a:xfrm>
            <a:off x="9571880" y="1185578"/>
            <a:ext cx="844600" cy="1139306"/>
          </a:xfrm>
          <a:prstGeom prst="rect">
            <a:avLst/>
          </a:prstGeom>
          <a:noFill/>
          <a:ln w="9525">
            <a:noFill/>
            <a:miter lim="800000"/>
            <a:headEnd/>
            <a:tailEnd/>
          </a:ln>
        </p:spPr>
      </p:pic>
      <p:sp>
        <p:nvSpPr>
          <p:cNvPr id="8" name="ZoneTexte 7"/>
          <p:cNvSpPr txBox="1"/>
          <p:nvPr/>
        </p:nvSpPr>
        <p:spPr>
          <a:xfrm>
            <a:off x="1703513" y="1537629"/>
            <a:ext cx="4207947" cy="461665"/>
          </a:xfrm>
          <a:prstGeom prst="rect">
            <a:avLst/>
          </a:prstGeom>
          <a:solidFill>
            <a:schemeClr val="accent6">
              <a:lumMod val="20000"/>
              <a:lumOff val="80000"/>
            </a:schemeClr>
          </a:solidFill>
        </p:spPr>
        <p:txBody>
          <a:bodyPr wrap="none" rtlCol="0">
            <a:spAutoFit/>
          </a:bodyPr>
          <a:lstStyle/>
          <a:p>
            <a:r>
              <a:rPr lang="en-US" sz="2400" b="1" dirty="0">
                <a:solidFill>
                  <a:srgbClr val="FF0000"/>
                </a:solidFill>
              </a:rPr>
              <a:t>the “</a:t>
            </a:r>
            <a:r>
              <a:rPr lang="en-US" sz="2400" b="1" dirty="0">
                <a:solidFill>
                  <a:srgbClr val="FF0000"/>
                </a:solidFill>
                <a:latin typeface="Symbol" pitchFamily="18" charset="2"/>
              </a:rPr>
              <a:t>g</a:t>
            </a:r>
            <a:r>
              <a:rPr lang="en-US" sz="2400" b="1" dirty="0">
                <a:solidFill>
                  <a:srgbClr val="FF0000"/>
                </a:solidFill>
              </a:rPr>
              <a:t>-ray spectroscopy dream”</a:t>
            </a:r>
          </a:p>
        </p:txBody>
      </p:sp>
      <p:pic>
        <p:nvPicPr>
          <p:cNvPr id="9" name="Picture 9" descr="simpson_Pagina_10_Immagine_0002"/>
          <p:cNvPicPr>
            <a:picLocks noChangeAspect="1" noChangeArrowheads="1"/>
          </p:cNvPicPr>
          <p:nvPr/>
        </p:nvPicPr>
        <p:blipFill>
          <a:blip r:embed="rId6" cstate="print"/>
          <a:srcRect/>
          <a:stretch>
            <a:fillRect/>
          </a:stretch>
        </p:blipFill>
        <p:spPr bwMode="auto">
          <a:xfrm>
            <a:off x="9643888" y="3064197"/>
            <a:ext cx="844600" cy="724843"/>
          </a:xfrm>
          <a:prstGeom prst="rect">
            <a:avLst/>
          </a:prstGeom>
          <a:noFill/>
        </p:spPr>
      </p:pic>
      <p:sp>
        <p:nvSpPr>
          <p:cNvPr id="11" name="TextBox 7"/>
          <p:cNvSpPr txBox="1"/>
          <p:nvPr/>
        </p:nvSpPr>
        <p:spPr>
          <a:xfrm>
            <a:off x="3371790" y="6433592"/>
            <a:ext cx="2508187" cy="307777"/>
          </a:xfrm>
          <a:prstGeom prst="rect">
            <a:avLst/>
          </a:prstGeom>
          <a:noFill/>
        </p:spPr>
        <p:txBody>
          <a:bodyPr wrap="none" rtlCol="0">
            <a:spAutoFit/>
          </a:bodyPr>
          <a:lstStyle/>
          <a:p>
            <a:r>
              <a:rPr lang="en-GB" sz="1400" i="1" dirty="0"/>
              <a:t>E. </a:t>
            </a:r>
            <a:r>
              <a:rPr lang="en-GB" sz="1400" i="1" dirty="0" err="1"/>
              <a:t>Farnea</a:t>
            </a:r>
            <a:r>
              <a:rPr lang="en-GB" sz="1400" i="1" dirty="0"/>
              <a:t>, NIMA 621 (2010) 331</a:t>
            </a:r>
          </a:p>
        </p:txBody>
      </p:sp>
      <p:sp>
        <p:nvSpPr>
          <p:cNvPr id="12" name="Rectangle 11"/>
          <p:cNvSpPr/>
          <p:nvPr/>
        </p:nvSpPr>
        <p:spPr>
          <a:xfrm>
            <a:off x="2823051" y="6228020"/>
            <a:ext cx="3128933" cy="369332"/>
          </a:xfrm>
          <a:prstGeom prst="rect">
            <a:avLst/>
          </a:prstGeom>
        </p:spPr>
        <p:txBody>
          <a:bodyPr wrap="none">
            <a:spAutoFit/>
          </a:bodyPr>
          <a:lstStyle/>
          <a:p>
            <a:r>
              <a:rPr lang="it-IT" i="1" dirty="0">
                <a:solidFill>
                  <a:prstClr val="black"/>
                </a:solidFill>
              </a:rPr>
              <a:t>Geant4 Montecarlo simulations</a:t>
            </a:r>
            <a:endParaRPr lang="en-US" sz="1600" i="1" dirty="0"/>
          </a:p>
        </p:txBody>
      </p:sp>
    </p:spTree>
    <p:extLst>
      <p:ext uri="{BB962C8B-B14F-4D97-AF65-F5344CB8AC3E}">
        <p14:creationId xmlns:p14="http://schemas.microsoft.com/office/powerpoint/2010/main" val="37020997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4258" name="Picture 2"/>
          <p:cNvPicPr>
            <a:picLocks noChangeAspect="1" noChangeArrowheads="1"/>
          </p:cNvPicPr>
          <p:nvPr/>
        </p:nvPicPr>
        <p:blipFill>
          <a:blip r:embed="rId2">
            <a:extLst>
              <a:ext uri="{28A0092B-C50C-407E-A947-70E740481C1C}">
                <a14:useLocalDpi xmlns:a14="http://schemas.microsoft.com/office/drawing/2010/main" val="0"/>
              </a:ext>
            </a:extLst>
          </a:blip>
          <a:srcRect l="32813" t="21875" r="27344" b="22917"/>
          <a:stretch>
            <a:fillRect/>
          </a:stretch>
        </p:blipFill>
        <p:spPr bwMode="auto">
          <a:xfrm>
            <a:off x="5103813" y="1981200"/>
            <a:ext cx="19065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04259" name="Rectangle 3"/>
          <p:cNvSpPr>
            <a:spLocks noChangeArrowheads="1"/>
          </p:cNvSpPr>
          <p:nvPr/>
        </p:nvSpPr>
        <p:spPr bwMode="auto">
          <a:xfrm>
            <a:off x="1752600" y="76200"/>
            <a:ext cx="8686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b="1">
                <a:solidFill>
                  <a:srgbClr val="003399"/>
                </a:solidFill>
                <a:effectLst>
                  <a:outerShdw blurRad="38100" dist="38100" dir="2700000" algn="tl">
                    <a:srgbClr val="C0C0C0"/>
                  </a:outerShdw>
                </a:effectLst>
                <a:latin typeface="Comic Sans MS" panose="030F0702030302020204" pitchFamily="66" charset="0"/>
                <a:cs typeface="Arial" panose="020B0604020202020204" pitchFamily="34" charset="0"/>
              </a:defRPr>
            </a:lvl1pPr>
            <a:lvl2pPr algn="ctr">
              <a:defRPr sz="4400" b="1">
                <a:solidFill>
                  <a:srgbClr val="003399"/>
                </a:solidFill>
                <a:effectLst>
                  <a:outerShdw blurRad="38100" dist="38100" dir="2700000" algn="tl">
                    <a:srgbClr val="C0C0C0"/>
                  </a:outerShdw>
                </a:effectLst>
                <a:latin typeface="Comic Sans MS" panose="030F0702030302020204" pitchFamily="66" charset="0"/>
                <a:cs typeface="Arial" panose="020B0604020202020204" pitchFamily="34" charset="0"/>
              </a:defRPr>
            </a:lvl2pPr>
            <a:lvl3pPr algn="ctr">
              <a:defRPr sz="4400" b="1">
                <a:solidFill>
                  <a:srgbClr val="003399"/>
                </a:solidFill>
                <a:effectLst>
                  <a:outerShdw blurRad="38100" dist="38100" dir="2700000" algn="tl">
                    <a:srgbClr val="C0C0C0"/>
                  </a:outerShdw>
                </a:effectLst>
                <a:latin typeface="Comic Sans MS" panose="030F0702030302020204" pitchFamily="66" charset="0"/>
                <a:cs typeface="Arial" panose="020B0604020202020204" pitchFamily="34" charset="0"/>
              </a:defRPr>
            </a:lvl3pPr>
            <a:lvl4pPr algn="ctr">
              <a:defRPr sz="4400" b="1">
                <a:solidFill>
                  <a:srgbClr val="003399"/>
                </a:solidFill>
                <a:effectLst>
                  <a:outerShdw blurRad="38100" dist="38100" dir="2700000" algn="tl">
                    <a:srgbClr val="C0C0C0"/>
                  </a:outerShdw>
                </a:effectLst>
                <a:latin typeface="Comic Sans MS" panose="030F0702030302020204" pitchFamily="66" charset="0"/>
                <a:cs typeface="Arial" panose="020B0604020202020204" pitchFamily="34" charset="0"/>
              </a:defRPr>
            </a:lvl4pPr>
            <a:lvl5pPr algn="ctr">
              <a:defRPr sz="4400" b="1">
                <a:solidFill>
                  <a:srgbClr val="003399"/>
                </a:solidFill>
                <a:effectLst>
                  <a:outerShdw blurRad="38100" dist="38100" dir="2700000" algn="tl">
                    <a:srgbClr val="C0C0C0"/>
                  </a:outerShdw>
                </a:effectLst>
                <a:latin typeface="Comic Sans MS" panose="030F0702030302020204" pitchFamily="66" charset="0"/>
                <a:cs typeface="Arial" panose="020B0604020202020204" pitchFamily="34" charset="0"/>
              </a:defRPr>
            </a:lvl5pPr>
            <a:lvl6pPr marL="457200" algn="ctr" fontAlgn="base">
              <a:spcBef>
                <a:spcPct val="0"/>
              </a:spcBef>
              <a:spcAft>
                <a:spcPct val="0"/>
              </a:spcAft>
              <a:defRPr sz="4400" b="1">
                <a:solidFill>
                  <a:srgbClr val="003399"/>
                </a:solidFill>
                <a:effectLst>
                  <a:outerShdw blurRad="38100" dist="38100" dir="2700000" algn="tl">
                    <a:srgbClr val="C0C0C0"/>
                  </a:outerShdw>
                </a:effectLst>
                <a:latin typeface="Comic Sans MS" panose="030F0702030302020204" pitchFamily="66" charset="0"/>
                <a:cs typeface="Arial" panose="020B0604020202020204" pitchFamily="34" charset="0"/>
              </a:defRPr>
            </a:lvl6pPr>
            <a:lvl7pPr marL="914400" algn="ctr" fontAlgn="base">
              <a:spcBef>
                <a:spcPct val="0"/>
              </a:spcBef>
              <a:spcAft>
                <a:spcPct val="0"/>
              </a:spcAft>
              <a:defRPr sz="4400" b="1">
                <a:solidFill>
                  <a:srgbClr val="003399"/>
                </a:solidFill>
                <a:effectLst>
                  <a:outerShdw blurRad="38100" dist="38100" dir="2700000" algn="tl">
                    <a:srgbClr val="C0C0C0"/>
                  </a:outerShdw>
                </a:effectLst>
                <a:latin typeface="Comic Sans MS" panose="030F0702030302020204" pitchFamily="66" charset="0"/>
                <a:cs typeface="Arial" panose="020B0604020202020204" pitchFamily="34" charset="0"/>
              </a:defRPr>
            </a:lvl7pPr>
            <a:lvl8pPr marL="1371600" algn="ctr" fontAlgn="base">
              <a:spcBef>
                <a:spcPct val="0"/>
              </a:spcBef>
              <a:spcAft>
                <a:spcPct val="0"/>
              </a:spcAft>
              <a:defRPr sz="4400" b="1">
                <a:solidFill>
                  <a:srgbClr val="003399"/>
                </a:solidFill>
                <a:effectLst>
                  <a:outerShdw blurRad="38100" dist="38100" dir="2700000" algn="tl">
                    <a:srgbClr val="C0C0C0"/>
                  </a:outerShdw>
                </a:effectLst>
                <a:latin typeface="Comic Sans MS" panose="030F0702030302020204" pitchFamily="66" charset="0"/>
                <a:cs typeface="Arial" panose="020B0604020202020204" pitchFamily="34" charset="0"/>
              </a:defRPr>
            </a:lvl8pPr>
            <a:lvl9pPr marL="1828800" algn="ctr" fontAlgn="base">
              <a:spcBef>
                <a:spcPct val="0"/>
              </a:spcBef>
              <a:spcAft>
                <a:spcPct val="0"/>
              </a:spcAft>
              <a:defRPr sz="4400" b="1">
                <a:solidFill>
                  <a:srgbClr val="003399"/>
                </a:solidFill>
                <a:effectLst>
                  <a:outerShdw blurRad="38100" dist="38100" dir="2700000" algn="tl">
                    <a:srgbClr val="C0C0C0"/>
                  </a:outerShdw>
                </a:effectLst>
                <a:latin typeface="Comic Sans MS" panose="030F0702030302020204" pitchFamily="66" charset="0"/>
                <a:cs typeface="Arial" panose="020B0604020202020204" pitchFamily="34" charset="0"/>
              </a:defRPr>
            </a:lvl9pPr>
          </a:lstStyle>
          <a:p>
            <a:r>
              <a:rPr lang="en-US" altLang="en-US" dirty="0">
                <a:solidFill>
                  <a:srgbClr val="660066"/>
                </a:solidFill>
                <a:latin typeface="Verdana" panose="020B0604030504040204" pitchFamily="34" charset="0"/>
                <a:ea typeface="Verdana" panose="020B0604030504040204" pitchFamily="34" charset="0"/>
                <a:cs typeface="Verdana" panose="020B0604030504040204" pitchFamily="34" charset="0"/>
              </a:rPr>
              <a:t>GRETA vs. AGATA</a:t>
            </a:r>
          </a:p>
        </p:txBody>
      </p:sp>
      <p:sp>
        <p:nvSpPr>
          <p:cNvPr id="1504260" name="Text Box 4"/>
          <p:cNvSpPr txBox="1">
            <a:spLocks noChangeArrowheads="1"/>
          </p:cNvSpPr>
          <p:nvPr/>
        </p:nvSpPr>
        <p:spPr bwMode="auto">
          <a:xfrm>
            <a:off x="1912939" y="4375151"/>
            <a:ext cx="3883755" cy="2135969"/>
          </a:xfrm>
          <a:prstGeom prst="rect">
            <a:avLst/>
          </a:prstGeom>
          <a:solidFill>
            <a:srgbClr val="FFFF66"/>
          </a:solidFill>
          <a:ln w="2857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306388">
              <a:defRPr>
                <a:solidFill>
                  <a:schemeClr val="tx1"/>
                </a:solidFill>
                <a:latin typeface="Comic Sans MS" panose="030F0702030302020204" pitchFamily="66" charset="0"/>
              </a:defRPr>
            </a:lvl1pPr>
            <a:lvl2pPr defTabSz="306388">
              <a:defRPr>
                <a:solidFill>
                  <a:schemeClr val="tx1"/>
                </a:solidFill>
                <a:latin typeface="Comic Sans MS" panose="030F0702030302020204" pitchFamily="66" charset="0"/>
              </a:defRPr>
            </a:lvl2pPr>
            <a:lvl3pPr defTabSz="306388">
              <a:defRPr>
                <a:solidFill>
                  <a:schemeClr val="tx1"/>
                </a:solidFill>
                <a:latin typeface="Comic Sans MS" panose="030F0702030302020204" pitchFamily="66" charset="0"/>
              </a:defRPr>
            </a:lvl3pPr>
            <a:lvl4pPr defTabSz="306388">
              <a:defRPr>
                <a:solidFill>
                  <a:schemeClr val="tx1"/>
                </a:solidFill>
                <a:latin typeface="Comic Sans MS" panose="030F0702030302020204" pitchFamily="66" charset="0"/>
              </a:defRPr>
            </a:lvl4pPr>
            <a:lvl5pPr defTabSz="306388">
              <a:defRPr>
                <a:solidFill>
                  <a:schemeClr val="tx1"/>
                </a:solidFill>
                <a:latin typeface="Comic Sans MS" panose="030F0702030302020204" pitchFamily="66" charset="0"/>
              </a:defRPr>
            </a:lvl5pPr>
            <a:lvl6pPr defTabSz="306388" fontAlgn="base">
              <a:spcBef>
                <a:spcPct val="0"/>
              </a:spcBef>
              <a:spcAft>
                <a:spcPct val="0"/>
              </a:spcAft>
              <a:defRPr>
                <a:solidFill>
                  <a:schemeClr val="tx1"/>
                </a:solidFill>
                <a:latin typeface="Comic Sans MS" panose="030F0702030302020204" pitchFamily="66" charset="0"/>
              </a:defRPr>
            </a:lvl6pPr>
            <a:lvl7pPr defTabSz="306388" fontAlgn="base">
              <a:spcBef>
                <a:spcPct val="0"/>
              </a:spcBef>
              <a:spcAft>
                <a:spcPct val="0"/>
              </a:spcAft>
              <a:defRPr>
                <a:solidFill>
                  <a:schemeClr val="tx1"/>
                </a:solidFill>
                <a:latin typeface="Comic Sans MS" panose="030F0702030302020204" pitchFamily="66" charset="0"/>
              </a:defRPr>
            </a:lvl7pPr>
            <a:lvl8pPr defTabSz="306388" fontAlgn="base">
              <a:spcBef>
                <a:spcPct val="0"/>
              </a:spcBef>
              <a:spcAft>
                <a:spcPct val="0"/>
              </a:spcAft>
              <a:defRPr>
                <a:solidFill>
                  <a:schemeClr val="tx1"/>
                </a:solidFill>
                <a:latin typeface="Comic Sans MS" panose="030F0702030302020204" pitchFamily="66" charset="0"/>
              </a:defRPr>
            </a:lvl8pPr>
            <a:lvl9pPr defTabSz="306388" fontAlgn="base">
              <a:spcBef>
                <a:spcPct val="0"/>
              </a:spcBef>
              <a:spcAft>
                <a:spcPct val="0"/>
              </a:spcAft>
              <a:defRPr>
                <a:solidFill>
                  <a:schemeClr val="tx1"/>
                </a:solidFill>
                <a:latin typeface="Comic Sans MS" panose="030F0702030302020204" pitchFamily="66" charset="0"/>
              </a:defRPr>
            </a:lvl9pPr>
          </a:lstStyle>
          <a:p>
            <a:pPr eaLnBrk="0" hangingPunct="0">
              <a:buFont typeface="Symbol" panose="05050102010706020507" pitchFamily="18" charset="2"/>
              <a:buNone/>
            </a:pPr>
            <a:r>
              <a:rPr lang="it-IT" altLang="en-US" sz="1600" b="1"/>
              <a:t>120</a:t>
            </a:r>
            <a:r>
              <a:rPr lang="it-IT" altLang="en-US" sz="1600"/>
              <a:t> hexagonal crystals	</a:t>
            </a:r>
            <a:r>
              <a:rPr lang="it-IT" altLang="en-US" sz="1600">
                <a:solidFill>
                  <a:schemeClr val="accent2"/>
                </a:solidFill>
              </a:rPr>
              <a:t>2 shapes</a:t>
            </a:r>
          </a:p>
          <a:p>
            <a:pPr eaLnBrk="0" hangingPunct="0">
              <a:buFont typeface="Symbol" panose="05050102010706020507" pitchFamily="18" charset="2"/>
              <a:buNone/>
            </a:pPr>
            <a:r>
              <a:rPr lang="it-IT" altLang="en-US" sz="1600"/>
              <a:t>30 quadruple-clusters 	</a:t>
            </a:r>
            <a:r>
              <a:rPr lang="it-IT" altLang="en-US" sz="1600">
                <a:solidFill>
                  <a:schemeClr val="accent2"/>
                </a:solidFill>
              </a:rPr>
              <a:t>all equal</a:t>
            </a:r>
          </a:p>
          <a:p>
            <a:pPr eaLnBrk="0" hangingPunct="0">
              <a:buFont typeface="Symbol" panose="05050102010706020507" pitchFamily="18" charset="2"/>
              <a:buNone/>
            </a:pPr>
            <a:r>
              <a:rPr lang="it-IT" altLang="en-US" sz="1600"/>
              <a:t>Inner radius (Ge)			  18.5 cm</a:t>
            </a:r>
          </a:p>
          <a:p>
            <a:pPr eaLnBrk="0" hangingPunct="0">
              <a:buFont typeface="Symbol" panose="05050102010706020507" pitchFamily="18" charset="2"/>
              <a:buNone/>
            </a:pPr>
            <a:r>
              <a:rPr lang="it-IT" altLang="en-US" sz="1600">
                <a:solidFill>
                  <a:schemeClr val="accent2"/>
                </a:solidFill>
              </a:rPr>
              <a:t>Amount of germanium	237 kg</a:t>
            </a:r>
          </a:p>
          <a:p>
            <a:pPr eaLnBrk="0" hangingPunct="0">
              <a:buFont typeface="Symbol" panose="05050102010706020507" pitchFamily="18" charset="2"/>
              <a:buNone/>
            </a:pPr>
            <a:r>
              <a:rPr lang="it-IT" altLang="en-US" sz="1600"/>
              <a:t>Solid angle coverage		  81 % 	</a:t>
            </a:r>
          </a:p>
          <a:p>
            <a:pPr eaLnBrk="0" hangingPunct="0">
              <a:buFont typeface="Symbol" panose="05050102010706020507" pitchFamily="18" charset="2"/>
              <a:buNone/>
            </a:pPr>
            <a:r>
              <a:rPr lang="it-IT" altLang="en-US" sz="1600"/>
              <a:t>4320 segments</a:t>
            </a:r>
          </a:p>
          <a:p>
            <a:pPr eaLnBrk="0" hangingPunct="0">
              <a:lnSpc>
                <a:spcPct val="130000"/>
              </a:lnSpc>
              <a:buFont typeface="Symbol" panose="05050102010706020507" pitchFamily="18" charset="2"/>
              <a:buNone/>
            </a:pPr>
            <a:r>
              <a:rPr lang="it-IT" altLang="en-US" sz="1600">
                <a:solidFill>
                  <a:schemeClr val="accent2"/>
                </a:solidFill>
              </a:rPr>
              <a:t>Efficiency:  	41% (M</a:t>
            </a:r>
            <a:r>
              <a:rPr lang="it-IT" altLang="en-US" sz="1600" baseline="-25000">
                <a:solidFill>
                  <a:schemeClr val="accent2"/>
                </a:solidFill>
                <a:latin typeface="Symbol" panose="05050102010706020507" pitchFamily="18" charset="2"/>
              </a:rPr>
              <a:t>g</a:t>
            </a:r>
            <a:r>
              <a:rPr lang="it-IT" altLang="en-US" sz="1600">
                <a:solidFill>
                  <a:schemeClr val="accent2"/>
                </a:solidFill>
              </a:rPr>
              <a:t>=1) 	25% (M</a:t>
            </a:r>
            <a:r>
              <a:rPr lang="it-IT" altLang="en-US" sz="1600" baseline="-25000">
                <a:solidFill>
                  <a:schemeClr val="accent2"/>
                </a:solidFill>
                <a:latin typeface="Symbol" panose="05050102010706020507" pitchFamily="18" charset="2"/>
              </a:rPr>
              <a:t>g</a:t>
            </a:r>
            <a:r>
              <a:rPr lang="it-IT" altLang="en-US" sz="1600">
                <a:solidFill>
                  <a:schemeClr val="accent2"/>
                </a:solidFill>
              </a:rPr>
              <a:t>=30)</a:t>
            </a:r>
          </a:p>
          <a:p>
            <a:pPr eaLnBrk="0" hangingPunct="0">
              <a:buFont typeface="Symbol" panose="05050102010706020507" pitchFamily="18" charset="2"/>
              <a:buNone/>
            </a:pPr>
            <a:r>
              <a:rPr lang="it-IT" altLang="en-US" sz="1600">
                <a:solidFill>
                  <a:schemeClr val="accent2"/>
                </a:solidFill>
              </a:rPr>
              <a:t>Peak/Total:	57% (M</a:t>
            </a:r>
            <a:r>
              <a:rPr lang="it-IT" altLang="en-US" sz="1600" baseline="-25000">
                <a:solidFill>
                  <a:schemeClr val="accent2"/>
                </a:solidFill>
                <a:latin typeface="Symbol" panose="05050102010706020507" pitchFamily="18" charset="2"/>
              </a:rPr>
              <a:t>g</a:t>
            </a:r>
            <a:r>
              <a:rPr lang="it-IT" altLang="en-US" sz="1600">
                <a:solidFill>
                  <a:schemeClr val="accent2"/>
                </a:solidFill>
              </a:rPr>
              <a:t>=1) 	47% (M</a:t>
            </a:r>
            <a:r>
              <a:rPr lang="it-IT" altLang="en-US" sz="1600" baseline="-25000">
                <a:solidFill>
                  <a:schemeClr val="accent2"/>
                </a:solidFill>
                <a:latin typeface="Symbol" panose="05050102010706020507" pitchFamily="18" charset="2"/>
              </a:rPr>
              <a:t>g</a:t>
            </a:r>
            <a:r>
              <a:rPr lang="it-IT" altLang="en-US" sz="1600">
                <a:solidFill>
                  <a:schemeClr val="accent2"/>
                </a:solidFill>
              </a:rPr>
              <a:t>=30)</a:t>
            </a:r>
          </a:p>
        </p:txBody>
      </p:sp>
      <p:sp>
        <p:nvSpPr>
          <p:cNvPr id="1504261" name="Text Box 5"/>
          <p:cNvSpPr txBox="1">
            <a:spLocks noChangeArrowheads="1"/>
          </p:cNvSpPr>
          <p:nvPr/>
        </p:nvSpPr>
        <p:spPr bwMode="auto">
          <a:xfrm>
            <a:off x="5066369" y="995364"/>
            <a:ext cx="1965603" cy="92333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030288">
              <a:defRPr>
                <a:solidFill>
                  <a:schemeClr val="tx1"/>
                </a:solidFill>
                <a:latin typeface="Comic Sans MS" panose="030F0702030302020204" pitchFamily="66" charset="0"/>
              </a:defRPr>
            </a:lvl1pPr>
            <a:lvl2pPr defTabSz="1030288">
              <a:defRPr>
                <a:solidFill>
                  <a:schemeClr val="tx1"/>
                </a:solidFill>
                <a:latin typeface="Comic Sans MS" panose="030F0702030302020204" pitchFamily="66" charset="0"/>
              </a:defRPr>
            </a:lvl2pPr>
            <a:lvl3pPr defTabSz="1030288">
              <a:defRPr>
                <a:solidFill>
                  <a:schemeClr val="tx1"/>
                </a:solidFill>
                <a:latin typeface="Comic Sans MS" panose="030F0702030302020204" pitchFamily="66" charset="0"/>
              </a:defRPr>
            </a:lvl3pPr>
            <a:lvl4pPr defTabSz="1030288">
              <a:defRPr>
                <a:solidFill>
                  <a:schemeClr val="tx1"/>
                </a:solidFill>
                <a:latin typeface="Comic Sans MS" panose="030F0702030302020204" pitchFamily="66" charset="0"/>
              </a:defRPr>
            </a:lvl4pPr>
            <a:lvl5pPr defTabSz="1030288">
              <a:defRPr>
                <a:solidFill>
                  <a:schemeClr val="tx1"/>
                </a:solidFill>
                <a:latin typeface="Comic Sans MS" panose="030F0702030302020204" pitchFamily="66" charset="0"/>
              </a:defRPr>
            </a:lvl5pPr>
            <a:lvl6pPr defTabSz="1030288" fontAlgn="base">
              <a:spcBef>
                <a:spcPct val="0"/>
              </a:spcBef>
              <a:spcAft>
                <a:spcPct val="0"/>
              </a:spcAft>
              <a:defRPr>
                <a:solidFill>
                  <a:schemeClr val="tx1"/>
                </a:solidFill>
                <a:latin typeface="Comic Sans MS" panose="030F0702030302020204" pitchFamily="66" charset="0"/>
              </a:defRPr>
            </a:lvl6pPr>
            <a:lvl7pPr defTabSz="1030288" fontAlgn="base">
              <a:spcBef>
                <a:spcPct val="0"/>
              </a:spcBef>
              <a:spcAft>
                <a:spcPct val="0"/>
              </a:spcAft>
              <a:defRPr>
                <a:solidFill>
                  <a:schemeClr val="tx1"/>
                </a:solidFill>
                <a:latin typeface="Comic Sans MS" panose="030F0702030302020204" pitchFamily="66" charset="0"/>
              </a:defRPr>
            </a:lvl7pPr>
            <a:lvl8pPr defTabSz="1030288" fontAlgn="base">
              <a:spcBef>
                <a:spcPct val="0"/>
              </a:spcBef>
              <a:spcAft>
                <a:spcPct val="0"/>
              </a:spcAft>
              <a:defRPr>
                <a:solidFill>
                  <a:schemeClr val="tx1"/>
                </a:solidFill>
                <a:latin typeface="Comic Sans MS" panose="030F0702030302020204" pitchFamily="66" charset="0"/>
              </a:defRPr>
            </a:lvl8pPr>
            <a:lvl9pPr defTabSz="1030288" fontAlgn="base">
              <a:spcBef>
                <a:spcPct val="0"/>
              </a:spcBef>
              <a:spcAft>
                <a:spcPct val="0"/>
              </a:spcAft>
              <a:defRPr>
                <a:solidFill>
                  <a:schemeClr val="tx1"/>
                </a:solidFill>
                <a:latin typeface="Comic Sans MS" panose="030F0702030302020204" pitchFamily="66" charset="0"/>
              </a:defRPr>
            </a:lvl9pPr>
          </a:lstStyle>
          <a:p>
            <a:pPr algn="ctr"/>
            <a:r>
              <a:rPr lang="en-US" altLang="en-US"/>
              <a:t>Ge crystals size:</a:t>
            </a:r>
          </a:p>
          <a:p>
            <a:pPr algn="ctr"/>
            <a:r>
              <a:rPr lang="en-US" altLang="en-US"/>
              <a:t>Length  90 mm</a:t>
            </a:r>
          </a:p>
          <a:p>
            <a:pPr algn="ctr"/>
            <a:r>
              <a:rPr lang="en-US" altLang="en-US"/>
              <a:t>Diameter	80 mm</a:t>
            </a:r>
          </a:p>
        </p:txBody>
      </p:sp>
      <p:sp>
        <p:nvSpPr>
          <p:cNvPr id="1504262" name="Text Box 6"/>
          <p:cNvSpPr txBox="1">
            <a:spLocks noChangeArrowheads="1"/>
          </p:cNvSpPr>
          <p:nvPr/>
        </p:nvSpPr>
        <p:spPr bwMode="auto">
          <a:xfrm>
            <a:off x="6469065" y="4375151"/>
            <a:ext cx="3883755" cy="2135969"/>
          </a:xfrm>
          <a:prstGeom prst="rect">
            <a:avLst/>
          </a:prstGeom>
          <a:solidFill>
            <a:srgbClr val="FFFF66"/>
          </a:solidFill>
          <a:ln w="2857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306388">
              <a:defRPr>
                <a:solidFill>
                  <a:schemeClr val="tx1"/>
                </a:solidFill>
                <a:latin typeface="Comic Sans MS" panose="030F0702030302020204" pitchFamily="66" charset="0"/>
              </a:defRPr>
            </a:lvl1pPr>
            <a:lvl2pPr defTabSz="306388">
              <a:defRPr>
                <a:solidFill>
                  <a:schemeClr val="tx1"/>
                </a:solidFill>
                <a:latin typeface="Comic Sans MS" panose="030F0702030302020204" pitchFamily="66" charset="0"/>
              </a:defRPr>
            </a:lvl2pPr>
            <a:lvl3pPr defTabSz="306388">
              <a:defRPr>
                <a:solidFill>
                  <a:schemeClr val="tx1"/>
                </a:solidFill>
                <a:latin typeface="Comic Sans MS" panose="030F0702030302020204" pitchFamily="66" charset="0"/>
              </a:defRPr>
            </a:lvl3pPr>
            <a:lvl4pPr defTabSz="306388">
              <a:defRPr>
                <a:solidFill>
                  <a:schemeClr val="tx1"/>
                </a:solidFill>
                <a:latin typeface="Comic Sans MS" panose="030F0702030302020204" pitchFamily="66" charset="0"/>
              </a:defRPr>
            </a:lvl4pPr>
            <a:lvl5pPr defTabSz="306388">
              <a:defRPr>
                <a:solidFill>
                  <a:schemeClr val="tx1"/>
                </a:solidFill>
                <a:latin typeface="Comic Sans MS" panose="030F0702030302020204" pitchFamily="66" charset="0"/>
              </a:defRPr>
            </a:lvl5pPr>
            <a:lvl6pPr defTabSz="306388" fontAlgn="base">
              <a:spcBef>
                <a:spcPct val="0"/>
              </a:spcBef>
              <a:spcAft>
                <a:spcPct val="0"/>
              </a:spcAft>
              <a:defRPr>
                <a:solidFill>
                  <a:schemeClr val="tx1"/>
                </a:solidFill>
                <a:latin typeface="Comic Sans MS" panose="030F0702030302020204" pitchFamily="66" charset="0"/>
              </a:defRPr>
            </a:lvl6pPr>
            <a:lvl7pPr defTabSz="306388" fontAlgn="base">
              <a:spcBef>
                <a:spcPct val="0"/>
              </a:spcBef>
              <a:spcAft>
                <a:spcPct val="0"/>
              </a:spcAft>
              <a:defRPr>
                <a:solidFill>
                  <a:schemeClr val="tx1"/>
                </a:solidFill>
                <a:latin typeface="Comic Sans MS" panose="030F0702030302020204" pitchFamily="66" charset="0"/>
              </a:defRPr>
            </a:lvl7pPr>
            <a:lvl8pPr defTabSz="306388" fontAlgn="base">
              <a:spcBef>
                <a:spcPct val="0"/>
              </a:spcBef>
              <a:spcAft>
                <a:spcPct val="0"/>
              </a:spcAft>
              <a:defRPr>
                <a:solidFill>
                  <a:schemeClr val="tx1"/>
                </a:solidFill>
                <a:latin typeface="Comic Sans MS" panose="030F0702030302020204" pitchFamily="66" charset="0"/>
              </a:defRPr>
            </a:lvl8pPr>
            <a:lvl9pPr defTabSz="306388" fontAlgn="base">
              <a:spcBef>
                <a:spcPct val="0"/>
              </a:spcBef>
              <a:spcAft>
                <a:spcPct val="0"/>
              </a:spcAft>
              <a:defRPr>
                <a:solidFill>
                  <a:schemeClr val="tx1"/>
                </a:solidFill>
                <a:latin typeface="Comic Sans MS" panose="030F0702030302020204" pitchFamily="66" charset="0"/>
              </a:defRPr>
            </a:lvl9pPr>
          </a:lstStyle>
          <a:p>
            <a:pPr eaLnBrk="0" hangingPunct="0">
              <a:buFont typeface="Symbol" panose="05050102010706020507" pitchFamily="18" charset="2"/>
              <a:buNone/>
            </a:pPr>
            <a:r>
              <a:rPr lang="it-IT" altLang="en-US" sz="1600" b="1"/>
              <a:t>180</a:t>
            </a:r>
            <a:r>
              <a:rPr lang="it-IT" altLang="en-US" sz="1600"/>
              <a:t> hexagonal crystals	</a:t>
            </a:r>
            <a:r>
              <a:rPr lang="it-IT" altLang="en-US" sz="1600">
                <a:solidFill>
                  <a:schemeClr val="accent2"/>
                </a:solidFill>
              </a:rPr>
              <a:t>3 shapes</a:t>
            </a:r>
          </a:p>
          <a:p>
            <a:pPr eaLnBrk="0" hangingPunct="0">
              <a:buFont typeface="Symbol" panose="05050102010706020507" pitchFamily="18" charset="2"/>
              <a:buNone/>
            </a:pPr>
            <a:r>
              <a:rPr lang="it-IT" altLang="en-US" sz="1600"/>
              <a:t>60 triple-clusters 			</a:t>
            </a:r>
            <a:r>
              <a:rPr lang="it-IT" altLang="en-US" sz="1600">
                <a:solidFill>
                  <a:schemeClr val="accent2"/>
                </a:solidFill>
              </a:rPr>
              <a:t>all equal</a:t>
            </a:r>
          </a:p>
          <a:p>
            <a:pPr eaLnBrk="0" hangingPunct="0">
              <a:buFont typeface="Symbol" panose="05050102010706020507" pitchFamily="18" charset="2"/>
              <a:buNone/>
            </a:pPr>
            <a:r>
              <a:rPr lang="it-IT" altLang="en-US" sz="1600"/>
              <a:t>Inner radius (Ge)			  23.5 cm</a:t>
            </a:r>
          </a:p>
          <a:p>
            <a:pPr eaLnBrk="0" hangingPunct="0">
              <a:buFont typeface="Symbol" panose="05050102010706020507" pitchFamily="18" charset="2"/>
              <a:buNone/>
            </a:pPr>
            <a:r>
              <a:rPr lang="it-IT" altLang="en-US" sz="1600">
                <a:solidFill>
                  <a:schemeClr val="accent2"/>
                </a:solidFill>
              </a:rPr>
              <a:t>Amount of germanium	 362 kg</a:t>
            </a:r>
          </a:p>
          <a:p>
            <a:pPr eaLnBrk="0" hangingPunct="0">
              <a:buFont typeface="Symbol" panose="05050102010706020507" pitchFamily="18" charset="2"/>
              <a:buNone/>
            </a:pPr>
            <a:r>
              <a:rPr lang="it-IT" altLang="en-US" sz="1600"/>
              <a:t>Solid angle coverage		   82 %</a:t>
            </a:r>
          </a:p>
          <a:p>
            <a:pPr eaLnBrk="0" hangingPunct="0">
              <a:buFont typeface="Symbol" panose="05050102010706020507" pitchFamily="18" charset="2"/>
              <a:buNone/>
            </a:pPr>
            <a:r>
              <a:rPr lang="it-IT" altLang="en-US" sz="1600"/>
              <a:t>6480 segments</a:t>
            </a:r>
          </a:p>
          <a:p>
            <a:pPr eaLnBrk="0" hangingPunct="0">
              <a:lnSpc>
                <a:spcPct val="130000"/>
              </a:lnSpc>
              <a:buFont typeface="Symbol" panose="05050102010706020507" pitchFamily="18" charset="2"/>
              <a:buNone/>
            </a:pPr>
            <a:r>
              <a:rPr lang="it-IT" altLang="en-US" sz="1600">
                <a:solidFill>
                  <a:schemeClr val="accent2"/>
                </a:solidFill>
              </a:rPr>
              <a:t>Efficiency:  	43% (M</a:t>
            </a:r>
            <a:r>
              <a:rPr lang="it-IT" altLang="en-US" sz="1600" baseline="-25000">
                <a:solidFill>
                  <a:schemeClr val="accent2"/>
                </a:solidFill>
                <a:latin typeface="Symbol" panose="05050102010706020507" pitchFamily="18" charset="2"/>
              </a:rPr>
              <a:t>g</a:t>
            </a:r>
            <a:r>
              <a:rPr lang="it-IT" altLang="en-US" sz="1600">
                <a:solidFill>
                  <a:schemeClr val="accent2"/>
                </a:solidFill>
              </a:rPr>
              <a:t>=1) 	28% (M</a:t>
            </a:r>
            <a:r>
              <a:rPr lang="it-IT" altLang="en-US" sz="1600" baseline="-25000">
                <a:solidFill>
                  <a:schemeClr val="accent2"/>
                </a:solidFill>
                <a:latin typeface="Symbol" panose="05050102010706020507" pitchFamily="18" charset="2"/>
              </a:rPr>
              <a:t>g</a:t>
            </a:r>
            <a:r>
              <a:rPr lang="it-IT" altLang="en-US" sz="1600">
                <a:solidFill>
                  <a:schemeClr val="accent2"/>
                </a:solidFill>
              </a:rPr>
              <a:t>=30)</a:t>
            </a:r>
          </a:p>
          <a:p>
            <a:pPr eaLnBrk="0" hangingPunct="0">
              <a:buFont typeface="Symbol" panose="05050102010706020507" pitchFamily="18" charset="2"/>
              <a:buNone/>
            </a:pPr>
            <a:r>
              <a:rPr lang="it-IT" altLang="en-US" sz="1600">
                <a:solidFill>
                  <a:schemeClr val="accent2"/>
                </a:solidFill>
              </a:rPr>
              <a:t>Peak/Total:	58% (M</a:t>
            </a:r>
            <a:r>
              <a:rPr lang="it-IT" altLang="en-US" sz="1600" baseline="-25000">
                <a:solidFill>
                  <a:schemeClr val="accent2"/>
                </a:solidFill>
                <a:latin typeface="Symbol" panose="05050102010706020507" pitchFamily="18" charset="2"/>
              </a:rPr>
              <a:t>g</a:t>
            </a:r>
            <a:r>
              <a:rPr lang="it-IT" altLang="en-US" sz="1600">
                <a:solidFill>
                  <a:schemeClr val="accent2"/>
                </a:solidFill>
              </a:rPr>
              <a:t>=1) 	49% (M</a:t>
            </a:r>
            <a:r>
              <a:rPr lang="it-IT" altLang="en-US" sz="1600" baseline="-25000">
                <a:solidFill>
                  <a:schemeClr val="accent2"/>
                </a:solidFill>
                <a:latin typeface="Symbol" panose="05050102010706020507" pitchFamily="18" charset="2"/>
              </a:rPr>
              <a:t>g</a:t>
            </a:r>
            <a:r>
              <a:rPr lang="it-IT" altLang="en-US" sz="1600">
                <a:solidFill>
                  <a:schemeClr val="accent2"/>
                </a:solidFill>
              </a:rPr>
              <a:t>=30)</a:t>
            </a:r>
          </a:p>
        </p:txBody>
      </p:sp>
      <p:pic>
        <p:nvPicPr>
          <p:cNvPr id="1504263" name="Picture 7" descr="A120"/>
          <p:cNvPicPr>
            <a:picLocks noChangeAspect="1" noChangeArrowheads="1"/>
          </p:cNvPicPr>
          <p:nvPr/>
        </p:nvPicPr>
        <p:blipFill>
          <a:blip r:embed="rId3">
            <a:extLst>
              <a:ext uri="{28A0092B-C50C-407E-A947-70E740481C1C}">
                <a14:useLocalDpi xmlns:a14="http://schemas.microsoft.com/office/drawing/2010/main" val="0"/>
              </a:ext>
            </a:extLst>
          </a:blip>
          <a:srcRect l="23730" t="14787" r="23730" b="14787"/>
          <a:stretch>
            <a:fillRect/>
          </a:stretch>
        </p:blipFill>
        <p:spPr bwMode="auto">
          <a:xfrm>
            <a:off x="2063752" y="1125539"/>
            <a:ext cx="2663825" cy="260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04264" name="Picture 8" descr="A180"/>
          <p:cNvPicPr>
            <a:picLocks noChangeAspect="1" noChangeArrowheads="1"/>
          </p:cNvPicPr>
          <p:nvPr/>
        </p:nvPicPr>
        <p:blipFill>
          <a:blip r:embed="rId4">
            <a:extLst>
              <a:ext uri="{28A0092B-C50C-407E-A947-70E740481C1C}">
                <a14:useLocalDpi xmlns:a14="http://schemas.microsoft.com/office/drawing/2010/main" val="0"/>
              </a:ext>
            </a:extLst>
          </a:blip>
          <a:srcRect l="23730" t="14787" r="23730" b="14787"/>
          <a:stretch>
            <a:fillRect/>
          </a:stretch>
        </p:blipFill>
        <p:spPr bwMode="auto">
          <a:xfrm>
            <a:off x="7175500" y="838200"/>
            <a:ext cx="3168651" cy="309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43144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7" descr="A180"/>
          <p:cNvPicPr>
            <a:picLocks noChangeAspect="1" noChangeArrowheads="1"/>
          </p:cNvPicPr>
          <p:nvPr/>
        </p:nvPicPr>
        <p:blipFill>
          <a:blip r:embed="rId2" cstate="print"/>
          <a:srcRect l="24161" t="14787" r="24161" b="14787"/>
          <a:stretch>
            <a:fillRect/>
          </a:stretch>
        </p:blipFill>
        <p:spPr>
          <a:xfrm>
            <a:off x="9095237" y="531821"/>
            <a:ext cx="1393251" cy="1385012"/>
          </a:xfrm>
          <a:prstGeom prst="rect">
            <a:avLst/>
          </a:prstGeom>
          <a:noFill/>
          <a:ln/>
        </p:spPr>
      </p:pic>
      <p:sp>
        <p:nvSpPr>
          <p:cNvPr id="4" name="Rectangle 3"/>
          <p:cNvSpPr>
            <a:spLocks noGrp="1" noChangeArrowheads="1"/>
          </p:cNvSpPr>
          <p:nvPr>
            <p:ph type="title"/>
          </p:nvPr>
        </p:nvSpPr>
        <p:spPr>
          <a:xfrm>
            <a:off x="1524000" y="49361"/>
            <a:ext cx="9144000" cy="931503"/>
          </a:xfrm>
        </p:spPr>
        <p:txBody>
          <a:bodyPr>
            <a:normAutofit fontScale="90000"/>
          </a:bodyPr>
          <a:lstStyle/>
          <a:p>
            <a:r>
              <a:rPr lang="en-GB" sz="3600" b="1" dirty="0">
                <a:solidFill>
                  <a:srgbClr val="FF0000"/>
                </a:solidFill>
                <a:latin typeface="+mn-lt"/>
                <a:cs typeface="Arial" pitchFamily="34" charset="0"/>
              </a:rPr>
              <a:t>“realization of the dream”:</a:t>
            </a:r>
            <a:br>
              <a:rPr lang="en-GB" sz="3600" b="1" dirty="0">
                <a:solidFill>
                  <a:srgbClr val="FF0000"/>
                </a:solidFill>
                <a:latin typeface="+mn-lt"/>
                <a:cs typeface="Arial" pitchFamily="34" charset="0"/>
              </a:rPr>
            </a:br>
            <a:r>
              <a:rPr lang="en-GB" sz="3600" b="1" dirty="0">
                <a:solidFill>
                  <a:srgbClr val="FF0000"/>
                </a:solidFill>
                <a:latin typeface="+mn-lt"/>
                <a:cs typeface="Arial" pitchFamily="34" charset="0"/>
              </a:rPr>
              <a:t>AGATA the </a:t>
            </a:r>
            <a:r>
              <a:rPr lang="en-GB" sz="3600" b="1" i="1" dirty="0">
                <a:solidFill>
                  <a:srgbClr val="FF0000"/>
                </a:solidFill>
                <a:latin typeface="+mn-lt"/>
                <a:cs typeface="Arial" pitchFamily="34" charset="0"/>
              </a:rPr>
              <a:t>nomadic detector</a:t>
            </a:r>
          </a:p>
        </p:txBody>
      </p:sp>
      <p:pic>
        <p:nvPicPr>
          <p:cNvPr id="5" name="Picture 4"/>
          <p:cNvPicPr>
            <a:picLocks noChangeAspect="1" noChangeArrowheads="1"/>
          </p:cNvPicPr>
          <p:nvPr/>
        </p:nvPicPr>
        <p:blipFill>
          <a:blip r:embed="rId3" cstate="print"/>
          <a:srcRect l="7683" t="12195" r="7816" b="7317"/>
          <a:stretch>
            <a:fillRect/>
          </a:stretch>
        </p:blipFill>
        <p:spPr bwMode="auto">
          <a:xfrm>
            <a:off x="4385493" y="2006525"/>
            <a:ext cx="1350467" cy="1350467"/>
          </a:xfrm>
          <a:prstGeom prst="rect">
            <a:avLst/>
          </a:prstGeom>
          <a:noFill/>
          <a:ln w="9525">
            <a:noFill/>
            <a:miter lim="800000"/>
            <a:headEnd/>
            <a:tailEnd/>
          </a:ln>
          <a:effectLst/>
        </p:spPr>
      </p:pic>
      <p:pic>
        <p:nvPicPr>
          <p:cNvPr id="7" name="Picture 6" descr="IMG_9304_HDR_01-1.jpg"/>
          <p:cNvPicPr>
            <a:picLocks noChangeAspect="1"/>
          </p:cNvPicPr>
          <p:nvPr/>
        </p:nvPicPr>
        <p:blipFill>
          <a:blip r:embed="rId4" cstate="print"/>
          <a:srcRect l="27462" t="18882" r="26879" b="11262"/>
          <a:stretch>
            <a:fillRect/>
          </a:stretch>
        </p:blipFill>
        <p:spPr>
          <a:xfrm>
            <a:off x="1775520" y="1124745"/>
            <a:ext cx="2664296" cy="2718209"/>
          </a:xfrm>
          <a:prstGeom prst="rect">
            <a:avLst/>
          </a:prstGeom>
        </p:spPr>
      </p:pic>
      <p:pic>
        <p:nvPicPr>
          <p:cNvPr id="6" name="Image 5" descr="francobollo.jpg"/>
          <p:cNvPicPr>
            <a:picLocks noChangeAspect="1"/>
          </p:cNvPicPr>
          <p:nvPr/>
        </p:nvPicPr>
        <p:blipFill>
          <a:blip r:embed="rId5" cstate="print"/>
          <a:stretch>
            <a:fillRect/>
          </a:stretch>
        </p:blipFill>
        <p:spPr>
          <a:xfrm>
            <a:off x="5879977" y="1772816"/>
            <a:ext cx="1397319" cy="1045845"/>
          </a:xfrm>
          <a:prstGeom prst="rect">
            <a:avLst/>
          </a:prstGeom>
        </p:spPr>
      </p:pic>
      <p:sp>
        <p:nvSpPr>
          <p:cNvPr id="8" name="ZoneTexte 7"/>
          <p:cNvSpPr txBox="1"/>
          <p:nvPr/>
        </p:nvSpPr>
        <p:spPr>
          <a:xfrm>
            <a:off x="4439817" y="1124745"/>
            <a:ext cx="3219900" cy="1200329"/>
          </a:xfrm>
          <a:prstGeom prst="rect">
            <a:avLst/>
          </a:prstGeom>
          <a:noFill/>
        </p:spPr>
        <p:txBody>
          <a:bodyPr wrap="square" rtlCol="0">
            <a:spAutoFit/>
          </a:bodyPr>
          <a:lstStyle/>
          <a:p>
            <a:r>
              <a:rPr lang="en-US" i="1" dirty="0"/>
              <a:t>Demonstrator</a:t>
            </a:r>
            <a:r>
              <a:rPr lang="en-US" dirty="0"/>
              <a:t> at the </a:t>
            </a:r>
            <a:r>
              <a:rPr lang="en-US" dirty="0" err="1"/>
              <a:t>Legnaro</a:t>
            </a:r>
            <a:r>
              <a:rPr lang="en-US" dirty="0"/>
              <a:t> National Lab., </a:t>
            </a:r>
          </a:p>
          <a:p>
            <a:r>
              <a:rPr lang="en-US" dirty="0"/>
              <a:t>Italy</a:t>
            </a:r>
          </a:p>
          <a:p>
            <a:r>
              <a:rPr lang="en-US" i="1" dirty="0"/>
              <a:t>2009-2012</a:t>
            </a:r>
          </a:p>
        </p:txBody>
      </p:sp>
      <p:pic>
        <p:nvPicPr>
          <p:cNvPr id="9" name="Image 8" descr="agataGSI.JPG"/>
          <p:cNvPicPr>
            <a:picLocks noChangeAspect="1"/>
          </p:cNvPicPr>
          <p:nvPr/>
        </p:nvPicPr>
        <p:blipFill>
          <a:blip r:embed="rId6" cstate="print"/>
          <a:srcRect l="50000" t="22832" r="16925" b="16925"/>
          <a:stretch>
            <a:fillRect/>
          </a:stretch>
        </p:blipFill>
        <p:spPr>
          <a:xfrm>
            <a:off x="3287689" y="4077072"/>
            <a:ext cx="2134707" cy="2592112"/>
          </a:xfrm>
          <a:prstGeom prst="rect">
            <a:avLst/>
          </a:prstGeom>
        </p:spPr>
      </p:pic>
      <p:sp>
        <p:nvSpPr>
          <p:cNvPr id="10" name="ZoneTexte 9"/>
          <p:cNvSpPr txBox="1"/>
          <p:nvPr/>
        </p:nvSpPr>
        <p:spPr>
          <a:xfrm>
            <a:off x="1559496" y="5746031"/>
            <a:ext cx="1728192" cy="923330"/>
          </a:xfrm>
          <a:prstGeom prst="rect">
            <a:avLst/>
          </a:prstGeom>
          <a:noFill/>
        </p:spPr>
        <p:txBody>
          <a:bodyPr wrap="square" rtlCol="0">
            <a:spAutoFit/>
          </a:bodyPr>
          <a:lstStyle/>
          <a:p>
            <a:r>
              <a:rPr lang="en-US" i="1" dirty="0"/>
              <a:t>AGATA @ GSI </a:t>
            </a:r>
          </a:p>
          <a:p>
            <a:r>
              <a:rPr lang="en-US" dirty="0"/>
              <a:t>Germany</a:t>
            </a:r>
          </a:p>
          <a:p>
            <a:r>
              <a:rPr lang="en-US" i="1" dirty="0"/>
              <a:t>2012-2014</a:t>
            </a:r>
          </a:p>
        </p:txBody>
      </p:sp>
      <p:sp>
        <p:nvSpPr>
          <p:cNvPr id="12" name="Flèche courbée vers le haut 11"/>
          <p:cNvSpPr/>
          <p:nvPr/>
        </p:nvSpPr>
        <p:spPr>
          <a:xfrm rot="3787867">
            <a:off x="1567145" y="4458306"/>
            <a:ext cx="1792660" cy="795623"/>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ZoneTexte 12"/>
          <p:cNvSpPr txBox="1"/>
          <p:nvPr/>
        </p:nvSpPr>
        <p:spPr>
          <a:xfrm>
            <a:off x="5807968" y="4089847"/>
            <a:ext cx="1872208" cy="646331"/>
          </a:xfrm>
          <a:prstGeom prst="rect">
            <a:avLst/>
          </a:prstGeom>
          <a:noFill/>
        </p:spPr>
        <p:txBody>
          <a:bodyPr wrap="square" rtlCol="0">
            <a:spAutoFit/>
          </a:bodyPr>
          <a:lstStyle/>
          <a:p>
            <a:pPr algn="ctr"/>
            <a:r>
              <a:rPr lang="en-US" i="1" dirty="0"/>
              <a:t>AGATA@GANIL,</a:t>
            </a:r>
          </a:p>
          <a:p>
            <a:pPr algn="ctr"/>
            <a:r>
              <a:rPr lang="en-US" i="1" dirty="0"/>
              <a:t>2014-2020</a:t>
            </a:r>
          </a:p>
        </p:txBody>
      </p:sp>
      <p:sp>
        <p:nvSpPr>
          <p:cNvPr id="14" name="Flèche droite 13"/>
          <p:cNvSpPr/>
          <p:nvPr/>
        </p:nvSpPr>
        <p:spPr>
          <a:xfrm>
            <a:off x="5591944" y="4725144"/>
            <a:ext cx="288032"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4"/>
          <p:cNvPicPr>
            <a:picLocks noChangeAspect="1" noChangeArrowheads="1"/>
          </p:cNvPicPr>
          <p:nvPr/>
        </p:nvPicPr>
        <p:blipFill>
          <a:blip r:embed="rId7" cstate="print"/>
          <a:srcRect l="8963" t="12195" r="9096" b="8537"/>
          <a:stretch>
            <a:fillRect/>
          </a:stretch>
        </p:blipFill>
        <p:spPr bwMode="auto">
          <a:xfrm>
            <a:off x="6240017" y="5358354"/>
            <a:ext cx="936031" cy="950967"/>
          </a:xfrm>
          <a:prstGeom prst="rect">
            <a:avLst/>
          </a:prstGeom>
          <a:noFill/>
          <a:ln w="9525">
            <a:noFill/>
            <a:miter lim="800000"/>
            <a:headEnd/>
            <a:tailEnd/>
          </a:ln>
          <a:effectLst/>
        </p:spPr>
      </p:pic>
      <p:pic>
        <p:nvPicPr>
          <p:cNvPr id="17" name="Image 16" descr="DSC_0688.JPG"/>
          <p:cNvPicPr>
            <a:picLocks noChangeAspect="1"/>
          </p:cNvPicPr>
          <p:nvPr/>
        </p:nvPicPr>
        <p:blipFill>
          <a:blip r:embed="rId8" cstate="print"/>
          <a:stretch>
            <a:fillRect/>
          </a:stretch>
        </p:blipFill>
        <p:spPr>
          <a:xfrm rot="5400000">
            <a:off x="6977917" y="3195156"/>
            <a:ext cx="4213555" cy="2809037"/>
          </a:xfrm>
          <a:prstGeom prst="rect">
            <a:avLst/>
          </a:prstGeom>
        </p:spPr>
      </p:pic>
      <p:sp>
        <p:nvSpPr>
          <p:cNvPr id="19" name="TextBox 33"/>
          <p:cNvSpPr txBox="1"/>
          <p:nvPr/>
        </p:nvSpPr>
        <p:spPr>
          <a:xfrm>
            <a:off x="10200456" y="6505600"/>
            <a:ext cx="367408" cy="307777"/>
          </a:xfrm>
          <a:prstGeom prst="rect">
            <a:avLst/>
          </a:prstGeom>
          <a:noFill/>
        </p:spPr>
        <p:txBody>
          <a:bodyPr wrap="none" rtlCol="0">
            <a:spAutoFit/>
          </a:bodyPr>
          <a:lstStyle/>
          <a:p>
            <a:r>
              <a:rPr lang="it-IT" sz="1400" dirty="0"/>
              <a:t>22</a:t>
            </a:r>
          </a:p>
        </p:txBody>
      </p:sp>
    </p:spTree>
    <p:extLst>
      <p:ext uri="{BB962C8B-B14F-4D97-AF65-F5344CB8AC3E}">
        <p14:creationId xmlns:p14="http://schemas.microsoft.com/office/powerpoint/2010/main" val="470626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descr="Une image contenant intérieur, engin, plusieurs&#10;&#10;Description générée automatiquement">
            <a:extLst>
              <a:ext uri="{FF2B5EF4-FFF2-40B4-BE49-F238E27FC236}">
                <a16:creationId xmlns:a16="http://schemas.microsoft.com/office/drawing/2014/main" id="{86BCB5E0-E9A8-9893-0421-B8A7D010F2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143500" cy="6858000"/>
          </a:xfrm>
          <a:prstGeom prst="rect">
            <a:avLst/>
          </a:prstGeom>
        </p:spPr>
      </p:pic>
      <p:pic>
        <p:nvPicPr>
          <p:cNvPr id="9" name="Image 8" descr="Une image contenant arbre, extérieur, route, personne&#10;&#10;Description générée automatiquement">
            <a:extLst>
              <a:ext uri="{FF2B5EF4-FFF2-40B4-BE49-F238E27FC236}">
                <a16:creationId xmlns:a16="http://schemas.microsoft.com/office/drawing/2014/main" id="{743BE54E-3649-9A83-D3E0-ADB1403264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4086" y="1079695"/>
            <a:ext cx="7047914" cy="4698609"/>
          </a:xfrm>
          <a:prstGeom prst="rect">
            <a:avLst/>
          </a:prstGeom>
        </p:spPr>
      </p:pic>
      <p:sp>
        <p:nvSpPr>
          <p:cNvPr id="10" name="ZoneTexte 9">
            <a:extLst>
              <a:ext uri="{FF2B5EF4-FFF2-40B4-BE49-F238E27FC236}">
                <a16:creationId xmlns:a16="http://schemas.microsoft.com/office/drawing/2014/main" id="{12E4A5F1-92E5-F378-5BDF-BC927E298CB6}"/>
              </a:ext>
            </a:extLst>
          </p:cNvPr>
          <p:cNvSpPr txBox="1"/>
          <p:nvPr/>
        </p:nvSpPr>
        <p:spPr>
          <a:xfrm>
            <a:off x="7048502" y="411453"/>
            <a:ext cx="2889509" cy="461665"/>
          </a:xfrm>
          <a:prstGeom prst="rect">
            <a:avLst/>
          </a:prstGeom>
          <a:noFill/>
        </p:spPr>
        <p:txBody>
          <a:bodyPr wrap="none" rtlCol="0">
            <a:spAutoFit/>
          </a:bodyPr>
          <a:lstStyle/>
          <a:p>
            <a:r>
              <a:rPr lang="fr-FR" sz="2400" dirty="0"/>
              <a:t>AGATA </a:t>
            </a:r>
            <a:r>
              <a:rPr lang="fr-FR" sz="2400" dirty="0" err="1"/>
              <a:t>is</a:t>
            </a:r>
            <a:r>
              <a:rPr lang="fr-FR" sz="2400" dirty="0"/>
              <a:t> </a:t>
            </a:r>
            <a:r>
              <a:rPr lang="fr-FR" sz="2400" dirty="0" err="1"/>
              <a:t>today</a:t>
            </a:r>
            <a:r>
              <a:rPr lang="fr-FR" sz="2400" dirty="0"/>
              <a:t> at LNL</a:t>
            </a:r>
          </a:p>
        </p:txBody>
      </p:sp>
    </p:spTree>
    <p:extLst>
      <p:ext uri="{BB962C8B-B14F-4D97-AF65-F5344CB8AC3E}">
        <p14:creationId xmlns:p14="http://schemas.microsoft.com/office/powerpoint/2010/main" val="29274771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81200" y="-99392"/>
            <a:ext cx="8229600" cy="1143000"/>
          </a:xfrm>
        </p:spPr>
        <p:txBody>
          <a:bodyPr>
            <a:normAutofit/>
          </a:bodyPr>
          <a:lstStyle/>
          <a:p>
            <a:r>
              <a:rPr lang="en-US" sz="4000" b="1" dirty="0">
                <a:solidFill>
                  <a:srgbClr val="FF0000"/>
                </a:solidFill>
                <a:latin typeface="+mn-lt"/>
              </a:rPr>
              <a:t>AGATA Crystals</a:t>
            </a:r>
            <a:endParaRPr lang="it-IT" sz="4000" b="1" dirty="0">
              <a:solidFill>
                <a:srgbClr val="FF0000"/>
              </a:solidFill>
              <a:latin typeface="+mn-lt"/>
            </a:endParaRPr>
          </a:p>
        </p:txBody>
      </p:sp>
      <p:pic>
        <p:nvPicPr>
          <p:cNvPr id="36866" name="Picture 2"/>
          <p:cNvPicPr>
            <a:picLocks noChangeAspect="1" noChangeArrowheads="1"/>
          </p:cNvPicPr>
          <p:nvPr/>
        </p:nvPicPr>
        <p:blipFill>
          <a:blip r:embed="rId2" cstate="print"/>
          <a:srcRect l="67010" b="16563"/>
          <a:stretch>
            <a:fillRect/>
          </a:stretch>
        </p:blipFill>
        <p:spPr bwMode="auto">
          <a:xfrm>
            <a:off x="1626966" y="1052736"/>
            <a:ext cx="2304255" cy="2592288"/>
          </a:xfrm>
          <a:prstGeom prst="rect">
            <a:avLst/>
          </a:prstGeom>
          <a:noFill/>
          <a:ln w="9525">
            <a:noFill/>
            <a:miter lim="800000"/>
            <a:headEnd/>
            <a:tailEnd/>
          </a:ln>
        </p:spPr>
      </p:pic>
      <p:pic>
        <p:nvPicPr>
          <p:cNvPr id="36867" name="Picture 3"/>
          <p:cNvPicPr>
            <a:picLocks noChangeAspect="1" noChangeArrowheads="1"/>
          </p:cNvPicPr>
          <p:nvPr/>
        </p:nvPicPr>
        <p:blipFill>
          <a:blip r:embed="rId3" cstate="print"/>
          <a:srcRect/>
          <a:stretch>
            <a:fillRect/>
          </a:stretch>
        </p:blipFill>
        <p:spPr bwMode="auto">
          <a:xfrm>
            <a:off x="1531666" y="3573016"/>
            <a:ext cx="4492327" cy="1947464"/>
          </a:xfrm>
          <a:prstGeom prst="rect">
            <a:avLst/>
          </a:prstGeom>
          <a:noFill/>
          <a:ln w="9525">
            <a:noFill/>
            <a:miter lim="800000"/>
            <a:headEnd/>
            <a:tailEnd/>
          </a:ln>
        </p:spPr>
      </p:pic>
      <p:sp>
        <p:nvSpPr>
          <p:cNvPr id="7" name="TextBox 6"/>
          <p:cNvSpPr txBox="1"/>
          <p:nvPr/>
        </p:nvSpPr>
        <p:spPr>
          <a:xfrm>
            <a:off x="1559496" y="5506347"/>
            <a:ext cx="4680520" cy="769441"/>
          </a:xfrm>
          <a:prstGeom prst="rect">
            <a:avLst/>
          </a:prstGeom>
          <a:solidFill>
            <a:srgbClr val="FFFF00"/>
          </a:solidFill>
        </p:spPr>
        <p:txBody>
          <a:bodyPr wrap="square" rtlCol="0">
            <a:spAutoFit/>
          </a:bodyPr>
          <a:lstStyle/>
          <a:p>
            <a:pPr algn="ctr"/>
            <a:r>
              <a:rPr lang="en-US" sz="2400" dirty="0"/>
              <a:t>Volume ~370 cc </a:t>
            </a:r>
            <a:r>
              <a:rPr lang="en-US" sz="2400" dirty="0">
                <a:sym typeface="Wingdings" pitchFamily="2" charset="2"/>
              </a:rPr>
              <a:t>  Weight</a:t>
            </a:r>
            <a:r>
              <a:rPr lang="en-US" sz="2400" dirty="0"/>
              <a:t> ~2 kg</a:t>
            </a:r>
          </a:p>
          <a:p>
            <a:pPr algn="ctr"/>
            <a:r>
              <a:rPr lang="en-US" sz="2000" dirty="0"/>
              <a:t>(the 3 shapes are volume-equalized to  1%)</a:t>
            </a:r>
          </a:p>
        </p:txBody>
      </p:sp>
      <p:pic>
        <p:nvPicPr>
          <p:cNvPr id="6" name="Picture 2"/>
          <p:cNvPicPr>
            <a:picLocks noChangeAspect="1" noChangeArrowheads="1"/>
          </p:cNvPicPr>
          <p:nvPr/>
        </p:nvPicPr>
        <p:blipFill>
          <a:blip r:embed="rId2" cstate="print"/>
          <a:srcRect l="3093" t="4974" r="64948" b="18542"/>
          <a:stretch>
            <a:fillRect/>
          </a:stretch>
        </p:blipFill>
        <p:spPr bwMode="auto">
          <a:xfrm rot="10800000">
            <a:off x="3634459" y="1196749"/>
            <a:ext cx="2096963" cy="2232251"/>
          </a:xfrm>
          <a:prstGeom prst="rect">
            <a:avLst/>
          </a:prstGeom>
          <a:noFill/>
          <a:ln w="9525">
            <a:noFill/>
            <a:miter lim="800000"/>
            <a:headEnd/>
            <a:tailEnd/>
          </a:ln>
        </p:spPr>
      </p:pic>
      <p:pic>
        <p:nvPicPr>
          <p:cNvPr id="8" name="Picture 5" descr="agata_crystal"/>
          <p:cNvPicPr>
            <a:picLocks noChangeAspect="1" noChangeArrowheads="1"/>
          </p:cNvPicPr>
          <p:nvPr/>
        </p:nvPicPr>
        <p:blipFill>
          <a:blip r:embed="rId4" cstate="print"/>
          <a:srcRect/>
          <a:stretch>
            <a:fillRect/>
          </a:stretch>
        </p:blipFill>
        <p:spPr bwMode="auto">
          <a:xfrm>
            <a:off x="5750373" y="908721"/>
            <a:ext cx="2339975" cy="2343151"/>
          </a:xfrm>
          <a:prstGeom prst="rect">
            <a:avLst/>
          </a:prstGeom>
          <a:noFill/>
          <a:ln w="9525">
            <a:noFill/>
            <a:miter lim="800000"/>
            <a:headEnd/>
            <a:tailEnd/>
          </a:ln>
        </p:spPr>
      </p:pic>
      <p:pic>
        <p:nvPicPr>
          <p:cNvPr id="9" name="Picture 6" descr="crystal2"/>
          <p:cNvPicPr>
            <a:picLocks noChangeAspect="1" noChangeArrowheads="1"/>
          </p:cNvPicPr>
          <p:nvPr/>
        </p:nvPicPr>
        <p:blipFill>
          <a:blip r:embed="rId5" cstate="print">
            <a:lum contrast="18000"/>
          </a:blip>
          <a:srcRect/>
          <a:stretch>
            <a:fillRect/>
          </a:stretch>
        </p:blipFill>
        <p:spPr bwMode="auto">
          <a:xfrm>
            <a:off x="8323709" y="908722"/>
            <a:ext cx="2236787" cy="2339975"/>
          </a:xfrm>
          <a:prstGeom prst="rect">
            <a:avLst/>
          </a:prstGeom>
          <a:noFill/>
          <a:ln w="9525">
            <a:noFill/>
            <a:miter lim="800000"/>
            <a:headEnd/>
            <a:tailEnd/>
          </a:ln>
        </p:spPr>
      </p:pic>
      <p:sp>
        <p:nvSpPr>
          <p:cNvPr id="10" name="Text Box 16"/>
          <p:cNvSpPr txBox="1">
            <a:spLocks noChangeArrowheads="1"/>
          </p:cNvSpPr>
          <p:nvPr/>
        </p:nvSpPr>
        <p:spPr bwMode="auto">
          <a:xfrm>
            <a:off x="6609805" y="3321149"/>
            <a:ext cx="918841" cy="400110"/>
          </a:xfrm>
          <a:prstGeom prst="rect">
            <a:avLst/>
          </a:prstGeom>
          <a:noFill/>
          <a:ln w="9525">
            <a:noFill/>
            <a:miter lim="800000"/>
            <a:headEnd/>
            <a:tailEnd/>
          </a:ln>
        </p:spPr>
        <p:txBody>
          <a:bodyPr wrap="none">
            <a:spAutoFit/>
          </a:bodyPr>
          <a:lstStyle/>
          <a:p>
            <a:r>
              <a:rPr lang="en-GB" sz="2000" b="1">
                <a:solidFill>
                  <a:schemeClr val="accent2"/>
                </a:solidFill>
              </a:rPr>
              <a:t>80 mm</a:t>
            </a:r>
          </a:p>
        </p:txBody>
      </p:sp>
      <p:sp>
        <p:nvSpPr>
          <p:cNvPr id="11" name="Text Box 14"/>
          <p:cNvSpPr txBox="1">
            <a:spLocks noChangeArrowheads="1"/>
          </p:cNvSpPr>
          <p:nvPr/>
        </p:nvSpPr>
        <p:spPr bwMode="auto">
          <a:xfrm rot="5400000">
            <a:off x="7725622" y="4808337"/>
            <a:ext cx="918841" cy="400110"/>
          </a:xfrm>
          <a:prstGeom prst="rect">
            <a:avLst/>
          </a:prstGeom>
          <a:noFill/>
          <a:ln w="9525">
            <a:noFill/>
            <a:miter lim="800000"/>
            <a:headEnd/>
            <a:tailEnd/>
          </a:ln>
        </p:spPr>
        <p:txBody>
          <a:bodyPr wrap="none">
            <a:spAutoFit/>
          </a:bodyPr>
          <a:lstStyle/>
          <a:p>
            <a:r>
              <a:rPr lang="en-GB" sz="2000" b="1" dirty="0">
                <a:solidFill>
                  <a:schemeClr val="accent2"/>
                </a:solidFill>
              </a:rPr>
              <a:t>90 mm</a:t>
            </a:r>
          </a:p>
        </p:txBody>
      </p:sp>
      <p:sp>
        <p:nvSpPr>
          <p:cNvPr id="12" name="Text Box 29"/>
          <p:cNvSpPr txBox="1">
            <a:spLocks noChangeArrowheads="1"/>
          </p:cNvSpPr>
          <p:nvPr/>
        </p:nvSpPr>
        <p:spPr bwMode="auto">
          <a:xfrm>
            <a:off x="8143972" y="6006236"/>
            <a:ext cx="2720873" cy="400110"/>
          </a:xfrm>
          <a:prstGeom prst="rect">
            <a:avLst/>
          </a:prstGeom>
          <a:noFill/>
          <a:ln w="9525">
            <a:noFill/>
            <a:miter lim="800000"/>
            <a:headEnd/>
            <a:tailEnd/>
          </a:ln>
        </p:spPr>
        <p:txBody>
          <a:bodyPr wrap="none">
            <a:spAutoFit/>
          </a:bodyPr>
          <a:lstStyle/>
          <a:p>
            <a:r>
              <a:rPr lang="en-GB" sz="2000" b="1" dirty="0">
                <a:solidFill>
                  <a:schemeClr val="accent2"/>
                </a:solidFill>
              </a:rPr>
              <a:t>6x6 segmented cathode</a:t>
            </a:r>
          </a:p>
        </p:txBody>
      </p:sp>
      <p:pic>
        <p:nvPicPr>
          <p:cNvPr id="13" name="Picture 33"/>
          <p:cNvPicPr>
            <a:picLocks noChangeAspect="1" noChangeArrowheads="1"/>
          </p:cNvPicPr>
          <p:nvPr/>
        </p:nvPicPr>
        <p:blipFill>
          <a:blip r:embed="rId6" cstate="print"/>
          <a:srcRect r="1221"/>
          <a:stretch>
            <a:fillRect/>
          </a:stretch>
        </p:blipFill>
        <p:spPr bwMode="auto">
          <a:xfrm>
            <a:off x="6157366" y="3920998"/>
            <a:ext cx="1758951" cy="2303463"/>
          </a:xfrm>
          <a:prstGeom prst="rect">
            <a:avLst/>
          </a:prstGeom>
          <a:noFill/>
          <a:ln w="9525">
            <a:noFill/>
            <a:miter lim="800000"/>
            <a:headEnd/>
            <a:tailEnd/>
          </a:ln>
        </p:spPr>
      </p:pic>
      <p:sp>
        <p:nvSpPr>
          <p:cNvPr id="14" name="Line 13"/>
          <p:cNvSpPr>
            <a:spLocks noChangeShapeType="1"/>
          </p:cNvSpPr>
          <p:nvPr/>
        </p:nvSpPr>
        <p:spPr bwMode="auto">
          <a:xfrm>
            <a:off x="8025953" y="4149082"/>
            <a:ext cx="0" cy="1958975"/>
          </a:xfrm>
          <a:prstGeom prst="line">
            <a:avLst/>
          </a:prstGeom>
          <a:noFill/>
          <a:ln w="38100">
            <a:solidFill>
              <a:schemeClr val="tx1"/>
            </a:solidFill>
            <a:round/>
            <a:headEnd type="triangle" w="med" len="med"/>
            <a:tailEnd type="triangle" w="med" len="med"/>
          </a:ln>
        </p:spPr>
        <p:txBody>
          <a:bodyPr/>
          <a:lstStyle/>
          <a:p>
            <a:endParaRPr lang="it-IT"/>
          </a:p>
        </p:txBody>
      </p:sp>
      <p:sp>
        <p:nvSpPr>
          <p:cNvPr id="15" name="Line 15"/>
          <p:cNvSpPr>
            <a:spLocks noChangeShapeType="1"/>
          </p:cNvSpPr>
          <p:nvPr/>
        </p:nvSpPr>
        <p:spPr bwMode="auto">
          <a:xfrm>
            <a:off x="6189116" y="3832324"/>
            <a:ext cx="1651000" cy="0"/>
          </a:xfrm>
          <a:prstGeom prst="line">
            <a:avLst/>
          </a:prstGeom>
          <a:noFill/>
          <a:ln w="38100">
            <a:solidFill>
              <a:schemeClr val="tx1"/>
            </a:solidFill>
            <a:round/>
            <a:headEnd type="triangle" w="med" len="med"/>
            <a:tailEnd type="triangle" w="med" len="med"/>
          </a:ln>
        </p:spPr>
        <p:txBody>
          <a:bodyPr/>
          <a:lstStyle/>
          <a:p>
            <a:endParaRPr lang="it-IT"/>
          </a:p>
        </p:txBody>
      </p:sp>
      <p:pic>
        <p:nvPicPr>
          <p:cNvPr id="16" name="Picture 42" descr="Pages from detector_tests_Page_1_Image_0003"/>
          <p:cNvPicPr>
            <a:picLocks noChangeAspect="1" noChangeArrowheads="1"/>
          </p:cNvPicPr>
          <p:nvPr/>
        </p:nvPicPr>
        <p:blipFill>
          <a:blip r:embed="rId7" cstate="print"/>
          <a:srcRect/>
          <a:stretch>
            <a:fillRect/>
          </a:stretch>
        </p:blipFill>
        <p:spPr bwMode="auto">
          <a:xfrm>
            <a:off x="8320535" y="3275683"/>
            <a:ext cx="2233612" cy="1857375"/>
          </a:xfrm>
          <a:prstGeom prst="rect">
            <a:avLst/>
          </a:prstGeom>
          <a:noFill/>
          <a:ln w="9525">
            <a:noFill/>
            <a:miter lim="800000"/>
            <a:headEnd/>
            <a:tailEnd/>
          </a:ln>
        </p:spPr>
      </p:pic>
    </p:spTree>
    <p:extLst>
      <p:ext uri="{BB962C8B-B14F-4D97-AF65-F5344CB8AC3E}">
        <p14:creationId xmlns:p14="http://schemas.microsoft.com/office/powerpoint/2010/main" val="41393773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CC84ECCD-54D2-FBDF-00C8-BEC5B7600461}"/>
              </a:ext>
            </a:extLst>
          </p:cNvPr>
          <p:cNvSpPr>
            <a:spLocks noGrp="1"/>
          </p:cNvSpPr>
          <p:nvPr>
            <p:ph type="body" sz="quarter" idx="18"/>
          </p:nvPr>
        </p:nvSpPr>
        <p:spPr/>
        <p:txBody>
          <a:bodyPr/>
          <a:lstStyle/>
          <a:p>
            <a:r>
              <a:rPr lang="fr-FR" dirty="0" err="1"/>
              <a:t>Advances</a:t>
            </a:r>
            <a:r>
              <a:rPr lang="fr-FR" dirty="0"/>
              <a:t> in </a:t>
            </a:r>
            <a:r>
              <a:rPr lang="fr-FR" dirty="0" err="1">
                <a:latin typeface="Symbol" pitchFamily="2" charset="2"/>
              </a:rPr>
              <a:t>g</a:t>
            </a:r>
            <a:r>
              <a:rPr lang="fr-FR" dirty="0" err="1"/>
              <a:t>-ray</a:t>
            </a:r>
            <a:r>
              <a:rPr lang="fr-FR" dirty="0"/>
              <a:t> </a:t>
            </a:r>
            <a:r>
              <a:rPr lang="fr-FR" dirty="0" err="1"/>
              <a:t>spectroscopy</a:t>
            </a:r>
            <a:endParaRPr lang="fr-FR" dirty="0"/>
          </a:p>
        </p:txBody>
      </p:sp>
      <p:pic>
        <p:nvPicPr>
          <p:cNvPr id="7" name="Shape 741" descr="Picture1">
            <a:extLst>
              <a:ext uri="{FF2B5EF4-FFF2-40B4-BE49-F238E27FC236}">
                <a16:creationId xmlns:a16="http://schemas.microsoft.com/office/drawing/2014/main" id="{2B8FD53A-616D-F83B-1C9C-B5668087A5B4}"/>
              </a:ext>
            </a:extLst>
          </p:cNvPr>
          <p:cNvPicPr preferRelativeResize="0">
            <a:picLocks noChangeAspect="1"/>
          </p:cNvPicPr>
          <p:nvPr/>
        </p:nvPicPr>
        <p:blipFill rotWithShape="1">
          <a:blip r:embed="rId2">
            <a:alphaModFix/>
          </a:blip>
          <a:srcRect/>
          <a:stretch/>
        </p:blipFill>
        <p:spPr>
          <a:xfrm>
            <a:off x="439159" y="1043286"/>
            <a:ext cx="4297833" cy="5814714"/>
          </a:xfrm>
          <a:prstGeom prst="rect">
            <a:avLst/>
          </a:prstGeom>
          <a:noFill/>
          <a:ln>
            <a:noFill/>
          </a:ln>
        </p:spPr>
      </p:pic>
      <p:sp>
        <p:nvSpPr>
          <p:cNvPr id="8" name="Rectangle 7">
            <a:extLst>
              <a:ext uri="{FF2B5EF4-FFF2-40B4-BE49-F238E27FC236}">
                <a16:creationId xmlns:a16="http://schemas.microsoft.com/office/drawing/2014/main" id="{0494B463-7DD3-F5D2-77D5-340DEDD0351D}"/>
              </a:ext>
            </a:extLst>
          </p:cNvPr>
          <p:cNvSpPr/>
          <p:nvPr/>
        </p:nvSpPr>
        <p:spPr>
          <a:xfrm>
            <a:off x="2798618" y="1856509"/>
            <a:ext cx="2493818" cy="1995055"/>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grpSp>
        <p:nvGrpSpPr>
          <p:cNvPr id="9" name="Shape 742">
            <a:extLst>
              <a:ext uri="{FF2B5EF4-FFF2-40B4-BE49-F238E27FC236}">
                <a16:creationId xmlns:a16="http://schemas.microsoft.com/office/drawing/2014/main" id="{CB3F5A99-2626-F988-5AF9-069770C7955C}"/>
              </a:ext>
            </a:extLst>
          </p:cNvPr>
          <p:cNvGrpSpPr/>
          <p:nvPr/>
        </p:nvGrpSpPr>
        <p:grpSpPr>
          <a:xfrm>
            <a:off x="3065729" y="1537820"/>
            <a:ext cx="1959596" cy="2177515"/>
            <a:chOff x="1346" y="1151"/>
            <a:chExt cx="1234" cy="1371"/>
          </a:xfrm>
        </p:grpSpPr>
        <p:pic>
          <p:nvPicPr>
            <p:cNvPr id="10" name="Shape 743" descr="Picture1">
              <a:extLst>
                <a:ext uri="{FF2B5EF4-FFF2-40B4-BE49-F238E27FC236}">
                  <a16:creationId xmlns:a16="http://schemas.microsoft.com/office/drawing/2014/main" id="{4A0EF96D-DEC5-8D25-EB51-E778E44E1E2A}"/>
                </a:ext>
              </a:extLst>
            </p:cNvPr>
            <p:cNvPicPr preferRelativeResize="0"/>
            <p:nvPr/>
          </p:nvPicPr>
          <p:blipFill rotWithShape="1">
            <a:blip r:embed="rId3">
              <a:alphaModFix/>
            </a:blip>
            <a:srcRect l="10692" t="8467" r="13768" b="3281"/>
            <a:stretch/>
          </p:blipFill>
          <p:spPr>
            <a:xfrm>
              <a:off x="1428" y="1252"/>
              <a:ext cx="1088" cy="1270"/>
            </a:xfrm>
            <a:prstGeom prst="rect">
              <a:avLst/>
            </a:prstGeom>
            <a:noFill/>
            <a:ln>
              <a:noFill/>
            </a:ln>
          </p:spPr>
        </p:pic>
        <p:sp>
          <p:nvSpPr>
            <p:cNvPr id="11" name="Shape 744">
              <a:extLst>
                <a:ext uri="{FF2B5EF4-FFF2-40B4-BE49-F238E27FC236}">
                  <a16:creationId xmlns:a16="http://schemas.microsoft.com/office/drawing/2014/main" id="{77739E1C-5B0D-4159-088E-E5C7A170AEFA}"/>
                </a:ext>
              </a:extLst>
            </p:cNvPr>
            <p:cNvSpPr/>
            <p:nvPr/>
          </p:nvSpPr>
          <p:spPr>
            <a:xfrm rot="-9536300">
              <a:off x="1382" y="1873"/>
              <a:ext cx="835" cy="358"/>
            </a:xfrm>
            <a:prstGeom prst="curvedDownArrow">
              <a:avLst>
                <a:gd name="adj1" fmla="val 31895"/>
                <a:gd name="adj2" fmla="val 78413"/>
                <a:gd name="adj3" fmla="val 36579"/>
              </a:avLst>
            </a:prstGeom>
            <a:solidFill>
              <a:schemeClr val="dk1"/>
            </a:solidFill>
            <a:ln w="9525" cap="flat" cmpd="sng">
              <a:solidFill>
                <a:schemeClr val="dk1"/>
              </a:solidFill>
              <a:prstDash val="solid"/>
              <a:miter/>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12" name="Shape 745">
              <a:extLst>
                <a:ext uri="{FF2B5EF4-FFF2-40B4-BE49-F238E27FC236}">
                  <a16:creationId xmlns:a16="http://schemas.microsoft.com/office/drawing/2014/main" id="{294D8D58-3AEA-A0B4-4EDC-E33D2B530C47}"/>
                </a:ext>
              </a:extLst>
            </p:cNvPr>
            <p:cNvSpPr/>
            <p:nvPr/>
          </p:nvSpPr>
          <p:spPr>
            <a:xfrm rot="1260000">
              <a:off x="1708" y="1288"/>
              <a:ext cx="835" cy="360"/>
            </a:xfrm>
            <a:prstGeom prst="curvedDownArrow">
              <a:avLst>
                <a:gd name="adj1" fmla="val 31806"/>
                <a:gd name="adj2" fmla="val 78195"/>
                <a:gd name="adj3" fmla="val 36579"/>
              </a:avLst>
            </a:prstGeom>
            <a:solidFill>
              <a:schemeClr val="dk1"/>
            </a:solidFill>
            <a:ln w="9525" cap="flat" cmpd="sng">
              <a:solidFill>
                <a:schemeClr val="dk1"/>
              </a:solidFill>
              <a:prstDash val="solid"/>
              <a:miter/>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grpSp>
      <p:sp>
        <p:nvSpPr>
          <p:cNvPr id="13" name="Shape 746">
            <a:extLst>
              <a:ext uri="{FF2B5EF4-FFF2-40B4-BE49-F238E27FC236}">
                <a16:creationId xmlns:a16="http://schemas.microsoft.com/office/drawing/2014/main" id="{74495CF9-6216-D89B-FCBA-923D3D617057}"/>
              </a:ext>
            </a:extLst>
          </p:cNvPr>
          <p:cNvSpPr txBox="1"/>
          <p:nvPr/>
        </p:nvSpPr>
        <p:spPr>
          <a:xfrm>
            <a:off x="4381614" y="1348653"/>
            <a:ext cx="1079499" cy="366711"/>
          </a:xfrm>
          <a:prstGeom prst="rect">
            <a:avLst/>
          </a:prstGeom>
          <a:noFill/>
          <a:ln>
            <a:noFill/>
          </a:ln>
        </p:spPr>
        <p:txBody>
          <a:bodyPr lIns="91425" tIns="45700" rIns="91425" bIns="45700" anchor="t" anchorCtr="0">
            <a:noAutofit/>
          </a:bodyPr>
          <a:lstStyle/>
          <a:p>
            <a:pPr>
              <a:buSzPct val="25000"/>
            </a:pPr>
            <a:r>
              <a:rPr lang="en-US" b="1" baseline="30000" dirty="0">
                <a:solidFill>
                  <a:srgbClr val="FF3300"/>
                </a:solidFill>
                <a:latin typeface="Calibri"/>
                <a:ea typeface="Calibri"/>
                <a:cs typeface="Calibri"/>
                <a:sym typeface="Calibri"/>
              </a:rPr>
              <a:t>156</a:t>
            </a:r>
            <a:r>
              <a:rPr lang="en-US" b="1" dirty="0">
                <a:solidFill>
                  <a:srgbClr val="FF3300"/>
                </a:solidFill>
                <a:latin typeface="Calibri"/>
                <a:ea typeface="Calibri"/>
                <a:cs typeface="Calibri"/>
                <a:sym typeface="Calibri"/>
              </a:rPr>
              <a:t>Dy</a:t>
            </a:r>
          </a:p>
        </p:txBody>
      </p:sp>
      <p:sp>
        <p:nvSpPr>
          <p:cNvPr id="2" name="Shape 769">
            <a:extLst>
              <a:ext uri="{FF2B5EF4-FFF2-40B4-BE49-F238E27FC236}">
                <a16:creationId xmlns:a16="http://schemas.microsoft.com/office/drawing/2014/main" id="{2B36EB63-2A4F-3731-C0EE-7258ED8FAE8C}"/>
              </a:ext>
            </a:extLst>
          </p:cNvPr>
          <p:cNvSpPr/>
          <p:nvPr/>
        </p:nvSpPr>
        <p:spPr>
          <a:xfrm>
            <a:off x="2980984" y="3396646"/>
            <a:ext cx="2691891" cy="553997"/>
          </a:xfrm>
          <a:prstGeom prst="rect">
            <a:avLst/>
          </a:prstGeom>
          <a:solidFill>
            <a:schemeClr val="lt1"/>
          </a:solidFill>
          <a:ln>
            <a:noFill/>
          </a:ln>
        </p:spPr>
        <p:txBody>
          <a:bodyPr lIns="91425" tIns="45700" rIns="91425" bIns="45700" anchor="t" anchorCtr="0">
            <a:noAutofit/>
          </a:bodyPr>
          <a:lstStyle/>
          <a:p>
            <a:pPr algn="ctr">
              <a:buSzPct val="25000"/>
            </a:pPr>
            <a:r>
              <a:rPr lang="en-US" i="1" dirty="0">
                <a:solidFill>
                  <a:schemeClr val="dk1"/>
                </a:solidFill>
                <a:latin typeface="Calibri"/>
                <a:ea typeface="Calibri"/>
                <a:cs typeface="Calibri"/>
                <a:sym typeface="Calibri"/>
              </a:rPr>
              <a:t>super-deformation in </a:t>
            </a:r>
            <a:r>
              <a:rPr lang="en-US" i="1" baseline="30000" dirty="0">
                <a:solidFill>
                  <a:schemeClr val="dk1"/>
                </a:solidFill>
                <a:latin typeface="Calibri"/>
                <a:ea typeface="Calibri"/>
                <a:cs typeface="Calibri"/>
                <a:sym typeface="Calibri"/>
              </a:rPr>
              <a:t>156</a:t>
            </a:r>
            <a:r>
              <a:rPr lang="en-US" i="1" dirty="0">
                <a:solidFill>
                  <a:schemeClr val="dk1"/>
                </a:solidFill>
                <a:latin typeface="Calibri"/>
                <a:ea typeface="Calibri"/>
                <a:cs typeface="Calibri"/>
                <a:sym typeface="Calibri"/>
              </a:rPr>
              <a:t>Dy</a:t>
            </a:r>
          </a:p>
          <a:p>
            <a:pPr algn="ctr">
              <a:buSzPct val="25000"/>
            </a:pPr>
            <a:r>
              <a:rPr lang="en-US" sz="1200" i="1" dirty="0">
                <a:solidFill>
                  <a:schemeClr val="dk1"/>
                </a:solidFill>
                <a:latin typeface="Calibri"/>
                <a:ea typeface="Calibri"/>
                <a:cs typeface="Calibri"/>
                <a:sym typeface="Calibri"/>
              </a:rPr>
              <a:t>major/minor axis = 2:1</a:t>
            </a:r>
          </a:p>
        </p:txBody>
      </p:sp>
      <p:pic>
        <p:nvPicPr>
          <p:cNvPr id="4" name="Shape 762">
            <a:extLst>
              <a:ext uri="{FF2B5EF4-FFF2-40B4-BE49-F238E27FC236}">
                <a16:creationId xmlns:a16="http://schemas.microsoft.com/office/drawing/2014/main" id="{AB8CD048-C1B5-83C8-CE29-13C1665CF6A0}"/>
              </a:ext>
            </a:extLst>
          </p:cNvPr>
          <p:cNvPicPr preferRelativeResize="0">
            <a:picLocks noChangeAspect="1"/>
          </p:cNvPicPr>
          <p:nvPr/>
        </p:nvPicPr>
        <p:blipFill rotWithShape="1">
          <a:blip r:embed="rId4">
            <a:alphaModFix/>
          </a:blip>
          <a:srcRect/>
          <a:stretch/>
        </p:blipFill>
        <p:spPr>
          <a:xfrm>
            <a:off x="5447521" y="1927818"/>
            <a:ext cx="6250332" cy="4697453"/>
          </a:xfrm>
          <a:prstGeom prst="rect">
            <a:avLst/>
          </a:prstGeom>
          <a:noFill/>
          <a:ln>
            <a:noFill/>
          </a:ln>
        </p:spPr>
      </p:pic>
      <p:sp>
        <p:nvSpPr>
          <p:cNvPr id="5" name="Shape 765">
            <a:extLst>
              <a:ext uri="{FF2B5EF4-FFF2-40B4-BE49-F238E27FC236}">
                <a16:creationId xmlns:a16="http://schemas.microsoft.com/office/drawing/2014/main" id="{7027420D-DC65-8FD7-4F19-05D22AC4E9FE}"/>
              </a:ext>
            </a:extLst>
          </p:cNvPr>
          <p:cNvSpPr/>
          <p:nvPr/>
        </p:nvSpPr>
        <p:spPr>
          <a:xfrm>
            <a:off x="5024987" y="1207508"/>
            <a:ext cx="7095401" cy="686337"/>
          </a:xfrm>
          <a:prstGeom prst="rect">
            <a:avLst/>
          </a:prstGeom>
          <a:noFill/>
          <a:ln>
            <a:noFill/>
          </a:ln>
        </p:spPr>
        <p:txBody>
          <a:bodyPr lIns="91425" tIns="45700" rIns="91425" bIns="45700" anchor="t" anchorCtr="0">
            <a:noAutofit/>
          </a:bodyPr>
          <a:lstStyle/>
          <a:p>
            <a:pPr algn="ctr">
              <a:buSzPct val="25000"/>
            </a:pPr>
            <a:r>
              <a:rPr lang="en-US"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Sensitivity = inverse of the weakest channel reaction cross-section that can be measured over total cross-section</a:t>
            </a:r>
          </a:p>
        </p:txBody>
      </p:sp>
    </p:spTree>
    <p:extLst>
      <p:ext uri="{BB962C8B-B14F-4D97-AF65-F5344CB8AC3E}">
        <p14:creationId xmlns:p14="http://schemas.microsoft.com/office/powerpoint/2010/main" val="41624349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7506" name="Picture 2" descr="tripel_transparent_vakuum"/>
          <p:cNvPicPr>
            <a:picLocks noChangeAspect="1" noChangeArrowheads="1"/>
          </p:cNvPicPr>
          <p:nvPr/>
        </p:nvPicPr>
        <p:blipFill>
          <a:blip r:embed="rId3" cstate="print"/>
          <a:srcRect/>
          <a:stretch>
            <a:fillRect/>
          </a:stretch>
        </p:blipFill>
        <p:spPr bwMode="auto">
          <a:xfrm>
            <a:off x="-1897062" y="0"/>
            <a:ext cx="12711113" cy="9532939"/>
          </a:xfrm>
          <a:prstGeom prst="rect">
            <a:avLst/>
          </a:prstGeom>
          <a:noFill/>
        </p:spPr>
      </p:pic>
      <p:sp>
        <p:nvSpPr>
          <p:cNvPr id="1557507" name="Text Box 2"/>
          <p:cNvSpPr txBox="1">
            <a:spLocks noChangeArrowheads="1"/>
          </p:cNvSpPr>
          <p:nvPr/>
        </p:nvSpPr>
        <p:spPr bwMode="auto">
          <a:xfrm>
            <a:off x="2782888" y="196851"/>
            <a:ext cx="7273925" cy="457946"/>
          </a:xfrm>
          <a:prstGeom prst="rect">
            <a:avLst/>
          </a:prstGeom>
          <a:noFill/>
          <a:ln w="36068">
            <a:noFill/>
            <a:round/>
            <a:headEnd/>
            <a:tailEnd/>
          </a:ln>
        </p:spPr>
        <p:txBody>
          <a:bodyPr lIns="0" tIns="0" rIns="0" bIns="0">
            <a:spAutoFit/>
          </a:bodyPr>
          <a:lstStyle/>
          <a:p>
            <a:pPr algn="ctr" defTabSz="407978" hangingPunct="0">
              <a:lnSpc>
                <a:spcPct val="93000"/>
              </a:lnSpc>
              <a:buClr>
                <a:srgbClr val="000000"/>
              </a:buClr>
              <a:buSzPct val="45000"/>
              <a:tabLst>
                <a:tab pos="657209" algn="l"/>
                <a:tab pos="1312830" algn="l"/>
                <a:tab pos="1970039" algn="l"/>
                <a:tab pos="2627248" algn="l"/>
                <a:tab pos="3282869" algn="l"/>
                <a:tab pos="3940076" algn="l"/>
                <a:tab pos="4595698" algn="l"/>
                <a:tab pos="5252907" algn="l"/>
                <a:tab pos="5910115" algn="l"/>
              </a:tabLst>
            </a:pPr>
            <a:r>
              <a:rPr lang="en-GB" sz="3200" b="1">
                <a:solidFill>
                  <a:srgbClr val="FFFF66"/>
                </a:solidFill>
                <a:effectLst>
                  <a:outerShdw blurRad="38100" dist="38100" dir="2700000" algn="tl">
                    <a:srgbClr val="C0C0C0"/>
                  </a:outerShdw>
                </a:effectLst>
              </a:rPr>
              <a:t>Asymmetric AGATA Triple Cryostat</a:t>
            </a:r>
          </a:p>
        </p:txBody>
      </p:sp>
      <p:sp>
        <p:nvSpPr>
          <p:cNvPr id="1557508" name="Text Box 9"/>
          <p:cNvSpPr txBox="1">
            <a:spLocks noChangeArrowheads="1"/>
          </p:cNvSpPr>
          <p:nvPr/>
        </p:nvSpPr>
        <p:spPr bwMode="auto">
          <a:xfrm>
            <a:off x="6383339" y="1052513"/>
            <a:ext cx="4176712" cy="1144865"/>
          </a:xfrm>
          <a:prstGeom prst="rect">
            <a:avLst/>
          </a:prstGeom>
          <a:noFill/>
          <a:ln w="36068">
            <a:noFill/>
            <a:round/>
            <a:headEnd/>
            <a:tailEnd/>
          </a:ln>
        </p:spPr>
        <p:txBody>
          <a:bodyPr lIns="0" tIns="0" rIns="0" bIns="0">
            <a:spAutoFit/>
          </a:bodyPr>
          <a:lstStyle/>
          <a:p>
            <a:pPr defTabSz="407978" hangingPunct="0">
              <a:lnSpc>
                <a:spcPct val="93000"/>
              </a:lnSpc>
              <a:buClr>
                <a:srgbClr val="000000"/>
              </a:buClr>
              <a:buSzPct val="45000"/>
              <a:tabLst>
                <a:tab pos="657209" algn="l"/>
                <a:tab pos="1312830" algn="l"/>
                <a:tab pos="1970039" algn="l"/>
                <a:tab pos="2627248" algn="l"/>
                <a:tab pos="3282869" algn="l"/>
                <a:tab pos="3940076" algn="l"/>
                <a:tab pos="4595698" algn="l"/>
              </a:tabLst>
            </a:pPr>
            <a:r>
              <a:rPr lang="en-GB" sz="1600">
                <a:solidFill>
                  <a:srgbClr val="FFFF66"/>
                </a:solidFill>
              </a:rPr>
              <a:t>Challenges:</a:t>
            </a:r>
          </a:p>
          <a:p>
            <a:pPr defTabSz="407978" hangingPunct="0">
              <a:lnSpc>
                <a:spcPct val="93000"/>
              </a:lnSpc>
              <a:buClr>
                <a:srgbClr val="000000"/>
              </a:buClr>
              <a:buSzPct val="45000"/>
              <a:tabLst>
                <a:tab pos="657209" algn="l"/>
                <a:tab pos="1312830" algn="l"/>
                <a:tab pos="1970039" algn="l"/>
                <a:tab pos="2627248" algn="l"/>
                <a:tab pos="3282869" algn="l"/>
                <a:tab pos="3940076" algn="l"/>
                <a:tab pos="4595698" algn="l"/>
              </a:tabLst>
            </a:pPr>
            <a:r>
              <a:rPr lang="en-GB" sz="1600">
                <a:solidFill>
                  <a:srgbClr val="FFFF66"/>
                </a:solidFill>
              </a:rPr>
              <a:t>          - mechanical precision</a:t>
            </a:r>
          </a:p>
          <a:p>
            <a:pPr defTabSz="407978" hangingPunct="0">
              <a:lnSpc>
                <a:spcPct val="93000"/>
              </a:lnSpc>
              <a:buClr>
                <a:srgbClr val="000000"/>
              </a:buClr>
              <a:buSzPct val="45000"/>
              <a:tabLst>
                <a:tab pos="657209" algn="l"/>
                <a:tab pos="1312830" algn="l"/>
                <a:tab pos="1970039" algn="l"/>
                <a:tab pos="2627248" algn="l"/>
                <a:tab pos="3282869" algn="l"/>
                <a:tab pos="3940076" algn="l"/>
                <a:tab pos="4595698" algn="l"/>
              </a:tabLst>
            </a:pPr>
            <a:r>
              <a:rPr lang="en-GB" sz="1600">
                <a:solidFill>
                  <a:srgbClr val="FFFF66"/>
                </a:solidFill>
              </a:rPr>
              <a:t>          - heat development, LN2 consumption</a:t>
            </a:r>
          </a:p>
          <a:p>
            <a:pPr defTabSz="407978" hangingPunct="0">
              <a:lnSpc>
                <a:spcPct val="93000"/>
              </a:lnSpc>
              <a:buClr>
                <a:srgbClr val="000000"/>
              </a:buClr>
              <a:buSzPct val="45000"/>
              <a:tabLst>
                <a:tab pos="657209" algn="l"/>
                <a:tab pos="1312830" algn="l"/>
                <a:tab pos="1970039" algn="l"/>
                <a:tab pos="2627248" algn="l"/>
                <a:tab pos="3282869" algn="l"/>
                <a:tab pos="3940076" algn="l"/>
                <a:tab pos="4595698" algn="l"/>
              </a:tabLst>
            </a:pPr>
            <a:r>
              <a:rPr lang="en-GB" sz="1600">
                <a:solidFill>
                  <a:srgbClr val="FFFF66"/>
                </a:solidFill>
              </a:rPr>
              <a:t>          - microphonics</a:t>
            </a:r>
          </a:p>
          <a:p>
            <a:pPr defTabSz="407978" hangingPunct="0">
              <a:lnSpc>
                <a:spcPct val="93000"/>
              </a:lnSpc>
              <a:buClr>
                <a:srgbClr val="000000"/>
              </a:buClr>
              <a:buSzPct val="45000"/>
              <a:tabLst>
                <a:tab pos="657209" algn="l"/>
                <a:tab pos="1312830" algn="l"/>
                <a:tab pos="1970039" algn="l"/>
                <a:tab pos="2627248" algn="l"/>
                <a:tab pos="3282869" algn="l"/>
                <a:tab pos="3940076" algn="l"/>
                <a:tab pos="4595698" algn="l"/>
              </a:tabLst>
            </a:pPr>
            <a:r>
              <a:rPr lang="en-GB" sz="1600">
                <a:solidFill>
                  <a:srgbClr val="FFFF66"/>
                </a:solidFill>
              </a:rPr>
              <a:t>          - noise, high frequencies</a:t>
            </a:r>
          </a:p>
        </p:txBody>
      </p:sp>
      <p:sp>
        <p:nvSpPr>
          <p:cNvPr id="1557509" name="Text Box 9"/>
          <p:cNvSpPr txBox="1">
            <a:spLocks noChangeArrowheads="1"/>
          </p:cNvSpPr>
          <p:nvPr/>
        </p:nvSpPr>
        <p:spPr bwMode="auto">
          <a:xfrm>
            <a:off x="1774825" y="981076"/>
            <a:ext cx="4249739" cy="792163"/>
          </a:xfrm>
          <a:prstGeom prst="rect">
            <a:avLst/>
          </a:prstGeom>
          <a:noFill/>
          <a:ln w="36000">
            <a:noFill/>
            <a:round/>
            <a:headEnd/>
            <a:tailEnd/>
          </a:ln>
        </p:spPr>
        <p:txBody>
          <a:bodyPr wrap="none" lIns="0" tIns="0" rIns="0" bIns="0"/>
          <a:lstStyle/>
          <a:p>
            <a:pPr defTabSz="407978" hangingPunct="0">
              <a:lnSpc>
                <a:spcPct val="93000"/>
              </a:lnSpc>
              <a:buClr>
                <a:srgbClr val="000000"/>
              </a:buClr>
              <a:buSzPct val="45000"/>
              <a:tabLst>
                <a:tab pos="657209" algn="l"/>
                <a:tab pos="1312830" algn="l"/>
                <a:tab pos="1970039" algn="l"/>
                <a:tab pos="2627248" algn="l"/>
                <a:tab pos="3282869" algn="l"/>
                <a:tab pos="3940076" algn="l"/>
                <a:tab pos="4595698" algn="l"/>
              </a:tabLst>
            </a:pPr>
            <a:r>
              <a:rPr lang="en-GB">
                <a:solidFill>
                  <a:srgbClr val="FFFF66"/>
                </a:solidFill>
              </a:rPr>
              <a:t>- integration of 111 high resolution </a:t>
            </a:r>
          </a:p>
          <a:p>
            <a:pPr defTabSz="407978" hangingPunct="0">
              <a:lnSpc>
                <a:spcPct val="93000"/>
              </a:lnSpc>
              <a:buClr>
                <a:srgbClr val="000000"/>
              </a:buClr>
              <a:buSzPct val="45000"/>
              <a:tabLst>
                <a:tab pos="657209" algn="l"/>
                <a:tab pos="1312830" algn="l"/>
                <a:tab pos="1970039" algn="l"/>
                <a:tab pos="2627248" algn="l"/>
                <a:tab pos="3282869" algn="l"/>
                <a:tab pos="3940076" algn="l"/>
                <a:tab pos="4595698" algn="l"/>
              </a:tabLst>
            </a:pPr>
            <a:r>
              <a:rPr lang="en-GB">
                <a:solidFill>
                  <a:srgbClr val="FFFF66"/>
                </a:solidFill>
              </a:rPr>
              <a:t>  spectroscopy channels</a:t>
            </a:r>
          </a:p>
          <a:p>
            <a:pPr defTabSz="407978" hangingPunct="0">
              <a:lnSpc>
                <a:spcPct val="93000"/>
              </a:lnSpc>
              <a:buClr>
                <a:srgbClr val="000000"/>
              </a:buClr>
              <a:buSzPct val="45000"/>
              <a:tabLst>
                <a:tab pos="657209" algn="l"/>
                <a:tab pos="1312830" algn="l"/>
                <a:tab pos="1970039" algn="l"/>
                <a:tab pos="2627248" algn="l"/>
                <a:tab pos="3282869" algn="l"/>
                <a:tab pos="3940076" algn="l"/>
                <a:tab pos="4595698" algn="l"/>
              </a:tabLst>
            </a:pPr>
            <a:r>
              <a:rPr lang="en-GB">
                <a:solidFill>
                  <a:srgbClr val="FFFF66"/>
                </a:solidFill>
              </a:rPr>
              <a:t>- cold FET technology for all signals</a:t>
            </a:r>
          </a:p>
        </p:txBody>
      </p:sp>
      <p:sp>
        <p:nvSpPr>
          <p:cNvPr id="6" name="TextBox 5"/>
          <p:cNvSpPr txBox="1"/>
          <p:nvPr/>
        </p:nvSpPr>
        <p:spPr>
          <a:xfrm>
            <a:off x="7392144" y="6453336"/>
            <a:ext cx="1823576" cy="369332"/>
          </a:xfrm>
          <a:prstGeom prst="rect">
            <a:avLst/>
          </a:prstGeom>
          <a:noFill/>
        </p:spPr>
        <p:txBody>
          <a:bodyPr wrap="none" rtlCol="0">
            <a:spAutoFit/>
          </a:bodyPr>
          <a:lstStyle/>
          <a:p>
            <a:r>
              <a:rPr lang="en-US" dirty="0">
                <a:solidFill>
                  <a:srgbClr val="FF0000"/>
                </a:solidFill>
              </a:rPr>
              <a:t>Courtesy P. Reiter</a:t>
            </a:r>
            <a:endParaRPr lang="it-IT" dirty="0">
              <a:solidFill>
                <a:srgbClr val="FF0000"/>
              </a:solidFill>
            </a:endParaRPr>
          </a:p>
        </p:txBody>
      </p:sp>
      <p:sp>
        <p:nvSpPr>
          <p:cNvPr id="7" name="Rectangle 6"/>
          <p:cNvSpPr/>
          <p:nvPr/>
        </p:nvSpPr>
        <p:spPr>
          <a:xfrm>
            <a:off x="6869360" y="5940569"/>
            <a:ext cx="3798640" cy="584775"/>
          </a:xfrm>
          <a:prstGeom prst="rect">
            <a:avLst/>
          </a:prstGeom>
          <a:noFill/>
        </p:spPr>
        <p:txBody>
          <a:bodyPr wrap="square">
            <a:spAutoFit/>
          </a:bodyPr>
          <a:lstStyle/>
          <a:p>
            <a:r>
              <a:rPr lang="de-DE" sz="1600" dirty="0">
                <a:solidFill>
                  <a:srgbClr val="FFFF00"/>
                </a:solidFill>
              </a:rPr>
              <a:t>A. Wiens et al. NIM A 618 </a:t>
            </a:r>
            <a:r>
              <a:rPr lang="fr-FR" sz="1600" dirty="0">
                <a:solidFill>
                  <a:srgbClr val="FFFF00"/>
                </a:solidFill>
              </a:rPr>
              <a:t>(2010) 223–233</a:t>
            </a:r>
          </a:p>
          <a:p>
            <a:r>
              <a:rPr lang="fr-FR" sz="1600" dirty="0">
                <a:solidFill>
                  <a:srgbClr val="FFFF00"/>
                </a:solidFill>
              </a:rPr>
              <a:t>D. </a:t>
            </a:r>
            <a:r>
              <a:rPr lang="fr-FR" sz="1600" dirty="0" err="1">
                <a:solidFill>
                  <a:srgbClr val="FFFF00"/>
                </a:solidFill>
              </a:rPr>
              <a:t>Lersch</a:t>
            </a:r>
            <a:r>
              <a:rPr lang="fr-FR" sz="1600" dirty="0">
                <a:solidFill>
                  <a:srgbClr val="FFFF00"/>
                </a:solidFill>
              </a:rPr>
              <a:t> et al. NIM A 640(2011) </a:t>
            </a:r>
            <a:r>
              <a:rPr lang="en-US" sz="1600" dirty="0">
                <a:solidFill>
                  <a:srgbClr val="FFFF00"/>
                </a:solidFill>
              </a:rPr>
              <a:t>133-138</a:t>
            </a:r>
          </a:p>
        </p:txBody>
      </p:sp>
    </p:spTree>
    <p:extLst>
      <p:ext uri="{BB962C8B-B14F-4D97-AF65-F5344CB8AC3E}">
        <p14:creationId xmlns:p14="http://schemas.microsoft.com/office/powerpoint/2010/main" val="10914968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1842" name="Title 1"/>
          <p:cNvSpPr>
            <a:spLocks noGrp="1"/>
          </p:cNvSpPr>
          <p:nvPr>
            <p:ph type="title" idx="4294967295"/>
          </p:nvPr>
        </p:nvSpPr>
        <p:spPr>
          <a:xfrm>
            <a:off x="1981200" y="49213"/>
            <a:ext cx="8229600" cy="701675"/>
          </a:xfrm>
        </p:spPr>
        <p:txBody>
          <a:bodyPr>
            <a:normAutofit/>
          </a:bodyPr>
          <a:lstStyle/>
          <a:p>
            <a:r>
              <a:rPr lang="en-US" sz="3600" b="1" dirty="0">
                <a:solidFill>
                  <a:srgbClr val="FF0000"/>
                </a:solidFill>
              </a:rPr>
              <a:t>Analogue </a:t>
            </a:r>
            <a:r>
              <a:rPr lang="en-US" sz="3600" b="1" dirty="0" err="1">
                <a:solidFill>
                  <a:srgbClr val="FF0000"/>
                </a:solidFill>
              </a:rPr>
              <a:t>vs</a:t>
            </a:r>
            <a:r>
              <a:rPr lang="en-US" sz="3600" b="1" dirty="0">
                <a:solidFill>
                  <a:srgbClr val="FF0000"/>
                </a:solidFill>
              </a:rPr>
              <a:t> Digital Electronics</a:t>
            </a:r>
          </a:p>
        </p:txBody>
      </p:sp>
      <p:sp>
        <p:nvSpPr>
          <p:cNvPr id="45" name="Text Box 10"/>
          <p:cNvSpPr txBox="1">
            <a:spLocks noChangeArrowheads="1"/>
          </p:cNvSpPr>
          <p:nvPr/>
        </p:nvSpPr>
        <p:spPr bwMode="auto">
          <a:xfrm>
            <a:off x="1809751" y="2038350"/>
            <a:ext cx="1714500" cy="707886"/>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a:spAutoFit/>
          </a:bodyPr>
          <a:lstStyle/>
          <a:p>
            <a:pPr algn="ctr" eaLnBrk="0" hangingPunct="0"/>
            <a:r>
              <a:rPr lang="en-US" sz="2000">
                <a:solidFill>
                  <a:srgbClr val="000000"/>
                </a:solidFill>
                <a:cs typeface="Microsoft Sans Serif" pitchFamily="34" charset="0"/>
              </a:rPr>
              <a:t>Detector</a:t>
            </a:r>
          </a:p>
          <a:p>
            <a:pPr algn="ctr" eaLnBrk="0" hangingPunct="0"/>
            <a:r>
              <a:rPr lang="en-US" sz="2000">
                <a:solidFill>
                  <a:srgbClr val="000000"/>
                </a:solidFill>
                <a:cs typeface="Microsoft Sans Serif" pitchFamily="34" charset="0"/>
              </a:rPr>
              <a:t>(Germanium)</a:t>
            </a:r>
          </a:p>
        </p:txBody>
      </p:sp>
      <p:sp>
        <p:nvSpPr>
          <p:cNvPr id="47" name="Text Box 22"/>
          <p:cNvSpPr txBox="1">
            <a:spLocks noChangeArrowheads="1"/>
          </p:cNvSpPr>
          <p:nvPr/>
        </p:nvSpPr>
        <p:spPr bwMode="auto">
          <a:xfrm>
            <a:off x="4452938" y="1722439"/>
            <a:ext cx="1784351" cy="707886"/>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algn="ctr" eaLnBrk="0" hangingPunct="0"/>
            <a:r>
              <a:rPr lang="en-US" sz="2000">
                <a:solidFill>
                  <a:srgbClr val="000000"/>
                </a:solidFill>
                <a:cs typeface="Microsoft Sans Serif" pitchFamily="34" charset="0"/>
              </a:rPr>
              <a:t>Shaping Amplifier</a:t>
            </a:r>
          </a:p>
        </p:txBody>
      </p:sp>
      <p:sp>
        <p:nvSpPr>
          <p:cNvPr id="48" name="AutoShape 28"/>
          <p:cNvSpPr>
            <a:spLocks noChangeArrowheads="1"/>
          </p:cNvSpPr>
          <p:nvPr/>
        </p:nvSpPr>
        <p:spPr bwMode="auto">
          <a:xfrm rot="16247366">
            <a:off x="6676996" y="1850067"/>
            <a:ext cx="227013" cy="482895"/>
          </a:xfrm>
          <a:prstGeom prst="downArrow">
            <a:avLst>
              <a:gd name="adj1" fmla="val 50000"/>
              <a:gd name="adj2" fmla="val 99825"/>
            </a:avLst>
          </a:prstGeom>
          <a:ln>
            <a:headEnd/>
            <a:tailEnd/>
          </a:ln>
        </p:spPr>
        <p:style>
          <a:lnRef idx="0">
            <a:schemeClr val="accent5"/>
          </a:lnRef>
          <a:fillRef idx="3">
            <a:schemeClr val="accent5"/>
          </a:fillRef>
          <a:effectRef idx="3">
            <a:schemeClr val="accent5"/>
          </a:effectRef>
          <a:fontRef idx="minor">
            <a:schemeClr val="lt1"/>
          </a:fontRef>
        </p:style>
        <p:txBody>
          <a:bodyPr lIns="90000" tIns="46800" rIns="90000" bIns="46800" anchor="ctr">
            <a:spAutoFit/>
          </a:bodyPr>
          <a:lstStyle/>
          <a:p>
            <a:endParaRPr lang="en-GB">
              <a:solidFill>
                <a:srgbClr val="FFFFFF"/>
              </a:solidFill>
            </a:endParaRPr>
          </a:p>
        </p:txBody>
      </p:sp>
      <p:sp>
        <p:nvSpPr>
          <p:cNvPr id="49" name="AutoShape 29"/>
          <p:cNvSpPr>
            <a:spLocks noChangeArrowheads="1"/>
          </p:cNvSpPr>
          <p:nvPr/>
        </p:nvSpPr>
        <p:spPr bwMode="auto">
          <a:xfrm rot="16247366">
            <a:off x="9205883" y="1862767"/>
            <a:ext cx="220663" cy="482895"/>
          </a:xfrm>
          <a:prstGeom prst="downArrow">
            <a:avLst>
              <a:gd name="adj1" fmla="val 50000"/>
              <a:gd name="adj2" fmla="val 101259"/>
            </a:avLst>
          </a:prstGeom>
          <a:ln>
            <a:headEnd/>
            <a:tailEnd/>
          </a:ln>
        </p:spPr>
        <p:style>
          <a:lnRef idx="0">
            <a:schemeClr val="accent3"/>
          </a:lnRef>
          <a:fillRef idx="3">
            <a:schemeClr val="accent3"/>
          </a:fillRef>
          <a:effectRef idx="3">
            <a:schemeClr val="accent3"/>
          </a:effectRef>
          <a:fontRef idx="minor">
            <a:schemeClr val="lt1"/>
          </a:fontRef>
        </p:style>
        <p:txBody>
          <a:bodyPr lIns="90000" tIns="46800" rIns="90000" bIns="46800" anchor="ctr">
            <a:spAutoFit/>
          </a:bodyPr>
          <a:lstStyle/>
          <a:p>
            <a:endParaRPr lang="en-GB">
              <a:solidFill>
                <a:srgbClr val="FFFFFF"/>
              </a:solidFill>
            </a:endParaRPr>
          </a:p>
        </p:txBody>
      </p:sp>
      <p:sp>
        <p:nvSpPr>
          <p:cNvPr id="51" name="AutoShape 30"/>
          <p:cNvSpPr>
            <a:spLocks noChangeArrowheads="1"/>
          </p:cNvSpPr>
          <p:nvPr/>
        </p:nvSpPr>
        <p:spPr bwMode="auto">
          <a:xfrm rot="16247366">
            <a:off x="6661122" y="2550154"/>
            <a:ext cx="227012" cy="482895"/>
          </a:xfrm>
          <a:prstGeom prst="downArrow">
            <a:avLst>
              <a:gd name="adj1" fmla="val 50000"/>
              <a:gd name="adj2" fmla="val 99825"/>
            </a:avLst>
          </a:prstGeom>
          <a:ln>
            <a:headEnd/>
            <a:tailEnd/>
          </a:ln>
        </p:spPr>
        <p:style>
          <a:lnRef idx="0">
            <a:schemeClr val="accent5"/>
          </a:lnRef>
          <a:fillRef idx="3">
            <a:schemeClr val="accent5"/>
          </a:fillRef>
          <a:effectRef idx="3">
            <a:schemeClr val="accent5"/>
          </a:effectRef>
          <a:fontRef idx="minor">
            <a:schemeClr val="lt1"/>
          </a:fontRef>
        </p:style>
        <p:txBody>
          <a:bodyPr lIns="90000" tIns="46800" rIns="90000" bIns="46800" anchor="ctr">
            <a:spAutoFit/>
          </a:bodyPr>
          <a:lstStyle/>
          <a:p>
            <a:endParaRPr lang="en-GB">
              <a:solidFill>
                <a:srgbClr val="FFFFFF"/>
              </a:solidFill>
            </a:endParaRPr>
          </a:p>
        </p:txBody>
      </p:sp>
      <p:sp>
        <p:nvSpPr>
          <p:cNvPr id="52" name="AutoShape 31"/>
          <p:cNvSpPr>
            <a:spLocks noChangeArrowheads="1"/>
          </p:cNvSpPr>
          <p:nvPr/>
        </p:nvSpPr>
        <p:spPr bwMode="auto">
          <a:xfrm rot="16247366">
            <a:off x="9216997" y="2548567"/>
            <a:ext cx="220663" cy="482895"/>
          </a:xfrm>
          <a:prstGeom prst="downArrow">
            <a:avLst>
              <a:gd name="adj1" fmla="val 50000"/>
              <a:gd name="adj2" fmla="val 101259"/>
            </a:avLst>
          </a:prstGeom>
          <a:ln>
            <a:headEnd/>
            <a:tailEnd/>
          </a:ln>
        </p:spPr>
        <p:style>
          <a:lnRef idx="0">
            <a:schemeClr val="accent3"/>
          </a:lnRef>
          <a:fillRef idx="3">
            <a:schemeClr val="accent3"/>
          </a:fillRef>
          <a:effectRef idx="3">
            <a:schemeClr val="accent3"/>
          </a:effectRef>
          <a:fontRef idx="minor">
            <a:schemeClr val="lt1"/>
          </a:fontRef>
        </p:style>
        <p:txBody>
          <a:bodyPr lIns="90000" tIns="46800" rIns="90000" bIns="46800" anchor="ctr">
            <a:spAutoFit/>
          </a:bodyPr>
          <a:lstStyle/>
          <a:p>
            <a:endParaRPr lang="en-GB">
              <a:solidFill>
                <a:srgbClr val="FFFFFF"/>
              </a:solidFill>
            </a:endParaRPr>
          </a:p>
        </p:txBody>
      </p:sp>
      <p:sp>
        <p:nvSpPr>
          <p:cNvPr id="53" name="Text Box 32"/>
          <p:cNvSpPr txBox="1">
            <a:spLocks noChangeArrowheads="1"/>
          </p:cNvSpPr>
          <p:nvPr/>
        </p:nvSpPr>
        <p:spPr bwMode="auto">
          <a:xfrm>
            <a:off x="4452937" y="2590800"/>
            <a:ext cx="1797051" cy="40011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algn="ctr" eaLnBrk="0" hangingPunct="0"/>
            <a:r>
              <a:rPr lang="en-US" sz="2000">
                <a:solidFill>
                  <a:srgbClr val="000000"/>
                </a:solidFill>
                <a:cs typeface="Microsoft Sans Serif" pitchFamily="34" charset="0"/>
              </a:rPr>
              <a:t>CFD</a:t>
            </a:r>
          </a:p>
        </p:txBody>
      </p:sp>
      <p:sp>
        <p:nvSpPr>
          <p:cNvPr id="55" name="Text Box 34"/>
          <p:cNvSpPr txBox="1">
            <a:spLocks noChangeArrowheads="1"/>
          </p:cNvSpPr>
          <p:nvPr/>
        </p:nvSpPr>
        <p:spPr bwMode="auto">
          <a:xfrm rot="16200000">
            <a:off x="9397177" y="2278810"/>
            <a:ext cx="1427163"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r>
              <a:rPr lang="en-GB" sz="2000">
                <a:solidFill>
                  <a:srgbClr val="000000"/>
                </a:solidFill>
                <a:cs typeface="Microsoft Sans Serif" pitchFamily="34" charset="0"/>
              </a:rPr>
              <a:t>DAQ</a:t>
            </a:r>
          </a:p>
        </p:txBody>
      </p:sp>
      <p:sp>
        <p:nvSpPr>
          <p:cNvPr id="56" name="AutoShape 35"/>
          <p:cNvSpPr>
            <a:spLocks noChangeArrowheads="1"/>
          </p:cNvSpPr>
          <p:nvPr/>
        </p:nvSpPr>
        <p:spPr bwMode="auto">
          <a:xfrm rot="14695427">
            <a:off x="3867121" y="1938757"/>
            <a:ext cx="214312" cy="486488"/>
          </a:xfrm>
          <a:prstGeom prst="downArrow">
            <a:avLst>
              <a:gd name="adj1" fmla="val 50000"/>
              <a:gd name="adj2" fmla="val 110556"/>
            </a:avLst>
          </a:prstGeom>
          <a:ln>
            <a:headEnd/>
            <a:tailEnd/>
          </a:ln>
        </p:spPr>
        <p:style>
          <a:lnRef idx="0">
            <a:schemeClr val="accent5"/>
          </a:lnRef>
          <a:fillRef idx="3">
            <a:schemeClr val="accent5"/>
          </a:fillRef>
          <a:effectRef idx="3">
            <a:schemeClr val="accent5"/>
          </a:effectRef>
          <a:fontRef idx="minor">
            <a:schemeClr val="lt1"/>
          </a:fontRef>
        </p:style>
        <p:txBody>
          <a:bodyPr lIns="90000" tIns="46800" rIns="90000" bIns="46800" anchor="ctr">
            <a:spAutoFit/>
          </a:bodyPr>
          <a:lstStyle/>
          <a:p>
            <a:endParaRPr lang="en-GB">
              <a:solidFill>
                <a:srgbClr val="FFFFFF"/>
              </a:solidFill>
            </a:endParaRPr>
          </a:p>
        </p:txBody>
      </p:sp>
      <p:sp>
        <p:nvSpPr>
          <p:cNvPr id="57" name="AutoShape 36"/>
          <p:cNvSpPr>
            <a:spLocks noChangeArrowheads="1"/>
          </p:cNvSpPr>
          <p:nvPr/>
        </p:nvSpPr>
        <p:spPr bwMode="auto">
          <a:xfrm rot="6612827" flipV="1">
            <a:off x="3870297" y="2410245"/>
            <a:ext cx="214313" cy="486488"/>
          </a:xfrm>
          <a:prstGeom prst="downArrow">
            <a:avLst>
              <a:gd name="adj1" fmla="val 50000"/>
              <a:gd name="adj2" fmla="val 110555"/>
            </a:avLst>
          </a:prstGeom>
          <a:ln>
            <a:headEnd/>
            <a:tailEnd/>
          </a:ln>
        </p:spPr>
        <p:style>
          <a:lnRef idx="0">
            <a:schemeClr val="accent5"/>
          </a:lnRef>
          <a:fillRef idx="3">
            <a:schemeClr val="accent5"/>
          </a:fillRef>
          <a:effectRef idx="3">
            <a:schemeClr val="accent5"/>
          </a:effectRef>
          <a:fontRef idx="minor">
            <a:schemeClr val="lt1"/>
          </a:fontRef>
        </p:style>
        <p:txBody>
          <a:bodyPr lIns="90000" tIns="46800" rIns="90000" bIns="46800" anchor="ctr">
            <a:spAutoFit/>
          </a:bodyPr>
          <a:lstStyle/>
          <a:p>
            <a:endParaRPr lang="en-GB">
              <a:solidFill>
                <a:srgbClr val="FFFFFF"/>
              </a:solidFill>
            </a:endParaRPr>
          </a:p>
        </p:txBody>
      </p:sp>
      <p:sp>
        <p:nvSpPr>
          <p:cNvPr id="1571870" name="Text Box 37"/>
          <p:cNvSpPr txBox="1">
            <a:spLocks noChangeArrowheads="1"/>
          </p:cNvSpPr>
          <p:nvPr/>
        </p:nvSpPr>
        <p:spPr bwMode="auto">
          <a:xfrm>
            <a:off x="9110665" y="1704975"/>
            <a:ext cx="306792" cy="402291"/>
          </a:xfrm>
          <a:prstGeom prst="rect">
            <a:avLst/>
          </a:prstGeom>
          <a:noFill/>
          <a:ln w="9525">
            <a:noFill/>
            <a:miter lim="800000"/>
            <a:headEnd/>
            <a:tailEnd/>
          </a:ln>
        </p:spPr>
        <p:txBody>
          <a:bodyPr wrap="none" lIns="90000" tIns="46800" rIns="90000" bIns="46800">
            <a:spAutoFit/>
          </a:bodyPr>
          <a:lstStyle/>
          <a:p>
            <a:r>
              <a:rPr lang="it-IT" sz="2000"/>
              <a:t>E</a:t>
            </a:r>
          </a:p>
        </p:txBody>
      </p:sp>
      <p:sp>
        <p:nvSpPr>
          <p:cNvPr id="1571871" name="Text Box 38"/>
          <p:cNvSpPr txBox="1">
            <a:spLocks noChangeArrowheads="1"/>
          </p:cNvSpPr>
          <p:nvPr/>
        </p:nvSpPr>
        <p:spPr bwMode="auto">
          <a:xfrm>
            <a:off x="9129714" y="2368549"/>
            <a:ext cx="268320" cy="402291"/>
          </a:xfrm>
          <a:prstGeom prst="rect">
            <a:avLst/>
          </a:prstGeom>
          <a:noFill/>
          <a:ln w="9525">
            <a:noFill/>
            <a:miter lim="800000"/>
            <a:headEnd/>
            <a:tailEnd/>
          </a:ln>
        </p:spPr>
        <p:txBody>
          <a:bodyPr wrap="none" lIns="90000" tIns="46800" rIns="90000" bIns="46800">
            <a:spAutoFit/>
          </a:bodyPr>
          <a:lstStyle/>
          <a:p>
            <a:r>
              <a:rPr lang="it-IT" sz="2000"/>
              <a:t>t</a:t>
            </a:r>
          </a:p>
        </p:txBody>
      </p:sp>
      <p:sp>
        <p:nvSpPr>
          <p:cNvPr id="76" name="Text Box 54"/>
          <p:cNvSpPr txBox="1">
            <a:spLocks noChangeArrowheads="1"/>
          </p:cNvSpPr>
          <p:nvPr/>
        </p:nvSpPr>
        <p:spPr bwMode="auto">
          <a:xfrm>
            <a:off x="7280275" y="1884364"/>
            <a:ext cx="1543051" cy="40011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algn="ctr" eaLnBrk="0" hangingPunct="0"/>
            <a:r>
              <a:rPr lang="en-US" sz="2000">
                <a:solidFill>
                  <a:srgbClr val="000000"/>
                </a:solidFill>
                <a:cs typeface="Microsoft Sans Serif" pitchFamily="34" charset="0"/>
              </a:rPr>
              <a:t>ADC</a:t>
            </a:r>
          </a:p>
        </p:txBody>
      </p:sp>
      <p:sp>
        <p:nvSpPr>
          <p:cNvPr id="77" name="Text Box 55"/>
          <p:cNvSpPr txBox="1">
            <a:spLocks noChangeArrowheads="1"/>
          </p:cNvSpPr>
          <p:nvPr/>
        </p:nvSpPr>
        <p:spPr bwMode="auto">
          <a:xfrm>
            <a:off x="7281863" y="2586039"/>
            <a:ext cx="1543051" cy="40011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algn="ctr" eaLnBrk="0" hangingPunct="0"/>
            <a:r>
              <a:rPr lang="en-US" sz="2000">
                <a:solidFill>
                  <a:srgbClr val="000000"/>
                </a:solidFill>
                <a:cs typeface="Microsoft Sans Serif" pitchFamily="34" charset="0"/>
              </a:rPr>
              <a:t>TDC</a:t>
            </a:r>
          </a:p>
        </p:txBody>
      </p:sp>
      <p:sp>
        <p:nvSpPr>
          <p:cNvPr id="91" name="Text Box 70"/>
          <p:cNvSpPr txBox="1">
            <a:spLocks noChangeArrowheads="1"/>
          </p:cNvSpPr>
          <p:nvPr/>
        </p:nvSpPr>
        <p:spPr bwMode="auto">
          <a:xfrm>
            <a:off x="4999007" y="967071"/>
            <a:ext cx="2644775" cy="461665"/>
          </a:xfrm>
          <a:prstGeom prst="rect">
            <a:avLst/>
          </a:prstGeom>
          <a:solidFill>
            <a:srgbClr val="C00000"/>
          </a:solidFill>
          <a:ln>
            <a:headEnd/>
            <a:tailEnd/>
          </a:ln>
        </p:spPr>
        <p:style>
          <a:lnRef idx="0">
            <a:schemeClr val="accent2"/>
          </a:lnRef>
          <a:fillRef idx="3">
            <a:schemeClr val="accent2"/>
          </a:fillRef>
          <a:effectRef idx="3">
            <a:schemeClr val="accent2"/>
          </a:effectRef>
          <a:fontRef idx="minor">
            <a:schemeClr val="lt1"/>
          </a:fontRef>
        </p:style>
        <p:txBody>
          <a:bodyPr>
            <a:spAutoFit/>
          </a:bodyPr>
          <a:lstStyle/>
          <a:p>
            <a:pPr algn="ctr" eaLnBrk="0" hangingPunct="0"/>
            <a:r>
              <a:rPr lang="en-US" sz="2400">
                <a:solidFill>
                  <a:schemeClr val="bg1"/>
                </a:solidFill>
              </a:rPr>
              <a:t>Standard Arrays</a:t>
            </a:r>
          </a:p>
        </p:txBody>
      </p:sp>
      <p:pic>
        <p:nvPicPr>
          <p:cNvPr id="58" name="Picture 2"/>
          <p:cNvPicPr>
            <a:picLocks noChangeAspect="1" noChangeArrowheads="1"/>
          </p:cNvPicPr>
          <p:nvPr/>
        </p:nvPicPr>
        <p:blipFill>
          <a:blip r:embed="rId3" cstate="print"/>
          <a:srcRect/>
          <a:stretch>
            <a:fillRect/>
          </a:stretch>
        </p:blipFill>
        <p:spPr bwMode="auto">
          <a:xfrm>
            <a:off x="2783632" y="3861050"/>
            <a:ext cx="6408712" cy="2453335"/>
          </a:xfrm>
          <a:prstGeom prst="rect">
            <a:avLst/>
          </a:prstGeom>
          <a:noFill/>
          <a:ln w="9525">
            <a:noFill/>
            <a:miter lim="800000"/>
            <a:headEnd/>
            <a:tailEnd/>
          </a:ln>
        </p:spPr>
      </p:pic>
    </p:spTree>
    <p:extLst>
      <p:ext uri="{BB962C8B-B14F-4D97-AF65-F5344CB8AC3E}">
        <p14:creationId xmlns:p14="http://schemas.microsoft.com/office/powerpoint/2010/main" val="1457696996"/>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048328" y="1484784"/>
            <a:ext cx="792088"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1859" name="Picture 3"/>
          <p:cNvPicPr>
            <a:picLocks noChangeAspect="1" noChangeArrowheads="1"/>
          </p:cNvPicPr>
          <p:nvPr/>
        </p:nvPicPr>
        <p:blipFill>
          <a:blip r:embed="rId2" cstate="print"/>
          <a:srcRect/>
          <a:stretch>
            <a:fillRect/>
          </a:stretch>
        </p:blipFill>
        <p:spPr bwMode="auto">
          <a:xfrm>
            <a:off x="1524000" y="3861048"/>
            <a:ext cx="6408712" cy="1785488"/>
          </a:xfrm>
          <a:prstGeom prst="rect">
            <a:avLst/>
          </a:prstGeom>
          <a:noFill/>
          <a:ln w="9525">
            <a:noFill/>
            <a:miter lim="800000"/>
            <a:headEnd/>
            <a:tailEnd/>
          </a:ln>
        </p:spPr>
      </p:pic>
      <p:sp>
        <p:nvSpPr>
          <p:cNvPr id="5" name="Text Box 4"/>
          <p:cNvSpPr txBox="1">
            <a:spLocks noChangeArrowheads="1"/>
          </p:cNvSpPr>
          <p:nvPr/>
        </p:nvSpPr>
        <p:spPr bwMode="auto">
          <a:xfrm>
            <a:off x="6744073" y="5373216"/>
            <a:ext cx="2931315" cy="923330"/>
          </a:xfrm>
          <a:prstGeom prst="rect">
            <a:avLst/>
          </a:prstGeom>
          <a:solidFill>
            <a:srgbClr val="FFFF99"/>
          </a:solidFill>
          <a:ln w="9525">
            <a:solidFill>
              <a:schemeClr val="tx1"/>
            </a:solidFill>
            <a:miter lim="800000"/>
            <a:headEnd/>
            <a:tailEnd/>
          </a:ln>
          <a:effectLst/>
        </p:spPr>
        <p:txBody>
          <a:bodyPr wrap="none">
            <a:spAutoFit/>
          </a:bodyPr>
          <a:lstStyle/>
          <a:p>
            <a:pPr eaLnBrk="0" hangingPunct="0"/>
            <a:r>
              <a:rPr lang="en-US" dirty="0"/>
              <a:t>Performance comparable to</a:t>
            </a:r>
            <a:br>
              <a:rPr lang="en-US" dirty="0"/>
            </a:br>
            <a:r>
              <a:rPr lang="en-US" dirty="0"/>
              <a:t>best analog electronics.</a:t>
            </a:r>
          </a:p>
          <a:p>
            <a:pPr eaLnBrk="0" hangingPunct="0"/>
            <a:r>
              <a:rPr lang="en-US" dirty="0"/>
              <a:t>Higher count rate capabilities</a:t>
            </a:r>
          </a:p>
        </p:txBody>
      </p:sp>
      <p:sp>
        <p:nvSpPr>
          <p:cNvPr id="7" name="Line 74"/>
          <p:cNvSpPr>
            <a:spLocks noChangeShapeType="1"/>
          </p:cNvSpPr>
          <p:nvPr/>
        </p:nvSpPr>
        <p:spPr bwMode="auto">
          <a:xfrm flipH="1">
            <a:off x="9953625" y="1691946"/>
            <a:ext cx="14288" cy="2165351"/>
          </a:xfrm>
          <a:prstGeom prst="line">
            <a:avLst/>
          </a:prstGeom>
          <a:noFill/>
          <a:ln w="25400">
            <a:solidFill>
              <a:srgbClr val="FF0000"/>
            </a:solidFill>
            <a:prstDash val="lgDash"/>
            <a:round/>
            <a:headEnd/>
            <a:tailEnd/>
          </a:ln>
        </p:spPr>
        <p:txBody>
          <a:bodyPr lIns="90000" tIns="46800" rIns="90000" bIns="46800">
            <a:spAutoFit/>
          </a:bodyPr>
          <a:lstStyle/>
          <a:p>
            <a:endParaRPr lang="en-US"/>
          </a:p>
        </p:txBody>
      </p:sp>
      <p:sp>
        <p:nvSpPr>
          <p:cNvPr id="8" name="Line 73"/>
          <p:cNvSpPr>
            <a:spLocks noChangeShapeType="1"/>
          </p:cNvSpPr>
          <p:nvPr/>
        </p:nvSpPr>
        <p:spPr bwMode="auto">
          <a:xfrm flipH="1">
            <a:off x="8739188" y="1704648"/>
            <a:ext cx="9525" cy="2130425"/>
          </a:xfrm>
          <a:prstGeom prst="line">
            <a:avLst/>
          </a:prstGeom>
          <a:noFill/>
          <a:ln w="25400">
            <a:solidFill>
              <a:srgbClr val="FF0000"/>
            </a:solidFill>
            <a:prstDash val="lgDash"/>
            <a:round/>
            <a:headEnd/>
            <a:tailEnd/>
          </a:ln>
        </p:spPr>
        <p:txBody>
          <a:bodyPr lIns="90000" tIns="46800" rIns="90000" bIns="46800">
            <a:spAutoFit/>
          </a:bodyPr>
          <a:lstStyle/>
          <a:p>
            <a:endParaRPr lang="en-US"/>
          </a:p>
        </p:txBody>
      </p:sp>
      <p:sp>
        <p:nvSpPr>
          <p:cNvPr id="9" name="Line 72"/>
          <p:cNvSpPr>
            <a:spLocks noChangeShapeType="1"/>
          </p:cNvSpPr>
          <p:nvPr/>
        </p:nvSpPr>
        <p:spPr bwMode="auto">
          <a:xfrm flipH="1">
            <a:off x="7448551" y="1661784"/>
            <a:ext cx="4763" cy="2163763"/>
          </a:xfrm>
          <a:prstGeom prst="line">
            <a:avLst/>
          </a:prstGeom>
          <a:noFill/>
          <a:ln w="25400">
            <a:solidFill>
              <a:srgbClr val="FF0000"/>
            </a:solidFill>
            <a:prstDash val="lgDash"/>
            <a:round/>
            <a:headEnd/>
            <a:tailEnd/>
          </a:ln>
        </p:spPr>
        <p:txBody>
          <a:bodyPr lIns="90000" tIns="46800" rIns="90000" bIns="46800">
            <a:spAutoFit/>
          </a:bodyPr>
          <a:lstStyle/>
          <a:p>
            <a:endParaRPr lang="en-US"/>
          </a:p>
        </p:txBody>
      </p:sp>
      <p:sp>
        <p:nvSpPr>
          <p:cNvPr id="10" name="AutoShape 40"/>
          <p:cNvSpPr>
            <a:spLocks noChangeArrowheads="1"/>
          </p:cNvSpPr>
          <p:nvPr/>
        </p:nvSpPr>
        <p:spPr bwMode="auto">
          <a:xfrm rot="16247366">
            <a:off x="3401701" y="2380294"/>
            <a:ext cx="216041" cy="443372"/>
          </a:xfrm>
          <a:prstGeom prst="downArrow">
            <a:avLst>
              <a:gd name="adj1" fmla="val 50000"/>
              <a:gd name="adj2" fmla="val 67971"/>
            </a:avLst>
          </a:prstGeom>
          <a:ln>
            <a:headEnd/>
            <a:tailEnd/>
          </a:ln>
        </p:spPr>
        <p:style>
          <a:lnRef idx="0">
            <a:schemeClr val="accent5"/>
          </a:lnRef>
          <a:fillRef idx="3">
            <a:schemeClr val="accent5"/>
          </a:fillRef>
          <a:effectRef idx="3">
            <a:schemeClr val="accent5"/>
          </a:effectRef>
          <a:fontRef idx="minor">
            <a:schemeClr val="lt1"/>
          </a:fontRef>
        </p:style>
        <p:txBody>
          <a:bodyPr lIns="90000" tIns="46800" rIns="90000" bIns="46800" anchor="ctr">
            <a:spAutoFit/>
          </a:bodyPr>
          <a:lstStyle/>
          <a:p>
            <a:endParaRPr lang="en-GB">
              <a:solidFill>
                <a:srgbClr val="FFFFFF"/>
              </a:solidFill>
            </a:endParaRPr>
          </a:p>
        </p:txBody>
      </p:sp>
      <p:sp>
        <p:nvSpPr>
          <p:cNvPr id="11" name="Text Box 41"/>
          <p:cNvSpPr txBox="1">
            <a:spLocks noChangeArrowheads="1"/>
          </p:cNvSpPr>
          <p:nvPr/>
        </p:nvSpPr>
        <p:spPr bwMode="auto">
          <a:xfrm>
            <a:off x="3738563" y="2374572"/>
            <a:ext cx="1547812" cy="40011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algn="ctr" eaLnBrk="0" hangingPunct="0"/>
            <a:r>
              <a:rPr lang="en-GB" sz="2000">
                <a:solidFill>
                  <a:srgbClr val="000000"/>
                </a:solidFill>
                <a:cs typeface="Microsoft Sans Serif" pitchFamily="34" charset="0"/>
              </a:rPr>
              <a:t>FADC</a:t>
            </a:r>
          </a:p>
        </p:txBody>
      </p:sp>
      <p:sp>
        <p:nvSpPr>
          <p:cNvPr id="12" name="Text Box 44"/>
          <p:cNvSpPr txBox="1">
            <a:spLocks noChangeArrowheads="1"/>
          </p:cNvSpPr>
          <p:nvPr/>
        </p:nvSpPr>
        <p:spPr bwMode="auto">
          <a:xfrm>
            <a:off x="5738809" y="1798292"/>
            <a:ext cx="1238251"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r>
              <a:rPr lang="en-GB" sz="2000">
                <a:solidFill>
                  <a:srgbClr val="000000"/>
                </a:solidFill>
                <a:cs typeface="Microsoft Sans Serif" pitchFamily="34" charset="0"/>
              </a:rPr>
              <a:t>MWD</a:t>
            </a:r>
          </a:p>
        </p:txBody>
      </p:sp>
      <p:sp>
        <p:nvSpPr>
          <p:cNvPr id="13" name="Text Box 45"/>
          <p:cNvSpPr txBox="1">
            <a:spLocks noChangeArrowheads="1"/>
          </p:cNvSpPr>
          <p:nvPr/>
        </p:nvSpPr>
        <p:spPr bwMode="auto">
          <a:xfrm>
            <a:off x="5738812" y="2412653"/>
            <a:ext cx="1252537"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r>
              <a:rPr lang="en-GB" sz="2000">
                <a:solidFill>
                  <a:srgbClr val="000000"/>
                </a:solidFill>
                <a:cs typeface="Microsoft Sans Serif" pitchFamily="34" charset="0"/>
              </a:rPr>
              <a:t>DCFD</a:t>
            </a:r>
          </a:p>
        </p:txBody>
      </p:sp>
      <p:sp>
        <p:nvSpPr>
          <p:cNvPr id="14" name="Text Box 46"/>
          <p:cNvSpPr txBox="1">
            <a:spLocks noChangeArrowheads="1"/>
          </p:cNvSpPr>
          <p:nvPr/>
        </p:nvSpPr>
        <p:spPr bwMode="auto">
          <a:xfrm>
            <a:off x="5738810" y="3041304"/>
            <a:ext cx="1250951"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r>
              <a:rPr lang="en-GB" sz="2000">
                <a:solidFill>
                  <a:srgbClr val="000000"/>
                </a:solidFill>
                <a:cs typeface="Microsoft Sans Serif" pitchFamily="34" charset="0"/>
              </a:rPr>
              <a:t>Filters</a:t>
            </a:r>
          </a:p>
        </p:txBody>
      </p:sp>
      <p:sp>
        <p:nvSpPr>
          <p:cNvPr id="15" name="AutoShape 47"/>
          <p:cNvSpPr>
            <a:spLocks noChangeArrowheads="1"/>
          </p:cNvSpPr>
          <p:nvPr/>
        </p:nvSpPr>
        <p:spPr bwMode="auto">
          <a:xfrm rot="16247366">
            <a:off x="9744067" y="2195897"/>
            <a:ext cx="230188" cy="454151"/>
          </a:xfrm>
          <a:prstGeom prst="downArrow">
            <a:avLst>
              <a:gd name="adj1" fmla="val 50000"/>
              <a:gd name="adj2" fmla="val 72241"/>
            </a:avLst>
          </a:prstGeom>
          <a:ln>
            <a:headEnd/>
            <a:tailEnd/>
          </a:ln>
        </p:spPr>
        <p:style>
          <a:lnRef idx="0">
            <a:schemeClr val="accent3"/>
          </a:lnRef>
          <a:fillRef idx="3">
            <a:schemeClr val="accent3"/>
          </a:fillRef>
          <a:effectRef idx="3">
            <a:schemeClr val="accent3"/>
          </a:effectRef>
          <a:fontRef idx="minor">
            <a:schemeClr val="lt1"/>
          </a:fontRef>
        </p:style>
        <p:txBody>
          <a:bodyPr lIns="90000" tIns="46800" rIns="90000" bIns="46800" anchor="ctr">
            <a:spAutoFit/>
          </a:bodyPr>
          <a:lstStyle/>
          <a:p>
            <a:endParaRPr lang="en-GB">
              <a:solidFill>
                <a:srgbClr val="FFFFFF"/>
              </a:solidFill>
            </a:endParaRPr>
          </a:p>
        </p:txBody>
      </p:sp>
      <p:sp>
        <p:nvSpPr>
          <p:cNvPr id="16" name="AutoShape 48"/>
          <p:cNvSpPr>
            <a:spLocks noChangeArrowheads="1"/>
          </p:cNvSpPr>
          <p:nvPr/>
        </p:nvSpPr>
        <p:spPr bwMode="auto">
          <a:xfrm rot="16247366">
            <a:off x="9751125" y="2803910"/>
            <a:ext cx="217487" cy="454151"/>
          </a:xfrm>
          <a:prstGeom prst="downArrow">
            <a:avLst>
              <a:gd name="adj1" fmla="val 50000"/>
              <a:gd name="adj2" fmla="val 76643"/>
            </a:avLst>
          </a:prstGeom>
          <a:ln>
            <a:headEnd/>
            <a:tailEnd/>
          </a:ln>
        </p:spPr>
        <p:style>
          <a:lnRef idx="0">
            <a:schemeClr val="accent3"/>
          </a:lnRef>
          <a:fillRef idx="3">
            <a:schemeClr val="accent3"/>
          </a:fillRef>
          <a:effectRef idx="3">
            <a:schemeClr val="accent3"/>
          </a:effectRef>
          <a:fontRef idx="minor">
            <a:schemeClr val="lt1"/>
          </a:fontRef>
        </p:style>
        <p:txBody>
          <a:bodyPr lIns="90000" tIns="46800" rIns="90000" bIns="46800" anchor="ctr">
            <a:spAutoFit/>
          </a:bodyPr>
          <a:lstStyle/>
          <a:p>
            <a:endParaRPr lang="en-GB">
              <a:solidFill>
                <a:srgbClr val="FFFFFF"/>
              </a:solidFill>
            </a:endParaRPr>
          </a:p>
        </p:txBody>
      </p:sp>
      <p:sp>
        <p:nvSpPr>
          <p:cNvPr id="17" name="Text Box 49"/>
          <p:cNvSpPr txBox="1">
            <a:spLocks noChangeArrowheads="1"/>
          </p:cNvSpPr>
          <p:nvPr/>
        </p:nvSpPr>
        <p:spPr bwMode="auto">
          <a:xfrm rot="16200000">
            <a:off x="9659970" y="2518988"/>
            <a:ext cx="1470025"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r>
              <a:rPr lang="en-GB" sz="2000">
                <a:solidFill>
                  <a:srgbClr val="000000"/>
                </a:solidFill>
                <a:cs typeface="Microsoft Sans Serif" pitchFamily="34" charset="0"/>
              </a:rPr>
              <a:t>DAQ</a:t>
            </a:r>
          </a:p>
        </p:txBody>
      </p:sp>
      <p:sp>
        <p:nvSpPr>
          <p:cNvPr id="18" name="Text Box 50"/>
          <p:cNvSpPr txBox="1">
            <a:spLocks noChangeArrowheads="1"/>
          </p:cNvSpPr>
          <p:nvPr/>
        </p:nvSpPr>
        <p:spPr bwMode="auto">
          <a:xfrm>
            <a:off x="9525002" y="2018971"/>
            <a:ext cx="306792" cy="402291"/>
          </a:xfrm>
          <a:prstGeom prst="rect">
            <a:avLst/>
          </a:prstGeom>
          <a:noFill/>
          <a:ln w="9525">
            <a:noFill/>
            <a:miter lim="800000"/>
            <a:headEnd/>
            <a:tailEnd/>
          </a:ln>
        </p:spPr>
        <p:txBody>
          <a:bodyPr wrap="none" lIns="90000" tIns="46800" rIns="90000" bIns="46800">
            <a:spAutoFit/>
          </a:bodyPr>
          <a:lstStyle/>
          <a:p>
            <a:r>
              <a:rPr lang="it-IT" sz="2000">
                <a:cs typeface="Microsoft Sans Serif" pitchFamily="34" charset="0"/>
              </a:rPr>
              <a:t>E</a:t>
            </a:r>
          </a:p>
        </p:txBody>
      </p:sp>
      <p:sp>
        <p:nvSpPr>
          <p:cNvPr id="19" name="Text Box 51"/>
          <p:cNvSpPr txBox="1">
            <a:spLocks noChangeArrowheads="1"/>
          </p:cNvSpPr>
          <p:nvPr/>
        </p:nvSpPr>
        <p:spPr bwMode="auto">
          <a:xfrm>
            <a:off x="9596438" y="2623809"/>
            <a:ext cx="268320" cy="402291"/>
          </a:xfrm>
          <a:prstGeom prst="rect">
            <a:avLst/>
          </a:prstGeom>
          <a:noFill/>
          <a:ln w="9525">
            <a:noFill/>
            <a:miter lim="800000"/>
            <a:headEnd/>
            <a:tailEnd/>
          </a:ln>
        </p:spPr>
        <p:txBody>
          <a:bodyPr wrap="none" lIns="90000" tIns="46800" rIns="90000" bIns="46800">
            <a:spAutoFit/>
          </a:bodyPr>
          <a:lstStyle/>
          <a:p>
            <a:r>
              <a:rPr lang="it-IT" sz="2000">
                <a:cs typeface="Microsoft Sans Serif" pitchFamily="34" charset="0"/>
              </a:rPr>
              <a:t>t</a:t>
            </a:r>
          </a:p>
        </p:txBody>
      </p:sp>
      <p:sp>
        <p:nvSpPr>
          <p:cNvPr id="20" name="Text Box 56"/>
          <p:cNvSpPr txBox="1">
            <a:spLocks noChangeArrowheads="1"/>
          </p:cNvSpPr>
          <p:nvPr/>
        </p:nvSpPr>
        <p:spPr bwMode="auto">
          <a:xfrm rot="16200000">
            <a:off x="7084232" y="2462632"/>
            <a:ext cx="1712913"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r>
              <a:rPr lang="en-GB" sz="2000">
                <a:solidFill>
                  <a:srgbClr val="000000"/>
                </a:solidFill>
                <a:cs typeface="Microsoft Sans Serif" pitchFamily="34" charset="0"/>
              </a:rPr>
              <a:t>PSA</a:t>
            </a:r>
          </a:p>
        </p:txBody>
      </p:sp>
      <p:sp>
        <p:nvSpPr>
          <p:cNvPr id="21" name="Text Box 57"/>
          <p:cNvSpPr txBox="1">
            <a:spLocks noChangeArrowheads="1"/>
          </p:cNvSpPr>
          <p:nvPr/>
        </p:nvSpPr>
        <p:spPr bwMode="auto">
          <a:xfrm rot="16200000">
            <a:off x="8432822" y="2472950"/>
            <a:ext cx="1730375"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r>
              <a:rPr lang="en-GB" sz="2000">
                <a:solidFill>
                  <a:srgbClr val="000000"/>
                </a:solidFill>
                <a:cs typeface="Microsoft Sans Serif" pitchFamily="34" charset="0"/>
              </a:rPr>
              <a:t>Tracking</a:t>
            </a:r>
          </a:p>
        </p:txBody>
      </p:sp>
      <p:sp>
        <p:nvSpPr>
          <p:cNvPr id="22" name="AutoShape 58"/>
          <p:cNvSpPr>
            <a:spLocks noChangeArrowheads="1"/>
          </p:cNvSpPr>
          <p:nvPr/>
        </p:nvSpPr>
        <p:spPr bwMode="auto">
          <a:xfrm rot="16247366">
            <a:off x="8505731" y="1795763"/>
            <a:ext cx="220663" cy="482895"/>
          </a:xfrm>
          <a:prstGeom prst="downArrow">
            <a:avLst>
              <a:gd name="adj1" fmla="val 50000"/>
              <a:gd name="adj2" fmla="val 101259"/>
            </a:avLst>
          </a:prstGeom>
          <a:ln>
            <a:headEnd/>
            <a:tailEnd/>
          </a:ln>
        </p:spPr>
        <p:style>
          <a:lnRef idx="0">
            <a:schemeClr val="accent3"/>
          </a:lnRef>
          <a:fillRef idx="3">
            <a:schemeClr val="accent3"/>
          </a:fillRef>
          <a:effectRef idx="3">
            <a:schemeClr val="accent3"/>
          </a:effectRef>
          <a:fontRef idx="minor">
            <a:schemeClr val="lt1"/>
          </a:fontRef>
        </p:style>
        <p:txBody>
          <a:bodyPr lIns="90000" tIns="46800" rIns="90000" bIns="46800" anchor="ctr">
            <a:spAutoFit/>
          </a:bodyPr>
          <a:lstStyle/>
          <a:p>
            <a:endParaRPr lang="en-GB">
              <a:solidFill>
                <a:srgbClr val="FFFFFF"/>
              </a:solidFill>
            </a:endParaRPr>
          </a:p>
        </p:txBody>
      </p:sp>
      <p:sp>
        <p:nvSpPr>
          <p:cNvPr id="23" name="AutoShape 59"/>
          <p:cNvSpPr>
            <a:spLocks noChangeArrowheads="1"/>
          </p:cNvSpPr>
          <p:nvPr/>
        </p:nvSpPr>
        <p:spPr bwMode="auto">
          <a:xfrm rot="16247366">
            <a:off x="8505731" y="2410124"/>
            <a:ext cx="220663" cy="482895"/>
          </a:xfrm>
          <a:prstGeom prst="downArrow">
            <a:avLst>
              <a:gd name="adj1" fmla="val 50000"/>
              <a:gd name="adj2" fmla="val 101259"/>
            </a:avLst>
          </a:prstGeom>
          <a:ln>
            <a:headEnd/>
            <a:tailEnd/>
          </a:ln>
        </p:spPr>
        <p:style>
          <a:lnRef idx="0">
            <a:schemeClr val="accent3"/>
          </a:lnRef>
          <a:fillRef idx="3">
            <a:schemeClr val="accent3"/>
          </a:fillRef>
          <a:effectRef idx="3">
            <a:schemeClr val="accent3"/>
          </a:effectRef>
          <a:fontRef idx="minor">
            <a:schemeClr val="lt1"/>
          </a:fontRef>
        </p:style>
        <p:txBody>
          <a:bodyPr lIns="90000" tIns="46800" rIns="90000" bIns="46800" anchor="ctr">
            <a:spAutoFit/>
          </a:bodyPr>
          <a:lstStyle/>
          <a:p>
            <a:endParaRPr lang="en-GB">
              <a:solidFill>
                <a:srgbClr val="FFFFFF"/>
              </a:solidFill>
            </a:endParaRPr>
          </a:p>
        </p:txBody>
      </p:sp>
      <p:sp>
        <p:nvSpPr>
          <p:cNvPr id="24" name="Text Box 60"/>
          <p:cNvSpPr txBox="1">
            <a:spLocks noChangeArrowheads="1"/>
          </p:cNvSpPr>
          <p:nvPr/>
        </p:nvSpPr>
        <p:spPr bwMode="auto">
          <a:xfrm>
            <a:off x="8239126" y="1637971"/>
            <a:ext cx="306792" cy="402291"/>
          </a:xfrm>
          <a:prstGeom prst="rect">
            <a:avLst/>
          </a:prstGeom>
          <a:noFill/>
          <a:ln w="9525">
            <a:noFill/>
            <a:miter lim="800000"/>
            <a:headEnd/>
            <a:tailEnd/>
          </a:ln>
        </p:spPr>
        <p:txBody>
          <a:bodyPr wrap="none" lIns="90000" tIns="46800" rIns="90000" bIns="46800">
            <a:spAutoFit/>
          </a:bodyPr>
          <a:lstStyle/>
          <a:p>
            <a:r>
              <a:rPr lang="it-IT" sz="2000">
                <a:cs typeface="Microsoft Sans Serif" pitchFamily="34" charset="0"/>
              </a:rPr>
              <a:t>E</a:t>
            </a:r>
          </a:p>
        </p:txBody>
      </p:sp>
      <p:sp>
        <p:nvSpPr>
          <p:cNvPr id="25" name="Text Box 61"/>
          <p:cNvSpPr txBox="1">
            <a:spLocks noChangeArrowheads="1"/>
          </p:cNvSpPr>
          <p:nvPr/>
        </p:nvSpPr>
        <p:spPr bwMode="auto">
          <a:xfrm>
            <a:off x="8310563" y="2230109"/>
            <a:ext cx="268320" cy="402291"/>
          </a:xfrm>
          <a:prstGeom prst="rect">
            <a:avLst/>
          </a:prstGeom>
          <a:noFill/>
          <a:ln w="9525">
            <a:noFill/>
            <a:miter lim="800000"/>
            <a:headEnd/>
            <a:tailEnd/>
          </a:ln>
        </p:spPr>
        <p:txBody>
          <a:bodyPr wrap="none" lIns="90000" tIns="46800" rIns="90000" bIns="46800">
            <a:spAutoFit/>
          </a:bodyPr>
          <a:lstStyle/>
          <a:p>
            <a:r>
              <a:rPr lang="it-IT" sz="2000">
                <a:cs typeface="Microsoft Sans Serif" pitchFamily="34" charset="0"/>
              </a:rPr>
              <a:t>t</a:t>
            </a:r>
          </a:p>
        </p:txBody>
      </p:sp>
      <p:sp>
        <p:nvSpPr>
          <p:cNvPr id="26" name="AutoShape 62"/>
          <p:cNvSpPr>
            <a:spLocks noChangeArrowheads="1"/>
          </p:cNvSpPr>
          <p:nvPr/>
        </p:nvSpPr>
        <p:spPr bwMode="auto">
          <a:xfrm rot="16247366">
            <a:off x="8505731" y="3026075"/>
            <a:ext cx="220663" cy="482895"/>
          </a:xfrm>
          <a:prstGeom prst="downArrow">
            <a:avLst>
              <a:gd name="adj1" fmla="val 50000"/>
              <a:gd name="adj2" fmla="val 101259"/>
            </a:avLst>
          </a:prstGeom>
          <a:ln>
            <a:headEnd/>
            <a:tailEnd/>
          </a:ln>
        </p:spPr>
        <p:style>
          <a:lnRef idx="0">
            <a:schemeClr val="accent3"/>
          </a:lnRef>
          <a:fillRef idx="3">
            <a:schemeClr val="accent3"/>
          </a:fillRef>
          <a:effectRef idx="3">
            <a:schemeClr val="accent3"/>
          </a:effectRef>
          <a:fontRef idx="minor">
            <a:schemeClr val="lt1"/>
          </a:fontRef>
        </p:style>
        <p:txBody>
          <a:bodyPr lIns="90000" tIns="46800" rIns="90000" bIns="46800" anchor="ctr">
            <a:spAutoFit/>
          </a:bodyPr>
          <a:lstStyle/>
          <a:p>
            <a:endParaRPr lang="en-GB">
              <a:solidFill>
                <a:srgbClr val="FFFFFF"/>
              </a:solidFill>
            </a:endParaRPr>
          </a:p>
        </p:txBody>
      </p:sp>
      <p:sp>
        <p:nvSpPr>
          <p:cNvPr id="27" name="Text Box 63"/>
          <p:cNvSpPr txBox="1">
            <a:spLocks noChangeArrowheads="1"/>
          </p:cNvSpPr>
          <p:nvPr/>
        </p:nvSpPr>
        <p:spPr bwMode="auto">
          <a:xfrm>
            <a:off x="8096251" y="2846059"/>
            <a:ext cx="618737" cy="402291"/>
          </a:xfrm>
          <a:prstGeom prst="rect">
            <a:avLst/>
          </a:prstGeom>
          <a:noFill/>
          <a:ln w="9525">
            <a:noFill/>
            <a:miter lim="800000"/>
            <a:headEnd/>
            <a:tailEnd/>
          </a:ln>
        </p:spPr>
        <p:txBody>
          <a:bodyPr wrap="none" lIns="90000" tIns="46800" rIns="90000" bIns="46800">
            <a:spAutoFit/>
          </a:bodyPr>
          <a:lstStyle/>
          <a:p>
            <a:r>
              <a:rPr lang="it-IT" sz="2000">
                <a:cs typeface="Microsoft Sans Serif" pitchFamily="34" charset="0"/>
              </a:rPr>
              <a:t>x,y,z</a:t>
            </a:r>
          </a:p>
        </p:txBody>
      </p:sp>
      <p:sp>
        <p:nvSpPr>
          <p:cNvPr id="28" name="AutoShape 64"/>
          <p:cNvSpPr>
            <a:spLocks noChangeArrowheads="1"/>
          </p:cNvSpPr>
          <p:nvPr/>
        </p:nvSpPr>
        <p:spPr bwMode="auto">
          <a:xfrm rot="16247366">
            <a:off x="7261915" y="1807545"/>
            <a:ext cx="219075" cy="457744"/>
          </a:xfrm>
          <a:prstGeom prst="downArrow">
            <a:avLst>
              <a:gd name="adj1" fmla="val 50000"/>
              <a:gd name="adj2" fmla="val 78804"/>
            </a:avLst>
          </a:prstGeom>
          <a:ln>
            <a:headEnd/>
            <a:tailEnd/>
          </a:ln>
        </p:spPr>
        <p:style>
          <a:lnRef idx="0">
            <a:schemeClr val="accent3"/>
          </a:lnRef>
          <a:fillRef idx="3">
            <a:schemeClr val="accent3"/>
          </a:fillRef>
          <a:effectRef idx="3">
            <a:schemeClr val="accent3"/>
          </a:effectRef>
          <a:fontRef idx="minor">
            <a:schemeClr val="lt1"/>
          </a:fontRef>
        </p:style>
        <p:txBody>
          <a:bodyPr lIns="90000" tIns="46800" rIns="90000" bIns="46800" anchor="ctr">
            <a:spAutoFit/>
          </a:bodyPr>
          <a:lstStyle/>
          <a:p>
            <a:endParaRPr lang="en-GB">
              <a:solidFill>
                <a:srgbClr val="FFFFFF"/>
              </a:solidFill>
            </a:endParaRPr>
          </a:p>
        </p:txBody>
      </p:sp>
      <p:sp>
        <p:nvSpPr>
          <p:cNvPr id="29" name="AutoShape 65"/>
          <p:cNvSpPr>
            <a:spLocks noChangeArrowheads="1"/>
          </p:cNvSpPr>
          <p:nvPr/>
        </p:nvSpPr>
        <p:spPr bwMode="auto">
          <a:xfrm rot="16247366">
            <a:off x="7255567" y="2423705"/>
            <a:ext cx="219075" cy="454151"/>
          </a:xfrm>
          <a:prstGeom prst="downArrow">
            <a:avLst>
              <a:gd name="adj1" fmla="val 50000"/>
              <a:gd name="adj2" fmla="val 77355"/>
            </a:avLst>
          </a:prstGeom>
          <a:ln>
            <a:headEnd/>
            <a:tailEnd/>
          </a:ln>
        </p:spPr>
        <p:style>
          <a:lnRef idx="0">
            <a:schemeClr val="accent3"/>
          </a:lnRef>
          <a:fillRef idx="3">
            <a:schemeClr val="accent3"/>
          </a:fillRef>
          <a:effectRef idx="3">
            <a:schemeClr val="accent3"/>
          </a:effectRef>
          <a:fontRef idx="minor">
            <a:schemeClr val="lt1"/>
          </a:fontRef>
        </p:style>
        <p:txBody>
          <a:bodyPr lIns="90000" tIns="46800" rIns="90000" bIns="46800" anchor="ctr">
            <a:spAutoFit/>
          </a:bodyPr>
          <a:lstStyle/>
          <a:p>
            <a:endParaRPr lang="en-GB">
              <a:solidFill>
                <a:srgbClr val="FFFFFF"/>
              </a:solidFill>
            </a:endParaRPr>
          </a:p>
        </p:txBody>
      </p:sp>
      <p:sp>
        <p:nvSpPr>
          <p:cNvPr id="30" name="Text Box 66"/>
          <p:cNvSpPr txBox="1">
            <a:spLocks noChangeArrowheads="1"/>
          </p:cNvSpPr>
          <p:nvPr/>
        </p:nvSpPr>
        <p:spPr bwMode="auto">
          <a:xfrm>
            <a:off x="7096126" y="1637971"/>
            <a:ext cx="306792" cy="402291"/>
          </a:xfrm>
          <a:prstGeom prst="rect">
            <a:avLst/>
          </a:prstGeom>
          <a:noFill/>
          <a:ln w="9525">
            <a:noFill/>
            <a:miter lim="800000"/>
            <a:headEnd/>
            <a:tailEnd/>
          </a:ln>
        </p:spPr>
        <p:txBody>
          <a:bodyPr wrap="none" lIns="90000" tIns="46800" rIns="90000" bIns="46800">
            <a:spAutoFit/>
          </a:bodyPr>
          <a:lstStyle/>
          <a:p>
            <a:r>
              <a:rPr lang="it-IT" sz="2000">
                <a:cs typeface="Microsoft Sans Serif" pitchFamily="34" charset="0"/>
              </a:rPr>
              <a:t>E</a:t>
            </a:r>
          </a:p>
        </p:txBody>
      </p:sp>
      <p:sp>
        <p:nvSpPr>
          <p:cNvPr id="31" name="Text Box 67"/>
          <p:cNvSpPr txBox="1">
            <a:spLocks noChangeArrowheads="1"/>
          </p:cNvSpPr>
          <p:nvPr/>
        </p:nvSpPr>
        <p:spPr bwMode="auto">
          <a:xfrm>
            <a:off x="7167563" y="2242809"/>
            <a:ext cx="268320" cy="402291"/>
          </a:xfrm>
          <a:prstGeom prst="rect">
            <a:avLst/>
          </a:prstGeom>
          <a:noFill/>
          <a:ln w="9525">
            <a:noFill/>
            <a:miter lim="800000"/>
            <a:headEnd/>
            <a:tailEnd/>
          </a:ln>
        </p:spPr>
        <p:txBody>
          <a:bodyPr wrap="none" lIns="90000" tIns="46800" rIns="90000" bIns="46800">
            <a:spAutoFit/>
          </a:bodyPr>
          <a:lstStyle/>
          <a:p>
            <a:r>
              <a:rPr lang="it-IT" sz="2000">
                <a:cs typeface="Microsoft Sans Serif" pitchFamily="34" charset="0"/>
              </a:rPr>
              <a:t>t</a:t>
            </a:r>
          </a:p>
        </p:txBody>
      </p:sp>
      <p:sp>
        <p:nvSpPr>
          <p:cNvPr id="32" name="AutoShape 68"/>
          <p:cNvSpPr>
            <a:spLocks noChangeArrowheads="1"/>
          </p:cNvSpPr>
          <p:nvPr/>
        </p:nvSpPr>
        <p:spPr bwMode="auto">
          <a:xfrm rot="16247366">
            <a:off x="7284681" y="3051352"/>
            <a:ext cx="182563" cy="457744"/>
          </a:xfrm>
          <a:prstGeom prst="downArrow">
            <a:avLst>
              <a:gd name="adj1" fmla="val 50000"/>
              <a:gd name="adj2" fmla="val 95870"/>
            </a:avLst>
          </a:prstGeom>
          <a:ln>
            <a:headEnd/>
            <a:tailEnd/>
          </a:ln>
        </p:spPr>
        <p:style>
          <a:lnRef idx="0">
            <a:schemeClr val="accent3"/>
          </a:lnRef>
          <a:fillRef idx="3">
            <a:schemeClr val="accent3"/>
          </a:fillRef>
          <a:effectRef idx="3">
            <a:schemeClr val="accent3"/>
          </a:effectRef>
          <a:fontRef idx="minor">
            <a:schemeClr val="lt1"/>
          </a:fontRef>
        </p:style>
        <p:txBody>
          <a:bodyPr lIns="90000" tIns="46800" rIns="90000" bIns="46800" anchor="ctr">
            <a:spAutoFit/>
          </a:bodyPr>
          <a:lstStyle/>
          <a:p>
            <a:endParaRPr lang="en-GB">
              <a:solidFill>
                <a:srgbClr val="FFFFFF"/>
              </a:solidFill>
            </a:endParaRPr>
          </a:p>
        </p:txBody>
      </p:sp>
      <p:sp>
        <p:nvSpPr>
          <p:cNvPr id="33" name="Text Box 71"/>
          <p:cNvSpPr txBox="1">
            <a:spLocks noChangeArrowheads="1"/>
          </p:cNvSpPr>
          <p:nvPr/>
        </p:nvSpPr>
        <p:spPr bwMode="auto">
          <a:xfrm>
            <a:off x="5005357" y="980729"/>
            <a:ext cx="2632075" cy="461665"/>
          </a:xfrm>
          <a:prstGeom prst="rect">
            <a:avLst/>
          </a:prstGeom>
          <a:solidFill>
            <a:srgbClr val="C00000"/>
          </a:solidFill>
          <a:ln>
            <a:headEnd/>
            <a:tailEnd/>
          </a:ln>
        </p:spPr>
        <p:style>
          <a:lnRef idx="0">
            <a:schemeClr val="accent5"/>
          </a:lnRef>
          <a:fillRef idx="3">
            <a:schemeClr val="accent5"/>
          </a:fillRef>
          <a:effectRef idx="3">
            <a:schemeClr val="accent5"/>
          </a:effectRef>
          <a:fontRef idx="minor">
            <a:schemeClr val="lt1"/>
          </a:fontRef>
        </p:style>
        <p:txBody>
          <a:bodyPr>
            <a:spAutoFit/>
          </a:bodyPr>
          <a:lstStyle/>
          <a:p>
            <a:pPr algn="ctr" eaLnBrk="0" hangingPunct="0"/>
            <a:r>
              <a:rPr lang="en-US" sz="2400">
                <a:solidFill>
                  <a:schemeClr val="bg1"/>
                </a:solidFill>
              </a:rPr>
              <a:t>AGATA</a:t>
            </a:r>
          </a:p>
        </p:txBody>
      </p:sp>
      <p:sp>
        <p:nvSpPr>
          <p:cNvPr id="34" name="Text Box 75"/>
          <p:cNvSpPr txBox="1">
            <a:spLocks noChangeArrowheads="1"/>
          </p:cNvSpPr>
          <p:nvPr/>
        </p:nvSpPr>
        <p:spPr bwMode="auto">
          <a:xfrm>
            <a:off x="5953126" y="3569959"/>
            <a:ext cx="1101112" cy="402291"/>
          </a:xfrm>
          <a:prstGeom prst="rect">
            <a:avLst/>
          </a:prstGeom>
          <a:noFill/>
          <a:ln w="9525">
            <a:noFill/>
            <a:miter lim="800000"/>
            <a:headEnd/>
            <a:tailEnd/>
          </a:ln>
        </p:spPr>
        <p:txBody>
          <a:bodyPr wrap="none" lIns="90000" tIns="46800" rIns="90000" bIns="46800">
            <a:spAutoFit/>
          </a:bodyPr>
          <a:lstStyle/>
          <a:p>
            <a:r>
              <a:rPr lang="it-IT" sz="2000">
                <a:solidFill>
                  <a:srgbClr val="FF0000"/>
                </a:solidFill>
                <a:cs typeface="Microsoft Sans Serif" pitchFamily="34" charset="0"/>
              </a:rPr>
              <a:t>Segment</a:t>
            </a:r>
          </a:p>
        </p:txBody>
      </p:sp>
      <p:sp>
        <p:nvSpPr>
          <p:cNvPr id="35" name="Text Box 76"/>
          <p:cNvSpPr txBox="1">
            <a:spLocks noChangeArrowheads="1"/>
          </p:cNvSpPr>
          <p:nvPr/>
        </p:nvSpPr>
        <p:spPr bwMode="auto">
          <a:xfrm>
            <a:off x="7500939" y="3569959"/>
            <a:ext cx="1095278" cy="402291"/>
          </a:xfrm>
          <a:prstGeom prst="rect">
            <a:avLst/>
          </a:prstGeom>
          <a:noFill/>
          <a:ln w="9525">
            <a:noFill/>
            <a:miter lim="800000"/>
            <a:headEnd/>
            <a:tailEnd/>
          </a:ln>
        </p:spPr>
        <p:txBody>
          <a:bodyPr wrap="none" lIns="90000" tIns="46800" rIns="90000" bIns="46800">
            <a:spAutoFit/>
          </a:bodyPr>
          <a:lstStyle/>
          <a:p>
            <a:r>
              <a:rPr lang="it-IT" sz="2000">
                <a:solidFill>
                  <a:srgbClr val="FF0000"/>
                </a:solidFill>
                <a:cs typeface="Microsoft Sans Serif" pitchFamily="34" charset="0"/>
              </a:rPr>
              <a:t>Detector</a:t>
            </a:r>
          </a:p>
        </p:txBody>
      </p:sp>
      <p:sp>
        <p:nvSpPr>
          <p:cNvPr id="36" name="Text Box 77"/>
          <p:cNvSpPr txBox="1">
            <a:spLocks noChangeArrowheads="1"/>
          </p:cNvSpPr>
          <p:nvPr/>
        </p:nvSpPr>
        <p:spPr bwMode="auto">
          <a:xfrm>
            <a:off x="9024939" y="3569959"/>
            <a:ext cx="739218" cy="402291"/>
          </a:xfrm>
          <a:prstGeom prst="rect">
            <a:avLst/>
          </a:prstGeom>
          <a:noFill/>
          <a:ln w="9525">
            <a:noFill/>
            <a:miter lim="800000"/>
            <a:headEnd/>
            <a:tailEnd/>
          </a:ln>
        </p:spPr>
        <p:txBody>
          <a:bodyPr wrap="none" lIns="90000" tIns="46800" rIns="90000" bIns="46800">
            <a:spAutoFit/>
          </a:bodyPr>
          <a:lstStyle/>
          <a:p>
            <a:r>
              <a:rPr lang="it-IT" sz="2000">
                <a:solidFill>
                  <a:srgbClr val="FF0000"/>
                </a:solidFill>
                <a:cs typeface="Microsoft Sans Serif" pitchFamily="34" charset="0"/>
              </a:rPr>
              <a:t>Array</a:t>
            </a:r>
          </a:p>
        </p:txBody>
      </p:sp>
      <p:sp>
        <p:nvSpPr>
          <p:cNvPr id="37" name="Text Box 10"/>
          <p:cNvSpPr txBox="1">
            <a:spLocks noChangeArrowheads="1"/>
          </p:cNvSpPr>
          <p:nvPr/>
        </p:nvSpPr>
        <p:spPr bwMode="auto">
          <a:xfrm>
            <a:off x="1595439" y="2218997"/>
            <a:ext cx="1714500" cy="707886"/>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a:spAutoFit/>
          </a:bodyPr>
          <a:lstStyle/>
          <a:p>
            <a:pPr algn="ctr" eaLnBrk="0" hangingPunct="0"/>
            <a:r>
              <a:rPr lang="en-US" sz="2000">
                <a:solidFill>
                  <a:srgbClr val="000000"/>
                </a:solidFill>
                <a:cs typeface="Microsoft Sans Serif" pitchFamily="34" charset="0"/>
              </a:rPr>
              <a:t>Detector</a:t>
            </a:r>
          </a:p>
          <a:p>
            <a:pPr algn="ctr" eaLnBrk="0" hangingPunct="0"/>
            <a:r>
              <a:rPr lang="en-US" sz="2000">
                <a:solidFill>
                  <a:srgbClr val="000000"/>
                </a:solidFill>
                <a:cs typeface="Microsoft Sans Serif" pitchFamily="34" charset="0"/>
              </a:rPr>
              <a:t>(Germanium)</a:t>
            </a:r>
          </a:p>
        </p:txBody>
      </p:sp>
      <p:sp>
        <p:nvSpPr>
          <p:cNvPr id="38" name="AutoShape 40"/>
          <p:cNvSpPr>
            <a:spLocks noChangeArrowheads="1"/>
          </p:cNvSpPr>
          <p:nvPr/>
        </p:nvSpPr>
        <p:spPr bwMode="auto">
          <a:xfrm rot="16247366">
            <a:off x="5425317" y="2380739"/>
            <a:ext cx="216041" cy="443372"/>
          </a:xfrm>
          <a:prstGeom prst="downArrow">
            <a:avLst>
              <a:gd name="adj1" fmla="val 50000"/>
              <a:gd name="adj2" fmla="val 67971"/>
            </a:avLst>
          </a:prstGeom>
          <a:ln>
            <a:headEnd/>
            <a:tailEnd/>
          </a:ln>
        </p:spPr>
        <p:style>
          <a:lnRef idx="0">
            <a:schemeClr val="accent5"/>
          </a:lnRef>
          <a:fillRef idx="3">
            <a:schemeClr val="accent5"/>
          </a:fillRef>
          <a:effectRef idx="3">
            <a:schemeClr val="accent5"/>
          </a:effectRef>
          <a:fontRef idx="minor">
            <a:schemeClr val="lt1"/>
          </a:fontRef>
        </p:style>
        <p:txBody>
          <a:bodyPr lIns="90000" tIns="46800" rIns="90000" bIns="46800" anchor="ctr">
            <a:spAutoFit/>
          </a:bodyPr>
          <a:lstStyle/>
          <a:p>
            <a:endParaRPr lang="en-GB">
              <a:solidFill>
                <a:srgbClr val="FFFFFF"/>
              </a:solidFill>
            </a:endParaRPr>
          </a:p>
        </p:txBody>
      </p:sp>
      <p:sp>
        <p:nvSpPr>
          <p:cNvPr id="39" name="Title 1"/>
          <p:cNvSpPr txBox="1">
            <a:spLocks/>
          </p:cNvSpPr>
          <p:nvPr/>
        </p:nvSpPr>
        <p:spPr>
          <a:xfrm>
            <a:off x="1981200" y="49213"/>
            <a:ext cx="8229600" cy="701675"/>
          </a:xfrm>
          <a:prstGeom prst="rect">
            <a:avLst/>
          </a:prstGeom>
        </p:spPr>
        <p:txBody>
          <a:bodyPr vert="horz" lIns="91440" tIns="45720" rIns="91440" bIns="45720" rtlCol="0" anchor="ctr">
            <a:normAutofit/>
          </a:bodyPr>
          <a:lstStyle/>
          <a:p>
            <a:pPr algn="ctr" defTabSz="914377">
              <a:spcBef>
                <a:spcPct val="0"/>
              </a:spcBef>
              <a:defRPr/>
            </a:pPr>
            <a:r>
              <a:rPr lang="en-US" sz="3600" b="1">
                <a:solidFill>
                  <a:srgbClr val="FF0000"/>
                </a:solidFill>
                <a:latin typeface="+mj-lt"/>
                <a:ea typeface="+mj-ea"/>
                <a:cs typeface="+mj-cs"/>
              </a:rPr>
              <a:t>Analogue vs Digital Electronics</a:t>
            </a:r>
            <a:endParaRPr lang="en-US" sz="3600" b="1" dirty="0">
              <a:solidFill>
                <a:srgbClr val="FF0000"/>
              </a:solidFill>
              <a:latin typeface="+mj-lt"/>
              <a:ea typeface="+mj-ea"/>
              <a:cs typeface="+mj-cs"/>
            </a:endParaRPr>
          </a:p>
        </p:txBody>
      </p:sp>
    </p:spTree>
    <p:extLst>
      <p:ext uri="{BB962C8B-B14F-4D97-AF65-F5344CB8AC3E}">
        <p14:creationId xmlns:p14="http://schemas.microsoft.com/office/powerpoint/2010/main" val="25551065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048328" y="1988840"/>
            <a:ext cx="792088"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882" name="Picture 2"/>
          <p:cNvPicPr>
            <a:picLocks noChangeAspect="1" noChangeArrowheads="1"/>
          </p:cNvPicPr>
          <p:nvPr/>
        </p:nvPicPr>
        <p:blipFill>
          <a:blip r:embed="rId3" cstate="print"/>
          <a:srcRect/>
          <a:stretch>
            <a:fillRect/>
          </a:stretch>
        </p:blipFill>
        <p:spPr bwMode="auto">
          <a:xfrm>
            <a:off x="1865784" y="1622827"/>
            <a:ext cx="8460432" cy="3181344"/>
          </a:xfrm>
          <a:prstGeom prst="rect">
            <a:avLst/>
          </a:prstGeom>
          <a:noFill/>
          <a:ln w="9525">
            <a:noFill/>
            <a:miter lim="800000"/>
            <a:headEnd/>
            <a:tailEnd/>
          </a:ln>
        </p:spPr>
      </p:pic>
      <p:sp>
        <p:nvSpPr>
          <p:cNvPr id="6" name="ZoneTexte 5"/>
          <p:cNvSpPr txBox="1"/>
          <p:nvPr/>
        </p:nvSpPr>
        <p:spPr>
          <a:xfrm>
            <a:off x="4223792" y="5013176"/>
            <a:ext cx="425116" cy="369332"/>
          </a:xfrm>
          <a:prstGeom prst="rect">
            <a:avLst/>
          </a:prstGeom>
          <a:noFill/>
        </p:spPr>
        <p:txBody>
          <a:bodyPr wrap="none" rtlCol="0">
            <a:spAutoFit/>
          </a:bodyPr>
          <a:lstStyle/>
          <a:p>
            <a:r>
              <a:rPr lang="en-US" dirty="0"/>
              <a:t>1) </a:t>
            </a:r>
          </a:p>
        </p:txBody>
      </p:sp>
      <p:pic>
        <p:nvPicPr>
          <p:cNvPr id="122883" name="Picture 3"/>
          <p:cNvPicPr>
            <a:picLocks noChangeAspect="1" noChangeArrowheads="1"/>
          </p:cNvPicPr>
          <p:nvPr/>
        </p:nvPicPr>
        <p:blipFill>
          <a:blip r:embed="rId4" cstate="print"/>
          <a:srcRect/>
          <a:stretch>
            <a:fillRect/>
          </a:stretch>
        </p:blipFill>
        <p:spPr bwMode="auto">
          <a:xfrm>
            <a:off x="4583832" y="4915434"/>
            <a:ext cx="2304256" cy="601799"/>
          </a:xfrm>
          <a:prstGeom prst="rect">
            <a:avLst/>
          </a:prstGeom>
          <a:noFill/>
          <a:ln w="9525">
            <a:noFill/>
            <a:miter lim="800000"/>
            <a:headEnd/>
            <a:tailEnd/>
          </a:ln>
        </p:spPr>
      </p:pic>
      <p:sp>
        <p:nvSpPr>
          <p:cNvPr id="8" name="ZoneTexte 7"/>
          <p:cNvSpPr txBox="1"/>
          <p:nvPr/>
        </p:nvSpPr>
        <p:spPr>
          <a:xfrm>
            <a:off x="4223792" y="5651956"/>
            <a:ext cx="425116" cy="369332"/>
          </a:xfrm>
          <a:prstGeom prst="rect">
            <a:avLst/>
          </a:prstGeom>
          <a:noFill/>
        </p:spPr>
        <p:txBody>
          <a:bodyPr wrap="none" rtlCol="0">
            <a:spAutoFit/>
          </a:bodyPr>
          <a:lstStyle/>
          <a:p>
            <a:r>
              <a:rPr lang="en-US" dirty="0"/>
              <a:t>2) </a:t>
            </a:r>
          </a:p>
        </p:txBody>
      </p:sp>
      <p:pic>
        <p:nvPicPr>
          <p:cNvPr id="122884" name="Picture 4"/>
          <p:cNvPicPr>
            <a:picLocks noChangeAspect="1" noChangeArrowheads="1"/>
          </p:cNvPicPr>
          <p:nvPr/>
        </p:nvPicPr>
        <p:blipFill>
          <a:blip r:embed="rId5" cstate="print"/>
          <a:srcRect/>
          <a:stretch>
            <a:fillRect/>
          </a:stretch>
        </p:blipFill>
        <p:spPr bwMode="auto">
          <a:xfrm>
            <a:off x="4598232" y="5589240"/>
            <a:ext cx="2649896" cy="504056"/>
          </a:xfrm>
          <a:prstGeom prst="rect">
            <a:avLst/>
          </a:prstGeom>
          <a:noFill/>
          <a:ln w="9525">
            <a:noFill/>
            <a:miter lim="800000"/>
            <a:headEnd/>
            <a:tailEnd/>
          </a:ln>
        </p:spPr>
      </p:pic>
      <p:sp>
        <p:nvSpPr>
          <p:cNvPr id="10" name="ZoneTexte 9"/>
          <p:cNvSpPr txBox="1"/>
          <p:nvPr/>
        </p:nvSpPr>
        <p:spPr>
          <a:xfrm>
            <a:off x="4223792" y="6165304"/>
            <a:ext cx="425116" cy="369332"/>
          </a:xfrm>
          <a:prstGeom prst="rect">
            <a:avLst/>
          </a:prstGeom>
          <a:noFill/>
        </p:spPr>
        <p:txBody>
          <a:bodyPr wrap="none" rtlCol="0">
            <a:spAutoFit/>
          </a:bodyPr>
          <a:lstStyle/>
          <a:p>
            <a:r>
              <a:rPr lang="en-US" dirty="0"/>
              <a:t>3) </a:t>
            </a:r>
          </a:p>
        </p:txBody>
      </p:sp>
      <p:pic>
        <p:nvPicPr>
          <p:cNvPr id="122885" name="Picture 5"/>
          <p:cNvPicPr>
            <a:picLocks noChangeAspect="1" noChangeArrowheads="1"/>
          </p:cNvPicPr>
          <p:nvPr/>
        </p:nvPicPr>
        <p:blipFill>
          <a:blip r:embed="rId6" cstate="print"/>
          <a:srcRect t="14286"/>
          <a:stretch>
            <a:fillRect/>
          </a:stretch>
        </p:blipFill>
        <p:spPr bwMode="auto">
          <a:xfrm>
            <a:off x="4583832" y="6237312"/>
            <a:ext cx="2419469" cy="432048"/>
          </a:xfrm>
          <a:prstGeom prst="rect">
            <a:avLst/>
          </a:prstGeom>
          <a:noFill/>
          <a:ln w="9525">
            <a:noFill/>
            <a:miter lim="800000"/>
            <a:headEnd/>
            <a:tailEnd/>
          </a:ln>
        </p:spPr>
      </p:pic>
      <p:sp>
        <p:nvSpPr>
          <p:cNvPr id="12" name="Rectangle 2"/>
          <p:cNvSpPr txBox="1">
            <a:spLocks noChangeArrowheads="1"/>
          </p:cNvSpPr>
          <p:nvPr/>
        </p:nvSpPr>
        <p:spPr>
          <a:xfrm>
            <a:off x="1524002" y="1"/>
            <a:ext cx="8882063" cy="701675"/>
          </a:xfrm>
          <a:prstGeom prst="rect">
            <a:avLst/>
          </a:prstGeom>
        </p:spPr>
        <p:txBody>
          <a:bodyPr>
            <a:normAutofit/>
          </a:bodyPr>
          <a:lstStyle/>
          <a:p>
            <a:pPr algn="ctr" defTabSz="914377">
              <a:spcBef>
                <a:spcPct val="0"/>
              </a:spcBef>
              <a:defRPr/>
            </a:pPr>
            <a:r>
              <a:rPr lang="en-US" sz="3600" b="1">
                <a:solidFill>
                  <a:srgbClr val="FF0000"/>
                </a:solidFill>
                <a:latin typeface="+mj-lt"/>
                <a:ea typeface="+mj-ea"/>
                <a:cs typeface="+mj-cs"/>
              </a:rPr>
              <a:t>Digital processing of signals</a:t>
            </a:r>
            <a:endParaRPr lang="en-US" sz="3600" b="1" dirty="0">
              <a:solidFill>
                <a:srgbClr val="FF0000"/>
              </a:solidFill>
              <a:latin typeface="+mj-lt"/>
              <a:ea typeface="+mj-ea"/>
              <a:cs typeface="+mj-cs"/>
            </a:endParaRPr>
          </a:p>
        </p:txBody>
      </p:sp>
      <p:sp>
        <p:nvSpPr>
          <p:cNvPr id="13" name="ZoneTexte 12"/>
          <p:cNvSpPr txBox="1"/>
          <p:nvPr/>
        </p:nvSpPr>
        <p:spPr>
          <a:xfrm>
            <a:off x="1524001" y="620688"/>
            <a:ext cx="9156161" cy="400110"/>
          </a:xfrm>
          <a:prstGeom prst="rect">
            <a:avLst/>
          </a:prstGeom>
          <a:noFill/>
        </p:spPr>
        <p:txBody>
          <a:bodyPr wrap="none" rtlCol="0">
            <a:spAutoFit/>
          </a:bodyPr>
          <a:lstStyle/>
          <a:p>
            <a:r>
              <a:rPr lang="en-US" sz="2000" dirty="0"/>
              <a:t>The energy is obtained via trapezoidal filter (or </a:t>
            </a:r>
            <a:r>
              <a:rPr lang="en-US" sz="2000" i="1" dirty="0"/>
              <a:t>Moving Window </a:t>
            </a:r>
            <a:r>
              <a:rPr lang="en-US" sz="2000" i="1" dirty="0" err="1"/>
              <a:t>Deconvolution</a:t>
            </a:r>
            <a:r>
              <a:rPr lang="en-US" sz="2000" i="1" dirty="0"/>
              <a:t>, MWD</a:t>
            </a:r>
            <a:r>
              <a:rPr lang="en-US" sz="2000" dirty="0"/>
              <a:t>)</a:t>
            </a:r>
          </a:p>
        </p:txBody>
      </p:sp>
      <p:sp>
        <p:nvSpPr>
          <p:cNvPr id="14" name="Rectangle 13"/>
          <p:cNvSpPr/>
          <p:nvPr/>
        </p:nvSpPr>
        <p:spPr>
          <a:xfrm>
            <a:off x="1775520" y="982469"/>
            <a:ext cx="7992888" cy="523220"/>
          </a:xfrm>
          <a:prstGeom prst="rect">
            <a:avLst/>
          </a:prstGeom>
        </p:spPr>
        <p:txBody>
          <a:bodyPr wrap="square">
            <a:spAutoFit/>
          </a:bodyPr>
          <a:lstStyle/>
          <a:p>
            <a:r>
              <a:rPr lang="en-US" sz="1400" i="1" dirty="0" err="1"/>
              <a:t>A.Georgiev</a:t>
            </a:r>
            <a:r>
              <a:rPr lang="en-US" sz="1400" i="1" dirty="0"/>
              <a:t> and W. </a:t>
            </a:r>
            <a:r>
              <a:rPr lang="en-US" sz="1400" i="1" dirty="0" err="1"/>
              <a:t>Gast</a:t>
            </a:r>
            <a:r>
              <a:rPr lang="en-US" sz="1400" i="1" dirty="0"/>
              <a:t>, </a:t>
            </a:r>
            <a:r>
              <a:rPr lang="en-US" sz="1400" dirty="0"/>
              <a:t>IEEE Trans. </a:t>
            </a:r>
            <a:r>
              <a:rPr lang="en-US" sz="1400" dirty="0" err="1"/>
              <a:t>Nucl</a:t>
            </a:r>
            <a:r>
              <a:rPr lang="en-US" sz="1400" dirty="0"/>
              <a:t>. Sci., 40(1993)770</a:t>
            </a:r>
            <a:br>
              <a:rPr lang="en-US" sz="1400" dirty="0"/>
            </a:br>
            <a:r>
              <a:rPr lang="en-US" sz="1400" i="1" dirty="0" err="1"/>
              <a:t>V.T.Jordanov</a:t>
            </a:r>
            <a:r>
              <a:rPr lang="en-US" sz="1400" i="1" dirty="0"/>
              <a:t> and </a:t>
            </a:r>
            <a:r>
              <a:rPr lang="en-US" sz="1400" i="1" dirty="0" err="1"/>
              <a:t>G.F.Knoll</a:t>
            </a:r>
            <a:r>
              <a:rPr lang="en-US" sz="1400" i="1" dirty="0"/>
              <a:t>, </a:t>
            </a:r>
            <a:r>
              <a:rPr lang="en-US" sz="1400" dirty="0" err="1"/>
              <a:t>Nucl.Instr.Meth</a:t>
            </a:r>
            <a:r>
              <a:rPr lang="en-US" sz="1400" dirty="0"/>
              <a:t>., A353(1994)261</a:t>
            </a:r>
          </a:p>
        </p:txBody>
      </p:sp>
      <p:sp>
        <p:nvSpPr>
          <p:cNvPr id="15" name="ZoneTexte 14"/>
          <p:cNvSpPr txBox="1"/>
          <p:nvPr/>
        </p:nvSpPr>
        <p:spPr>
          <a:xfrm>
            <a:off x="7824194" y="5085184"/>
            <a:ext cx="2411759" cy="1015663"/>
          </a:xfrm>
          <a:prstGeom prst="rect">
            <a:avLst/>
          </a:prstGeom>
          <a:noFill/>
        </p:spPr>
        <p:txBody>
          <a:bodyPr wrap="square" rtlCol="0">
            <a:spAutoFit/>
          </a:bodyPr>
          <a:lstStyle/>
          <a:p>
            <a:pPr algn="ctr"/>
            <a:r>
              <a:rPr lang="en-US" sz="2000" dirty="0"/>
              <a:t>Signal amplitude = value at the top – </a:t>
            </a:r>
          </a:p>
          <a:p>
            <a:pPr algn="ctr"/>
            <a:r>
              <a:rPr lang="en-US" sz="2000" dirty="0"/>
              <a:t>value of the baseline</a:t>
            </a:r>
          </a:p>
        </p:txBody>
      </p:sp>
    </p:spTree>
    <p:extLst>
      <p:ext uri="{BB962C8B-B14F-4D97-AF65-F5344CB8AC3E}">
        <p14:creationId xmlns:p14="http://schemas.microsoft.com/office/powerpoint/2010/main" val="11361572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19536" y="1572825"/>
            <a:ext cx="8460432" cy="3416292"/>
          </a:xfrm>
          <a:prstGeom prst="rect">
            <a:avLst/>
          </a:prstGeom>
        </p:spPr>
      </p:pic>
      <p:sp>
        <p:nvSpPr>
          <p:cNvPr id="5" name="TextBox 4"/>
          <p:cNvSpPr txBox="1"/>
          <p:nvPr/>
        </p:nvSpPr>
        <p:spPr>
          <a:xfrm>
            <a:off x="8760298" y="5157192"/>
            <a:ext cx="1253869" cy="369332"/>
          </a:xfrm>
          <a:prstGeom prst="rect">
            <a:avLst/>
          </a:prstGeom>
          <a:noFill/>
        </p:spPr>
        <p:txBody>
          <a:bodyPr wrap="none" rtlCol="0">
            <a:spAutoFit/>
          </a:bodyPr>
          <a:lstStyle/>
          <a:p>
            <a:r>
              <a:rPr lang="it-IT" dirty="0"/>
              <a:t>time [10ns]</a:t>
            </a:r>
          </a:p>
        </p:txBody>
      </p:sp>
      <p:cxnSp>
        <p:nvCxnSpPr>
          <p:cNvPr id="7" name="Straight Arrow Connector 6"/>
          <p:cNvCxnSpPr/>
          <p:nvPr/>
        </p:nvCxnSpPr>
        <p:spPr>
          <a:xfrm>
            <a:off x="8544272" y="5157192"/>
            <a:ext cx="1469893"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328249" y="1772816"/>
            <a:ext cx="1816523" cy="369332"/>
          </a:xfrm>
          <a:prstGeom prst="rect">
            <a:avLst/>
          </a:prstGeom>
          <a:noFill/>
        </p:spPr>
        <p:txBody>
          <a:bodyPr wrap="none" rtlCol="0">
            <a:spAutoFit/>
          </a:bodyPr>
          <a:lstStyle/>
          <a:p>
            <a:r>
              <a:rPr lang="it-IT" dirty="0"/>
              <a:t>30 kHz "nominal"</a:t>
            </a:r>
          </a:p>
        </p:txBody>
      </p:sp>
      <p:sp>
        <p:nvSpPr>
          <p:cNvPr id="9" name="TextBox 8"/>
          <p:cNvSpPr txBox="1"/>
          <p:nvPr/>
        </p:nvSpPr>
        <p:spPr>
          <a:xfrm>
            <a:off x="5375920" y="2348882"/>
            <a:ext cx="1490344" cy="338554"/>
          </a:xfrm>
          <a:prstGeom prst="rect">
            <a:avLst/>
          </a:prstGeom>
          <a:noFill/>
        </p:spPr>
        <p:txBody>
          <a:bodyPr wrap="none" rtlCol="0">
            <a:spAutoFit/>
          </a:bodyPr>
          <a:lstStyle/>
          <a:p>
            <a:r>
              <a:rPr lang="it-IT" sz="1600" dirty="0"/>
              <a:t>(front) segment</a:t>
            </a:r>
          </a:p>
        </p:txBody>
      </p:sp>
      <p:sp>
        <p:nvSpPr>
          <p:cNvPr id="10" name="TextBox 9"/>
          <p:cNvSpPr txBox="1"/>
          <p:nvPr/>
        </p:nvSpPr>
        <p:spPr>
          <a:xfrm>
            <a:off x="4037977" y="3789042"/>
            <a:ext cx="550535" cy="338554"/>
          </a:xfrm>
          <a:prstGeom prst="rect">
            <a:avLst/>
          </a:prstGeom>
          <a:noFill/>
        </p:spPr>
        <p:txBody>
          <a:bodyPr wrap="none" rtlCol="0">
            <a:spAutoFit/>
          </a:bodyPr>
          <a:lstStyle/>
          <a:p>
            <a:r>
              <a:rPr lang="it-IT" sz="1600" dirty="0">
                <a:solidFill>
                  <a:srgbClr val="FF0000"/>
                </a:solidFill>
              </a:rPr>
              <a:t>core</a:t>
            </a:r>
          </a:p>
        </p:txBody>
      </p:sp>
      <p:sp>
        <p:nvSpPr>
          <p:cNvPr id="11" name="Rectangle 2"/>
          <p:cNvSpPr>
            <a:spLocks noGrp="1" noChangeArrowheads="1"/>
          </p:cNvSpPr>
          <p:nvPr>
            <p:ph type="title"/>
          </p:nvPr>
        </p:nvSpPr>
        <p:spPr>
          <a:xfrm>
            <a:off x="1600200" y="115889"/>
            <a:ext cx="8915400" cy="641351"/>
          </a:xfrm>
        </p:spPr>
        <p:txBody>
          <a:bodyPr>
            <a:normAutofit fontScale="90000"/>
          </a:bodyPr>
          <a:lstStyle/>
          <a:p>
            <a:r>
              <a:rPr lang="en-US" sz="3600" b="1" dirty="0">
                <a:solidFill>
                  <a:srgbClr val="FF0000"/>
                </a:solidFill>
              </a:rPr>
              <a:t>Signal processing at high counting rates</a:t>
            </a:r>
          </a:p>
        </p:txBody>
      </p:sp>
    </p:spTree>
    <p:extLst>
      <p:ext uri="{BB962C8B-B14F-4D97-AF65-F5344CB8AC3E}">
        <p14:creationId xmlns:p14="http://schemas.microsoft.com/office/powerpoint/2010/main" val="42116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76493" y="908721"/>
            <a:ext cx="8639987" cy="3458977"/>
          </a:xfrm>
          <a:prstGeom prst="rect">
            <a:avLst/>
          </a:prstGeom>
        </p:spPr>
      </p:pic>
      <p:sp>
        <p:nvSpPr>
          <p:cNvPr id="5" name="TextBox 4"/>
          <p:cNvSpPr txBox="1"/>
          <p:nvPr/>
        </p:nvSpPr>
        <p:spPr>
          <a:xfrm>
            <a:off x="8760298" y="4437112"/>
            <a:ext cx="1253869" cy="369332"/>
          </a:xfrm>
          <a:prstGeom prst="rect">
            <a:avLst/>
          </a:prstGeom>
          <a:noFill/>
        </p:spPr>
        <p:txBody>
          <a:bodyPr wrap="none" rtlCol="0">
            <a:spAutoFit/>
          </a:bodyPr>
          <a:lstStyle/>
          <a:p>
            <a:r>
              <a:rPr lang="it-IT" dirty="0"/>
              <a:t>time [10ns]</a:t>
            </a:r>
          </a:p>
        </p:txBody>
      </p:sp>
      <p:cxnSp>
        <p:nvCxnSpPr>
          <p:cNvPr id="7" name="Straight Arrow Connector 6"/>
          <p:cNvCxnSpPr/>
          <p:nvPr/>
        </p:nvCxnSpPr>
        <p:spPr>
          <a:xfrm>
            <a:off x="8544272" y="4437112"/>
            <a:ext cx="1469893"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328249" y="1124744"/>
            <a:ext cx="1816523" cy="369332"/>
          </a:xfrm>
          <a:prstGeom prst="rect">
            <a:avLst/>
          </a:prstGeom>
          <a:noFill/>
        </p:spPr>
        <p:txBody>
          <a:bodyPr wrap="none" rtlCol="0">
            <a:spAutoFit/>
          </a:bodyPr>
          <a:lstStyle/>
          <a:p>
            <a:r>
              <a:rPr lang="it-IT" dirty="0"/>
              <a:t>30 kHz "nominal"</a:t>
            </a:r>
          </a:p>
        </p:txBody>
      </p:sp>
      <p:sp>
        <p:nvSpPr>
          <p:cNvPr id="11" name="Rectangle 2"/>
          <p:cNvSpPr>
            <a:spLocks noGrp="1" noChangeArrowheads="1"/>
          </p:cNvSpPr>
          <p:nvPr>
            <p:ph type="title"/>
          </p:nvPr>
        </p:nvSpPr>
        <p:spPr>
          <a:xfrm>
            <a:off x="1600200" y="115889"/>
            <a:ext cx="8915400" cy="641351"/>
          </a:xfrm>
        </p:spPr>
        <p:txBody>
          <a:bodyPr>
            <a:normAutofit fontScale="90000"/>
          </a:bodyPr>
          <a:lstStyle/>
          <a:p>
            <a:r>
              <a:rPr lang="en-US" sz="3600" b="1" dirty="0">
                <a:solidFill>
                  <a:srgbClr val="FF0000"/>
                </a:solidFill>
              </a:rPr>
              <a:t>Signal processing at high counting rates</a:t>
            </a:r>
          </a:p>
        </p:txBody>
      </p:sp>
      <p:sp>
        <p:nvSpPr>
          <p:cNvPr id="3" name="TextBox 2"/>
          <p:cNvSpPr txBox="1"/>
          <p:nvPr/>
        </p:nvSpPr>
        <p:spPr>
          <a:xfrm>
            <a:off x="3431704" y="1916832"/>
            <a:ext cx="594906" cy="369332"/>
          </a:xfrm>
          <a:prstGeom prst="rect">
            <a:avLst/>
          </a:prstGeom>
          <a:noFill/>
        </p:spPr>
        <p:txBody>
          <a:bodyPr wrap="none" rtlCol="0">
            <a:spAutoFit/>
          </a:bodyPr>
          <a:lstStyle/>
          <a:p>
            <a:r>
              <a:rPr lang="it-IT" dirty="0">
                <a:solidFill>
                  <a:srgbClr val="FF0000"/>
                </a:solidFill>
              </a:rPr>
              <a:t>core</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71664" y="4454268"/>
            <a:ext cx="3292768" cy="2304256"/>
          </a:xfrm>
          <a:prstGeom prst="rect">
            <a:avLst/>
          </a:prstGeom>
        </p:spPr>
      </p:pic>
      <p:sp>
        <p:nvSpPr>
          <p:cNvPr id="12" name="Rectangle 11"/>
          <p:cNvSpPr/>
          <p:nvPr/>
        </p:nvSpPr>
        <p:spPr>
          <a:xfrm>
            <a:off x="6096489" y="1494076"/>
            <a:ext cx="1079633" cy="287362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4" name="Straight Arrow Connector 13"/>
          <p:cNvCxnSpPr/>
          <p:nvPr/>
        </p:nvCxnSpPr>
        <p:spPr>
          <a:xfrm flipH="1">
            <a:off x="6364432" y="4367698"/>
            <a:ext cx="451648" cy="573471"/>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590257" y="5229200"/>
            <a:ext cx="1803699" cy="923330"/>
          </a:xfrm>
          <a:prstGeom prst="rect">
            <a:avLst/>
          </a:prstGeom>
          <a:noFill/>
        </p:spPr>
        <p:txBody>
          <a:bodyPr wrap="none" rtlCol="0">
            <a:spAutoFit/>
          </a:bodyPr>
          <a:lstStyle/>
          <a:p>
            <a:r>
              <a:rPr lang="it-IT" dirty="0"/>
              <a:t>MWD amplitude:</a:t>
            </a:r>
          </a:p>
          <a:p>
            <a:r>
              <a:rPr lang="it-IT" dirty="0"/>
              <a:t>risetime 5us</a:t>
            </a:r>
          </a:p>
          <a:p>
            <a:r>
              <a:rPr lang="it-IT" dirty="0">
                <a:solidFill>
                  <a:srgbClr val="0070C0"/>
                </a:solidFill>
              </a:rPr>
              <a:t>risetime 2.5us</a:t>
            </a:r>
          </a:p>
        </p:txBody>
      </p:sp>
    </p:spTree>
    <p:extLst>
      <p:ext uri="{BB962C8B-B14F-4D97-AF65-F5344CB8AC3E}">
        <p14:creationId xmlns:p14="http://schemas.microsoft.com/office/powerpoint/2010/main" val="235463623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44624"/>
            <a:ext cx="7772400" cy="769939"/>
          </a:xfrm>
        </p:spPr>
        <p:txBody>
          <a:bodyPr>
            <a:normAutofit/>
          </a:bodyPr>
          <a:lstStyle/>
          <a:p>
            <a:pPr>
              <a:defRPr/>
            </a:pPr>
            <a:r>
              <a:rPr lang="en-GB" sz="3600" b="1" dirty="0">
                <a:solidFill>
                  <a:srgbClr val="FF0000"/>
                </a:solidFill>
              </a:rPr>
              <a:t>Singles rates and shaping time</a:t>
            </a:r>
          </a:p>
        </p:txBody>
      </p:sp>
      <p:pic>
        <p:nvPicPr>
          <p:cNvPr id="1433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l="-143" r="1756"/>
          <a:stretch>
            <a:fillRect/>
          </a:stretch>
        </p:blipFill>
        <p:spPr bwMode="auto">
          <a:xfrm>
            <a:off x="2575329" y="1435322"/>
            <a:ext cx="6547924" cy="3433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67223" t="6023" r="6111" b="73573"/>
          <a:stretch>
            <a:fillRect/>
          </a:stretch>
        </p:blipFill>
        <p:spPr bwMode="auto">
          <a:xfrm>
            <a:off x="8197913" y="3934366"/>
            <a:ext cx="1474787" cy="827087"/>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an 6"/>
          <p:cNvSpPr/>
          <p:nvPr/>
        </p:nvSpPr>
        <p:spPr>
          <a:xfrm rot="5400000">
            <a:off x="5042580" y="5052346"/>
            <a:ext cx="752856" cy="1228343"/>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000">
              <a:solidFill>
                <a:srgbClr val="FFFFFF"/>
              </a:solidFill>
            </a:endParaRPr>
          </a:p>
        </p:txBody>
      </p:sp>
      <p:sp>
        <p:nvSpPr>
          <p:cNvPr id="8" name="5-Point Star 7"/>
          <p:cNvSpPr/>
          <p:nvPr/>
        </p:nvSpPr>
        <p:spPr>
          <a:xfrm>
            <a:off x="3457623" y="5434551"/>
            <a:ext cx="198120" cy="198120"/>
          </a:xfrm>
          <a:prstGeom prst="star5">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000">
              <a:solidFill>
                <a:srgbClr val="FFFFFF"/>
              </a:solidFill>
            </a:endParaRPr>
          </a:p>
        </p:txBody>
      </p:sp>
      <p:sp>
        <p:nvSpPr>
          <p:cNvPr id="9" name="5-Point Star 8"/>
          <p:cNvSpPr/>
          <p:nvPr/>
        </p:nvSpPr>
        <p:spPr>
          <a:xfrm>
            <a:off x="2031161" y="5672295"/>
            <a:ext cx="198120" cy="198120"/>
          </a:xfrm>
          <a:prstGeom prst="star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000">
              <a:solidFill>
                <a:srgbClr val="FFFFFF"/>
              </a:solidFill>
            </a:endParaRPr>
          </a:p>
        </p:txBody>
      </p:sp>
      <p:sp>
        <p:nvSpPr>
          <p:cNvPr id="10" name="5-Point Star 9"/>
          <p:cNvSpPr/>
          <p:nvPr/>
        </p:nvSpPr>
        <p:spPr>
          <a:xfrm>
            <a:off x="2427400" y="5672295"/>
            <a:ext cx="198120" cy="198120"/>
          </a:xfrm>
          <a:prstGeom prst="star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000">
              <a:solidFill>
                <a:srgbClr val="FFFFFF"/>
              </a:solidFill>
            </a:endParaRPr>
          </a:p>
        </p:txBody>
      </p:sp>
      <p:sp>
        <p:nvSpPr>
          <p:cNvPr id="11" name="5-Point Star 10"/>
          <p:cNvSpPr/>
          <p:nvPr/>
        </p:nvSpPr>
        <p:spPr>
          <a:xfrm>
            <a:off x="2902888" y="5672295"/>
            <a:ext cx="198120" cy="198120"/>
          </a:xfrm>
          <a:prstGeom prst="star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000">
              <a:solidFill>
                <a:srgbClr val="FFFFFF"/>
              </a:solidFill>
            </a:endParaRPr>
          </a:p>
        </p:txBody>
      </p:sp>
      <p:sp>
        <p:nvSpPr>
          <p:cNvPr id="12" name="5-Point Star 11"/>
          <p:cNvSpPr/>
          <p:nvPr/>
        </p:nvSpPr>
        <p:spPr>
          <a:xfrm>
            <a:off x="3378375" y="5672295"/>
            <a:ext cx="198120" cy="198120"/>
          </a:xfrm>
          <a:prstGeom prst="star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000">
              <a:solidFill>
                <a:srgbClr val="FFFFFF"/>
              </a:solidFill>
            </a:endParaRPr>
          </a:p>
        </p:txBody>
      </p:sp>
      <p:sp>
        <p:nvSpPr>
          <p:cNvPr id="13" name="5-Point Star 12"/>
          <p:cNvSpPr/>
          <p:nvPr/>
        </p:nvSpPr>
        <p:spPr>
          <a:xfrm>
            <a:off x="4487845" y="5672295"/>
            <a:ext cx="198120" cy="198120"/>
          </a:xfrm>
          <a:prstGeom prst="star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000">
              <a:solidFill>
                <a:srgbClr val="FFFFFF"/>
              </a:solidFill>
            </a:endParaRPr>
          </a:p>
        </p:txBody>
      </p:sp>
      <p:sp>
        <p:nvSpPr>
          <p:cNvPr id="14" name="5-Point Star 13"/>
          <p:cNvSpPr/>
          <p:nvPr/>
        </p:nvSpPr>
        <p:spPr>
          <a:xfrm>
            <a:off x="3893487" y="5672295"/>
            <a:ext cx="198120" cy="198120"/>
          </a:xfrm>
          <a:prstGeom prst="star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000">
              <a:solidFill>
                <a:srgbClr val="FFFFFF"/>
              </a:solidFill>
            </a:endParaRPr>
          </a:p>
        </p:txBody>
      </p:sp>
      <p:sp>
        <p:nvSpPr>
          <p:cNvPr id="15" name="TextBox 11"/>
          <p:cNvSpPr txBox="1">
            <a:spLocks noChangeArrowheads="1"/>
          </p:cNvSpPr>
          <p:nvPr/>
        </p:nvSpPr>
        <p:spPr bwMode="auto">
          <a:xfrm>
            <a:off x="2763037" y="5013176"/>
            <a:ext cx="158729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ctr" eaLnBrk="1" hangingPunct="1"/>
            <a:r>
              <a:rPr lang="en-GB" baseline="30000" dirty="0">
                <a:solidFill>
                  <a:srgbClr val="000000"/>
                </a:solidFill>
              </a:rPr>
              <a:t>60</a:t>
            </a:r>
            <a:r>
              <a:rPr lang="en-GB" dirty="0">
                <a:solidFill>
                  <a:srgbClr val="000000"/>
                </a:solidFill>
              </a:rPr>
              <a:t>Co - fixed</a:t>
            </a:r>
          </a:p>
        </p:txBody>
      </p:sp>
      <p:sp>
        <p:nvSpPr>
          <p:cNvPr id="16" name="TextBox 12"/>
          <p:cNvSpPr txBox="1">
            <a:spLocks noChangeArrowheads="1"/>
          </p:cNvSpPr>
          <p:nvPr/>
        </p:nvSpPr>
        <p:spPr bwMode="auto">
          <a:xfrm>
            <a:off x="2226920" y="6351681"/>
            <a:ext cx="23070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ctr" eaLnBrk="1" hangingPunct="1"/>
            <a:r>
              <a:rPr lang="en-GB" baseline="30000" dirty="0">
                <a:solidFill>
                  <a:srgbClr val="000000"/>
                </a:solidFill>
              </a:rPr>
              <a:t>137</a:t>
            </a:r>
            <a:r>
              <a:rPr lang="en-GB" dirty="0">
                <a:solidFill>
                  <a:srgbClr val="000000"/>
                </a:solidFill>
              </a:rPr>
              <a:t>Cs – 6 positions</a:t>
            </a:r>
          </a:p>
        </p:txBody>
      </p:sp>
      <p:sp>
        <p:nvSpPr>
          <p:cNvPr id="17" name="Left Brace 16"/>
          <p:cNvSpPr/>
          <p:nvPr/>
        </p:nvSpPr>
        <p:spPr>
          <a:xfrm rot="16200000">
            <a:off x="3101007" y="4760945"/>
            <a:ext cx="475488" cy="2694428"/>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2000">
              <a:solidFill>
                <a:srgbClr val="000000"/>
              </a:solidFill>
            </a:endParaRPr>
          </a:p>
        </p:txBody>
      </p:sp>
      <p:sp>
        <p:nvSpPr>
          <p:cNvPr id="18" name="TextBox 17"/>
          <p:cNvSpPr txBox="1"/>
          <p:nvPr/>
        </p:nvSpPr>
        <p:spPr>
          <a:xfrm>
            <a:off x="2567609" y="971437"/>
            <a:ext cx="7047179" cy="369332"/>
          </a:xfrm>
          <a:prstGeom prst="rect">
            <a:avLst/>
          </a:prstGeom>
          <a:solidFill>
            <a:schemeClr val="accent1">
              <a:lumMod val="40000"/>
              <a:lumOff val="60000"/>
            </a:schemeClr>
          </a:solidFill>
          <a:effectLst>
            <a:outerShdw blurRad="50800" dist="38100" dir="8100000" algn="tr" rotWithShape="0">
              <a:prstClr val="black">
                <a:alpha val="40000"/>
              </a:prstClr>
            </a:outerShdw>
          </a:effectLst>
        </p:spPr>
        <p:txBody>
          <a:bodyPr wrap="square">
            <a:spAutoFit/>
          </a:bodyPr>
          <a:lstStyle/>
          <a:p>
            <a:pPr algn="ctr">
              <a:defRPr/>
            </a:pPr>
            <a:r>
              <a:rPr lang="en-GB" dirty="0">
                <a:solidFill>
                  <a:srgbClr val="000000"/>
                </a:solidFill>
              </a:rPr>
              <a:t>6 different rates  x  4 trapezoid </a:t>
            </a:r>
            <a:r>
              <a:rPr lang="en-GB" dirty="0" err="1">
                <a:solidFill>
                  <a:srgbClr val="000000"/>
                </a:solidFill>
              </a:rPr>
              <a:t>risetimes</a:t>
            </a:r>
            <a:r>
              <a:rPr lang="en-GB" dirty="0">
                <a:solidFill>
                  <a:srgbClr val="000000"/>
                </a:solidFill>
              </a:rPr>
              <a:t> x 6 BLR lengths </a:t>
            </a:r>
          </a:p>
        </p:txBody>
      </p:sp>
      <p:sp>
        <p:nvSpPr>
          <p:cNvPr id="20" name="Rectangle 19"/>
          <p:cNvSpPr/>
          <p:nvPr/>
        </p:nvSpPr>
        <p:spPr>
          <a:xfrm>
            <a:off x="1775520" y="4941168"/>
            <a:ext cx="4464496" cy="180020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TextBox 2"/>
          <p:cNvSpPr txBox="1"/>
          <p:nvPr/>
        </p:nvSpPr>
        <p:spPr>
          <a:xfrm>
            <a:off x="25474" y="6518745"/>
            <a:ext cx="990784" cy="338554"/>
          </a:xfrm>
          <a:prstGeom prst="rect">
            <a:avLst/>
          </a:prstGeom>
          <a:noFill/>
        </p:spPr>
        <p:txBody>
          <a:bodyPr wrap="none" rtlCol="0">
            <a:spAutoFit/>
          </a:bodyPr>
          <a:lstStyle/>
          <a:p>
            <a:r>
              <a:rPr lang="it-IT" sz="1600" i="1" dirty="0"/>
              <a:t>F. Recchia</a:t>
            </a:r>
          </a:p>
        </p:txBody>
      </p:sp>
    </p:spTree>
    <p:extLst>
      <p:ext uri="{BB962C8B-B14F-4D97-AF65-F5344CB8AC3E}">
        <p14:creationId xmlns:p14="http://schemas.microsoft.com/office/powerpoint/2010/main" val="41320647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44624"/>
            <a:ext cx="7772400" cy="769939"/>
          </a:xfrm>
        </p:spPr>
        <p:txBody>
          <a:bodyPr>
            <a:normAutofit/>
          </a:bodyPr>
          <a:lstStyle/>
          <a:p>
            <a:pPr>
              <a:defRPr/>
            </a:pPr>
            <a:r>
              <a:rPr lang="en-GB" sz="3600" b="1" dirty="0">
                <a:solidFill>
                  <a:srgbClr val="FF0000"/>
                </a:solidFill>
              </a:rPr>
              <a:t>Singles rates and shaping time</a:t>
            </a:r>
          </a:p>
        </p:txBody>
      </p:sp>
      <p:sp>
        <p:nvSpPr>
          <p:cNvPr id="7" name="Can 6"/>
          <p:cNvSpPr/>
          <p:nvPr/>
        </p:nvSpPr>
        <p:spPr>
          <a:xfrm rot="5400000">
            <a:off x="5042580" y="5052346"/>
            <a:ext cx="752856" cy="1228343"/>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000">
              <a:solidFill>
                <a:srgbClr val="FFFFFF"/>
              </a:solidFill>
            </a:endParaRPr>
          </a:p>
        </p:txBody>
      </p:sp>
      <p:sp>
        <p:nvSpPr>
          <p:cNvPr id="8" name="5-Point Star 7"/>
          <p:cNvSpPr/>
          <p:nvPr/>
        </p:nvSpPr>
        <p:spPr>
          <a:xfrm>
            <a:off x="3457623" y="5434551"/>
            <a:ext cx="198120" cy="198120"/>
          </a:xfrm>
          <a:prstGeom prst="star5">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000">
              <a:solidFill>
                <a:srgbClr val="FFFFFF"/>
              </a:solidFill>
            </a:endParaRPr>
          </a:p>
        </p:txBody>
      </p:sp>
      <p:sp>
        <p:nvSpPr>
          <p:cNvPr id="9" name="5-Point Star 8"/>
          <p:cNvSpPr/>
          <p:nvPr/>
        </p:nvSpPr>
        <p:spPr>
          <a:xfrm>
            <a:off x="2031161" y="5672295"/>
            <a:ext cx="198120" cy="198120"/>
          </a:xfrm>
          <a:prstGeom prst="star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000">
              <a:solidFill>
                <a:srgbClr val="FFFFFF"/>
              </a:solidFill>
            </a:endParaRPr>
          </a:p>
        </p:txBody>
      </p:sp>
      <p:sp>
        <p:nvSpPr>
          <p:cNvPr id="10" name="5-Point Star 9"/>
          <p:cNvSpPr/>
          <p:nvPr/>
        </p:nvSpPr>
        <p:spPr>
          <a:xfrm>
            <a:off x="2427400" y="5672295"/>
            <a:ext cx="198120" cy="198120"/>
          </a:xfrm>
          <a:prstGeom prst="star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000">
              <a:solidFill>
                <a:srgbClr val="FFFFFF"/>
              </a:solidFill>
            </a:endParaRPr>
          </a:p>
        </p:txBody>
      </p:sp>
      <p:sp>
        <p:nvSpPr>
          <p:cNvPr id="11" name="5-Point Star 10"/>
          <p:cNvSpPr/>
          <p:nvPr/>
        </p:nvSpPr>
        <p:spPr>
          <a:xfrm>
            <a:off x="2902888" y="5672295"/>
            <a:ext cx="198120" cy="198120"/>
          </a:xfrm>
          <a:prstGeom prst="star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000">
              <a:solidFill>
                <a:srgbClr val="FFFFFF"/>
              </a:solidFill>
            </a:endParaRPr>
          </a:p>
        </p:txBody>
      </p:sp>
      <p:sp>
        <p:nvSpPr>
          <p:cNvPr id="12" name="5-Point Star 11"/>
          <p:cNvSpPr/>
          <p:nvPr/>
        </p:nvSpPr>
        <p:spPr>
          <a:xfrm>
            <a:off x="3378375" y="5672295"/>
            <a:ext cx="198120" cy="198120"/>
          </a:xfrm>
          <a:prstGeom prst="star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000">
              <a:solidFill>
                <a:srgbClr val="FFFFFF"/>
              </a:solidFill>
            </a:endParaRPr>
          </a:p>
        </p:txBody>
      </p:sp>
      <p:sp>
        <p:nvSpPr>
          <p:cNvPr id="13" name="5-Point Star 12"/>
          <p:cNvSpPr/>
          <p:nvPr/>
        </p:nvSpPr>
        <p:spPr>
          <a:xfrm>
            <a:off x="4487845" y="5672295"/>
            <a:ext cx="198120" cy="198120"/>
          </a:xfrm>
          <a:prstGeom prst="star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000">
              <a:solidFill>
                <a:srgbClr val="FFFFFF"/>
              </a:solidFill>
            </a:endParaRPr>
          </a:p>
        </p:txBody>
      </p:sp>
      <p:sp>
        <p:nvSpPr>
          <p:cNvPr id="14" name="5-Point Star 13"/>
          <p:cNvSpPr/>
          <p:nvPr/>
        </p:nvSpPr>
        <p:spPr>
          <a:xfrm>
            <a:off x="3893487" y="5672295"/>
            <a:ext cx="198120" cy="198120"/>
          </a:xfrm>
          <a:prstGeom prst="star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000">
              <a:solidFill>
                <a:srgbClr val="FFFFFF"/>
              </a:solidFill>
            </a:endParaRPr>
          </a:p>
        </p:txBody>
      </p:sp>
      <p:sp>
        <p:nvSpPr>
          <p:cNvPr id="15" name="TextBox 11"/>
          <p:cNvSpPr txBox="1">
            <a:spLocks noChangeArrowheads="1"/>
          </p:cNvSpPr>
          <p:nvPr/>
        </p:nvSpPr>
        <p:spPr bwMode="auto">
          <a:xfrm>
            <a:off x="2763037" y="5013176"/>
            <a:ext cx="158729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ctr" eaLnBrk="1" hangingPunct="1"/>
            <a:r>
              <a:rPr lang="en-GB" baseline="30000" dirty="0">
                <a:solidFill>
                  <a:srgbClr val="000000"/>
                </a:solidFill>
              </a:rPr>
              <a:t>60</a:t>
            </a:r>
            <a:r>
              <a:rPr lang="en-GB" dirty="0">
                <a:solidFill>
                  <a:srgbClr val="000000"/>
                </a:solidFill>
              </a:rPr>
              <a:t>Co - fixed</a:t>
            </a:r>
          </a:p>
        </p:txBody>
      </p:sp>
      <p:sp>
        <p:nvSpPr>
          <p:cNvPr id="16" name="TextBox 12"/>
          <p:cNvSpPr txBox="1">
            <a:spLocks noChangeArrowheads="1"/>
          </p:cNvSpPr>
          <p:nvPr/>
        </p:nvSpPr>
        <p:spPr bwMode="auto">
          <a:xfrm>
            <a:off x="2226920" y="6351681"/>
            <a:ext cx="23070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ctr" eaLnBrk="1" hangingPunct="1"/>
            <a:r>
              <a:rPr lang="en-GB" baseline="30000" dirty="0">
                <a:solidFill>
                  <a:srgbClr val="000000"/>
                </a:solidFill>
              </a:rPr>
              <a:t>137</a:t>
            </a:r>
            <a:r>
              <a:rPr lang="en-GB" dirty="0">
                <a:solidFill>
                  <a:srgbClr val="000000"/>
                </a:solidFill>
              </a:rPr>
              <a:t>Cs – 6 positions</a:t>
            </a:r>
          </a:p>
        </p:txBody>
      </p:sp>
      <p:sp>
        <p:nvSpPr>
          <p:cNvPr id="17" name="Left Brace 16"/>
          <p:cNvSpPr/>
          <p:nvPr/>
        </p:nvSpPr>
        <p:spPr>
          <a:xfrm rot="16200000">
            <a:off x="3101007" y="4760945"/>
            <a:ext cx="475488" cy="2694428"/>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2000">
              <a:solidFill>
                <a:srgbClr val="000000"/>
              </a:solidFill>
            </a:endParaRPr>
          </a:p>
        </p:txBody>
      </p:sp>
      <p:sp>
        <p:nvSpPr>
          <p:cNvPr id="20" name="Rectangle 19"/>
          <p:cNvSpPr/>
          <p:nvPr/>
        </p:nvSpPr>
        <p:spPr>
          <a:xfrm>
            <a:off x="1775520" y="4941168"/>
            <a:ext cx="4464496" cy="180020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31704" y="764704"/>
            <a:ext cx="5401536" cy="4032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6554479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itle 2"/>
          <p:cNvSpPr>
            <a:spLocks noGrp="1"/>
          </p:cNvSpPr>
          <p:nvPr>
            <p:ph type="title"/>
          </p:nvPr>
        </p:nvSpPr>
        <p:spPr>
          <a:xfrm>
            <a:off x="1981200" y="44450"/>
            <a:ext cx="8229600" cy="1224311"/>
          </a:xfrm>
        </p:spPr>
        <p:txBody>
          <a:bodyPr>
            <a:normAutofit fontScale="90000"/>
          </a:bodyPr>
          <a:lstStyle/>
          <a:p>
            <a:r>
              <a:rPr lang="en-GB" sz="3600" b="1" dirty="0">
                <a:solidFill>
                  <a:srgbClr val="FF0000"/>
                </a:solidFill>
                <a:latin typeface="+mn-lt"/>
              </a:rPr>
              <a:t>Structure of Data Processing</a:t>
            </a:r>
            <a:br>
              <a:rPr lang="en-GB" sz="3600" b="1" dirty="0">
                <a:solidFill>
                  <a:srgbClr val="FF0000"/>
                </a:solidFill>
                <a:latin typeface="+mn-lt"/>
              </a:rPr>
            </a:br>
            <a:r>
              <a:rPr lang="en-GB" sz="3600" b="1" i="1" dirty="0">
                <a:solidFill>
                  <a:srgbClr val="FF0000"/>
                </a:solidFill>
                <a:latin typeface="+mn-lt"/>
              </a:rPr>
              <a:t>Local Level Processing</a:t>
            </a:r>
            <a:endParaRPr lang="it-IT" sz="3600" b="1" i="1" dirty="0">
              <a:solidFill>
                <a:srgbClr val="FF0000"/>
              </a:solidFill>
              <a:latin typeface="+mn-lt"/>
            </a:endParaRPr>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70388" y="1386481"/>
            <a:ext cx="8718101" cy="50668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801324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itle 2"/>
          <p:cNvSpPr>
            <a:spLocks noGrp="1"/>
          </p:cNvSpPr>
          <p:nvPr>
            <p:ph type="title"/>
          </p:nvPr>
        </p:nvSpPr>
        <p:spPr>
          <a:xfrm>
            <a:off x="1981200" y="44450"/>
            <a:ext cx="8229600" cy="1224311"/>
          </a:xfrm>
        </p:spPr>
        <p:txBody>
          <a:bodyPr>
            <a:normAutofit fontScale="90000"/>
          </a:bodyPr>
          <a:lstStyle/>
          <a:p>
            <a:r>
              <a:rPr lang="en-GB" sz="3600" b="1" dirty="0">
                <a:solidFill>
                  <a:srgbClr val="FF0000"/>
                </a:solidFill>
                <a:latin typeface="+mn-lt"/>
              </a:rPr>
              <a:t>Structure of Data Processing</a:t>
            </a:r>
            <a:br>
              <a:rPr lang="en-GB" sz="3600" b="1" dirty="0">
                <a:solidFill>
                  <a:srgbClr val="FF0000"/>
                </a:solidFill>
                <a:latin typeface="+mn-lt"/>
              </a:rPr>
            </a:br>
            <a:r>
              <a:rPr lang="en-GB" sz="3600" b="1" i="1" dirty="0">
                <a:solidFill>
                  <a:srgbClr val="FF0000"/>
                </a:solidFill>
                <a:latin typeface="+mn-lt"/>
              </a:rPr>
              <a:t>Global Level Processing</a:t>
            </a:r>
            <a:endParaRPr lang="it-IT" sz="3600" b="1" i="1" dirty="0">
              <a:solidFill>
                <a:srgbClr val="FF0000"/>
              </a:solidFill>
              <a:latin typeface="+mn-lt"/>
            </a:endParaRPr>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07569" y="1484785"/>
            <a:ext cx="5934075" cy="4181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8120715" y="4148911"/>
            <a:ext cx="2214389" cy="338554"/>
          </a:xfrm>
          <a:prstGeom prst="rect">
            <a:avLst/>
          </a:prstGeom>
          <a:noFill/>
        </p:spPr>
        <p:txBody>
          <a:bodyPr wrap="none" rtlCol="0">
            <a:spAutoFit/>
          </a:bodyPr>
          <a:lstStyle/>
          <a:p>
            <a:r>
              <a:rPr lang="it-IT" sz="1600" dirty="0"/>
              <a:t>Ancillary Producer/Filter</a:t>
            </a:r>
          </a:p>
        </p:txBody>
      </p:sp>
      <p:cxnSp>
        <p:nvCxnSpPr>
          <p:cNvPr id="4" name="Straight Arrow Connector 3"/>
          <p:cNvCxnSpPr/>
          <p:nvPr/>
        </p:nvCxnSpPr>
        <p:spPr>
          <a:xfrm flipH="1">
            <a:off x="7392146" y="4487465"/>
            <a:ext cx="728569" cy="15484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968208" y="4642310"/>
            <a:ext cx="925510" cy="338554"/>
          </a:xfrm>
          <a:prstGeom prst="rect">
            <a:avLst/>
          </a:prstGeom>
          <a:noFill/>
        </p:spPr>
        <p:txBody>
          <a:bodyPr wrap="none" rtlCol="0">
            <a:spAutoFit/>
          </a:bodyPr>
          <a:lstStyle/>
          <a:p>
            <a:r>
              <a:rPr lang="it-IT" sz="1600" dirty="0"/>
              <a:t>(Merger)</a:t>
            </a:r>
          </a:p>
        </p:txBody>
      </p:sp>
    </p:spTree>
    <p:extLst>
      <p:ext uri="{BB962C8B-B14F-4D97-AF65-F5344CB8AC3E}">
        <p14:creationId xmlns:p14="http://schemas.microsoft.com/office/powerpoint/2010/main" val="2612259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3F7BE930-D626-AD26-0E0E-15210B4A48AF}"/>
              </a:ext>
            </a:extLst>
          </p:cNvPr>
          <p:cNvSpPr>
            <a:spLocks noGrp="1"/>
          </p:cNvSpPr>
          <p:nvPr>
            <p:ph type="body" sz="quarter" idx="18"/>
          </p:nvPr>
        </p:nvSpPr>
        <p:spPr/>
        <p:txBody>
          <a:bodyPr/>
          <a:lstStyle/>
          <a:p>
            <a:r>
              <a:rPr lang="fr-FR" dirty="0"/>
              <a:t>New </a:t>
            </a:r>
            <a:r>
              <a:rPr lang="fr-FR" dirty="0" err="1"/>
              <a:t>generation</a:t>
            </a:r>
            <a:r>
              <a:rPr lang="fr-FR" dirty="0"/>
              <a:t> </a:t>
            </a:r>
            <a:r>
              <a:rPr lang="fr-FR" dirty="0" err="1"/>
              <a:t>HPGe</a:t>
            </a:r>
            <a:r>
              <a:rPr lang="fr-FR" dirty="0"/>
              <a:t> </a:t>
            </a:r>
            <a:r>
              <a:rPr lang="fr-FR" dirty="0" err="1"/>
              <a:t>arrays</a:t>
            </a:r>
            <a:endParaRPr lang="fr-FR" dirty="0"/>
          </a:p>
        </p:txBody>
      </p:sp>
      <p:sp>
        <p:nvSpPr>
          <p:cNvPr id="7" name="Rectangle 2">
            <a:extLst>
              <a:ext uri="{FF2B5EF4-FFF2-40B4-BE49-F238E27FC236}">
                <a16:creationId xmlns:a16="http://schemas.microsoft.com/office/drawing/2014/main" id="{123C87B2-37FD-F37E-D45D-17529FFE5447}"/>
              </a:ext>
            </a:extLst>
          </p:cNvPr>
          <p:cNvSpPr>
            <a:spLocks noChangeArrowheads="1"/>
          </p:cNvSpPr>
          <p:nvPr/>
        </p:nvSpPr>
        <p:spPr bwMode="auto">
          <a:xfrm>
            <a:off x="6230470" y="1108600"/>
            <a:ext cx="4114800" cy="57494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ltLang="en-US" sz="2400">
              <a:latin typeface="Times New Roman" panose="02020603050405020304" pitchFamily="18" charset="0"/>
              <a:cs typeface="Arial" panose="020B0604020202020204" pitchFamily="34" charset="0"/>
            </a:endParaRPr>
          </a:p>
        </p:txBody>
      </p:sp>
      <p:sp>
        <p:nvSpPr>
          <p:cNvPr id="8" name="Rectangle 3">
            <a:extLst>
              <a:ext uri="{FF2B5EF4-FFF2-40B4-BE49-F238E27FC236}">
                <a16:creationId xmlns:a16="http://schemas.microsoft.com/office/drawing/2014/main" id="{37A9A8D7-6DF1-F82B-5AE6-A817192B44F6}"/>
              </a:ext>
            </a:extLst>
          </p:cNvPr>
          <p:cNvSpPr>
            <a:spLocks noChangeArrowheads="1"/>
          </p:cNvSpPr>
          <p:nvPr/>
        </p:nvSpPr>
        <p:spPr bwMode="auto">
          <a:xfrm>
            <a:off x="1810870" y="1108600"/>
            <a:ext cx="4114800" cy="5749399"/>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ltLang="en-US" sz="2400">
              <a:latin typeface="Times New Roman" panose="02020603050405020304" pitchFamily="18" charset="0"/>
              <a:cs typeface="Arial" panose="020B0604020202020204" pitchFamily="34" charset="0"/>
            </a:endParaRPr>
          </a:p>
        </p:txBody>
      </p:sp>
      <p:sp>
        <p:nvSpPr>
          <p:cNvPr id="9" name="Text Box 4">
            <a:extLst>
              <a:ext uri="{FF2B5EF4-FFF2-40B4-BE49-F238E27FC236}">
                <a16:creationId xmlns:a16="http://schemas.microsoft.com/office/drawing/2014/main" id="{FEA997F7-6E91-5ECB-7B4C-5289D472B98B}"/>
              </a:ext>
            </a:extLst>
          </p:cNvPr>
          <p:cNvSpPr txBox="1">
            <a:spLocks noChangeArrowheads="1"/>
          </p:cNvSpPr>
          <p:nvPr/>
        </p:nvSpPr>
        <p:spPr bwMode="auto">
          <a:xfrm>
            <a:off x="6739593" y="1299678"/>
            <a:ext cx="3096553" cy="64633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a:cs typeface="Arial" panose="020B0604020202020204" pitchFamily="34" charset="0"/>
              </a:rPr>
              <a:t>Tracking Arrays based on</a:t>
            </a:r>
          </a:p>
          <a:p>
            <a:pPr algn="ctr"/>
            <a:r>
              <a:rPr lang="en-US" altLang="en-US">
                <a:cs typeface="Arial" panose="020B0604020202020204" pitchFamily="34" charset="0"/>
              </a:rPr>
              <a:t>Position Sensitive Ge Detectors</a:t>
            </a:r>
          </a:p>
        </p:txBody>
      </p:sp>
      <p:sp>
        <p:nvSpPr>
          <p:cNvPr id="10" name="Text Box 5">
            <a:extLst>
              <a:ext uri="{FF2B5EF4-FFF2-40B4-BE49-F238E27FC236}">
                <a16:creationId xmlns:a16="http://schemas.microsoft.com/office/drawing/2014/main" id="{5EF4B664-AEBF-5121-A578-82A37DB5857D}"/>
              </a:ext>
            </a:extLst>
          </p:cNvPr>
          <p:cNvSpPr txBox="1">
            <a:spLocks noChangeArrowheads="1"/>
          </p:cNvSpPr>
          <p:nvPr/>
        </p:nvSpPr>
        <p:spPr bwMode="auto">
          <a:xfrm>
            <a:off x="2172933" y="1299679"/>
            <a:ext cx="3390672" cy="64633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a:cs typeface="Arial" panose="020B0604020202020204" pitchFamily="34" charset="0"/>
              </a:rPr>
              <a:t>Gamma Arrays based on Compton</a:t>
            </a:r>
            <a:br>
              <a:rPr lang="en-US" altLang="en-US">
                <a:cs typeface="Arial" panose="020B0604020202020204" pitchFamily="34" charset="0"/>
              </a:rPr>
            </a:br>
            <a:r>
              <a:rPr lang="en-US" altLang="en-US">
                <a:cs typeface="Arial" panose="020B0604020202020204" pitchFamily="34" charset="0"/>
              </a:rPr>
              <a:t> Suppressed Spectrometers</a:t>
            </a:r>
          </a:p>
        </p:txBody>
      </p:sp>
      <p:sp>
        <p:nvSpPr>
          <p:cNvPr id="11" name="Line 6">
            <a:extLst>
              <a:ext uri="{FF2B5EF4-FFF2-40B4-BE49-F238E27FC236}">
                <a16:creationId xmlns:a16="http://schemas.microsoft.com/office/drawing/2014/main" id="{7AA6987E-12EA-1E2D-F80F-2C7BBEE60F9B}"/>
              </a:ext>
            </a:extLst>
          </p:cNvPr>
          <p:cNvSpPr>
            <a:spLocks noChangeShapeType="1"/>
          </p:cNvSpPr>
          <p:nvPr/>
        </p:nvSpPr>
        <p:spPr bwMode="auto">
          <a:xfrm rot="16200000">
            <a:off x="6039970" y="5445125"/>
            <a:ext cx="0" cy="1600200"/>
          </a:xfrm>
          <a:prstGeom prst="line">
            <a:avLst/>
          </a:prstGeom>
          <a:noFill/>
          <a:ln w="1524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 name="Text Box 7">
            <a:extLst>
              <a:ext uri="{FF2B5EF4-FFF2-40B4-BE49-F238E27FC236}">
                <a16:creationId xmlns:a16="http://schemas.microsoft.com/office/drawing/2014/main" id="{1D97AE50-800A-5749-0834-0A457DDA67FF}"/>
              </a:ext>
            </a:extLst>
          </p:cNvPr>
          <p:cNvSpPr txBox="1">
            <a:spLocks noChangeArrowheads="1"/>
          </p:cNvSpPr>
          <p:nvPr/>
        </p:nvSpPr>
        <p:spPr bwMode="auto">
          <a:xfrm>
            <a:off x="6973421" y="5943602"/>
            <a:ext cx="2628900" cy="720197"/>
          </a:xfrm>
          <a:prstGeom prst="rect">
            <a:avLst/>
          </a:prstGeom>
          <a:solidFill>
            <a:srgbClr val="FFFF00"/>
          </a:solidFill>
          <a:ln w="254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it-IT" altLang="en-US" sz="2800" b="1">
                <a:solidFill>
                  <a:srgbClr val="CC0000"/>
                </a:solidFill>
                <a:latin typeface="Symbol" panose="05050102010706020507" pitchFamily="18" charset="2"/>
                <a:cs typeface="Arial" panose="020B0604020202020204" pitchFamily="34" charset="0"/>
              </a:rPr>
              <a:t>e</a:t>
            </a:r>
            <a:r>
              <a:rPr lang="it-IT" altLang="en-US" sz="2400" b="1">
                <a:solidFill>
                  <a:srgbClr val="CC0000"/>
                </a:solidFill>
                <a:cs typeface="Arial" panose="020B0604020202020204" pitchFamily="34" charset="0"/>
              </a:rPr>
              <a:t> </a:t>
            </a:r>
            <a:r>
              <a:rPr lang="en-GB" altLang="en-US" sz="2400" b="1">
                <a:solidFill>
                  <a:srgbClr val="CC0000"/>
                </a:solidFill>
                <a:latin typeface="Symbol" panose="05050102010706020507" pitchFamily="18" charset="2"/>
                <a:cs typeface="Arial" panose="020B0604020202020204" pitchFamily="34" charset="0"/>
              </a:rPr>
              <a:t>~</a:t>
            </a:r>
            <a:r>
              <a:rPr lang="it-IT" altLang="en-US" sz="2400" b="1">
                <a:solidFill>
                  <a:srgbClr val="CC0000"/>
                </a:solidFill>
                <a:cs typeface="Arial" panose="020B0604020202020204" pitchFamily="34" charset="0"/>
              </a:rPr>
              <a:t> 50 — 25 %</a:t>
            </a:r>
          </a:p>
          <a:p>
            <a:pPr eaLnBrk="0" hangingPunct="0">
              <a:lnSpc>
                <a:spcPct val="80000"/>
              </a:lnSpc>
            </a:pPr>
            <a:r>
              <a:rPr lang="en-GB" altLang="en-US" sz="1600" b="1">
                <a:cs typeface="Arial" panose="020B0604020202020204" pitchFamily="34" charset="0"/>
              </a:rPr>
              <a:t>        </a:t>
            </a:r>
            <a:r>
              <a:rPr lang="en-GB" altLang="en-US" sz="1400" b="1">
                <a:cs typeface="Arial" panose="020B0604020202020204" pitchFamily="34" charset="0"/>
              </a:rPr>
              <a:t>( M</a:t>
            </a:r>
            <a:r>
              <a:rPr lang="en-GB" altLang="en-US" sz="1400" b="1" baseline="-25000">
                <a:latin typeface="Symbol" panose="05050102010706020507" pitchFamily="18" charset="2"/>
                <a:cs typeface="Arial" panose="020B0604020202020204" pitchFamily="34" charset="0"/>
              </a:rPr>
              <a:t>g</a:t>
            </a:r>
            <a:r>
              <a:rPr lang="en-GB" altLang="en-US" sz="1400" b="1">
                <a:cs typeface="Arial" panose="020B0604020202020204" pitchFamily="34" charset="0"/>
              </a:rPr>
              <a:t>=1 </a:t>
            </a:r>
            <a:r>
              <a:rPr lang="it-IT" altLang="en-US" sz="1400" b="1">
                <a:solidFill>
                  <a:srgbClr val="CC0000"/>
                </a:solidFill>
                <a:cs typeface="Arial" panose="020B0604020202020204" pitchFamily="34" charset="0"/>
              </a:rPr>
              <a:t>—</a:t>
            </a:r>
            <a:r>
              <a:rPr lang="it-IT" altLang="en-US" sz="1400" b="1">
                <a:cs typeface="Arial" panose="020B0604020202020204" pitchFamily="34" charset="0"/>
              </a:rPr>
              <a:t>  </a:t>
            </a:r>
            <a:r>
              <a:rPr lang="en-GB" altLang="en-US" sz="1400" b="1">
                <a:cs typeface="Arial" panose="020B0604020202020204" pitchFamily="34" charset="0"/>
              </a:rPr>
              <a:t>M</a:t>
            </a:r>
            <a:r>
              <a:rPr lang="en-GB" altLang="en-US" sz="1400" b="1" baseline="-25000">
                <a:latin typeface="Symbol" panose="05050102010706020507" pitchFamily="18" charset="2"/>
                <a:cs typeface="Arial" panose="020B0604020202020204" pitchFamily="34" charset="0"/>
              </a:rPr>
              <a:t>g</a:t>
            </a:r>
            <a:r>
              <a:rPr lang="en-GB" altLang="en-US" sz="1400" b="1">
                <a:cs typeface="Arial" panose="020B0604020202020204" pitchFamily="34" charset="0"/>
              </a:rPr>
              <a:t>=30)</a:t>
            </a:r>
            <a:endParaRPr lang="it-IT" altLang="en-US" sz="1400" b="1">
              <a:cs typeface="Arial" panose="020B0604020202020204" pitchFamily="34" charset="0"/>
            </a:endParaRPr>
          </a:p>
        </p:txBody>
      </p:sp>
      <p:sp>
        <p:nvSpPr>
          <p:cNvPr id="13" name="Text Box 8">
            <a:extLst>
              <a:ext uri="{FF2B5EF4-FFF2-40B4-BE49-F238E27FC236}">
                <a16:creationId xmlns:a16="http://schemas.microsoft.com/office/drawing/2014/main" id="{5D13FEAA-0B12-397A-4D07-FBB5BBC78C23}"/>
              </a:ext>
            </a:extLst>
          </p:cNvPr>
          <p:cNvSpPr txBox="1">
            <a:spLocks noChangeArrowheads="1"/>
          </p:cNvSpPr>
          <p:nvPr/>
        </p:nvSpPr>
        <p:spPr bwMode="auto">
          <a:xfrm>
            <a:off x="2620496" y="5943602"/>
            <a:ext cx="2495551" cy="720197"/>
          </a:xfrm>
          <a:prstGeom prst="rect">
            <a:avLst/>
          </a:prstGeom>
          <a:solidFill>
            <a:srgbClr val="FFFF00"/>
          </a:solidFill>
          <a:ln w="254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it-IT" altLang="en-US" sz="2800" b="1">
                <a:solidFill>
                  <a:srgbClr val="CC0000"/>
                </a:solidFill>
                <a:latin typeface="Symbol" panose="05050102010706020507" pitchFamily="18" charset="2"/>
                <a:cs typeface="Arial" panose="020B0604020202020204" pitchFamily="34" charset="0"/>
              </a:rPr>
              <a:t>e</a:t>
            </a:r>
            <a:r>
              <a:rPr lang="it-IT" altLang="en-US" sz="2400" b="1">
                <a:solidFill>
                  <a:srgbClr val="CC0000"/>
                </a:solidFill>
                <a:cs typeface="Arial" panose="020B0604020202020204" pitchFamily="34" charset="0"/>
              </a:rPr>
              <a:t> </a:t>
            </a:r>
            <a:r>
              <a:rPr lang="en-GB" altLang="en-US" sz="2400" b="1">
                <a:solidFill>
                  <a:srgbClr val="CC0000"/>
                </a:solidFill>
                <a:latin typeface="Symbol" panose="05050102010706020507" pitchFamily="18" charset="2"/>
                <a:cs typeface="Arial" panose="020B0604020202020204" pitchFamily="34" charset="0"/>
              </a:rPr>
              <a:t>~</a:t>
            </a:r>
            <a:r>
              <a:rPr lang="it-IT" altLang="en-US" sz="2400" b="1">
                <a:solidFill>
                  <a:srgbClr val="CC0000"/>
                </a:solidFill>
                <a:cs typeface="Arial" panose="020B0604020202020204" pitchFamily="34" charset="0"/>
              </a:rPr>
              <a:t> 10 — 5 %</a:t>
            </a:r>
          </a:p>
          <a:p>
            <a:pPr eaLnBrk="0" hangingPunct="0">
              <a:lnSpc>
                <a:spcPct val="80000"/>
              </a:lnSpc>
            </a:pPr>
            <a:r>
              <a:rPr lang="en-GB" altLang="en-US" sz="1600" b="1">
                <a:cs typeface="Arial" panose="020B0604020202020204" pitchFamily="34" charset="0"/>
              </a:rPr>
              <a:t>        </a:t>
            </a:r>
            <a:r>
              <a:rPr lang="en-GB" altLang="en-US" sz="1400" b="1">
                <a:cs typeface="Arial" panose="020B0604020202020204" pitchFamily="34" charset="0"/>
              </a:rPr>
              <a:t>( M</a:t>
            </a:r>
            <a:r>
              <a:rPr lang="en-GB" altLang="en-US" sz="1400" b="1" baseline="-25000">
                <a:latin typeface="Symbol" panose="05050102010706020507" pitchFamily="18" charset="2"/>
                <a:cs typeface="Arial" panose="020B0604020202020204" pitchFamily="34" charset="0"/>
              </a:rPr>
              <a:t>g</a:t>
            </a:r>
            <a:r>
              <a:rPr lang="en-GB" altLang="en-US" sz="1400" b="1">
                <a:cs typeface="Arial" panose="020B0604020202020204" pitchFamily="34" charset="0"/>
              </a:rPr>
              <a:t>=1 </a:t>
            </a:r>
            <a:r>
              <a:rPr lang="it-IT" altLang="en-US" sz="1400" b="1">
                <a:solidFill>
                  <a:srgbClr val="CC0000"/>
                </a:solidFill>
                <a:cs typeface="Arial" panose="020B0604020202020204" pitchFamily="34" charset="0"/>
              </a:rPr>
              <a:t>—</a:t>
            </a:r>
            <a:r>
              <a:rPr lang="it-IT" altLang="en-US" sz="1400" b="1">
                <a:cs typeface="Arial" panose="020B0604020202020204" pitchFamily="34" charset="0"/>
              </a:rPr>
              <a:t>  </a:t>
            </a:r>
            <a:r>
              <a:rPr lang="en-GB" altLang="en-US" sz="1400" b="1">
                <a:cs typeface="Arial" panose="020B0604020202020204" pitchFamily="34" charset="0"/>
              </a:rPr>
              <a:t>M</a:t>
            </a:r>
            <a:r>
              <a:rPr lang="en-GB" altLang="en-US" sz="1400" b="1" baseline="-25000">
                <a:latin typeface="Symbol" panose="05050102010706020507" pitchFamily="18" charset="2"/>
                <a:cs typeface="Arial" panose="020B0604020202020204" pitchFamily="34" charset="0"/>
              </a:rPr>
              <a:t>g</a:t>
            </a:r>
            <a:r>
              <a:rPr lang="en-GB" altLang="en-US" sz="1400" b="1">
                <a:cs typeface="Arial" panose="020B0604020202020204" pitchFamily="34" charset="0"/>
              </a:rPr>
              <a:t>=30)</a:t>
            </a:r>
            <a:endParaRPr lang="it-IT" altLang="en-US" sz="1400" b="1">
              <a:cs typeface="Arial" panose="020B0604020202020204" pitchFamily="34" charset="0"/>
            </a:endParaRPr>
          </a:p>
        </p:txBody>
      </p:sp>
      <p:pic>
        <p:nvPicPr>
          <p:cNvPr id="14" name="Picture 9">
            <a:extLst>
              <a:ext uri="{FF2B5EF4-FFF2-40B4-BE49-F238E27FC236}">
                <a16:creationId xmlns:a16="http://schemas.microsoft.com/office/drawing/2014/main" id="{B5144608-C79B-9C6A-0C38-E0E1257BFD1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r="6175" b="3778"/>
          <a:stretch>
            <a:fillRect/>
          </a:stretch>
        </p:blipFill>
        <p:spPr bwMode="auto">
          <a:xfrm>
            <a:off x="1887070" y="3352800"/>
            <a:ext cx="1905000" cy="198120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0" descr="gammasphere">
            <a:extLst>
              <a:ext uri="{FF2B5EF4-FFF2-40B4-BE49-F238E27FC236}">
                <a16:creationId xmlns:a16="http://schemas.microsoft.com/office/drawing/2014/main" id="{8DD69E76-892F-937C-694B-1FECF71758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6078"/>
          <a:stretch>
            <a:fillRect/>
          </a:stretch>
        </p:blipFill>
        <p:spPr bwMode="auto">
          <a:xfrm>
            <a:off x="3933358" y="3360739"/>
            <a:ext cx="1839912" cy="196532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1" descr="Quickie04">
            <a:extLst>
              <a:ext uri="{FF2B5EF4-FFF2-40B4-BE49-F238E27FC236}">
                <a16:creationId xmlns:a16="http://schemas.microsoft.com/office/drawing/2014/main" id="{320C49ED-7C52-4DA5-433A-E7D83E2241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7355" b="14325"/>
          <a:stretch>
            <a:fillRect/>
          </a:stretch>
        </p:blipFill>
        <p:spPr bwMode="auto">
          <a:xfrm>
            <a:off x="8389470" y="3355975"/>
            <a:ext cx="1879600" cy="1974851"/>
          </a:xfrm>
          <a:prstGeom prst="rect">
            <a:avLst/>
          </a:prstGeom>
          <a:noFill/>
          <a:extLst>
            <a:ext uri="{909E8E84-426E-40DD-AFC4-6F175D3DCCD1}">
              <a14:hiddenFill xmlns:a14="http://schemas.microsoft.com/office/drawing/2010/main">
                <a:solidFill>
                  <a:srgbClr val="FFFFFF"/>
                </a:solidFill>
              </a14:hiddenFill>
            </a:ext>
          </a:extLst>
        </p:spPr>
      </p:pic>
      <p:sp>
        <p:nvSpPr>
          <p:cNvPr id="17" name="Text Box 12">
            <a:extLst>
              <a:ext uri="{FF2B5EF4-FFF2-40B4-BE49-F238E27FC236}">
                <a16:creationId xmlns:a16="http://schemas.microsoft.com/office/drawing/2014/main" id="{6906440E-E622-F70C-CFAB-3A267B90D619}"/>
              </a:ext>
            </a:extLst>
          </p:cNvPr>
          <p:cNvSpPr txBox="1">
            <a:spLocks noChangeArrowheads="1"/>
          </p:cNvSpPr>
          <p:nvPr/>
        </p:nvSpPr>
        <p:spPr bwMode="auto">
          <a:xfrm>
            <a:off x="3892084" y="5429249"/>
            <a:ext cx="1709122" cy="36933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en-US">
                <a:solidFill>
                  <a:srgbClr val="FF0000"/>
                </a:solidFill>
                <a:cs typeface="Arial" panose="020B0604020202020204" pitchFamily="34" charset="0"/>
              </a:rPr>
              <a:t>GAMMASPHERE</a:t>
            </a:r>
            <a:endParaRPr lang="en-US" altLang="en-US">
              <a:solidFill>
                <a:srgbClr val="FF0000"/>
              </a:solidFill>
              <a:cs typeface="Arial" panose="020B0604020202020204" pitchFamily="34" charset="0"/>
            </a:endParaRPr>
          </a:p>
        </p:txBody>
      </p:sp>
      <p:sp>
        <p:nvSpPr>
          <p:cNvPr id="18" name="Text Box 13">
            <a:extLst>
              <a:ext uri="{FF2B5EF4-FFF2-40B4-BE49-F238E27FC236}">
                <a16:creationId xmlns:a16="http://schemas.microsoft.com/office/drawing/2014/main" id="{81D80800-ED48-23F1-2BE7-783FB4C028B1}"/>
              </a:ext>
            </a:extLst>
          </p:cNvPr>
          <p:cNvSpPr txBox="1">
            <a:spLocks noChangeArrowheads="1"/>
          </p:cNvSpPr>
          <p:nvPr/>
        </p:nvSpPr>
        <p:spPr bwMode="auto">
          <a:xfrm>
            <a:off x="2126784" y="5429249"/>
            <a:ext cx="1170833" cy="36933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en-US">
                <a:solidFill>
                  <a:srgbClr val="FF0000"/>
                </a:solidFill>
                <a:cs typeface="Arial" panose="020B0604020202020204" pitchFamily="34" charset="0"/>
              </a:rPr>
              <a:t>EUROBALL</a:t>
            </a:r>
            <a:endParaRPr lang="en-US" altLang="en-US">
              <a:solidFill>
                <a:srgbClr val="FF0000"/>
              </a:solidFill>
              <a:cs typeface="Arial" panose="020B0604020202020204" pitchFamily="34" charset="0"/>
            </a:endParaRPr>
          </a:p>
        </p:txBody>
      </p:sp>
      <p:sp>
        <p:nvSpPr>
          <p:cNvPr id="19" name="Text Box 14">
            <a:extLst>
              <a:ext uri="{FF2B5EF4-FFF2-40B4-BE49-F238E27FC236}">
                <a16:creationId xmlns:a16="http://schemas.microsoft.com/office/drawing/2014/main" id="{2CBA4FBA-47EB-5B28-8ED3-E750C09C7DD5}"/>
              </a:ext>
            </a:extLst>
          </p:cNvPr>
          <p:cNvSpPr txBox="1">
            <a:spLocks noChangeArrowheads="1"/>
          </p:cNvSpPr>
          <p:nvPr/>
        </p:nvSpPr>
        <p:spPr bwMode="auto">
          <a:xfrm>
            <a:off x="8840319" y="5429249"/>
            <a:ext cx="795026" cy="36933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FF0000"/>
                </a:solidFill>
                <a:cs typeface="Arial" panose="020B0604020202020204" pitchFamily="34" charset="0"/>
              </a:rPr>
              <a:t>GRETA</a:t>
            </a:r>
            <a:endParaRPr lang="en-US" altLang="en-US">
              <a:latin typeface="Times New Roman" panose="02020603050405020304" pitchFamily="18" charset="0"/>
              <a:cs typeface="Arial" panose="020B0604020202020204" pitchFamily="34" charset="0"/>
            </a:endParaRPr>
          </a:p>
        </p:txBody>
      </p:sp>
      <p:sp>
        <p:nvSpPr>
          <p:cNvPr id="20" name="Text Box 15">
            <a:extLst>
              <a:ext uri="{FF2B5EF4-FFF2-40B4-BE49-F238E27FC236}">
                <a16:creationId xmlns:a16="http://schemas.microsoft.com/office/drawing/2014/main" id="{B95CF0B1-2CD0-E348-89FA-1E4CD660617A}"/>
              </a:ext>
            </a:extLst>
          </p:cNvPr>
          <p:cNvSpPr txBox="1">
            <a:spLocks noChangeArrowheads="1"/>
          </p:cNvSpPr>
          <p:nvPr/>
        </p:nvSpPr>
        <p:spPr bwMode="auto">
          <a:xfrm>
            <a:off x="6763872" y="5429249"/>
            <a:ext cx="804195" cy="36933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FF0000"/>
                </a:solidFill>
                <a:cs typeface="Arial" panose="020B0604020202020204" pitchFamily="34" charset="0"/>
              </a:rPr>
              <a:t>AGATA</a:t>
            </a:r>
          </a:p>
        </p:txBody>
      </p:sp>
      <p:pic>
        <p:nvPicPr>
          <p:cNvPr id="21" name="Picture 18" descr="design_pic">
            <a:extLst>
              <a:ext uri="{FF2B5EF4-FFF2-40B4-BE49-F238E27FC236}">
                <a16:creationId xmlns:a16="http://schemas.microsoft.com/office/drawing/2014/main" id="{173C6DD8-05F6-C03F-4A87-44DDD74592E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0019" y="3360738"/>
            <a:ext cx="1847851" cy="1973263"/>
          </a:xfrm>
          <a:prstGeom prst="rect">
            <a:avLst/>
          </a:prstGeom>
          <a:noFill/>
          <a:extLst>
            <a:ext uri="{909E8E84-426E-40DD-AFC4-6F175D3DCCD1}">
              <a14:hiddenFill xmlns:a14="http://schemas.microsoft.com/office/drawing/2010/main">
                <a:solidFill>
                  <a:srgbClr val="FFFFFF"/>
                </a:solidFill>
              </a14:hiddenFill>
            </a:ext>
          </a:extLst>
        </p:spPr>
      </p:pic>
      <p:pic>
        <p:nvPicPr>
          <p:cNvPr id="22" name="Shape 696" descr="gasp_detv4">
            <a:extLst>
              <a:ext uri="{FF2B5EF4-FFF2-40B4-BE49-F238E27FC236}">
                <a16:creationId xmlns:a16="http://schemas.microsoft.com/office/drawing/2014/main" id="{94210945-83B0-1437-68A4-D2DCF4CD8080}"/>
              </a:ext>
            </a:extLst>
          </p:cNvPr>
          <p:cNvPicPr preferRelativeResize="0">
            <a:picLocks noChangeAspect="1"/>
          </p:cNvPicPr>
          <p:nvPr/>
        </p:nvPicPr>
        <p:blipFill rotWithShape="1">
          <a:blip r:embed="rId6">
            <a:alphaModFix/>
          </a:blip>
          <a:srcRect/>
          <a:stretch/>
        </p:blipFill>
        <p:spPr>
          <a:xfrm>
            <a:off x="2938103" y="2069488"/>
            <a:ext cx="1860333" cy="1150435"/>
          </a:xfrm>
          <a:prstGeom prst="rect">
            <a:avLst/>
          </a:prstGeom>
          <a:noFill/>
          <a:ln>
            <a:noFill/>
          </a:ln>
        </p:spPr>
      </p:pic>
      <p:pic>
        <p:nvPicPr>
          <p:cNvPr id="23" name="Shape 925" descr="gtrackdet.png">
            <a:extLst>
              <a:ext uri="{FF2B5EF4-FFF2-40B4-BE49-F238E27FC236}">
                <a16:creationId xmlns:a16="http://schemas.microsoft.com/office/drawing/2014/main" id="{257CC723-4E3B-355C-25B5-D4FEF83AB2A2}"/>
              </a:ext>
            </a:extLst>
          </p:cNvPr>
          <p:cNvPicPr preferRelativeResize="0">
            <a:picLocks noChangeAspect="1"/>
          </p:cNvPicPr>
          <p:nvPr/>
        </p:nvPicPr>
        <p:blipFill rotWithShape="1">
          <a:blip r:embed="rId7">
            <a:alphaModFix/>
          </a:blip>
          <a:srcRect/>
          <a:stretch/>
        </p:blipFill>
        <p:spPr>
          <a:xfrm>
            <a:off x="7118126" y="2066327"/>
            <a:ext cx="2339488" cy="1120517"/>
          </a:xfrm>
          <a:prstGeom prst="rect">
            <a:avLst/>
          </a:prstGeom>
          <a:noFill/>
          <a:ln>
            <a:noFill/>
          </a:ln>
        </p:spPr>
      </p:pic>
    </p:spTree>
    <p:extLst>
      <p:ext uri="{BB962C8B-B14F-4D97-AF65-F5344CB8AC3E}">
        <p14:creationId xmlns:p14="http://schemas.microsoft.com/office/powerpoint/2010/main" val="42345569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13856" y="908721"/>
            <a:ext cx="7915957" cy="48872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207568" y="260648"/>
            <a:ext cx="7371442" cy="523220"/>
          </a:xfrm>
          <a:prstGeom prst="rect">
            <a:avLst/>
          </a:prstGeom>
          <a:noFill/>
        </p:spPr>
        <p:txBody>
          <a:bodyPr wrap="none" rtlCol="0">
            <a:spAutoFit/>
          </a:bodyPr>
          <a:lstStyle/>
          <a:p>
            <a:r>
              <a:rPr lang="it-IT" sz="2800" b="1" dirty="0">
                <a:solidFill>
                  <a:srgbClr val="FF0000"/>
                </a:solidFill>
              </a:rPr>
              <a:t>Data preparation to the PSA: energy calibrations</a:t>
            </a:r>
          </a:p>
        </p:txBody>
      </p:sp>
      <p:sp>
        <p:nvSpPr>
          <p:cNvPr id="5" name="TextBox 4"/>
          <p:cNvSpPr txBox="1"/>
          <p:nvPr/>
        </p:nvSpPr>
        <p:spPr>
          <a:xfrm>
            <a:off x="2664607" y="5949280"/>
            <a:ext cx="7247818" cy="369332"/>
          </a:xfrm>
          <a:prstGeom prst="rect">
            <a:avLst/>
          </a:prstGeom>
          <a:noFill/>
        </p:spPr>
        <p:txBody>
          <a:bodyPr wrap="none" rtlCol="0">
            <a:spAutoFit/>
          </a:bodyPr>
          <a:lstStyle/>
          <a:p>
            <a:r>
              <a:rPr lang="it-IT" dirty="0"/>
              <a:t>Calibration of traces: from calibrations of amplitudes and MWD parameters</a:t>
            </a:r>
          </a:p>
        </p:txBody>
      </p:sp>
    </p:spTree>
    <p:extLst>
      <p:ext uri="{BB962C8B-B14F-4D97-AF65-F5344CB8AC3E}">
        <p14:creationId xmlns:p14="http://schemas.microsoft.com/office/powerpoint/2010/main" val="200018803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33"/>
          <p:cNvPicPr>
            <a:picLocks noChangeAspect="1" noChangeArrowheads="1"/>
          </p:cNvPicPr>
          <p:nvPr/>
        </p:nvPicPr>
        <p:blipFill>
          <a:blip r:embed="rId3" cstate="screen"/>
          <a:srcRect r="1221"/>
          <a:stretch>
            <a:fillRect/>
          </a:stretch>
        </p:blipFill>
        <p:spPr bwMode="auto">
          <a:xfrm rot="2241535">
            <a:off x="1869469" y="1154857"/>
            <a:ext cx="807775" cy="1057407"/>
          </a:xfrm>
          <a:prstGeom prst="rect">
            <a:avLst/>
          </a:prstGeom>
          <a:noFill/>
          <a:ln w="9525">
            <a:noFill/>
            <a:miter lim="800000"/>
            <a:headEnd/>
            <a:tailEnd/>
          </a:ln>
        </p:spPr>
      </p:pic>
      <p:pic>
        <p:nvPicPr>
          <p:cNvPr id="6" name="Picture 16"/>
          <p:cNvPicPr>
            <a:picLocks noChangeAspect="1" noChangeArrowheads="1"/>
          </p:cNvPicPr>
          <p:nvPr/>
        </p:nvPicPr>
        <p:blipFill>
          <a:blip r:embed="rId4" cstate="screen"/>
          <a:srcRect/>
          <a:stretch>
            <a:fillRect/>
          </a:stretch>
        </p:blipFill>
        <p:spPr bwMode="auto">
          <a:xfrm>
            <a:off x="5591945" y="1196248"/>
            <a:ext cx="4617500" cy="3312872"/>
          </a:xfrm>
          <a:prstGeom prst="rect">
            <a:avLst/>
          </a:prstGeom>
          <a:noFill/>
          <a:ln w="9525">
            <a:noFill/>
            <a:miter lim="800000"/>
            <a:headEnd/>
            <a:tailEnd/>
          </a:ln>
          <a:effectLst/>
        </p:spPr>
      </p:pic>
      <p:sp>
        <p:nvSpPr>
          <p:cNvPr id="8" name="ZoneTexte 7"/>
          <p:cNvSpPr txBox="1"/>
          <p:nvPr/>
        </p:nvSpPr>
        <p:spPr>
          <a:xfrm>
            <a:off x="7038866" y="1412776"/>
            <a:ext cx="3629135" cy="369332"/>
          </a:xfrm>
          <a:prstGeom prst="rect">
            <a:avLst/>
          </a:prstGeom>
          <a:solidFill>
            <a:schemeClr val="bg1"/>
          </a:solidFill>
        </p:spPr>
        <p:txBody>
          <a:bodyPr wrap="none" rtlCol="0">
            <a:spAutoFit/>
          </a:bodyPr>
          <a:lstStyle/>
          <a:p>
            <a:r>
              <a:rPr lang="en-US" dirty="0">
                <a:latin typeface="Arial Rounded MT Bold" pitchFamily="34" charset="0"/>
              </a:rPr>
              <a:t>Sum of segment energy </a:t>
            </a:r>
            <a:r>
              <a:rPr lang="en-US" dirty="0" err="1">
                <a:latin typeface="Arial Rounded MT Bold" pitchFamily="34" charset="0"/>
              </a:rPr>
              <a:t>vs</a:t>
            </a:r>
            <a:r>
              <a:rPr lang="en-US" dirty="0">
                <a:latin typeface="Arial Rounded MT Bold" pitchFamily="34" charset="0"/>
              </a:rPr>
              <a:t> fold</a:t>
            </a:r>
          </a:p>
        </p:txBody>
      </p:sp>
      <p:pic>
        <p:nvPicPr>
          <p:cNvPr id="9" name="Image 8" descr="IsIs.png"/>
          <p:cNvPicPr>
            <a:picLocks noChangeAspect="1"/>
          </p:cNvPicPr>
          <p:nvPr/>
        </p:nvPicPr>
        <p:blipFill>
          <a:blip r:embed="rId5" cstate="print"/>
          <a:stretch>
            <a:fillRect/>
          </a:stretch>
        </p:blipFill>
        <p:spPr>
          <a:xfrm>
            <a:off x="2998013" y="1772817"/>
            <a:ext cx="2089875" cy="1944216"/>
          </a:xfrm>
          <a:prstGeom prst="rect">
            <a:avLst/>
          </a:prstGeom>
        </p:spPr>
      </p:pic>
      <p:cxnSp>
        <p:nvCxnSpPr>
          <p:cNvPr id="11" name="Connecteur droit avec flèche 10"/>
          <p:cNvCxnSpPr/>
          <p:nvPr/>
        </p:nvCxnSpPr>
        <p:spPr>
          <a:xfrm flipV="1">
            <a:off x="2855640" y="1916832"/>
            <a:ext cx="0" cy="165618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p:nvPr/>
        </p:nvCxnSpPr>
        <p:spPr>
          <a:xfrm>
            <a:off x="3143672" y="3789040"/>
            <a:ext cx="180020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3575722" y="3800074"/>
            <a:ext cx="1004955" cy="276999"/>
          </a:xfrm>
          <a:prstGeom prst="rect">
            <a:avLst/>
          </a:prstGeom>
          <a:noFill/>
        </p:spPr>
        <p:txBody>
          <a:bodyPr wrap="none" rtlCol="0">
            <a:spAutoFit/>
          </a:bodyPr>
          <a:lstStyle/>
          <a:p>
            <a:r>
              <a:rPr lang="en-US" sz="1200" dirty="0">
                <a:latin typeface="Arial Rounded MT Bold" pitchFamily="34" charset="0"/>
              </a:rPr>
              <a:t>segment id</a:t>
            </a:r>
          </a:p>
        </p:txBody>
      </p:sp>
      <p:sp>
        <p:nvSpPr>
          <p:cNvPr id="18" name="ZoneTexte 17"/>
          <p:cNvSpPr txBox="1"/>
          <p:nvPr/>
        </p:nvSpPr>
        <p:spPr>
          <a:xfrm rot="16200000">
            <a:off x="2214663" y="2712859"/>
            <a:ext cx="1004955" cy="276999"/>
          </a:xfrm>
          <a:prstGeom prst="rect">
            <a:avLst/>
          </a:prstGeom>
          <a:noFill/>
        </p:spPr>
        <p:txBody>
          <a:bodyPr wrap="none" rtlCol="0">
            <a:spAutoFit/>
          </a:bodyPr>
          <a:lstStyle/>
          <a:p>
            <a:r>
              <a:rPr lang="en-US" sz="1200" dirty="0">
                <a:latin typeface="Arial Rounded MT Bold" pitchFamily="34" charset="0"/>
              </a:rPr>
              <a:t>segment id</a:t>
            </a:r>
          </a:p>
        </p:txBody>
      </p:sp>
      <p:sp>
        <p:nvSpPr>
          <p:cNvPr id="19" name="ZoneTexte 18"/>
          <p:cNvSpPr txBox="1"/>
          <p:nvPr/>
        </p:nvSpPr>
        <p:spPr>
          <a:xfrm>
            <a:off x="2999658" y="971436"/>
            <a:ext cx="7158113" cy="369332"/>
          </a:xfrm>
          <a:prstGeom prst="rect">
            <a:avLst/>
          </a:prstGeom>
          <a:noFill/>
        </p:spPr>
        <p:txBody>
          <a:bodyPr wrap="none" rtlCol="0">
            <a:spAutoFit/>
          </a:bodyPr>
          <a:lstStyle/>
          <a:p>
            <a:r>
              <a:rPr lang="en-US" dirty="0">
                <a:latin typeface="Arial Rounded MT Bold" pitchFamily="34" charset="0"/>
              </a:rPr>
              <a:t>Generate strong energy shifts proportional to the segment fold</a:t>
            </a:r>
          </a:p>
        </p:txBody>
      </p:sp>
      <p:pic>
        <p:nvPicPr>
          <p:cNvPr id="21"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t="48383" r="49262"/>
          <a:stretch>
            <a:fillRect/>
          </a:stretch>
        </p:blipFill>
        <p:spPr bwMode="auto">
          <a:xfrm>
            <a:off x="6168008" y="4528949"/>
            <a:ext cx="3888432" cy="22124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TextBox 14"/>
          <p:cNvSpPr txBox="1"/>
          <p:nvPr/>
        </p:nvSpPr>
        <p:spPr>
          <a:xfrm rot="20196002">
            <a:off x="8990622" y="4898119"/>
            <a:ext cx="1672830" cy="369332"/>
          </a:xfrm>
          <a:prstGeom prst="rect">
            <a:avLst/>
          </a:prstGeom>
          <a:solidFill>
            <a:schemeClr val="bg1"/>
          </a:solidFill>
        </p:spPr>
        <p:txBody>
          <a:bodyPr wrap="none" rtlCol="0">
            <a:spAutoFit/>
          </a:bodyPr>
          <a:lstStyle/>
          <a:p>
            <a:r>
              <a:rPr lang="it-IT" dirty="0"/>
              <a:t>After correction</a:t>
            </a:r>
          </a:p>
        </p:txBody>
      </p:sp>
      <p:pic>
        <p:nvPicPr>
          <p:cNvPr id="2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r="49262" b="53129"/>
          <a:stretch>
            <a:fillRect/>
          </a:stretch>
        </p:blipFill>
        <p:spPr bwMode="auto">
          <a:xfrm>
            <a:off x="2135560" y="4444314"/>
            <a:ext cx="3888432" cy="20090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TextBox 3"/>
          <p:cNvSpPr txBox="1"/>
          <p:nvPr/>
        </p:nvSpPr>
        <p:spPr>
          <a:xfrm rot="20196002">
            <a:off x="1846122" y="4638851"/>
            <a:ext cx="1817677" cy="369332"/>
          </a:xfrm>
          <a:prstGeom prst="rect">
            <a:avLst/>
          </a:prstGeom>
          <a:noFill/>
        </p:spPr>
        <p:txBody>
          <a:bodyPr wrap="none" rtlCol="0">
            <a:spAutoFit/>
          </a:bodyPr>
          <a:lstStyle/>
          <a:p>
            <a:r>
              <a:rPr lang="it-IT" dirty="0"/>
              <a:t>Before correction</a:t>
            </a:r>
          </a:p>
        </p:txBody>
      </p:sp>
      <p:pic>
        <p:nvPicPr>
          <p:cNvPr id="25"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t="92063" r="49262"/>
          <a:stretch>
            <a:fillRect/>
          </a:stretch>
        </p:blipFill>
        <p:spPr bwMode="auto">
          <a:xfrm>
            <a:off x="2135560" y="6381329"/>
            <a:ext cx="3888432" cy="340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1">
            <a:extLst>
              <a:ext uri="{FF2B5EF4-FFF2-40B4-BE49-F238E27FC236}">
                <a16:creationId xmlns:a16="http://schemas.microsoft.com/office/drawing/2014/main" id="{691D5600-FBD9-9F9C-E4B5-F491FB512EBE}"/>
              </a:ext>
            </a:extLst>
          </p:cNvPr>
          <p:cNvSpPr txBox="1">
            <a:spLocks/>
          </p:cNvSpPr>
          <p:nvPr/>
        </p:nvSpPr>
        <p:spPr>
          <a:xfrm>
            <a:off x="1970856" y="-18256"/>
            <a:ext cx="8229600" cy="1143000"/>
          </a:xfrm>
          <a:prstGeom prst="rect">
            <a:avLst/>
          </a:prstGeom>
        </p:spPr>
        <p:txBody>
          <a:bodyPr/>
          <a:lstStyle>
            <a:lvl1pPr algn="ctr" defTabSz="609585" rtl="0" eaLnBrk="1" latinLnBrk="0" hangingPunct="1">
              <a:spcBef>
                <a:spcPct val="0"/>
              </a:spcBef>
              <a:buNone/>
              <a:defRPr sz="5867" kern="1200">
                <a:solidFill>
                  <a:schemeClr val="tx1"/>
                </a:solidFill>
                <a:latin typeface="+mj-lt"/>
                <a:ea typeface="+mj-ea"/>
                <a:cs typeface="+mj-cs"/>
              </a:defRPr>
            </a:lvl1pPr>
          </a:lstStyle>
          <a:p>
            <a:r>
              <a:rPr lang="it-IT" sz="2800" b="1" dirty="0">
                <a:solidFill>
                  <a:srgbClr val="FF0000"/>
                </a:solidFill>
              </a:rPr>
              <a:t>Data </a:t>
            </a:r>
            <a:r>
              <a:rPr lang="it-IT" sz="2800" b="1" dirty="0" err="1">
                <a:solidFill>
                  <a:srgbClr val="FF0000"/>
                </a:solidFill>
              </a:rPr>
              <a:t>preparation</a:t>
            </a:r>
            <a:r>
              <a:rPr lang="it-IT" sz="2800" b="1" dirty="0">
                <a:solidFill>
                  <a:srgbClr val="FF0000"/>
                </a:solidFill>
              </a:rPr>
              <a:t> to the PSA: </a:t>
            </a:r>
            <a:br>
              <a:rPr lang="it-IT" sz="2900" b="1" dirty="0">
                <a:solidFill>
                  <a:srgbClr val="FF0000"/>
                </a:solidFill>
              </a:rPr>
            </a:br>
            <a:r>
              <a:rPr lang="it-IT" sz="3200" b="1" dirty="0">
                <a:solidFill>
                  <a:srgbClr val="FF0000"/>
                </a:solidFill>
              </a:rPr>
              <a:t>cross-talk </a:t>
            </a:r>
            <a:r>
              <a:rPr lang="it-IT" sz="3200" b="1" dirty="0" err="1">
                <a:solidFill>
                  <a:srgbClr val="FF0000"/>
                </a:solidFill>
              </a:rPr>
              <a:t>correction</a:t>
            </a:r>
            <a:endParaRPr lang="it-IT" dirty="0"/>
          </a:p>
        </p:txBody>
      </p:sp>
    </p:spTree>
    <p:extLst>
      <p:ext uri="{BB962C8B-B14F-4D97-AF65-F5344CB8AC3E}">
        <p14:creationId xmlns:p14="http://schemas.microsoft.com/office/powerpoint/2010/main" val="3596109931"/>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35560" y="993295"/>
            <a:ext cx="8094621" cy="46964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1"/>
          <p:cNvSpPr>
            <a:spLocks noGrp="1"/>
          </p:cNvSpPr>
          <p:nvPr>
            <p:ph type="title"/>
          </p:nvPr>
        </p:nvSpPr>
        <p:spPr>
          <a:xfrm>
            <a:off x="1970856" y="-18256"/>
            <a:ext cx="8229600" cy="1143000"/>
          </a:xfrm>
        </p:spPr>
        <p:txBody>
          <a:bodyPr/>
          <a:lstStyle/>
          <a:p>
            <a:r>
              <a:rPr lang="it-IT" sz="2800" b="1" dirty="0">
                <a:solidFill>
                  <a:srgbClr val="FF0000"/>
                </a:solidFill>
              </a:rPr>
              <a:t>Data preparation to the PSA: </a:t>
            </a:r>
            <a:br>
              <a:rPr lang="it-IT" sz="2900" b="1" dirty="0">
                <a:solidFill>
                  <a:srgbClr val="FF0000"/>
                </a:solidFill>
              </a:rPr>
            </a:br>
            <a:r>
              <a:rPr lang="it-IT" sz="3200" b="1" dirty="0">
                <a:solidFill>
                  <a:srgbClr val="FF0000"/>
                </a:solidFill>
              </a:rPr>
              <a:t>recovery of missing segment</a:t>
            </a:r>
            <a:endParaRPr lang="it-IT" dirty="0"/>
          </a:p>
        </p:txBody>
      </p:sp>
      <p:sp>
        <p:nvSpPr>
          <p:cNvPr id="5" name="TextBox 4"/>
          <p:cNvSpPr txBox="1"/>
          <p:nvPr/>
        </p:nvSpPr>
        <p:spPr>
          <a:xfrm>
            <a:off x="10200456" y="6505600"/>
            <a:ext cx="367408" cy="307777"/>
          </a:xfrm>
          <a:prstGeom prst="rect">
            <a:avLst/>
          </a:prstGeom>
          <a:noFill/>
        </p:spPr>
        <p:txBody>
          <a:bodyPr wrap="none" rtlCol="0">
            <a:spAutoFit/>
          </a:bodyPr>
          <a:lstStyle/>
          <a:p>
            <a:r>
              <a:rPr lang="it-IT" sz="1400" dirty="0"/>
              <a:t>45</a:t>
            </a:r>
          </a:p>
        </p:txBody>
      </p:sp>
      <p:pic>
        <p:nvPicPr>
          <p:cNvPr id="7" name="Picture 33"/>
          <p:cNvPicPr>
            <a:picLocks noChangeAspect="1" noChangeArrowheads="1"/>
          </p:cNvPicPr>
          <p:nvPr/>
        </p:nvPicPr>
        <p:blipFill>
          <a:blip r:embed="rId3" cstate="screen"/>
          <a:srcRect r="1221"/>
          <a:stretch>
            <a:fillRect/>
          </a:stretch>
        </p:blipFill>
        <p:spPr bwMode="auto">
          <a:xfrm rot="2241535">
            <a:off x="7702117" y="1693411"/>
            <a:ext cx="807775" cy="1057407"/>
          </a:xfrm>
          <a:prstGeom prst="rect">
            <a:avLst/>
          </a:prstGeom>
          <a:noFill/>
          <a:ln w="9525">
            <a:noFill/>
            <a:miter lim="800000"/>
            <a:headEnd/>
            <a:tailEnd/>
          </a:ln>
        </p:spPr>
      </p:pic>
    </p:spTree>
    <p:extLst>
      <p:ext uri="{BB962C8B-B14F-4D97-AF65-F5344CB8AC3E}">
        <p14:creationId xmlns:p14="http://schemas.microsoft.com/office/powerpoint/2010/main" val="379034879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TextBox 4"/>
          <p:cNvSpPr txBox="1">
            <a:spLocks noChangeArrowheads="1"/>
          </p:cNvSpPr>
          <p:nvPr/>
        </p:nvSpPr>
        <p:spPr bwMode="auto">
          <a:xfrm>
            <a:off x="4511824" y="4305290"/>
            <a:ext cx="5760640" cy="707886"/>
          </a:xfrm>
          <a:prstGeom prst="rect">
            <a:avLst/>
          </a:prstGeom>
          <a:noFill/>
          <a:ln w="9525">
            <a:noFill/>
            <a:miter lim="800000"/>
            <a:headEnd/>
            <a:tailEnd/>
          </a:ln>
        </p:spPr>
        <p:txBody>
          <a:bodyPr wrap="square">
            <a:spAutoFit/>
          </a:bodyPr>
          <a:lstStyle/>
          <a:p>
            <a:pPr algn="ctr"/>
            <a:r>
              <a:rPr lang="it-IT" sz="2000" dirty="0">
                <a:solidFill>
                  <a:srgbClr val="000000"/>
                </a:solidFill>
                <a:latin typeface="Arial Rounded MT Bold" pitchFamily="34" charset="0"/>
              </a:rPr>
              <a:t>The 1332 keV peak as a function of crystal </a:t>
            </a:r>
          </a:p>
          <a:p>
            <a:pPr algn="ctr"/>
            <a:r>
              <a:rPr lang="it-IT" sz="2000" dirty="0">
                <a:solidFill>
                  <a:srgbClr val="000000"/>
                </a:solidFill>
                <a:latin typeface="Arial Rounded MT Bold" pitchFamily="34" charset="0"/>
              </a:rPr>
              <a:t>depth (z) for  interactions at r = 15mm</a:t>
            </a:r>
          </a:p>
        </p:txBody>
      </p:sp>
      <p:sp>
        <p:nvSpPr>
          <p:cNvPr id="69639" name="TextBox 19"/>
          <p:cNvSpPr txBox="1">
            <a:spLocks noChangeArrowheads="1"/>
          </p:cNvSpPr>
          <p:nvPr/>
        </p:nvSpPr>
        <p:spPr bwMode="auto">
          <a:xfrm>
            <a:off x="8549939" y="764704"/>
            <a:ext cx="1578509" cy="369332"/>
          </a:xfrm>
          <a:prstGeom prst="rect">
            <a:avLst/>
          </a:prstGeom>
          <a:noFill/>
          <a:ln w="9525">
            <a:noFill/>
            <a:miter lim="800000"/>
            <a:headEnd/>
            <a:tailEnd/>
          </a:ln>
        </p:spPr>
        <p:txBody>
          <a:bodyPr wrap="none">
            <a:spAutoFit/>
          </a:bodyPr>
          <a:lstStyle/>
          <a:p>
            <a:r>
              <a:rPr lang="it-IT" b="1" dirty="0">
                <a:solidFill>
                  <a:srgbClr val="FF0000"/>
                </a:solidFill>
                <a:latin typeface="Arial Rounded MT Bold" pitchFamily="34" charset="0"/>
                <a:sym typeface="Wingdings" charset="2"/>
              </a:rPr>
              <a:t> corrected</a:t>
            </a:r>
            <a:endParaRPr lang="it-IT" b="1" dirty="0">
              <a:solidFill>
                <a:srgbClr val="FF0000"/>
              </a:solidFill>
              <a:latin typeface="Arial Rounded MT Bold" pitchFamily="34" charset="0"/>
            </a:endParaRPr>
          </a:p>
        </p:txBody>
      </p:sp>
      <p:grpSp>
        <p:nvGrpSpPr>
          <p:cNvPr id="2" name="Group 29"/>
          <p:cNvGrpSpPr>
            <a:grpSpLocks/>
          </p:cNvGrpSpPr>
          <p:nvPr/>
        </p:nvGrpSpPr>
        <p:grpSpPr bwMode="auto">
          <a:xfrm>
            <a:off x="1617663" y="755413"/>
            <a:ext cx="3211512" cy="3484801"/>
            <a:chOff x="93663" y="755412"/>
            <a:chExt cx="3211512" cy="3484801"/>
          </a:xfrm>
        </p:grpSpPr>
        <p:grpSp>
          <p:nvGrpSpPr>
            <p:cNvPr id="3" name="Group 16"/>
            <p:cNvGrpSpPr>
              <a:grpSpLocks/>
            </p:cNvGrpSpPr>
            <p:nvPr/>
          </p:nvGrpSpPr>
          <p:grpSpPr bwMode="auto">
            <a:xfrm>
              <a:off x="93663" y="755412"/>
              <a:ext cx="3211512" cy="3484801"/>
              <a:chOff x="94084" y="807571"/>
              <a:chExt cx="4219156" cy="3402695"/>
            </a:xfrm>
          </p:grpSpPr>
          <p:pic>
            <p:nvPicPr>
              <p:cNvPr id="69656" name="Picture 3"/>
              <p:cNvPicPr>
                <a:picLocks noChangeAspect="1" noChangeArrowheads="1"/>
              </p:cNvPicPr>
              <p:nvPr/>
            </p:nvPicPr>
            <p:blipFill>
              <a:blip r:embed="rId3" cstate="screen"/>
              <a:srcRect/>
              <a:stretch>
                <a:fillRect/>
              </a:stretch>
            </p:blipFill>
            <p:spPr bwMode="auto">
              <a:xfrm>
                <a:off x="94084" y="1223363"/>
                <a:ext cx="4219156" cy="2986903"/>
              </a:xfrm>
              <a:prstGeom prst="rect">
                <a:avLst/>
              </a:prstGeom>
              <a:noFill/>
              <a:ln w="9525">
                <a:noFill/>
                <a:miter lim="800000"/>
                <a:headEnd/>
                <a:tailEnd/>
              </a:ln>
            </p:spPr>
          </p:pic>
          <p:sp>
            <p:nvSpPr>
              <p:cNvPr id="69657" name="TextBox 4"/>
              <p:cNvSpPr txBox="1">
                <a:spLocks noChangeArrowheads="1"/>
              </p:cNvSpPr>
              <p:nvPr/>
            </p:nvSpPr>
            <p:spPr bwMode="auto">
              <a:xfrm>
                <a:off x="252765" y="1981200"/>
                <a:ext cx="1110263" cy="510892"/>
              </a:xfrm>
              <a:prstGeom prst="rect">
                <a:avLst/>
              </a:prstGeom>
              <a:noFill/>
              <a:ln w="9525">
                <a:noFill/>
                <a:miter lim="800000"/>
                <a:headEnd/>
                <a:tailEnd/>
              </a:ln>
            </p:spPr>
            <p:txBody>
              <a:bodyPr wrap="none">
                <a:spAutoFit/>
              </a:bodyPr>
              <a:lstStyle/>
              <a:p>
                <a:r>
                  <a:rPr lang="it-IT" sz="1400">
                    <a:solidFill>
                      <a:srgbClr val="FFFFFF"/>
                    </a:solidFill>
                    <a:latin typeface="Arial" charset="0"/>
                  </a:rPr>
                  <a:t>CC</a:t>
                </a:r>
                <a:br>
                  <a:rPr lang="it-IT" sz="1400">
                    <a:solidFill>
                      <a:srgbClr val="FFFFFF"/>
                    </a:solidFill>
                    <a:latin typeface="Arial" charset="0"/>
                  </a:rPr>
                </a:br>
                <a:r>
                  <a:rPr lang="it-IT" sz="1400">
                    <a:solidFill>
                      <a:srgbClr val="FFFFFF"/>
                    </a:solidFill>
                    <a:latin typeface="Arial" charset="0"/>
                  </a:rPr>
                  <a:t>r=15mm</a:t>
                </a:r>
              </a:p>
            </p:txBody>
          </p:sp>
          <p:sp>
            <p:nvSpPr>
              <p:cNvPr id="69658" name="TextBox 5"/>
              <p:cNvSpPr txBox="1">
                <a:spLocks noChangeArrowheads="1"/>
              </p:cNvSpPr>
              <p:nvPr/>
            </p:nvSpPr>
            <p:spPr bwMode="auto">
              <a:xfrm>
                <a:off x="2462566" y="1981200"/>
                <a:ext cx="1110263" cy="510892"/>
              </a:xfrm>
              <a:prstGeom prst="rect">
                <a:avLst/>
              </a:prstGeom>
              <a:noFill/>
              <a:ln w="9525">
                <a:noFill/>
                <a:miter lim="800000"/>
                <a:headEnd/>
                <a:tailEnd/>
              </a:ln>
            </p:spPr>
            <p:txBody>
              <a:bodyPr wrap="none">
                <a:spAutoFit/>
              </a:bodyPr>
              <a:lstStyle/>
              <a:p>
                <a:r>
                  <a:rPr lang="it-IT" sz="1400">
                    <a:solidFill>
                      <a:srgbClr val="FFFFFF"/>
                    </a:solidFill>
                    <a:latin typeface="Arial" charset="0"/>
                  </a:rPr>
                  <a:t>SG</a:t>
                </a:r>
                <a:br>
                  <a:rPr lang="it-IT" sz="1400">
                    <a:solidFill>
                      <a:srgbClr val="FFFFFF"/>
                    </a:solidFill>
                    <a:latin typeface="Arial" charset="0"/>
                  </a:rPr>
                </a:br>
                <a:r>
                  <a:rPr lang="it-IT" sz="1400">
                    <a:solidFill>
                      <a:srgbClr val="FFFFFF"/>
                    </a:solidFill>
                    <a:latin typeface="Arial" charset="0"/>
                  </a:rPr>
                  <a:t>r=15mm</a:t>
                </a:r>
              </a:p>
            </p:txBody>
          </p:sp>
          <p:sp>
            <p:nvSpPr>
              <p:cNvPr id="69659" name="TextBox 14"/>
              <p:cNvSpPr txBox="1">
                <a:spLocks noChangeArrowheads="1"/>
              </p:cNvSpPr>
              <p:nvPr/>
            </p:nvSpPr>
            <p:spPr bwMode="auto">
              <a:xfrm>
                <a:off x="1353398" y="807571"/>
                <a:ext cx="1691508" cy="360630"/>
              </a:xfrm>
              <a:prstGeom prst="rect">
                <a:avLst/>
              </a:prstGeom>
              <a:noFill/>
              <a:ln w="9525">
                <a:noFill/>
                <a:miter lim="800000"/>
                <a:headEnd/>
                <a:tailEnd/>
              </a:ln>
            </p:spPr>
            <p:txBody>
              <a:bodyPr wrap="none">
                <a:spAutoFit/>
              </a:bodyPr>
              <a:lstStyle/>
              <a:p>
                <a:r>
                  <a:rPr lang="it-IT" b="1" dirty="0">
                    <a:solidFill>
                      <a:srgbClr val="000000"/>
                    </a:solidFill>
                    <a:latin typeface="Arial" charset="0"/>
                  </a:rPr>
                  <a:t>April 2010</a:t>
                </a:r>
              </a:p>
            </p:txBody>
          </p:sp>
        </p:grpSp>
        <p:cxnSp>
          <p:nvCxnSpPr>
            <p:cNvPr id="23" name="Straight Connector 22"/>
            <p:cNvCxnSpPr/>
            <p:nvPr/>
          </p:nvCxnSpPr>
          <p:spPr>
            <a:xfrm rot="5400000">
              <a:off x="-235744" y="2718594"/>
              <a:ext cx="2725738" cy="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1397794" y="2718594"/>
              <a:ext cx="2725738" cy="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grpSp>
      <p:grpSp>
        <p:nvGrpSpPr>
          <p:cNvPr id="4" name="Group 30"/>
          <p:cNvGrpSpPr>
            <a:grpSpLocks/>
          </p:cNvGrpSpPr>
          <p:nvPr/>
        </p:nvGrpSpPr>
        <p:grpSpPr bwMode="auto">
          <a:xfrm>
            <a:off x="4905376" y="755414"/>
            <a:ext cx="3230563" cy="3465751"/>
            <a:chOff x="3381375" y="755412"/>
            <a:chExt cx="3230563" cy="3465751"/>
          </a:xfrm>
        </p:grpSpPr>
        <p:grpSp>
          <p:nvGrpSpPr>
            <p:cNvPr id="5" name="Group 17"/>
            <p:cNvGrpSpPr>
              <a:grpSpLocks/>
            </p:cNvGrpSpPr>
            <p:nvPr/>
          </p:nvGrpSpPr>
          <p:grpSpPr bwMode="auto">
            <a:xfrm>
              <a:off x="3381375" y="755412"/>
              <a:ext cx="3230563" cy="3465751"/>
              <a:chOff x="4670479" y="807561"/>
              <a:chExt cx="4244921" cy="3383439"/>
            </a:xfrm>
          </p:grpSpPr>
          <p:pic>
            <p:nvPicPr>
              <p:cNvPr id="69649" name="Picture 2"/>
              <p:cNvPicPr>
                <a:picLocks noChangeAspect="1" noChangeArrowheads="1"/>
              </p:cNvPicPr>
              <p:nvPr/>
            </p:nvPicPr>
            <p:blipFill>
              <a:blip r:embed="rId4" cstate="screen"/>
              <a:srcRect/>
              <a:stretch>
                <a:fillRect/>
              </a:stretch>
            </p:blipFill>
            <p:spPr bwMode="auto">
              <a:xfrm>
                <a:off x="4670479" y="1219200"/>
                <a:ext cx="4244921" cy="2971800"/>
              </a:xfrm>
              <a:prstGeom prst="rect">
                <a:avLst/>
              </a:prstGeom>
              <a:noFill/>
              <a:ln w="9525">
                <a:noFill/>
                <a:miter lim="800000"/>
                <a:headEnd/>
                <a:tailEnd/>
              </a:ln>
            </p:spPr>
          </p:pic>
          <p:sp>
            <p:nvSpPr>
              <p:cNvPr id="69650" name="TextBox 4"/>
              <p:cNvSpPr txBox="1">
                <a:spLocks noChangeArrowheads="1"/>
              </p:cNvSpPr>
              <p:nvPr/>
            </p:nvSpPr>
            <p:spPr bwMode="auto">
              <a:xfrm>
                <a:off x="4847044" y="1981200"/>
                <a:ext cx="1110455" cy="510793"/>
              </a:xfrm>
              <a:prstGeom prst="rect">
                <a:avLst/>
              </a:prstGeom>
              <a:noFill/>
              <a:ln w="9525">
                <a:noFill/>
                <a:miter lim="800000"/>
                <a:headEnd/>
                <a:tailEnd/>
              </a:ln>
            </p:spPr>
            <p:txBody>
              <a:bodyPr wrap="none">
                <a:spAutoFit/>
              </a:bodyPr>
              <a:lstStyle/>
              <a:p>
                <a:r>
                  <a:rPr lang="it-IT" sz="1400">
                    <a:solidFill>
                      <a:srgbClr val="FFFFFF"/>
                    </a:solidFill>
                    <a:latin typeface="Arial" charset="0"/>
                  </a:rPr>
                  <a:t>CC</a:t>
                </a:r>
                <a:br>
                  <a:rPr lang="it-IT" sz="1400">
                    <a:solidFill>
                      <a:srgbClr val="FFFFFF"/>
                    </a:solidFill>
                    <a:latin typeface="Arial" charset="0"/>
                  </a:rPr>
                </a:br>
                <a:r>
                  <a:rPr lang="it-IT" sz="1400">
                    <a:solidFill>
                      <a:srgbClr val="FFFFFF"/>
                    </a:solidFill>
                    <a:latin typeface="Arial" charset="0"/>
                  </a:rPr>
                  <a:t>r=15mm</a:t>
                </a:r>
              </a:p>
            </p:txBody>
          </p:sp>
          <p:sp>
            <p:nvSpPr>
              <p:cNvPr id="69651" name="TextBox 5"/>
              <p:cNvSpPr txBox="1">
                <a:spLocks noChangeArrowheads="1"/>
              </p:cNvSpPr>
              <p:nvPr/>
            </p:nvSpPr>
            <p:spPr bwMode="auto">
              <a:xfrm>
                <a:off x="6911503" y="1981200"/>
                <a:ext cx="1110455" cy="510793"/>
              </a:xfrm>
              <a:prstGeom prst="rect">
                <a:avLst/>
              </a:prstGeom>
              <a:noFill/>
              <a:ln w="9525">
                <a:noFill/>
                <a:miter lim="800000"/>
                <a:headEnd/>
                <a:tailEnd/>
              </a:ln>
            </p:spPr>
            <p:txBody>
              <a:bodyPr wrap="none">
                <a:spAutoFit/>
              </a:bodyPr>
              <a:lstStyle/>
              <a:p>
                <a:r>
                  <a:rPr lang="it-IT" sz="1400">
                    <a:solidFill>
                      <a:srgbClr val="FFFFFF"/>
                    </a:solidFill>
                    <a:latin typeface="Arial" charset="0"/>
                  </a:rPr>
                  <a:t>SG</a:t>
                </a:r>
                <a:br>
                  <a:rPr lang="it-IT" sz="1400">
                    <a:solidFill>
                      <a:srgbClr val="FFFFFF"/>
                    </a:solidFill>
                    <a:latin typeface="Arial" charset="0"/>
                  </a:rPr>
                </a:br>
                <a:r>
                  <a:rPr lang="it-IT" sz="1400">
                    <a:solidFill>
                      <a:srgbClr val="FFFFFF"/>
                    </a:solidFill>
                    <a:latin typeface="Arial" charset="0"/>
                  </a:rPr>
                  <a:t>r=15mm</a:t>
                </a:r>
              </a:p>
            </p:txBody>
          </p:sp>
          <p:sp>
            <p:nvSpPr>
              <p:cNvPr id="69652" name="TextBox 15"/>
              <p:cNvSpPr txBox="1">
                <a:spLocks noChangeArrowheads="1"/>
              </p:cNvSpPr>
              <p:nvPr/>
            </p:nvSpPr>
            <p:spPr bwMode="auto">
              <a:xfrm>
                <a:off x="5992986" y="807561"/>
                <a:ext cx="1607549" cy="360560"/>
              </a:xfrm>
              <a:prstGeom prst="rect">
                <a:avLst/>
              </a:prstGeom>
              <a:noFill/>
              <a:ln w="9525">
                <a:noFill/>
                <a:miter lim="800000"/>
                <a:headEnd/>
                <a:tailEnd/>
              </a:ln>
            </p:spPr>
            <p:txBody>
              <a:bodyPr wrap="none">
                <a:spAutoFit/>
              </a:bodyPr>
              <a:lstStyle/>
              <a:p>
                <a:r>
                  <a:rPr lang="it-IT" b="1" dirty="0">
                    <a:solidFill>
                      <a:srgbClr val="000000"/>
                    </a:solidFill>
                    <a:latin typeface="Arial" charset="0"/>
                  </a:rPr>
                  <a:t>July 2010</a:t>
                </a:r>
              </a:p>
            </p:txBody>
          </p:sp>
        </p:grpSp>
        <p:cxnSp>
          <p:nvCxnSpPr>
            <p:cNvPr id="25" name="Straight Connector 24"/>
            <p:cNvCxnSpPr/>
            <p:nvPr/>
          </p:nvCxnSpPr>
          <p:spPr>
            <a:xfrm rot="5400000">
              <a:off x="3055144" y="2718594"/>
              <a:ext cx="2725738" cy="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4688681" y="2718594"/>
              <a:ext cx="2725738" cy="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grpSp>
      <p:grpSp>
        <p:nvGrpSpPr>
          <p:cNvPr id="6" name="Group 31"/>
          <p:cNvGrpSpPr>
            <a:grpSpLocks/>
          </p:cNvGrpSpPr>
          <p:nvPr/>
        </p:nvGrpSpPr>
        <p:grpSpPr bwMode="auto">
          <a:xfrm>
            <a:off x="8285165" y="1181100"/>
            <a:ext cx="2155825" cy="3011488"/>
            <a:chOff x="6761163" y="1181100"/>
            <a:chExt cx="2155825" cy="3011488"/>
          </a:xfrm>
        </p:grpSpPr>
        <p:pic>
          <p:nvPicPr>
            <p:cNvPr id="69644" name="Picture 2"/>
            <p:cNvPicPr>
              <a:picLocks noChangeAspect="1" noChangeArrowheads="1"/>
            </p:cNvPicPr>
            <p:nvPr/>
          </p:nvPicPr>
          <p:blipFill>
            <a:blip r:embed="rId5" cstate="screen"/>
            <a:srcRect/>
            <a:stretch>
              <a:fillRect/>
            </a:stretch>
          </p:blipFill>
          <p:spPr bwMode="auto">
            <a:xfrm>
              <a:off x="6761163" y="1181100"/>
              <a:ext cx="2155825" cy="3011488"/>
            </a:xfrm>
            <a:prstGeom prst="rect">
              <a:avLst/>
            </a:prstGeom>
            <a:noFill/>
            <a:ln w="9525">
              <a:noFill/>
              <a:miter lim="800000"/>
              <a:headEnd/>
              <a:tailEnd/>
            </a:ln>
          </p:spPr>
        </p:pic>
        <p:cxnSp>
          <p:nvCxnSpPr>
            <p:cNvPr id="29" name="Straight Connector 28"/>
            <p:cNvCxnSpPr/>
            <p:nvPr/>
          </p:nvCxnSpPr>
          <p:spPr>
            <a:xfrm rot="5400000">
              <a:off x="6812756" y="2718594"/>
              <a:ext cx="2725738" cy="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grpSp>
      <p:grpSp>
        <p:nvGrpSpPr>
          <p:cNvPr id="7" name="Group 37"/>
          <p:cNvGrpSpPr/>
          <p:nvPr/>
        </p:nvGrpSpPr>
        <p:grpSpPr>
          <a:xfrm>
            <a:off x="2133601" y="4552949"/>
            <a:ext cx="1885951" cy="2305051"/>
            <a:chOff x="609600" y="4552950"/>
            <a:chExt cx="1885950" cy="2305050"/>
          </a:xfrm>
        </p:grpSpPr>
        <p:pic>
          <p:nvPicPr>
            <p:cNvPr id="69660" name="Picture 33"/>
            <p:cNvPicPr>
              <a:picLocks noChangeAspect="1" noChangeArrowheads="1"/>
            </p:cNvPicPr>
            <p:nvPr/>
          </p:nvPicPr>
          <p:blipFill>
            <a:blip r:embed="rId6" cstate="screen"/>
            <a:srcRect r="1221"/>
            <a:stretch>
              <a:fillRect/>
            </a:stretch>
          </p:blipFill>
          <p:spPr bwMode="auto">
            <a:xfrm>
              <a:off x="609600" y="4552950"/>
              <a:ext cx="1885950" cy="2305050"/>
            </a:xfrm>
            <a:prstGeom prst="rect">
              <a:avLst/>
            </a:prstGeom>
            <a:noFill/>
            <a:ln w="9525">
              <a:noFill/>
              <a:miter lim="800000"/>
              <a:headEnd/>
              <a:tailEnd/>
            </a:ln>
          </p:spPr>
        </p:pic>
        <p:grpSp>
          <p:nvGrpSpPr>
            <p:cNvPr id="8" name="Group 36"/>
            <p:cNvGrpSpPr/>
            <p:nvPr/>
          </p:nvGrpSpPr>
          <p:grpSpPr>
            <a:xfrm>
              <a:off x="1274692" y="4734769"/>
              <a:ext cx="570553" cy="1963614"/>
              <a:chOff x="1274692" y="4734769"/>
              <a:chExt cx="570553" cy="1963614"/>
            </a:xfrm>
          </p:grpSpPr>
          <p:sp>
            <p:nvSpPr>
              <p:cNvPr id="26" name="Oval 25"/>
              <p:cNvSpPr/>
              <p:nvPr/>
            </p:nvSpPr>
            <p:spPr bwMode="auto">
              <a:xfrm rot="16200000">
                <a:off x="1449038" y="4612355"/>
                <a:ext cx="273793" cy="518621"/>
              </a:xfrm>
              <a:prstGeom prst="ellipse">
                <a:avLst/>
              </a:prstGeom>
              <a:no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it-IT">
                  <a:solidFill>
                    <a:srgbClr val="FFFFFF"/>
                  </a:solidFill>
                </a:endParaRPr>
              </a:p>
            </p:txBody>
          </p:sp>
          <p:cxnSp>
            <p:nvCxnSpPr>
              <p:cNvPr id="32" name="Straight Connector 31"/>
              <p:cNvCxnSpPr/>
              <p:nvPr/>
            </p:nvCxnSpPr>
            <p:spPr>
              <a:xfrm flipH="1">
                <a:off x="1274692" y="4888390"/>
                <a:ext cx="32883" cy="1646457"/>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1806840" y="4888390"/>
                <a:ext cx="32883" cy="1646457"/>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6" name="Oval 35"/>
              <p:cNvSpPr/>
              <p:nvPr/>
            </p:nvSpPr>
            <p:spPr bwMode="auto">
              <a:xfrm rot="16200000">
                <a:off x="1404283" y="6302176"/>
                <a:ext cx="273793" cy="518621"/>
              </a:xfrm>
              <a:prstGeom prst="ellipse">
                <a:avLst/>
              </a:prstGeom>
              <a:no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it-IT">
                  <a:solidFill>
                    <a:srgbClr val="FFFFFF"/>
                  </a:solidFill>
                </a:endParaRPr>
              </a:p>
            </p:txBody>
          </p:sp>
        </p:grpSp>
      </p:grpSp>
      <p:cxnSp>
        <p:nvCxnSpPr>
          <p:cNvPr id="28" name="Straight Arrow Connector 27"/>
          <p:cNvCxnSpPr>
            <a:endCxn id="26" idx="4"/>
          </p:cNvCxnSpPr>
          <p:nvPr/>
        </p:nvCxnSpPr>
        <p:spPr>
          <a:xfrm flipH="1">
            <a:off x="3369245" y="4725145"/>
            <a:ext cx="1430611" cy="146521"/>
          </a:xfrm>
          <a:prstGeom prst="straightConnector1">
            <a:avLst/>
          </a:prstGeom>
          <a:ln w="57150">
            <a:solidFill>
              <a:srgbClr val="0066FF"/>
            </a:solidFill>
            <a:tailEnd type="arrow"/>
          </a:ln>
        </p:spPr>
        <p:style>
          <a:lnRef idx="1">
            <a:schemeClr val="accent1"/>
          </a:lnRef>
          <a:fillRef idx="0">
            <a:schemeClr val="accent1"/>
          </a:fillRef>
          <a:effectRef idx="0">
            <a:schemeClr val="accent1"/>
          </a:effectRef>
          <a:fontRef idx="minor">
            <a:schemeClr val="tx1"/>
          </a:fontRef>
        </p:style>
      </p:cxnSp>
      <p:sp>
        <p:nvSpPr>
          <p:cNvPr id="34" name="Rectangle 3"/>
          <p:cNvSpPr txBox="1">
            <a:spLocks noChangeArrowheads="1"/>
          </p:cNvSpPr>
          <p:nvPr/>
        </p:nvSpPr>
        <p:spPr>
          <a:xfrm>
            <a:off x="1524000" y="-27384"/>
            <a:ext cx="9144000" cy="720080"/>
          </a:xfrm>
          <a:prstGeom prst="rect">
            <a:avLst/>
          </a:prstGeom>
          <a:solidFill>
            <a:schemeClr val="accent5">
              <a:lumMod val="20000"/>
              <a:lumOff val="80000"/>
            </a:schemeClr>
          </a:solidFill>
        </p:spPr>
        <p:txBody>
          <a:bodyPr>
            <a:noAutofit/>
          </a:bodyPr>
          <a:lstStyle/>
          <a:p>
            <a:pPr algn="ctr" defTabSz="914377">
              <a:spcBef>
                <a:spcPct val="0"/>
              </a:spcBef>
              <a:defRPr/>
            </a:pPr>
            <a:endParaRPr lang="en-US" sz="500" dirty="0">
              <a:solidFill>
                <a:srgbClr val="FF0000"/>
              </a:solidFill>
              <a:latin typeface="Arial Rounded MT Bold" pitchFamily="34" charset="0"/>
              <a:ea typeface="+mj-ea"/>
              <a:cs typeface="Calibri" pitchFamily="34" charset="0"/>
            </a:endParaRPr>
          </a:p>
          <a:p>
            <a:pPr algn="ctr" defTabSz="914377">
              <a:spcBef>
                <a:spcPct val="0"/>
              </a:spcBef>
              <a:defRPr/>
            </a:pPr>
            <a:r>
              <a:rPr lang="en-US" sz="3200" dirty="0">
                <a:solidFill>
                  <a:srgbClr val="FF0000"/>
                </a:solidFill>
                <a:latin typeface="Arial Rounded MT Bold" pitchFamily="34" charset="0"/>
                <a:ea typeface="+mj-ea"/>
                <a:cs typeface="Calibri" pitchFamily="34" charset="0"/>
              </a:rPr>
              <a:t>Neutron-damage correction</a:t>
            </a:r>
          </a:p>
        </p:txBody>
      </p:sp>
      <p:sp>
        <p:nvSpPr>
          <p:cNvPr id="40" name="ZoneTexte 39"/>
          <p:cNvSpPr txBox="1"/>
          <p:nvPr/>
        </p:nvSpPr>
        <p:spPr>
          <a:xfrm>
            <a:off x="4295801" y="5097377"/>
            <a:ext cx="6195607" cy="707886"/>
          </a:xfrm>
          <a:prstGeom prst="rect">
            <a:avLst/>
          </a:prstGeom>
          <a:noFill/>
        </p:spPr>
        <p:txBody>
          <a:bodyPr wrap="none" rtlCol="0">
            <a:spAutoFit/>
          </a:bodyPr>
          <a:lstStyle/>
          <a:p>
            <a:r>
              <a:rPr lang="en-US" sz="2000" dirty="0">
                <a:solidFill>
                  <a:srgbClr val="0070C0"/>
                </a:solidFill>
                <a:latin typeface="Arial Rounded MT Bold" pitchFamily="34" charset="0"/>
              </a:rPr>
              <a:t>Charge loss due to neutron damage </a:t>
            </a:r>
            <a:r>
              <a:rPr lang="en-US" sz="2000" dirty="0">
                <a:solidFill>
                  <a:srgbClr val="0070C0"/>
                </a:solidFill>
                <a:latin typeface="Arial Rounded MT Bold" pitchFamily="34" charset="0"/>
                <a:sym typeface="Wingdings" pitchFamily="2" charset="2"/>
              </a:rPr>
              <a:t> </a:t>
            </a:r>
          </a:p>
          <a:p>
            <a:r>
              <a:rPr lang="en-US" sz="2000" dirty="0">
                <a:solidFill>
                  <a:srgbClr val="0070C0"/>
                </a:solidFill>
                <a:latin typeface="Arial Rounded MT Bold" pitchFamily="34" charset="0"/>
                <a:sym typeface="Wingdings" pitchFamily="2" charset="2"/>
              </a:rPr>
              <a:t>proportional to the path length to the electrodes</a:t>
            </a:r>
            <a:r>
              <a:rPr lang="en-US" sz="2000" dirty="0">
                <a:solidFill>
                  <a:srgbClr val="0070C0"/>
                </a:solidFill>
                <a:latin typeface="Arial Rounded MT Bold" pitchFamily="34" charset="0"/>
              </a:rPr>
              <a:t> </a:t>
            </a:r>
          </a:p>
        </p:txBody>
      </p:sp>
      <p:sp>
        <p:nvSpPr>
          <p:cNvPr id="35" name="ZoneTexte 34"/>
          <p:cNvSpPr txBox="1"/>
          <p:nvPr/>
        </p:nvSpPr>
        <p:spPr>
          <a:xfrm>
            <a:off x="4655842" y="5805265"/>
            <a:ext cx="5472607" cy="707886"/>
          </a:xfrm>
          <a:prstGeom prst="rect">
            <a:avLst/>
          </a:prstGeom>
          <a:noFill/>
        </p:spPr>
        <p:txBody>
          <a:bodyPr wrap="square" rtlCol="0">
            <a:spAutoFit/>
          </a:bodyPr>
          <a:lstStyle/>
          <a:p>
            <a:pPr algn="ctr"/>
            <a:r>
              <a:rPr lang="en-US" sz="2000" dirty="0">
                <a:solidFill>
                  <a:srgbClr val="FF0000"/>
                </a:solidFill>
                <a:latin typeface="Arial Rounded MT Bold" pitchFamily="34" charset="0"/>
              </a:rPr>
              <a:t>Use PSA interaction points and modeling </a:t>
            </a:r>
          </a:p>
          <a:p>
            <a:pPr algn="ctr"/>
            <a:r>
              <a:rPr lang="en-US" sz="2000" dirty="0">
                <a:solidFill>
                  <a:srgbClr val="FF0000"/>
                </a:solidFill>
                <a:latin typeface="Arial Rounded MT Bold" pitchFamily="34" charset="0"/>
              </a:rPr>
              <a:t>of charge trapping to correct the effect</a:t>
            </a:r>
          </a:p>
        </p:txBody>
      </p:sp>
      <p:sp>
        <p:nvSpPr>
          <p:cNvPr id="37" name="TextBox 9"/>
          <p:cNvSpPr txBox="1"/>
          <p:nvPr/>
        </p:nvSpPr>
        <p:spPr>
          <a:xfrm>
            <a:off x="4026729" y="6615072"/>
            <a:ext cx="4419040" cy="261610"/>
          </a:xfrm>
          <a:prstGeom prst="rect">
            <a:avLst/>
          </a:prstGeom>
          <a:noFill/>
        </p:spPr>
        <p:txBody>
          <a:bodyPr wrap="square" rtlCol="0">
            <a:spAutoFit/>
          </a:bodyPr>
          <a:lstStyle/>
          <a:p>
            <a:r>
              <a:rPr lang="it-IT" sz="1100" i="1" dirty="0">
                <a:latin typeface="Arial Rounded MT Bold" pitchFamily="34" charset="0"/>
              </a:rPr>
              <a:t>B.Bruyneel et al, Eur. Phys. J. A 49 (2013) 61</a:t>
            </a:r>
          </a:p>
        </p:txBody>
      </p:sp>
      <p:sp>
        <p:nvSpPr>
          <p:cNvPr id="38" name="ZoneTexte 37"/>
          <p:cNvSpPr txBox="1"/>
          <p:nvPr/>
        </p:nvSpPr>
        <p:spPr>
          <a:xfrm>
            <a:off x="10356467" y="6536378"/>
            <a:ext cx="223138" cy="276999"/>
          </a:xfrm>
          <a:prstGeom prst="rect">
            <a:avLst/>
          </a:prstGeom>
          <a:noFill/>
        </p:spPr>
        <p:txBody>
          <a:bodyPr wrap="none" rtlCol="0">
            <a:spAutoFit/>
          </a:bodyPr>
          <a:lstStyle/>
          <a:p>
            <a:r>
              <a:rPr lang="en-US" sz="1200" dirty="0">
                <a:latin typeface="Arial Rounded MT Bold" pitchFamily="34" charset="0"/>
              </a:rPr>
              <a:t> </a:t>
            </a:r>
          </a:p>
        </p:txBody>
      </p:sp>
    </p:spTree>
    <p:extLst>
      <p:ext uri="{BB962C8B-B14F-4D97-AF65-F5344CB8AC3E}">
        <p14:creationId xmlns:p14="http://schemas.microsoft.com/office/powerpoint/2010/main" val="183087359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38289" y="1331168"/>
            <a:ext cx="9115425" cy="541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33"/>
          <p:cNvPicPr>
            <a:picLocks noChangeAspect="1" noChangeArrowheads="1"/>
          </p:cNvPicPr>
          <p:nvPr/>
        </p:nvPicPr>
        <p:blipFill>
          <a:blip r:embed="rId3" cstate="screen"/>
          <a:srcRect r="1221"/>
          <a:stretch>
            <a:fillRect/>
          </a:stretch>
        </p:blipFill>
        <p:spPr bwMode="auto">
          <a:xfrm rot="3034784">
            <a:off x="1910966" y="797471"/>
            <a:ext cx="768193" cy="1006288"/>
          </a:xfrm>
          <a:prstGeom prst="rect">
            <a:avLst/>
          </a:prstGeom>
          <a:noFill/>
          <a:ln w="9525">
            <a:noFill/>
            <a:miter lim="800000"/>
            <a:headEnd/>
            <a:tailEnd/>
          </a:ln>
        </p:spPr>
      </p:pic>
      <p:cxnSp>
        <p:nvCxnSpPr>
          <p:cNvPr id="5" name="Straight Connector 4"/>
          <p:cNvCxnSpPr/>
          <p:nvPr/>
        </p:nvCxnSpPr>
        <p:spPr>
          <a:xfrm>
            <a:off x="3719736" y="980728"/>
            <a:ext cx="576064"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3719736" y="1268760"/>
            <a:ext cx="57606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295801" y="1043444"/>
            <a:ext cx="1573701" cy="369332"/>
          </a:xfrm>
          <a:prstGeom prst="rect">
            <a:avLst/>
          </a:prstGeom>
          <a:noFill/>
        </p:spPr>
        <p:txBody>
          <a:bodyPr wrap="none" rtlCol="0">
            <a:spAutoFit/>
          </a:bodyPr>
          <a:lstStyle/>
          <a:p>
            <a:r>
              <a:rPr lang="it-IT" dirty="0">
                <a:solidFill>
                  <a:srgbClr val="FF0000"/>
                </a:solidFill>
                <a:latin typeface="Arial Rounded MT Bold" pitchFamily="34" charset="0"/>
              </a:rPr>
              <a:t>uncorrected</a:t>
            </a:r>
          </a:p>
        </p:txBody>
      </p:sp>
      <p:sp>
        <p:nvSpPr>
          <p:cNvPr id="9" name="TextBox 8"/>
          <p:cNvSpPr txBox="1"/>
          <p:nvPr/>
        </p:nvSpPr>
        <p:spPr>
          <a:xfrm>
            <a:off x="4263760" y="764704"/>
            <a:ext cx="1294778" cy="369332"/>
          </a:xfrm>
          <a:prstGeom prst="rect">
            <a:avLst/>
          </a:prstGeom>
          <a:noFill/>
        </p:spPr>
        <p:txBody>
          <a:bodyPr wrap="none" rtlCol="0">
            <a:spAutoFit/>
          </a:bodyPr>
          <a:lstStyle/>
          <a:p>
            <a:r>
              <a:rPr lang="it-IT" dirty="0">
                <a:solidFill>
                  <a:srgbClr val="0070C0"/>
                </a:solidFill>
                <a:latin typeface="Arial Rounded MT Bold" pitchFamily="34" charset="0"/>
              </a:rPr>
              <a:t>corrected</a:t>
            </a:r>
          </a:p>
        </p:txBody>
      </p:sp>
      <p:sp>
        <p:nvSpPr>
          <p:cNvPr id="12" name="Rectangle 3"/>
          <p:cNvSpPr txBox="1">
            <a:spLocks noChangeArrowheads="1"/>
          </p:cNvSpPr>
          <p:nvPr/>
        </p:nvSpPr>
        <p:spPr>
          <a:xfrm>
            <a:off x="1524000" y="-27384"/>
            <a:ext cx="9144000" cy="720080"/>
          </a:xfrm>
          <a:prstGeom prst="rect">
            <a:avLst/>
          </a:prstGeom>
          <a:solidFill>
            <a:schemeClr val="accent5">
              <a:lumMod val="20000"/>
              <a:lumOff val="80000"/>
            </a:schemeClr>
          </a:solidFill>
        </p:spPr>
        <p:txBody>
          <a:bodyPr>
            <a:noAutofit/>
          </a:bodyPr>
          <a:lstStyle/>
          <a:p>
            <a:pPr algn="ctr" defTabSz="914377">
              <a:spcBef>
                <a:spcPct val="0"/>
              </a:spcBef>
              <a:defRPr/>
            </a:pPr>
            <a:endParaRPr lang="en-US" sz="500" dirty="0">
              <a:solidFill>
                <a:srgbClr val="FF0000"/>
              </a:solidFill>
              <a:latin typeface="Arial Rounded MT Bold" pitchFamily="34" charset="0"/>
              <a:ea typeface="+mj-ea"/>
              <a:cs typeface="Calibri" pitchFamily="34" charset="0"/>
            </a:endParaRPr>
          </a:p>
          <a:p>
            <a:pPr algn="ctr" defTabSz="914377">
              <a:spcBef>
                <a:spcPct val="0"/>
              </a:spcBef>
              <a:defRPr/>
            </a:pPr>
            <a:r>
              <a:rPr lang="en-US" sz="3200" dirty="0">
                <a:solidFill>
                  <a:srgbClr val="FF0000"/>
                </a:solidFill>
                <a:latin typeface="Arial Rounded MT Bold" pitchFamily="34" charset="0"/>
                <a:ea typeface="+mj-ea"/>
                <a:cs typeface="Calibri" pitchFamily="34" charset="0"/>
              </a:rPr>
              <a:t>Effect of the correction on energy resolution</a:t>
            </a:r>
          </a:p>
        </p:txBody>
      </p:sp>
      <p:sp>
        <p:nvSpPr>
          <p:cNvPr id="13" name="ZoneTexte 12"/>
          <p:cNvSpPr txBox="1"/>
          <p:nvPr/>
        </p:nvSpPr>
        <p:spPr>
          <a:xfrm>
            <a:off x="6240018" y="836712"/>
            <a:ext cx="4333687" cy="369332"/>
          </a:xfrm>
          <a:prstGeom prst="rect">
            <a:avLst/>
          </a:prstGeom>
          <a:noFill/>
        </p:spPr>
        <p:txBody>
          <a:bodyPr wrap="none" rtlCol="0">
            <a:spAutoFit/>
          </a:bodyPr>
          <a:lstStyle/>
          <a:p>
            <a:r>
              <a:rPr lang="en-US" dirty="0">
                <a:latin typeface="Arial Rounded MT Bold" pitchFamily="34" charset="0"/>
              </a:rPr>
              <a:t>Sum of segments:  </a:t>
            </a:r>
            <a:r>
              <a:rPr lang="en-US" dirty="0">
                <a:solidFill>
                  <a:srgbClr val="FF0000"/>
                </a:solidFill>
                <a:latin typeface="Arial Rounded MT Bold" pitchFamily="34" charset="0"/>
              </a:rPr>
              <a:t>5.9 </a:t>
            </a:r>
            <a:r>
              <a:rPr lang="en-US" dirty="0" err="1">
                <a:solidFill>
                  <a:srgbClr val="FF0000"/>
                </a:solidFill>
                <a:latin typeface="Arial Rounded MT Bold" pitchFamily="34" charset="0"/>
              </a:rPr>
              <a:t>keV</a:t>
            </a:r>
            <a:r>
              <a:rPr lang="en-US" dirty="0">
                <a:solidFill>
                  <a:srgbClr val="FF0000"/>
                </a:solidFill>
                <a:latin typeface="Arial Rounded MT Bold" pitchFamily="34" charset="0"/>
              </a:rPr>
              <a:t> </a:t>
            </a:r>
            <a:r>
              <a:rPr lang="en-US" dirty="0">
                <a:latin typeface="Arial Rounded MT Bold" pitchFamily="34" charset="0"/>
                <a:sym typeface="Wingdings" pitchFamily="2" charset="2"/>
              </a:rPr>
              <a:t> </a:t>
            </a:r>
            <a:r>
              <a:rPr lang="en-US" dirty="0">
                <a:solidFill>
                  <a:srgbClr val="0070C0"/>
                </a:solidFill>
                <a:latin typeface="Arial Rounded MT Bold" pitchFamily="34" charset="0"/>
                <a:sym typeface="Wingdings" pitchFamily="2" charset="2"/>
              </a:rPr>
              <a:t>2.9 </a:t>
            </a:r>
            <a:r>
              <a:rPr lang="en-US" dirty="0" err="1">
                <a:solidFill>
                  <a:srgbClr val="0070C0"/>
                </a:solidFill>
                <a:latin typeface="Arial Rounded MT Bold" pitchFamily="34" charset="0"/>
                <a:sym typeface="Wingdings" pitchFamily="2" charset="2"/>
              </a:rPr>
              <a:t>keV</a:t>
            </a:r>
            <a:endParaRPr lang="en-US" dirty="0">
              <a:solidFill>
                <a:srgbClr val="0070C0"/>
              </a:solidFill>
              <a:latin typeface="Arial Rounded MT Bold" pitchFamily="34" charset="0"/>
            </a:endParaRPr>
          </a:p>
        </p:txBody>
      </p:sp>
    </p:spTree>
    <p:extLst>
      <p:ext uri="{BB962C8B-B14F-4D97-AF65-F5344CB8AC3E}">
        <p14:creationId xmlns:p14="http://schemas.microsoft.com/office/powerpoint/2010/main" val="1160818046"/>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751"/>
        <p:cNvGrpSpPr/>
        <p:nvPr/>
      </p:nvGrpSpPr>
      <p:grpSpPr>
        <a:xfrm>
          <a:off x="0" y="0"/>
          <a:ext cx="0" cy="0"/>
          <a:chOff x="0" y="0"/>
          <a:chExt cx="0" cy="0"/>
        </a:xfrm>
      </p:grpSpPr>
      <p:pic>
        <p:nvPicPr>
          <p:cNvPr id="752" name="Shape 752" descr="Just_as_I_expected"/>
          <p:cNvPicPr preferRelativeResize="0"/>
          <p:nvPr/>
        </p:nvPicPr>
        <p:blipFill rotWithShape="1">
          <a:blip r:embed="rId3">
            <a:alphaModFix/>
          </a:blip>
          <a:srcRect/>
          <a:stretch/>
        </p:blipFill>
        <p:spPr>
          <a:xfrm>
            <a:off x="3773488" y="647700"/>
            <a:ext cx="4645024" cy="5562600"/>
          </a:xfrm>
          <a:prstGeom prst="rect">
            <a:avLst/>
          </a:prstGeom>
          <a:solidFill>
            <a:srgbClr val="66FFFF"/>
          </a:solidFill>
          <a:ln>
            <a:noFill/>
          </a:ln>
        </p:spPr>
      </p:pic>
      <p:sp>
        <p:nvSpPr>
          <p:cNvPr id="753" name="Shape 753"/>
          <p:cNvSpPr txBox="1"/>
          <p:nvPr/>
        </p:nvSpPr>
        <p:spPr>
          <a:xfrm>
            <a:off x="3503713" y="157163"/>
            <a:ext cx="5184575" cy="461664"/>
          </a:xfrm>
          <a:prstGeom prst="rect">
            <a:avLst/>
          </a:prstGeom>
          <a:noFill/>
          <a:ln>
            <a:noFill/>
          </a:ln>
        </p:spPr>
        <p:txBody>
          <a:bodyPr lIns="91425" tIns="45700" rIns="91425" bIns="45700" anchor="t" anchorCtr="0">
            <a:noAutofit/>
          </a:bodyPr>
          <a:lstStyle/>
          <a:p>
            <a:pPr algn="ctr">
              <a:buSzPct val="25000"/>
            </a:pPr>
            <a:r>
              <a:rPr lang="en-US" sz="2400" b="1" i="1">
                <a:solidFill>
                  <a:schemeClr val="dk1"/>
                </a:solidFill>
                <a:latin typeface="Calibri"/>
                <a:ea typeface="Calibri"/>
                <a:cs typeface="Calibri"/>
                <a:sym typeface="Calibri"/>
              </a:rPr>
              <a:t>The nucleus is always full of surprises</a:t>
            </a:r>
          </a:p>
        </p:txBody>
      </p:sp>
      <p:sp>
        <p:nvSpPr>
          <p:cNvPr id="754" name="Shape 754"/>
          <p:cNvSpPr txBox="1"/>
          <p:nvPr/>
        </p:nvSpPr>
        <p:spPr>
          <a:xfrm>
            <a:off x="2588182" y="5981700"/>
            <a:ext cx="8371074" cy="457200"/>
          </a:xfrm>
          <a:prstGeom prst="rect">
            <a:avLst/>
          </a:prstGeom>
          <a:noFill/>
          <a:ln>
            <a:noFill/>
          </a:ln>
        </p:spPr>
        <p:txBody>
          <a:bodyPr lIns="91425" tIns="45700" rIns="91425" bIns="45700" anchor="t" anchorCtr="0">
            <a:noAutofit/>
          </a:bodyPr>
          <a:lstStyle/>
          <a:p>
            <a:pPr>
              <a:buSzPct val="25000"/>
            </a:pPr>
            <a:r>
              <a:rPr lang="en-US" sz="2400" b="1"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Instrumentation advances	   ⇔	New Science</a:t>
            </a:r>
          </a:p>
        </p:txBody>
      </p:sp>
    </p:spTree>
    <p:extLst>
      <p:ext uri="{BB962C8B-B14F-4D97-AF65-F5344CB8AC3E}">
        <p14:creationId xmlns:p14="http://schemas.microsoft.com/office/powerpoint/2010/main" val="19153383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64AE3953-84D4-9998-DEC8-C2E4C23399E2}"/>
              </a:ext>
            </a:extLst>
          </p:cNvPr>
          <p:cNvSpPr>
            <a:spLocks noGrp="1"/>
          </p:cNvSpPr>
          <p:nvPr>
            <p:ph type="body" sz="quarter" idx="18"/>
          </p:nvPr>
        </p:nvSpPr>
        <p:spPr/>
        <p:txBody>
          <a:bodyPr/>
          <a:lstStyle/>
          <a:p>
            <a:r>
              <a:rPr lang="fr-FR" dirty="0" err="1"/>
              <a:t>From</a:t>
            </a:r>
            <a:r>
              <a:rPr lang="fr-FR" dirty="0"/>
              <a:t> </a:t>
            </a:r>
            <a:r>
              <a:rPr lang="fr-FR" dirty="0" err="1"/>
              <a:t>conventional</a:t>
            </a:r>
            <a:r>
              <a:rPr lang="fr-FR" dirty="0"/>
              <a:t> Ge to </a:t>
            </a:r>
            <a:r>
              <a:rPr lang="fr-FR" dirty="0" err="1">
                <a:latin typeface="Symbol" pitchFamily="2" charset="2"/>
              </a:rPr>
              <a:t>g</a:t>
            </a:r>
            <a:r>
              <a:rPr lang="fr-FR" dirty="0" err="1"/>
              <a:t>-ray</a:t>
            </a:r>
            <a:r>
              <a:rPr lang="fr-FR" dirty="0"/>
              <a:t> </a:t>
            </a:r>
            <a:r>
              <a:rPr lang="fr-FR" dirty="0" err="1"/>
              <a:t>tracking</a:t>
            </a:r>
            <a:endParaRPr lang="fr-FR" dirty="0"/>
          </a:p>
        </p:txBody>
      </p:sp>
      <p:pic>
        <p:nvPicPr>
          <p:cNvPr id="7" name="Picture 7" descr="tra">
            <a:extLst>
              <a:ext uri="{FF2B5EF4-FFF2-40B4-BE49-F238E27FC236}">
                <a16:creationId xmlns:a16="http://schemas.microsoft.com/office/drawing/2014/main" id="{5C02D5D5-78CD-F78D-597C-A06918A011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2000" t="8000" r="22000" b="12000"/>
          <a:stretch>
            <a:fillRect/>
          </a:stretch>
        </p:blipFill>
        <p:spPr bwMode="auto">
          <a:xfrm>
            <a:off x="3514821" y="1389063"/>
            <a:ext cx="3725863" cy="509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15">
            <a:extLst>
              <a:ext uri="{FF2B5EF4-FFF2-40B4-BE49-F238E27FC236}">
                <a16:creationId xmlns:a16="http://schemas.microsoft.com/office/drawing/2014/main" id="{7A5366D3-7A00-7A56-8FCA-99E309F89483}"/>
              </a:ext>
            </a:extLst>
          </p:cNvPr>
          <p:cNvSpPr txBox="1">
            <a:spLocks noChangeArrowheads="1"/>
          </p:cNvSpPr>
          <p:nvPr/>
        </p:nvSpPr>
        <p:spPr bwMode="auto">
          <a:xfrm>
            <a:off x="3905346" y="2276475"/>
            <a:ext cx="110318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b="1">
                <a:latin typeface="Symbol" panose="05050102010706020507" pitchFamily="18" charset="2"/>
              </a:rPr>
              <a:t>q</a:t>
            </a:r>
            <a:r>
              <a:rPr lang="en-US" altLang="en-US" sz="2800">
                <a:latin typeface="Symbol" panose="05050102010706020507" pitchFamily="18" charset="2"/>
              </a:rPr>
              <a:t> </a:t>
            </a:r>
            <a:r>
              <a:rPr lang="en-US" altLang="en-US" sz="2800">
                <a:latin typeface="Arial" panose="020B0604020202020204" pitchFamily="34" charset="0"/>
              </a:rPr>
              <a:t>~ 8º</a:t>
            </a:r>
          </a:p>
        </p:txBody>
      </p:sp>
      <p:sp>
        <p:nvSpPr>
          <p:cNvPr id="9" name="Text Box 16">
            <a:extLst>
              <a:ext uri="{FF2B5EF4-FFF2-40B4-BE49-F238E27FC236}">
                <a16:creationId xmlns:a16="http://schemas.microsoft.com/office/drawing/2014/main" id="{28F941F4-7E15-C06F-0A55-FFBE03090E25}"/>
              </a:ext>
            </a:extLst>
          </p:cNvPr>
          <p:cNvSpPr txBox="1">
            <a:spLocks noChangeArrowheads="1"/>
          </p:cNvSpPr>
          <p:nvPr/>
        </p:nvSpPr>
        <p:spPr bwMode="auto">
          <a:xfrm>
            <a:off x="3886296" y="4058306"/>
            <a:ext cx="110318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b="1" dirty="0">
                <a:latin typeface="Symbol" panose="05050102010706020507" pitchFamily="18" charset="2"/>
              </a:rPr>
              <a:t>q</a:t>
            </a:r>
            <a:r>
              <a:rPr lang="en-US" altLang="en-US" sz="2800" dirty="0">
                <a:latin typeface="Symbol" panose="05050102010706020507" pitchFamily="18" charset="2"/>
              </a:rPr>
              <a:t> </a:t>
            </a:r>
            <a:r>
              <a:rPr lang="en-US" altLang="en-US" sz="2800" dirty="0">
                <a:latin typeface="Arial" panose="020B0604020202020204" pitchFamily="34" charset="0"/>
              </a:rPr>
              <a:t>~ 3º</a:t>
            </a:r>
          </a:p>
        </p:txBody>
      </p:sp>
      <p:sp>
        <p:nvSpPr>
          <p:cNvPr id="10" name="Text Box 17">
            <a:extLst>
              <a:ext uri="{FF2B5EF4-FFF2-40B4-BE49-F238E27FC236}">
                <a16:creationId xmlns:a16="http://schemas.microsoft.com/office/drawing/2014/main" id="{0F8E7926-9069-FDA3-CF37-604404B4E152}"/>
              </a:ext>
            </a:extLst>
          </p:cNvPr>
          <p:cNvSpPr txBox="1">
            <a:spLocks noChangeArrowheads="1"/>
          </p:cNvSpPr>
          <p:nvPr/>
        </p:nvSpPr>
        <p:spPr bwMode="auto">
          <a:xfrm>
            <a:off x="3886297" y="5903913"/>
            <a:ext cx="110318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b="1">
                <a:latin typeface="Symbol" panose="05050102010706020507" pitchFamily="18" charset="2"/>
              </a:rPr>
              <a:t>q</a:t>
            </a:r>
            <a:r>
              <a:rPr lang="en-US" altLang="en-US" sz="2800">
                <a:latin typeface="Symbol" panose="05050102010706020507" pitchFamily="18" charset="2"/>
              </a:rPr>
              <a:t> </a:t>
            </a:r>
            <a:r>
              <a:rPr lang="en-US" altLang="en-US" sz="2800">
                <a:latin typeface="Arial" panose="020B0604020202020204" pitchFamily="34" charset="0"/>
              </a:rPr>
              <a:t>~ 1º</a:t>
            </a:r>
          </a:p>
        </p:txBody>
      </p:sp>
      <p:sp>
        <p:nvSpPr>
          <p:cNvPr id="11" name="Text Box 8">
            <a:extLst>
              <a:ext uri="{FF2B5EF4-FFF2-40B4-BE49-F238E27FC236}">
                <a16:creationId xmlns:a16="http://schemas.microsoft.com/office/drawing/2014/main" id="{B740A7A5-BD84-FC7F-C815-A91D1997A59C}"/>
              </a:ext>
            </a:extLst>
          </p:cNvPr>
          <p:cNvSpPr txBox="1">
            <a:spLocks noChangeArrowheads="1"/>
          </p:cNvSpPr>
          <p:nvPr/>
        </p:nvSpPr>
        <p:spPr bwMode="auto">
          <a:xfrm>
            <a:off x="2108078" y="1799421"/>
            <a:ext cx="1406743" cy="954107"/>
          </a:xfrm>
          <a:prstGeom prst="rect">
            <a:avLst/>
          </a:prstGeom>
          <a:solidFill>
            <a:srgbClr val="EAEAE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en-US" sz="3200" b="1" dirty="0" err="1">
                <a:solidFill>
                  <a:srgbClr val="FF0000"/>
                </a:solidFill>
                <a:latin typeface="Symbol" panose="05050102010706020507" pitchFamily="18" charset="2"/>
              </a:rPr>
              <a:t>e</a:t>
            </a:r>
            <a:r>
              <a:rPr lang="en-US" altLang="en-US" sz="2000" b="1" baseline="-25000" dirty="0" err="1">
                <a:solidFill>
                  <a:srgbClr val="FF0000"/>
                </a:solidFill>
                <a:latin typeface="Arial" panose="020B0604020202020204" pitchFamily="34" charset="0"/>
              </a:rPr>
              <a:t>ph</a:t>
            </a:r>
            <a:r>
              <a:rPr lang="en-US" altLang="en-US" sz="2000" b="1" baseline="-25000" dirty="0">
                <a:solidFill>
                  <a:srgbClr val="FF0000"/>
                </a:solidFill>
                <a:latin typeface="Arial" panose="020B0604020202020204" pitchFamily="34" charset="0"/>
              </a:rPr>
              <a:t> </a:t>
            </a:r>
            <a:r>
              <a:rPr lang="en-US" altLang="en-US" sz="2000" b="1" dirty="0">
                <a:solidFill>
                  <a:srgbClr val="FF0000"/>
                </a:solidFill>
                <a:latin typeface="Arial" panose="020B0604020202020204" pitchFamily="34" charset="0"/>
              </a:rPr>
              <a:t>~ 10%</a:t>
            </a:r>
          </a:p>
          <a:p>
            <a:pPr eaLnBrk="0" hangingPunct="0">
              <a:lnSpc>
                <a:spcPct val="120000"/>
              </a:lnSpc>
            </a:pPr>
            <a:r>
              <a:rPr lang="en-US" altLang="en-US" sz="2000" b="1" dirty="0" err="1">
                <a:latin typeface="Arial" panose="020B0604020202020204" pitchFamily="34" charset="0"/>
              </a:rPr>
              <a:t>N</a:t>
            </a:r>
            <a:r>
              <a:rPr lang="en-US" altLang="en-US" sz="2000" b="1" baseline="-25000" dirty="0" err="1">
                <a:latin typeface="Arial" panose="020B0604020202020204" pitchFamily="34" charset="0"/>
              </a:rPr>
              <a:t>det</a:t>
            </a:r>
            <a:r>
              <a:rPr lang="en-US" altLang="en-US" sz="2000" b="1" dirty="0">
                <a:latin typeface="Arial" panose="020B0604020202020204" pitchFamily="34" charset="0"/>
              </a:rPr>
              <a:t> ~ 100</a:t>
            </a:r>
            <a:endParaRPr lang="en-GB" altLang="en-US" sz="2000" b="1" dirty="0">
              <a:latin typeface="Arial" panose="020B0604020202020204" pitchFamily="34" charset="0"/>
            </a:endParaRPr>
          </a:p>
        </p:txBody>
      </p:sp>
      <p:sp>
        <p:nvSpPr>
          <p:cNvPr id="12" name="Text Box 8">
            <a:extLst>
              <a:ext uri="{FF2B5EF4-FFF2-40B4-BE49-F238E27FC236}">
                <a16:creationId xmlns:a16="http://schemas.microsoft.com/office/drawing/2014/main" id="{A7B3BE9C-4961-CFDC-D091-FB5E77264541}"/>
              </a:ext>
            </a:extLst>
          </p:cNvPr>
          <p:cNvSpPr txBox="1">
            <a:spLocks noChangeArrowheads="1"/>
          </p:cNvSpPr>
          <p:nvPr/>
        </p:nvSpPr>
        <p:spPr bwMode="auto">
          <a:xfrm>
            <a:off x="2027722" y="3437331"/>
            <a:ext cx="1567453" cy="920188"/>
          </a:xfrm>
          <a:prstGeom prst="rect">
            <a:avLst/>
          </a:prstGeom>
          <a:solidFill>
            <a:srgbClr val="EAEAE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en-US" sz="3200" b="1" dirty="0" err="1">
                <a:solidFill>
                  <a:srgbClr val="FF0000"/>
                </a:solidFill>
                <a:latin typeface="Symbol" panose="05050102010706020507" pitchFamily="18" charset="2"/>
              </a:rPr>
              <a:t>e</a:t>
            </a:r>
            <a:r>
              <a:rPr lang="en-US" altLang="en-US" sz="2000" b="1" baseline="-25000" dirty="0" err="1">
                <a:solidFill>
                  <a:srgbClr val="FF0000"/>
                </a:solidFill>
                <a:latin typeface="Arial" panose="020B0604020202020204" pitchFamily="34" charset="0"/>
              </a:rPr>
              <a:t>ph</a:t>
            </a:r>
            <a:r>
              <a:rPr lang="en-US" altLang="en-US" sz="2000" b="1" baseline="-25000" dirty="0">
                <a:solidFill>
                  <a:srgbClr val="FF0000"/>
                </a:solidFill>
                <a:latin typeface="Arial" panose="020B0604020202020204" pitchFamily="34" charset="0"/>
              </a:rPr>
              <a:t> </a:t>
            </a:r>
            <a:r>
              <a:rPr lang="en-US" altLang="en-US" sz="2000" b="1" dirty="0">
                <a:solidFill>
                  <a:srgbClr val="FF0000"/>
                </a:solidFill>
                <a:latin typeface="Arial" panose="020B0604020202020204" pitchFamily="34" charset="0"/>
              </a:rPr>
              <a:t>~ 50%</a:t>
            </a:r>
          </a:p>
          <a:p>
            <a:pPr eaLnBrk="0" hangingPunct="0">
              <a:lnSpc>
                <a:spcPct val="120000"/>
              </a:lnSpc>
            </a:pPr>
            <a:r>
              <a:rPr lang="en-US" altLang="en-US" sz="2000" b="1" dirty="0" err="1">
                <a:latin typeface="Arial" panose="020B0604020202020204" pitchFamily="34" charset="0"/>
              </a:rPr>
              <a:t>N</a:t>
            </a:r>
            <a:r>
              <a:rPr lang="en-US" altLang="en-US" sz="2000" b="1" baseline="-25000" dirty="0" err="1">
                <a:latin typeface="Arial" panose="020B0604020202020204" pitchFamily="34" charset="0"/>
              </a:rPr>
              <a:t>det</a:t>
            </a:r>
            <a:r>
              <a:rPr lang="en-US" altLang="en-US" sz="2000" b="1" dirty="0">
                <a:latin typeface="Arial" panose="020B0604020202020204" pitchFamily="34" charset="0"/>
              </a:rPr>
              <a:t> ~ 1000</a:t>
            </a:r>
            <a:endParaRPr lang="en-GB" altLang="en-US" sz="2000" b="1" dirty="0">
              <a:latin typeface="Arial" panose="020B0604020202020204" pitchFamily="34" charset="0"/>
            </a:endParaRPr>
          </a:p>
        </p:txBody>
      </p:sp>
      <p:sp>
        <p:nvSpPr>
          <p:cNvPr id="13" name="Text Box 8">
            <a:extLst>
              <a:ext uri="{FF2B5EF4-FFF2-40B4-BE49-F238E27FC236}">
                <a16:creationId xmlns:a16="http://schemas.microsoft.com/office/drawing/2014/main" id="{6DF55B70-E10F-1300-9378-5A687B04BB79}"/>
              </a:ext>
            </a:extLst>
          </p:cNvPr>
          <p:cNvSpPr txBox="1">
            <a:spLocks noChangeArrowheads="1"/>
          </p:cNvSpPr>
          <p:nvPr/>
        </p:nvSpPr>
        <p:spPr bwMode="auto">
          <a:xfrm>
            <a:off x="2133106" y="5243140"/>
            <a:ext cx="1381715" cy="920188"/>
          </a:xfrm>
          <a:prstGeom prst="rect">
            <a:avLst/>
          </a:prstGeom>
          <a:solidFill>
            <a:srgbClr val="EAEAE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en-US" sz="3200" b="1" dirty="0" err="1">
                <a:solidFill>
                  <a:srgbClr val="FF0000"/>
                </a:solidFill>
                <a:latin typeface="Symbol" panose="05050102010706020507" pitchFamily="18" charset="2"/>
              </a:rPr>
              <a:t>e</a:t>
            </a:r>
            <a:r>
              <a:rPr lang="en-US" altLang="en-US" sz="2000" b="1" baseline="-25000" dirty="0" err="1">
                <a:solidFill>
                  <a:srgbClr val="FF0000"/>
                </a:solidFill>
                <a:latin typeface="Arial" panose="020B0604020202020204" pitchFamily="34" charset="0"/>
              </a:rPr>
              <a:t>ph</a:t>
            </a:r>
            <a:r>
              <a:rPr lang="en-US" altLang="en-US" sz="2000" b="1" baseline="-25000" dirty="0">
                <a:solidFill>
                  <a:srgbClr val="FF0000"/>
                </a:solidFill>
                <a:latin typeface="Arial" panose="020B0604020202020204" pitchFamily="34" charset="0"/>
              </a:rPr>
              <a:t> </a:t>
            </a:r>
            <a:r>
              <a:rPr lang="en-US" altLang="en-US" sz="2000" b="1" dirty="0">
                <a:solidFill>
                  <a:srgbClr val="FF0000"/>
                </a:solidFill>
                <a:latin typeface="Arial" panose="020B0604020202020204" pitchFamily="34" charset="0"/>
              </a:rPr>
              <a:t>~ 50%</a:t>
            </a:r>
          </a:p>
          <a:p>
            <a:pPr eaLnBrk="0" hangingPunct="0">
              <a:lnSpc>
                <a:spcPct val="120000"/>
              </a:lnSpc>
            </a:pPr>
            <a:r>
              <a:rPr lang="en-US" altLang="en-US" sz="2000" b="1" dirty="0" err="1">
                <a:latin typeface="Arial" panose="020B0604020202020204" pitchFamily="34" charset="0"/>
              </a:rPr>
              <a:t>N</a:t>
            </a:r>
            <a:r>
              <a:rPr lang="en-US" altLang="en-US" sz="2000" b="1" baseline="-25000" dirty="0" err="1">
                <a:latin typeface="Arial" panose="020B0604020202020204" pitchFamily="34" charset="0"/>
              </a:rPr>
              <a:t>det</a:t>
            </a:r>
            <a:r>
              <a:rPr lang="en-US" altLang="en-US" sz="2000" b="1" dirty="0">
                <a:latin typeface="Arial" panose="020B0604020202020204" pitchFamily="34" charset="0"/>
              </a:rPr>
              <a:t> ~ 100</a:t>
            </a:r>
            <a:endParaRPr lang="en-GB" altLang="en-US" sz="2000" b="1" dirty="0">
              <a:latin typeface="Arial" panose="020B0604020202020204" pitchFamily="34" charset="0"/>
            </a:endParaRPr>
          </a:p>
        </p:txBody>
      </p:sp>
      <p:sp>
        <p:nvSpPr>
          <p:cNvPr id="14" name="Text Box 19">
            <a:extLst>
              <a:ext uri="{FF2B5EF4-FFF2-40B4-BE49-F238E27FC236}">
                <a16:creationId xmlns:a16="http://schemas.microsoft.com/office/drawing/2014/main" id="{961BD765-0AE7-8AB6-24A5-22BE74E85DB7}"/>
              </a:ext>
            </a:extLst>
          </p:cNvPr>
          <p:cNvSpPr txBox="1">
            <a:spLocks noChangeArrowheads="1"/>
          </p:cNvSpPr>
          <p:nvPr/>
        </p:nvSpPr>
        <p:spPr bwMode="auto">
          <a:xfrm>
            <a:off x="2186609" y="2702221"/>
            <a:ext cx="12747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GB" altLang="en-US" sz="2400" b="1">
                <a:solidFill>
                  <a:srgbClr val="FF0000"/>
                </a:solidFill>
                <a:latin typeface="Times New Roman" panose="02020603050405020304" pitchFamily="18" charset="0"/>
                <a:sym typeface="Symbol" panose="05050102010706020507" pitchFamily="18" charset="2"/>
              </a:rPr>
              <a:t> ~40%</a:t>
            </a:r>
            <a:endParaRPr lang="en-GB" altLang="en-US" sz="2400" b="1">
              <a:solidFill>
                <a:srgbClr val="FF0000"/>
              </a:solidFill>
              <a:latin typeface="Times New Roman" panose="02020603050405020304" pitchFamily="18" charset="0"/>
            </a:endParaRPr>
          </a:p>
        </p:txBody>
      </p:sp>
      <p:sp>
        <p:nvSpPr>
          <p:cNvPr id="15" name="Text Box 19">
            <a:extLst>
              <a:ext uri="{FF2B5EF4-FFF2-40B4-BE49-F238E27FC236}">
                <a16:creationId xmlns:a16="http://schemas.microsoft.com/office/drawing/2014/main" id="{67ECB5B8-745B-11B2-81EE-3D76AFE208B6}"/>
              </a:ext>
            </a:extLst>
          </p:cNvPr>
          <p:cNvSpPr txBox="1">
            <a:spLocks noChangeArrowheads="1"/>
          </p:cNvSpPr>
          <p:nvPr/>
        </p:nvSpPr>
        <p:spPr bwMode="auto">
          <a:xfrm>
            <a:off x="2174094" y="6125677"/>
            <a:ext cx="12747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GB" altLang="en-US" sz="2400" b="1" dirty="0">
                <a:solidFill>
                  <a:srgbClr val="FF0000"/>
                </a:solidFill>
                <a:latin typeface="Times New Roman" panose="02020603050405020304" pitchFamily="18" charset="0"/>
                <a:sym typeface="Symbol" panose="05050102010706020507" pitchFamily="18" charset="2"/>
              </a:rPr>
              <a:t> ~80%</a:t>
            </a:r>
            <a:endParaRPr lang="en-GB" altLang="en-US" sz="2400" b="1" dirty="0">
              <a:solidFill>
                <a:srgbClr val="FF0000"/>
              </a:solidFill>
              <a:latin typeface="Times New Roman" panose="02020603050405020304" pitchFamily="18" charset="0"/>
            </a:endParaRPr>
          </a:p>
        </p:txBody>
      </p:sp>
      <p:sp>
        <p:nvSpPr>
          <p:cNvPr id="16" name="ZoneTexte 15">
            <a:extLst>
              <a:ext uri="{FF2B5EF4-FFF2-40B4-BE49-F238E27FC236}">
                <a16:creationId xmlns:a16="http://schemas.microsoft.com/office/drawing/2014/main" id="{ADAE72C7-2417-2EEA-3568-A91074E9720C}"/>
              </a:ext>
            </a:extLst>
          </p:cNvPr>
          <p:cNvSpPr txBox="1"/>
          <p:nvPr/>
        </p:nvSpPr>
        <p:spPr>
          <a:xfrm>
            <a:off x="135927" y="1888790"/>
            <a:ext cx="2158879" cy="830997"/>
          </a:xfrm>
          <a:prstGeom prst="rect">
            <a:avLst/>
          </a:prstGeom>
          <a:noFill/>
        </p:spPr>
        <p:txBody>
          <a:bodyPr wrap="square" rtlCol="0">
            <a:spAutoFit/>
          </a:bodyPr>
          <a:lstStyle/>
          <a:p>
            <a:r>
              <a:rPr lang="fr-FR" sz="2400" dirty="0">
                <a:latin typeface="Verdana" panose="020B0604030504040204" pitchFamily="34" charset="0"/>
                <a:ea typeface="Verdana" panose="020B0604030504040204" pitchFamily="34" charset="0"/>
                <a:cs typeface="Verdana" panose="020B0604030504040204" pitchFamily="34" charset="0"/>
              </a:rPr>
              <a:t>Compton-</a:t>
            </a:r>
            <a:r>
              <a:rPr lang="fr-FR" sz="2400" dirty="0" err="1">
                <a:latin typeface="Verdana" panose="020B0604030504040204" pitchFamily="34" charset="0"/>
                <a:ea typeface="Verdana" panose="020B0604030504040204" pitchFamily="34" charset="0"/>
                <a:cs typeface="Verdana" panose="020B0604030504040204" pitchFamily="34" charset="0"/>
              </a:rPr>
              <a:t>shielded</a:t>
            </a:r>
            <a:r>
              <a:rPr lang="fr-FR" sz="2400" dirty="0">
                <a:latin typeface="Verdana" panose="020B0604030504040204" pitchFamily="34" charset="0"/>
                <a:ea typeface="Verdana" panose="020B0604030504040204" pitchFamily="34" charset="0"/>
                <a:cs typeface="Verdana" panose="020B0604030504040204" pitchFamily="34" charset="0"/>
              </a:rPr>
              <a:t> Ge</a:t>
            </a:r>
          </a:p>
        </p:txBody>
      </p:sp>
      <p:sp>
        <p:nvSpPr>
          <p:cNvPr id="17" name="ZoneTexte 16">
            <a:extLst>
              <a:ext uri="{FF2B5EF4-FFF2-40B4-BE49-F238E27FC236}">
                <a16:creationId xmlns:a16="http://schemas.microsoft.com/office/drawing/2014/main" id="{4209D787-8DFE-F404-0B26-3FB105CF7371}"/>
              </a:ext>
            </a:extLst>
          </p:cNvPr>
          <p:cNvSpPr txBox="1"/>
          <p:nvPr/>
        </p:nvSpPr>
        <p:spPr>
          <a:xfrm>
            <a:off x="135927" y="3644294"/>
            <a:ext cx="1753960" cy="461665"/>
          </a:xfrm>
          <a:prstGeom prst="rect">
            <a:avLst/>
          </a:prstGeom>
          <a:noFill/>
        </p:spPr>
        <p:txBody>
          <a:bodyPr wrap="square" rtlCol="0">
            <a:spAutoFit/>
          </a:bodyPr>
          <a:lstStyle/>
          <a:p>
            <a:r>
              <a:rPr lang="fr-FR" sz="2400" dirty="0">
                <a:latin typeface="Verdana" panose="020B0604030504040204" pitchFamily="34" charset="0"/>
                <a:ea typeface="Verdana" panose="020B0604030504040204" pitchFamily="34" charset="0"/>
                <a:cs typeface="Verdana" panose="020B0604030504040204" pitchFamily="34" charset="0"/>
              </a:rPr>
              <a:t>Ge </a:t>
            </a:r>
            <a:r>
              <a:rPr lang="fr-FR" sz="2400" dirty="0" err="1">
                <a:latin typeface="Verdana" panose="020B0604030504040204" pitchFamily="34" charset="0"/>
                <a:ea typeface="Verdana" panose="020B0604030504040204" pitchFamily="34" charset="0"/>
                <a:cs typeface="Verdana" panose="020B0604030504040204" pitchFamily="34" charset="0"/>
              </a:rPr>
              <a:t>sphere</a:t>
            </a:r>
            <a:endParaRPr lang="fr-FR" sz="2400" dirty="0">
              <a:latin typeface="Verdana" panose="020B0604030504040204" pitchFamily="34" charset="0"/>
              <a:ea typeface="Verdana" panose="020B0604030504040204" pitchFamily="34" charset="0"/>
              <a:cs typeface="Verdana" panose="020B0604030504040204" pitchFamily="34" charset="0"/>
            </a:endParaRPr>
          </a:p>
        </p:txBody>
      </p:sp>
      <p:sp>
        <p:nvSpPr>
          <p:cNvPr id="18" name="ZoneTexte 17">
            <a:extLst>
              <a:ext uri="{FF2B5EF4-FFF2-40B4-BE49-F238E27FC236}">
                <a16:creationId xmlns:a16="http://schemas.microsoft.com/office/drawing/2014/main" id="{880F4C6B-63E5-7C34-14BD-CD9A1BE99392}"/>
              </a:ext>
            </a:extLst>
          </p:cNvPr>
          <p:cNvSpPr txBox="1"/>
          <p:nvPr/>
        </p:nvSpPr>
        <p:spPr>
          <a:xfrm>
            <a:off x="118420" y="5294680"/>
            <a:ext cx="1994192" cy="830997"/>
          </a:xfrm>
          <a:prstGeom prst="rect">
            <a:avLst/>
          </a:prstGeom>
          <a:noFill/>
        </p:spPr>
        <p:txBody>
          <a:bodyPr wrap="square" rtlCol="0">
            <a:spAutoFit/>
          </a:bodyPr>
          <a:lstStyle/>
          <a:p>
            <a:r>
              <a:rPr lang="fr-FR" sz="2400" dirty="0">
                <a:latin typeface="Verdana" panose="020B0604030504040204" pitchFamily="34" charset="0"/>
                <a:ea typeface="Verdana" panose="020B0604030504040204" pitchFamily="34" charset="0"/>
                <a:cs typeface="Verdana" panose="020B0604030504040204" pitchFamily="34" charset="0"/>
              </a:rPr>
              <a:t>Ge </a:t>
            </a:r>
            <a:r>
              <a:rPr lang="fr-FR" sz="2400" dirty="0" err="1">
                <a:latin typeface="Verdana" panose="020B0604030504040204" pitchFamily="34" charset="0"/>
                <a:ea typeface="Verdana" panose="020B0604030504040204" pitchFamily="34" charset="0"/>
                <a:cs typeface="Verdana" panose="020B0604030504040204" pitchFamily="34" charset="0"/>
              </a:rPr>
              <a:t>tracking</a:t>
            </a:r>
            <a:r>
              <a:rPr lang="fr-FR" sz="2400" dirty="0">
                <a:latin typeface="Verdana" panose="020B0604030504040204" pitchFamily="34" charset="0"/>
                <a:ea typeface="Verdana" panose="020B0604030504040204" pitchFamily="34" charset="0"/>
                <a:cs typeface="Verdana" panose="020B0604030504040204" pitchFamily="34" charset="0"/>
              </a:rPr>
              <a:t> </a:t>
            </a:r>
            <a:r>
              <a:rPr lang="fr-FR" sz="2400" dirty="0" err="1">
                <a:latin typeface="Verdana" panose="020B0604030504040204" pitchFamily="34" charset="0"/>
                <a:ea typeface="Verdana" panose="020B0604030504040204" pitchFamily="34" charset="0"/>
                <a:cs typeface="Verdana" panose="020B0604030504040204" pitchFamily="34" charset="0"/>
              </a:rPr>
              <a:t>array</a:t>
            </a:r>
            <a:endParaRPr lang="fr-FR" sz="2400" dirty="0">
              <a:latin typeface="Verdana" panose="020B0604030504040204" pitchFamily="34" charset="0"/>
              <a:ea typeface="Verdana" panose="020B0604030504040204" pitchFamily="34" charset="0"/>
              <a:cs typeface="Verdana" panose="020B0604030504040204" pitchFamily="34" charset="0"/>
            </a:endParaRPr>
          </a:p>
        </p:txBody>
      </p:sp>
      <p:sp>
        <p:nvSpPr>
          <p:cNvPr id="19" name="Text Box 9">
            <a:extLst>
              <a:ext uri="{FF2B5EF4-FFF2-40B4-BE49-F238E27FC236}">
                <a16:creationId xmlns:a16="http://schemas.microsoft.com/office/drawing/2014/main" id="{D9404073-5247-3A7F-ABE4-3FBE8FA2A85D}"/>
              </a:ext>
            </a:extLst>
          </p:cNvPr>
          <p:cNvSpPr txBox="1">
            <a:spLocks noChangeArrowheads="1"/>
          </p:cNvSpPr>
          <p:nvPr/>
        </p:nvSpPr>
        <p:spPr bwMode="auto">
          <a:xfrm>
            <a:off x="7323048" y="3235705"/>
            <a:ext cx="3864905" cy="1477328"/>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wrap="square">
            <a:spAutoFit/>
          </a:bodyPr>
          <a:lstStyle>
            <a:defPPr>
              <a:defRPr lang="en-US"/>
            </a:defPPr>
            <a:lvl1pPr algn="ctr">
              <a:defRPr sz="1600">
                <a:solidFill>
                  <a:schemeClr val="dk1"/>
                </a:solidFill>
                <a:latin typeface="Verdana" panose="020B0604030504040204" pitchFamily="34" charset="0"/>
                <a:ea typeface="Verdana" panose="020B0604030504040204" pitchFamily="34" charset="0"/>
                <a:cs typeface="Verdana" panose="020B0604030504040204" pitchFamily="34"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en-US" sz="1800" dirty="0"/>
              <a:t>Using only conventional Ge detectors, too many detectors</a:t>
            </a:r>
          </a:p>
          <a:p>
            <a:r>
              <a:rPr lang="en-US" altLang="en-US" sz="1800" dirty="0"/>
              <a:t>are needed to avoid</a:t>
            </a:r>
          </a:p>
          <a:p>
            <a:r>
              <a:rPr lang="en-US" altLang="en-US" sz="1800" dirty="0"/>
              <a:t>summing effects and keep the resolution to good values</a:t>
            </a:r>
            <a:endParaRPr lang="en-GB" altLang="en-US" sz="1800" dirty="0"/>
          </a:p>
        </p:txBody>
      </p:sp>
      <p:sp>
        <p:nvSpPr>
          <p:cNvPr id="20" name="Text Box 18">
            <a:extLst>
              <a:ext uri="{FF2B5EF4-FFF2-40B4-BE49-F238E27FC236}">
                <a16:creationId xmlns:a16="http://schemas.microsoft.com/office/drawing/2014/main" id="{77E134F9-4FB9-BD8B-8B77-E5956956B0EC}"/>
              </a:ext>
            </a:extLst>
          </p:cNvPr>
          <p:cNvSpPr txBox="1">
            <a:spLocks noChangeArrowheads="1"/>
          </p:cNvSpPr>
          <p:nvPr/>
        </p:nvSpPr>
        <p:spPr bwMode="auto">
          <a:xfrm>
            <a:off x="7323048" y="1482942"/>
            <a:ext cx="4002459" cy="1477328"/>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en-US" altLang="en-US" dirty="0">
                <a:latin typeface="Verdana" panose="020B0604030504040204" pitchFamily="34" charset="0"/>
                <a:ea typeface="Verdana" panose="020B0604030504040204" pitchFamily="34" charset="0"/>
                <a:cs typeface="Verdana" panose="020B0604030504040204" pitchFamily="34" charset="0"/>
              </a:rPr>
              <a:t>Efficiency is lost due to the solid angle covered by the shield; poor energy resolution at high recoil velocity because of the large opening angle</a:t>
            </a:r>
          </a:p>
        </p:txBody>
      </p:sp>
      <p:cxnSp>
        <p:nvCxnSpPr>
          <p:cNvPr id="22" name="Connecteur droit avec flèche 21">
            <a:extLst>
              <a:ext uri="{FF2B5EF4-FFF2-40B4-BE49-F238E27FC236}">
                <a16:creationId xmlns:a16="http://schemas.microsoft.com/office/drawing/2014/main" id="{48CBE241-10B0-E356-93B5-976B9BE16B11}"/>
              </a:ext>
            </a:extLst>
          </p:cNvPr>
          <p:cNvCxnSpPr/>
          <p:nvPr/>
        </p:nvCxnSpPr>
        <p:spPr>
          <a:xfrm>
            <a:off x="6831106" y="5504329"/>
            <a:ext cx="766764" cy="0"/>
          </a:xfrm>
          <a:prstGeom prst="straightConnector1">
            <a:avLst/>
          </a:prstGeom>
          <a:ln w="57150">
            <a:tailEnd type="triangle"/>
          </a:ln>
        </p:spPr>
        <p:style>
          <a:lnRef idx="2">
            <a:schemeClr val="dk1"/>
          </a:lnRef>
          <a:fillRef idx="0">
            <a:schemeClr val="dk1"/>
          </a:fillRef>
          <a:effectRef idx="1">
            <a:schemeClr val="dk1"/>
          </a:effectRef>
          <a:fontRef idx="minor">
            <a:schemeClr val="tx1"/>
          </a:fontRef>
        </p:style>
      </p:cxnSp>
      <p:sp>
        <p:nvSpPr>
          <p:cNvPr id="23" name="Text Box 9">
            <a:extLst>
              <a:ext uri="{FF2B5EF4-FFF2-40B4-BE49-F238E27FC236}">
                <a16:creationId xmlns:a16="http://schemas.microsoft.com/office/drawing/2014/main" id="{61BD39BC-2DBF-16FA-D302-900570786267}"/>
              </a:ext>
            </a:extLst>
          </p:cNvPr>
          <p:cNvSpPr txBox="1">
            <a:spLocks noChangeArrowheads="1"/>
          </p:cNvSpPr>
          <p:nvPr/>
        </p:nvSpPr>
        <p:spPr bwMode="auto">
          <a:xfrm>
            <a:off x="7597870" y="5181163"/>
            <a:ext cx="3864905" cy="646331"/>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defPPr>
              <a:defRPr lang="en-US"/>
            </a:defPPr>
            <a:lvl1pPr algn="ctr">
              <a:defRPr sz="1600">
                <a:solidFill>
                  <a:schemeClr val="dk1"/>
                </a:solidFill>
                <a:latin typeface="Verdana" panose="020B0604030504040204" pitchFamily="34" charset="0"/>
                <a:ea typeface="Verdana" panose="020B0604030504040204" pitchFamily="34" charset="0"/>
                <a:cs typeface="Verdana" panose="020B0604030504040204" pitchFamily="34"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en-US" sz="1800" dirty="0"/>
              <a:t>Use detectors in a non-conventional way </a:t>
            </a:r>
            <a:r>
              <a:rPr lang="en-US" altLang="en-US" sz="1800" dirty="0">
                <a:sym typeface="Wingdings" pitchFamily="2" charset="2"/>
              </a:rPr>
              <a:t></a:t>
            </a:r>
            <a:endParaRPr lang="en-GB" altLang="en-US" sz="1800" dirty="0"/>
          </a:p>
        </p:txBody>
      </p:sp>
    </p:spTree>
    <p:extLst>
      <p:ext uri="{BB962C8B-B14F-4D97-AF65-F5344CB8AC3E}">
        <p14:creationId xmlns:p14="http://schemas.microsoft.com/office/powerpoint/2010/main" val="4039954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EF85E70A-D38E-162A-4DF2-FF499A8CCED6}"/>
              </a:ext>
            </a:extLst>
          </p:cNvPr>
          <p:cNvSpPr>
            <a:spLocks noGrp="1"/>
          </p:cNvSpPr>
          <p:nvPr>
            <p:ph type="body" sz="quarter" idx="18"/>
          </p:nvPr>
        </p:nvSpPr>
        <p:spPr/>
        <p:txBody>
          <a:bodyPr/>
          <a:lstStyle/>
          <a:p>
            <a:r>
              <a:rPr lang="fr-FR" dirty="0"/>
              <a:t>The </a:t>
            </a:r>
            <a:r>
              <a:rPr lang="fr-FR" dirty="0">
                <a:latin typeface="Symbol" pitchFamily="2" charset="2"/>
              </a:rPr>
              <a:t>g</a:t>
            </a:r>
            <a:r>
              <a:rPr lang="fr-FR" dirty="0"/>
              <a:t> </a:t>
            </a:r>
            <a:r>
              <a:rPr lang="fr-FR" dirty="0" err="1"/>
              <a:t>spectroscopy</a:t>
            </a:r>
            <a:r>
              <a:rPr lang="fr-FR" dirty="0"/>
              <a:t> </a:t>
            </a:r>
            <a:r>
              <a:rPr lang="fr-FR" dirty="0" err="1"/>
              <a:t>dream</a:t>
            </a:r>
            <a:endParaRPr lang="fr-FR" dirty="0"/>
          </a:p>
        </p:txBody>
      </p:sp>
      <p:sp>
        <p:nvSpPr>
          <p:cNvPr id="7" name="Shape 795">
            <a:extLst>
              <a:ext uri="{FF2B5EF4-FFF2-40B4-BE49-F238E27FC236}">
                <a16:creationId xmlns:a16="http://schemas.microsoft.com/office/drawing/2014/main" id="{F66645CB-7451-1CDF-4737-1D0DE68DF8E8}"/>
              </a:ext>
            </a:extLst>
          </p:cNvPr>
          <p:cNvSpPr txBox="1"/>
          <p:nvPr/>
        </p:nvSpPr>
        <p:spPr>
          <a:xfrm>
            <a:off x="254891" y="1207508"/>
            <a:ext cx="11255791" cy="707887"/>
          </a:xfrm>
          <a:prstGeom prst="rect">
            <a:avLst/>
          </a:prstGeom>
          <a:solidFill>
            <a:schemeClr val="bg1"/>
          </a:solidFill>
          <a:ln>
            <a:noFill/>
          </a:ln>
        </p:spPr>
        <p:txBody>
          <a:bodyPr lIns="91425" tIns="45700" rIns="91425" bIns="45700" anchor="t" anchorCtr="0">
            <a:noAutofit/>
          </a:bodyPr>
          <a:lstStyle/>
          <a:p>
            <a:pPr algn="ctr">
              <a:buSzPct val="25000"/>
            </a:pPr>
            <a:r>
              <a:rPr lang="en-US" sz="2400"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Cover the whole detection solid angle by germanium and track the path of the </a:t>
            </a:r>
            <a:r>
              <a:rPr lang="en-US" sz="2400" dirty="0">
                <a:solidFill>
                  <a:schemeClr val="dk1"/>
                </a:solidFill>
                <a:latin typeface="Symbol" pitchFamily="2" charset="2"/>
                <a:ea typeface="Verdana" panose="020B0604030504040204" pitchFamily="34" charset="0"/>
                <a:cs typeface="Verdana" panose="020B0604030504040204" pitchFamily="34" charset="0"/>
                <a:sym typeface="Calibri"/>
              </a:rPr>
              <a:t>g</a:t>
            </a:r>
            <a:r>
              <a:rPr lang="en-US" sz="2400"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 rays inside the detector medium </a:t>
            </a:r>
          </a:p>
        </p:txBody>
      </p:sp>
      <p:pic>
        <p:nvPicPr>
          <p:cNvPr id="8" name="Shape 792" descr="tra">
            <a:extLst>
              <a:ext uri="{FF2B5EF4-FFF2-40B4-BE49-F238E27FC236}">
                <a16:creationId xmlns:a16="http://schemas.microsoft.com/office/drawing/2014/main" id="{C50A8B82-B988-3BFA-4BC6-E4A4CFE138F9}"/>
              </a:ext>
            </a:extLst>
          </p:cNvPr>
          <p:cNvPicPr preferRelativeResize="0"/>
          <p:nvPr/>
        </p:nvPicPr>
        <p:blipFill rotWithShape="1">
          <a:blip r:embed="rId2">
            <a:alphaModFix/>
          </a:blip>
          <a:srcRect l="56736" t="60408" r="30435" b="5097"/>
          <a:stretch/>
        </p:blipFill>
        <p:spPr>
          <a:xfrm>
            <a:off x="8566559" y="2121682"/>
            <a:ext cx="792087" cy="1913276"/>
          </a:xfrm>
          <a:prstGeom prst="rect">
            <a:avLst/>
          </a:prstGeom>
          <a:noFill/>
          <a:ln>
            <a:noFill/>
          </a:ln>
        </p:spPr>
      </p:pic>
      <p:pic>
        <p:nvPicPr>
          <p:cNvPr id="9" name="Shape 794" descr="A180">
            <a:extLst>
              <a:ext uri="{FF2B5EF4-FFF2-40B4-BE49-F238E27FC236}">
                <a16:creationId xmlns:a16="http://schemas.microsoft.com/office/drawing/2014/main" id="{DBDD5CCD-E7A5-13AA-FC6B-646AB3EE0FC0}"/>
              </a:ext>
            </a:extLst>
          </p:cNvPr>
          <p:cNvPicPr preferRelativeResize="0">
            <a:picLocks noChangeAspect="1"/>
          </p:cNvPicPr>
          <p:nvPr/>
        </p:nvPicPr>
        <p:blipFill rotWithShape="1">
          <a:blip r:embed="rId3">
            <a:alphaModFix/>
          </a:blip>
          <a:srcRect l="23730" t="14787" r="23729" b="14786"/>
          <a:stretch/>
        </p:blipFill>
        <p:spPr>
          <a:xfrm>
            <a:off x="441806" y="1738143"/>
            <a:ext cx="2186506" cy="2138310"/>
          </a:xfrm>
          <a:prstGeom prst="rect">
            <a:avLst/>
          </a:prstGeom>
          <a:noFill/>
          <a:ln>
            <a:noFill/>
          </a:ln>
        </p:spPr>
      </p:pic>
      <p:sp>
        <p:nvSpPr>
          <p:cNvPr id="10" name="Shape 796">
            <a:extLst>
              <a:ext uri="{FF2B5EF4-FFF2-40B4-BE49-F238E27FC236}">
                <a16:creationId xmlns:a16="http://schemas.microsoft.com/office/drawing/2014/main" id="{06558E69-AB27-78CA-8A68-A956D1419897}"/>
              </a:ext>
            </a:extLst>
          </p:cNvPr>
          <p:cNvSpPr txBox="1"/>
          <p:nvPr/>
        </p:nvSpPr>
        <p:spPr>
          <a:xfrm>
            <a:off x="3060361" y="2213850"/>
            <a:ext cx="3799956" cy="1754325"/>
          </a:xfrm>
          <a:prstGeom prst="rect">
            <a:avLst/>
          </a:prstGeom>
          <a:solidFill>
            <a:srgbClr val="EAF1DD"/>
          </a:solidFill>
          <a:ln>
            <a:noFill/>
          </a:ln>
        </p:spPr>
        <p:txBody>
          <a:bodyPr lIns="91425" tIns="45700" rIns="91425" bIns="45700" anchor="t" anchorCtr="0">
            <a:noAutofit/>
          </a:bodyPr>
          <a:lstStyle/>
          <a:p>
            <a:pPr marL="179384" indent="-179384">
              <a:lnSpc>
                <a:spcPct val="120000"/>
              </a:lnSpc>
              <a:buClr>
                <a:schemeClr val="dk1"/>
              </a:buClr>
              <a:buSzPct val="100000"/>
              <a:buFont typeface="Calibri"/>
              <a:buChar char="•"/>
            </a:pPr>
            <a:r>
              <a:rPr lang="en-US" sz="2000"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segmented detectors</a:t>
            </a:r>
          </a:p>
          <a:p>
            <a:pPr marL="179384" indent="-179384">
              <a:buClr>
                <a:schemeClr val="dk1"/>
              </a:buClr>
              <a:buSzPct val="100000"/>
              <a:buFont typeface="Calibri"/>
              <a:buChar char="•"/>
            </a:pPr>
            <a:r>
              <a:rPr lang="en-US" sz="2000"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digital electronics</a:t>
            </a:r>
          </a:p>
          <a:p>
            <a:pPr marL="179384" indent="-179384">
              <a:buClr>
                <a:schemeClr val="dk1"/>
              </a:buClr>
              <a:buSzPct val="100000"/>
              <a:buFont typeface="Calibri"/>
              <a:buChar char="•"/>
            </a:pPr>
            <a:r>
              <a:rPr lang="en-US" sz="2000"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timestamping of events</a:t>
            </a:r>
          </a:p>
          <a:p>
            <a:pPr marL="179384" indent="-179384">
              <a:buClr>
                <a:schemeClr val="dk1"/>
              </a:buClr>
              <a:buSzPct val="100000"/>
              <a:buFont typeface="Calibri"/>
              <a:buChar char="•"/>
            </a:pPr>
            <a:r>
              <a:rPr lang="en-US" sz="2000"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analysis of pulse shapes</a:t>
            </a:r>
          </a:p>
          <a:p>
            <a:pPr marL="179384" indent="-179384">
              <a:buClr>
                <a:schemeClr val="dk1"/>
              </a:buClr>
              <a:buSzPct val="100000"/>
              <a:buFont typeface="Calibri"/>
              <a:buChar char="•"/>
            </a:pPr>
            <a:r>
              <a:rPr lang="en-US" sz="2000"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tracking of </a:t>
            </a:r>
            <a:r>
              <a:rPr lang="en-US" sz="2000" dirty="0">
                <a:solidFill>
                  <a:schemeClr val="dk1"/>
                </a:solidFill>
                <a:latin typeface="Symbol" pitchFamily="2" charset="2"/>
                <a:ea typeface="Verdana" panose="020B0604030504040204" pitchFamily="34" charset="0"/>
                <a:cs typeface="Verdana" panose="020B0604030504040204" pitchFamily="34" charset="0"/>
                <a:sym typeface="Calibri"/>
              </a:rPr>
              <a:t>g</a:t>
            </a:r>
            <a:r>
              <a:rPr lang="en-US" sz="2000"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 rays</a:t>
            </a:r>
          </a:p>
        </p:txBody>
      </p:sp>
      <p:sp>
        <p:nvSpPr>
          <p:cNvPr id="11" name="Shape 797">
            <a:extLst>
              <a:ext uri="{FF2B5EF4-FFF2-40B4-BE49-F238E27FC236}">
                <a16:creationId xmlns:a16="http://schemas.microsoft.com/office/drawing/2014/main" id="{BDE59342-CCC6-D830-C9AC-E7AFD6C2A087}"/>
              </a:ext>
            </a:extLst>
          </p:cNvPr>
          <p:cNvSpPr txBox="1"/>
          <p:nvPr/>
        </p:nvSpPr>
        <p:spPr>
          <a:xfrm>
            <a:off x="2153365" y="4380237"/>
            <a:ext cx="4330977" cy="1600437"/>
          </a:xfrm>
          <a:prstGeom prst="rect">
            <a:avLst/>
          </a:prstGeom>
          <a:noFill/>
          <a:ln w="28575" cap="flat" cmpd="sng">
            <a:solidFill>
              <a:srgbClr val="00B050"/>
            </a:solidFill>
            <a:prstDash val="solid"/>
            <a:round/>
            <a:headEnd type="none" w="med" len="med"/>
            <a:tailEnd type="none" w="med" len="med"/>
          </a:ln>
        </p:spPr>
        <p:txBody>
          <a:bodyPr lIns="91425" tIns="45700" rIns="91425" bIns="45700" anchor="t" anchorCtr="0">
            <a:noAutofit/>
          </a:bodyPr>
          <a:lstStyle/>
          <a:p>
            <a:pPr>
              <a:buSzPct val="25000"/>
            </a:pPr>
            <a:r>
              <a:rPr lang="en-US"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4 time more efficient than standard arrays, also for high </a:t>
            </a:r>
            <a:r>
              <a:rPr lang="en-US" dirty="0">
                <a:solidFill>
                  <a:schemeClr val="dk1"/>
                </a:solidFill>
                <a:latin typeface="Symbol" pitchFamily="2" charset="2"/>
                <a:ea typeface="Verdana" panose="020B0604030504040204" pitchFamily="34" charset="0"/>
                <a:cs typeface="Verdana" panose="020B0604030504040204" pitchFamily="34" charset="0"/>
                <a:sym typeface="Calibri"/>
              </a:rPr>
              <a:t>g</a:t>
            </a:r>
            <a:r>
              <a:rPr lang="en-US"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 multiplicity </a:t>
            </a:r>
          </a:p>
          <a:p>
            <a:pPr>
              <a:buSzPct val="25000"/>
            </a:pPr>
            <a:r>
              <a:rPr lang="en-US" sz="1600"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(28 % </a:t>
            </a:r>
            <a:r>
              <a:rPr lang="en-US" sz="1600" dirty="0" err="1">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M</a:t>
            </a:r>
            <a:r>
              <a:rPr lang="en-US" sz="1600" baseline="-25000" dirty="0" err="1">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γ</a:t>
            </a:r>
            <a:r>
              <a:rPr lang="en-US" sz="1600"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=30)</a:t>
            </a:r>
          </a:p>
          <a:p>
            <a:endParaRPr sz="1000"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endParaRPr>
          </a:p>
          <a:p>
            <a:pPr>
              <a:buSzPct val="25000"/>
            </a:pPr>
            <a:r>
              <a:rPr lang="en-US"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High count rate capabilities</a:t>
            </a:r>
          </a:p>
          <a:p>
            <a:pPr>
              <a:buSzPct val="25000"/>
            </a:pPr>
            <a:r>
              <a:rPr lang="en-US" sz="1600"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(100s </a:t>
            </a:r>
            <a:r>
              <a:rPr lang="en-US" sz="1600" dirty="0" err="1">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KHz</a:t>
            </a:r>
            <a:r>
              <a:rPr lang="en-US" sz="1600"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a:t>
            </a:r>
          </a:p>
        </p:txBody>
      </p:sp>
      <p:sp>
        <p:nvSpPr>
          <p:cNvPr id="12" name="Shape 798">
            <a:extLst>
              <a:ext uri="{FF2B5EF4-FFF2-40B4-BE49-F238E27FC236}">
                <a16:creationId xmlns:a16="http://schemas.microsoft.com/office/drawing/2014/main" id="{37812BC6-07E1-BDA6-BD8A-4F1E3462D3E6}"/>
              </a:ext>
            </a:extLst>
          </p:cNvPr>
          <p:cNvSpPr/>
          <p:nvPr/>
        </p:nvSpPr>
        <p:spPr>
          <a:xfrm>
            <a:off x="1407445" y="4893715"/>
            <a:ext cx="360040" cy="360040"/>
          </a:xfrm>
          <a:prstGeom prst="rightArrow">
            <a:avLst>
              <a:gd name="adj1" fmla="val 50000"/>
              <a:gd name="adj2" fmla="val 50000"/>
            </a:avLst>
          </a:prstGeom>
          <a:solidFill>
            <a:srgbClr val="EAF1DD"/>
          </a:solidFill>
          <a:ln w="25400" cap="flat" cmpd="sng">
            <a:solidFill>
              <a:srgbClr val="00B050"/>
            </a:solidFill>
            <a:prstDash val="solid"/>
            <a:round/>
            <a:headEnd type="none" w="med" len="med"/>
            <a:tailEnd type="none" w="med" len="med"/>
          </a:ln>
        </p:spPr>
        <p:txBody>
          <a:bodyPr lIns="91425" tIns="45700" rIns="91425" bIns="45700" anchor="ctr" anchorCtr="0">
            <a:noAutofit/>
          </a:bodyPr>
          <a:lstStyle/>
          <a:p>
            <a:pPr algn="ctr"/>
            <a:endParaRPr>
              <a:solidFill>
                <a:schemeClr val="lt1"/>
              </a:solidFill>
              <a:latin typeface="Calibri"/>
              <a:ea typeface="Calibri"/>
              <a:cs typeface="Calibri"/>
              <a:sym typeface="Calibri"/>
            </a:endParaRPr>
          </a:p>
        </p:txBody>
      </p:sp>
      <p:sp>
        <p:nvSpPr>
          <p:cNvPr id="13" name="Shape 799">
            <a:extLst>
              <a:ext uri="{FF2B5EF4-FFF2-40B4-BE49-F238E27FC236}">
                <a16:creationId xmlns:a16="http://schemas.microsoft.com/office/drawing/2014/main" id="{6C035DED-5176-AAE1-D491-C599F5128739}"/>
              </a:ext>
            </a:extLst>
          </p:cNvPr>
          <p:cNvSpPr txBox="1"/>
          <p:nvPr/>
        </p:nvSpPr>
        <p:spPr>
          <a:xfrm>
            <a:off x="6870193" y="4201012"/>
            <a:ext cx="4578832" cy="923329"/>
          </a:xfrm>
          <a:prstGeom prst="rect">
            <a:avLst/>
          </a:prstGeom>
          <a:noFill/>
          <a:ln w="28575" cap="flat" cmpd="sng">
            <a:solidFill>
              <a:srgbClr val="00B050"/>
            </a:solidFill>
            <a:prstDash val="solid"/>
            <a:round/>
            <a:headEnd type="none" w="med" len="med"/>
            <a:tailEnd type="none" w="med" len="med"/>
          </a:ln>
        </p:spPr>
        <p:txBody>
          <a:bodyPr lIns="91425" tIns="45700" rIns="91425" bIns="45700" anchor="t" anchorCtr="0">
            <a:noAutofit/>
          </a:bodyPr>
          <a:lstStyle/>
          <a:p>
            <a:pPr algn="ctr">
              <a:buSzPct val="25000"/>
            </a:pPr>
            <a:r>
              <a:rPr lang="en-US">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Study of nuclei in extreme conditions of angular momentum and neutron/proton asymmetry</a:t>
            </a:r>
          </a:p>
        </p:txBody>
      </p:sp>
      <p:sp>
        <p:nvSpPr>
          <p:cNvPr id="14" name="Shape 800">
            <a:extLst>
              <a:ext uri="{FF2B5EF4-FFF2-40B4-BE49-F238E27FC236}">
                <a16:creationId xmlns:a16="http://schemas.microsoft.com/office/drawing/2014/main" id="{A0121D83-893A-C2AE-3137-F4878F41F9E3}"/>
              </a:ext>
            </a:extLst>
          </p:cNvPr>
          <p:cNvSpPr txBox="1"/>
          <p:nvPr/>
        </p:nvSpPr>
        <p:spPr>
          <a:xfrm>
            <a:off x="6794050" y="5340365"/>
            <a:ext cx="4104456" cy="1477328"/>
          </a:xfrm>
          <a:prstGeom prst="rect">
            <a:avLst/>
          </a:prstGeom>
          <a:solidFill>
            <a:schemeClr val="bg1"/>
          </a:solidFill>
          <a:ln w="28575" cap="flat" cmpd="sng">
            <a:solidFill>
              <a:srgbClr val="7030A0"/>
            </a:solidFill>
            <a:prstDash val="solid"/>
            <a:round/>
            <a:headEnd type="none" w="med" len="med"/>
            <a:tailEnd type="none" w="med" len="med"/>
          </a:ln>
        </p:spPr>
        <p:txBody>
          <a:bodyPr lIns="91425" tIns="45700" rIns="91425" bIns="45700" anchor="t" anchorCtr="0">
            <a:noAutofit/>
          </a:bodyPr>
          <a:lstStyle/>
          <a:p>
            <a:pPr algn="ctr">
              <a:buSzPct val="25000"/>
            </a:pPr>
            <a:r>
              <a:rPr lang="en-US"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“perfect” Doppler correction</a:t>
            </a:r>
          </a:p>
          <a:p>
            <a:pPr algn="ctr">
              <a:buSzPct val="25000"/>
            </a:pPr>
            <a:r>
              <a:rPr lang="en-US" sz="1600"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(6 keV @ 1 MeV,  β=50%)</a:t>
            </a:r>
          </a:p>
          <a:p>
            <a:pPr algn="ctr">
              <a:buSzPct val="25000"/>
            </a:pPr>
            <a:r>
              <a:rPr lang="en-US"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new accuracy and sensitivity for</a:t>
            </a:r>
          </a:p>
          <a:p>
            <a:pPr algn="ctr">
              <a:buSzPct val="25000"/>
            </a:pPr>
            <a:r>
              <a:rPr lang="en-US"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nuclear level lifetimes </a:t>
            </a:r>
          </a:p>
          <a:p>
            <a:pPr algn="ctr">
              <a:buSzPct val="25000"/>
            </a:pPr>
            <a:r>
              <a:rPr lang="en-US" dirty="0">
                <a:solidFill>
                  <a:schemeClr val="dk1"/>
                </a:solidFill>
                <a:latin typeface="Symbol" pitchFamily="2" charset="2"/>
                <a:ea typeface="Verdana" panose="020B0604030504040204" pitchFamily="34" charset="0"/>
                <a:cs typeface="Verdana" panose="020B0604030504040204" pitchFamily="34" charset="0"/>
                <a:sym typeface="Calibri"/>
              </a:rPr>
              <a:t>g</a:t>
            </a:r>
            <a:r>
              <a:rPr lang="en-US"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 linear polarization</a:t>
            </a:r>
          </a:p>
        </p:txBody>
      </p:sp>
      <p:sp>
        <p:nvSpPr>
          <p:cNvPr id="15" name="Shape 801">
            <a:extLst>
              <a:ext uri="{FF2B5EF4-FFF2-40B4-BE49-F238E27FC236}">
                <a16:creationId xmlns:a16="http://schemas.microsoft.com/office/drawing/2014/main" id="{83C1CE66-AFB1-CE70-ACD7-731B1CC882CF}"/>
              </a:ext>
            </a:extLst>
          </p:cNvPr>
          <p:cNvSpPr/>
          <p:nvPr/>
        </p:nvSpPr>
        <p:spPr>
          <a:xfrm>
            <a:off x="1407445" y="6182034"/>
            <a:ext cx="360040" cy="360040"/>
          </a:xfrm>
          <a:prstGeom prst="rightArrow">
            <a:avLst>
              <a:gd name="adj1" fmla="val 50000"/>
              <a:gd name="adj2" fmla="val 50000"/>
            </a:avLst>
          </a:prstGeom>
          <a:solidFill>
            <a:srgbClr val="CCC0D9"/>
          </a:solidFill>
          <a:ln w="25400" cap="flat" cmpd="sng">
            <a:solidFill>
              <a:srgbClr val="7030A0"/>
            </a:solidFill>
            <a:prstDash val="solid"/>
            <a:round/>
            <a:headEnd type="none" w="med" len="med"/>
            <a:tailEnd type="none" w="med" len="med"/>
          </a:ln>
        </p:spPr>
        <p:txBody>
          <a:bodyPr lIns="91425" tIns="45700" rIns="91425" bIns="45700" anchor="ctr" anchorCtr="0">
            <a:noAutofit/>
          </a:bodyPr>
          <a:lstStyle/>
          <a:p>
            <a:pPr algn="ctr"/>
            <a:endParaRPr>
              <a:solidFill>
                <a:schemeClr val="lt1"/>
              </a:solidFill>
              <a:latin typeface="Calibri"/>
              <a:ea typeface="Calibri"/>
              <a:cs typeface="Calibri"/>
              <a:sym typeface="Calibri"/>
            </a:endParaRPr>
          </a:p>
        </p:txBody>
      </p:sp>
      <p:cxnSp>
        <p:nvCxnSpPr>
          <p:cNvPr id="16" name="Shape 802">
            <a:extLst>
              <a:ext uri="{FF2B5EF4-FFF2-40B4-BE49-F238E27FC236}">
                <a16:creationId xmlns:a16="http://schemas.microsoft.com/office/drawing/2014/main" id="{911CB264-92E4-14E1-F1BB-977666FDC050}"/>
              </a:ext>
            </a:extLst>
          </p:cNvPr>
          <p:cNvCxnSpPr/>
          <p:nvPr/>
        </p:nvCxnSpPr>
        <p:spPr>
          <a:xfrm>
            <a:off x="6510153" y="4814849"/>
            <a:ext cx="360040" cy="0"/>
          </a:xfrm>
          <a:prstGeom prst="straightConnector1">
            <a:avLst/>
          </a:prstGeom>
          <a:noFill/>
          <a:ln w="38100" cap="flat" cmpd="sng">
            <a:solidFill>
              <a:srgbClr val="00B050"/>
            </a:solidFill>
            <a:prstDash val="solid"/>
            <a:round/>
            <a:headEnd type="none" w="med" len="med"/>
            <a:tailEnd type="stealth" w="lg" len="lg"/>
          </a:ln>
        </p:spPr>
      </p:cxnSp>
      <p:cxnSp>
        <p:nvCxnSpPr>
          <p:cNvPr id="17" name="Shape 803">
            <a:extLst>
              <a:ext uri="{FF2B5EF4-FFF2-40B4-BE49-F238E27FC236}">
                <a16:creationId xmlns:a16="http://schemas.microsoft.com/office/drawing/2014/main" id="{DFE6500E-1578-9862-CABF-69D4836D4F4E}"/>
              </a:ext>
            </a:extLst>
          </p:cNvPr>
          <p:cNvCxnSpPr>
            <a:cxnSpLocks/>
          </p:cNvCxnSpPr>
          <p:nvPr/>
        </p:nvCxnSpPr>
        <p:spPr>
          <a:xfrm>
            <a:off x="6257821" y="6379227"/>
            <a:ext cx="536229" cy="0"/>
          </a:xfrm>
          <a:prstGeom prst="straightConnector1">
            <a:avLst/>
          </a:prstGeom>
          <a:noFill/>
          <a:ln w="38100" cap="flat" cmpd="sng">
            <a:solidFill>
              <a:srgbClr val="7030A0"/>
            </a:solidFill>
            <a:prstDash val="solid"/>
            <a:round/>
            <a:headEnd type="none" w="med" len="med"/>
            <a:tailEnd type="stealth" w="lg" len="lg"/>
          </a:ln>
        </p:spPr>
      </p:cxnSp>
      <p:cxnSp>
        <p:nvCxnSpPr>
          <p:cNvPr id="18" name="Shape 804">
            <a:extLst>
              <a:ext uri="{FF2B5EF4-FFF2-40B4-BE49-F238E27FC236}">
                <a16:creationId xmlns:a16="http://schemas.microsoft.com/office/drawing/2014/main" id="{CA71175C-3BBA-7016-1F35-0C1761549002}"/>
              </a:ext>
            </a:extLst>
          </p:cNvPr>
          <p:cNvCxnSpPr/>
          <p:nvPr/>
        </p:nvCxnSpPr>
        <p:spPr>
          <a:xfrm>
            <a:off x="7702463" y="2882832"/>
            <a:ext cx="1224135" cy="432047"/>
          </a:xfrm>
          <a:prstGeom prst="straightConnector1">
            <a:avLst/>
          </a:prstGeom>
          <a:noFill/>
          <a:ln w="15875" cap="flat" cmpd="sng">
            <a:solidFill>
              <a:schemeClr val="dk1"/>
            </a:solidFill>
            <a:prstDash val="solid"/>
            <a:round/>
            <a:headEnd type="none" w="med" len="med"/>
            <a:tailEnd type="triangle" w="lg" len="lg"/>
          </a:ln>
        </p:spPr>
      </p:cxnSp>
      <p:cxnSp>
        <p:nvCxnSpPr>
          <p:cNvPr id="19" name="Shape 805">
            <a:extLst>
              <a:ext uri="{FF2B5EF4-FFF2-40B4-BE49-F238E27FC236}">
                <a16:creationId xmlns:a16="http://schemas.microsoft.com/office/drawing/2014/main" id="{9AF38427-38B2-5A86-C964-13E7D6848D60}"/>
              </a:ext>
            </a:extLst>
          </p:cNvPr>
          <p:cNvCxnSpPr/>
          <p:nvPr/>
        </p:nvCxnSpPr>
        <p:spPr>
          <a:xfrm>
            <a:off x="7702461" y="2882832"/>
            <a:ext cx="1080120" cy="216023"/>
          </a:xfrm>
          <a:prstGeom prst="straightConnector1">
            <a:avLst/>
          </a:prstGeom>
          <a:noFill/>
          <a:ln w="15875" cap="flat" cmpd="sng">
            <a:solidFill>
              <a:schemeClr val="dk1"/>
            </a:solidFill>
            <a:prstDash val="solid"/>
            <a:round/>
            <a:headEnd type="none" w="med" len="med"/>
            <a:tailEnd type="triangle" w="lg" len="lg"/>
          </a:ln>
        </p:spPr>
      </p:cxnSp>
      <p:cxnSp>
        <p:nvCxnSpPr>
          <p:cNvPr id="20" name="Shape 806">
            <a:extLst>
              <a:ext uri="{FF2B5EF4-FFF2-40B4-BE49-F238E27FC236}">
                <a16:creationId xmlns:a16="http://schemas.microsoft.com/office/drawing/2014/main" id="{8821A31B-5366-9ACD-72C1-5AEB9CCADA9A}"/>
              </a:ext>
            </a:extLst>
          </p:cNvPr>
          <p:cNvCxnSpPr/>
          <p:nvPr/>
        </p:nvCxnSpPr>
        <p:spPr>
          <a:xfrm rot="10800000" flipH="1">
            <a:off x="7702461" y="2522790"/>
            <a:ext cx="1080120" cy="360040"/>
          </a:xfrm>
          <a:prstGeom prst="straightConnector1">
            <a:avLst/>
          </a:prstGeom>
          <a:noFill/>
          <a:ln w="15875" cap="flat" cmpd="sng">
            <a:solidFill>
              <a:schemeClr val="dk1"/>
            </a:solidFill>
            <a:prstDash val="solid"/>
            <a:round/>
            <a:headEnd type="none" w="med" len="med"/>
            <a:tailEnd type="triangle" w="lg" len="lg"/>
          </a:ln>
        </p:spPr>
      </p:cxnSp>
      <p:sp>
        <p:nvSpPr>
          <p:cNvPr id="21" name="Shape 807">
            <a:extLst>
              <a:ext uri="{FF2B5EF4-FFF2-40B4-BE49-F238E27FC236}">
                <a16:creationId xmlns:a16="http://schemas.microsoft.com/office/drawing/2014/main" id="{A605EE99-B7A3-CA97-5487-7E55C13F6E84}"/>
              </a:ext>
            </a:extLst>
          </p:cNvPr>
          <p:cNvSpPr/>
          <p:nvPr/>
        </p:nvSpPr>
        <p:spPr>
          <a:xfrm>
            <a:off x="7702463" y="2855929"/>
            <a:ext cx="53999" cy="53999"/>
          </a:xfrm>
          <a:prstGeom prst="ellipse">
            <a:avLst/>
          </a:prstGeom>
          <a:solidFill>
            <a:schemeClr val="dk1"/>
          </a:solidFill>
          <a:ln w="25400" cap="flat" cmpd="sng">
            <a:solidFill>
              <a:schemeClr val="dk1"/>
            </a:solidFill>
            <a:prstDash val="solid"/>
            <a:round/>
            <a:headEnd type="none" w="med" len="med"/>
            <a:tailEnd type="none" w="med" len="med"/>
          </a:ln>
        </p:spPr>
        <p:txBody>
          <a:bodyPr lIns="91425" tIns="45700" rIns="91425" bIns="45700" anchor="ctr" anchorCtr="0">
            <a:noAutofit/>
          </a:bodyPr>
          <a:lstStyle/>
          <a:p>
            <a:pPr algn="ctr"/>
            <a:endParaRPr>
              <a:solidFill>
                <a:schemeClr val="lt1"/>
              </a:solidFill>
              <a:latin typeface="Calibri"/>
              <a:ea typeface="Calibri"/>
              <a:cs typeface="Calibri"/>
              <a:sym typeface="Calibri"/>
            </a:endParaRPr>
          </a:p>
        </p:txBody>
      </p:sp>
      <p:sp>
        <p:nvSpPr>
          <p:cNvPr id="22" name="Shape 808">
            <a:extLst>
              <a:ext uri="{FF2B5EF4-FFF2-40B4-BE49-F238E27FC236}">
                <a16:creationId xmlns:a16="http://schemas.microsoft.com/office/drawing/2014/main" id="{416FD154-C49A-932D-8CAF-05892978F711}"/>
              </a:ext>
            </a:extLst>
          </p:cNvPr>
          <p:cNvSpPr txBox="1"/>
          <p:nvPr/>
        </p:nvSpPr>
        <p:spPr>
          <a:xfrm>
            <a:off x="7198404" y="2594800"/>
            <a:ext cx="789191" cy="584775"/>
          </a:xfrm>
          <a:prstGeom prst="rect">
            <a:avLst/>
          </a:prstGeom>
          <a:noFill/>
          <a:ln>
            <a:noFill/>
          </a:ln>
        </p:spPr>
        <p:txBody>
          <a:bodyPr lIns="91425" tIns="45700" rIns="91425" bIns="45700" anchor="t" anchorCtr="0">
            <a:noAutofit/>
          </a:bodyPr>
          <a:lstStyle/>
          <a:p>
            <a:pPr algn="ctr">
              <a:buSzPct val="25000"/>
            </a:pPr>
            <a:r>
              <a:rPr lang="en-US" dirty="0">
                <a:solidFill>
                  <a:schemeClr val="dk1"/>
                </a:solidFill>
                <a:latin typeface="Symbol" pitchFamily="2" charset="2"/>
                <a:ea typeface="Calibri"/>
                <a:cs typeface="Calibri"/>
                <a:sym typeface="Calibri"/>
              </a:rPr>
              <a:t>g</a:t>
            </a:r>
            <a:r>
              <a:rPr lang="en-US" dirty="0">
                <a:solidFill>
                  <a:schemeClr val="dk1"/>
                </a:solidFill>
                <a:latin typeface="Calibri"/>
                <a:ea typeface="Calibri"/>
                <a:cs typeface="Calibri"/>
                <a:sym typeface="Calibri"/>
              </a:rPr>
              <a:t> </a:t>
            </a:r>
          </a:p>
          <a:p>
            <a:pPr algn="ctr">
              <a:buSzPct val="25000"/>
            </a:pPr>
            <a:r>
              <a:rPr lang="en-US" sz="1400"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source</a:t>
            </a:r>
          </a:p>
        </p:txBody>
      </p:sp>
      <p:sp>
        <p:nvSpPr>
          <p:cNvPr id="23" name="Shape 809">
            <a:extLst>
              <a:ext uri="{FF2B5EF4-FFF2-40B4-BE49-F238E27FC236}">
                <a16:creationId xmlns:a16="http://schemas.microsoft.com/office/drawing/2014/main" id="{ED5444E6-C9C4-147F-93BD-7CDBB44A714A}"/>
              </a:ext>
            </a:extLst>
          </p:cNvPr>
          <p:cNvSpPr txBox="1"/>
          <p:nvPr/>
        </p:nvSpPr>
        <p:spPr>
          <a:xfrm>
            <a:off x="2153365" y="6109851"/>
            <a:ext cx="4104456" cy="646331"/>
          </a:xfrm>
          <a:prstGeom prst="rect">
            <a:avLst/>
          </a:prstGeom>
          <a:noFill/>
          <a:ln w="28575" cap="flat" cmpd="sng">
            <a:solidFill>
              <a:srgbClr val="7030A0"/>
            </a:solidFill>
            <a:prstDash val="solid"/>
            <a:round/>
            <a:headEnd type="none" w="med" len="med"/>
            <a:tailEnd type="none" w="med" len="med"/>
          </a:ln>
        </p:spPr>
        <p:txBody>
          <a:bodyPr lIns="91425" tIns="45700" rIns="91425" bIns="45700" anchor="t" anchorCtr="0">
            <a:noAutofit/>
          </a:bodyPr>
          <a:lstStyle/>
          <a:p>
            <a:pPr algn="ctr">
              <a:buSzPct val="25000"/>
            </a:pPr>
            <a:r>
              <a:rPr lang="en-US"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“continuous” angular distributions of the </a:t>
            </a:r>
            <a:r>
              <a:rPr lang="en-US" dirty="0">
                <a:solidFill>
                  <a:schemeClr val="dk1"/>
                </a:solidFill>
                <a:latin typeface="Symbol" pitchFamily="2" charset="2"/>
                <a:ea typeface="Verdana" panose="020B0604030504040204" pitchFamily="34" charset="0"/>
                <a:cs typeface="Verdana" panose="020B0604030504040204" pitchFamily="34" charset="0"/>
                <a:sym typeface="Calibri"/>
              </a:rPr>
              <a:t>g</a:t>
            </a:r>
            <a:r>
              <a:rPr lang="en-US"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 interaction points </a:t>
            </a:r>
            <a:r>
              <a:rPr lang="en-US" sz="1600"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(θ~1</a:t>
            </a:r>
            <a:r>
              <a:rPr lang="en-US" sz="1600" baseline="30000"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o</a:t>
            </a:r>
            <a:r>
              <a:rPr lang="en-US" sz="1600" dirty="0">
                <a:solidFill>
                  <a:schemeClr val="dk1"/>
                </a:solidFill>
                <a:latin typeface="Verdana" panose="020B0604030504040204" pitchFamily="34" charset="0"/>
                <a:ea typeface="Verdana" panose="020B0604030504040204" pitchFamily="34" charset="0"/>
                <a:cs typeface="Verdana" panose="020B0604030504040204" pitchFamily="34" charset="0"/>
                <a:sym typeface="Calibri"/>
              </a:rPr>
              <a:t>)</a:t>
            </a:r>
          </a:p>
        </p:txBody>
      </p:sp>
    </p:spTree>
    <p:extLst>
      <p:ext uri="{BB962C8B-B14F-4D97-AF65-F5344CB8AC3E}">
        <p14:creationId xmlns:p14="http://schemas.microsoft.com/office/powerpoint/2010/main" val="2962213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A9247950-380C-22CF-F265-1EBAFAB68FF8}"/>
              </a:ext>
            </a:extLst>
          </p:cNvPr>
          <p:cNvSpPr>
            <a:spLocks noGrp="1"/>
          </p:cNvSpPr>
          <p:nvPr>
            <p:ph type="body" sz="quarter" idx="18"/>
          </p:nvPr>
        </p:nvSpPr>
        <p:spPr>
          <a:xfrm>
            <a:off x="259976" y="315605"/>
            <a:ext cx="11672047" cy="891903"/>
          </a:xfrm>
        </p:spPr>
        <p:txBody>
          <a:bodyPr/>
          <a:lstStyle/>
          <a:p>
            <a:r>
              <a:rPr lang="fr-FR" sz="3200" dirty="0"/>
              <a:t>Position </a:t>
            </a:r>
            <a:r>
              <a:rPr lang="fr-FR" sz="3200" dirty="0" err="1"/>
              <a:t>resolution</a:t>
            </a:r>
            <a:r>
              <a:rPr lang="fr-FR" sz="3200" dirty="0"/>
              <a:t> </a:t>
            </a:r>
            <a:r>
              <a:rPr lang="fr-FR" sz="3200" dirty="0" err="1"/>
              <a:t>used</a:t>
            </a:r>
            <a:r>
              <a:rPr lang="fr-FR" sz="3200" dirty="0"/>
              <a:t> to </a:t>
            </a:r>
            <a:r>
              <a:rPr lang="fr-FR" sz="3200" dirty="0" err="1"/>
              <a:t>limit</a:t>
            </a:r>
            <a:r>
              <a:rPr lang="fr-FR" sz="3200" dirty="0"/>
              <a:t> Doppler </a:t>
            </a:r>
            <a:r>
              <a:rPr lang="fr-FR" sz="3200" dirty="0" err="1"/>
              <a:t>broadening</a:t>
            </a:r>
            <a:r>
              <a:rPr lang="fr-FR" sz="3200" dirty="0"/>
              <a:t> of </a:t>
            </a:r>
            <a:r>
              <a:rPr lang="fr-FR" sz="3200" dirty="0">
                <a:latin typeface="Verdana" panose="020B0604030504040204" pitchFamily="34" charset="0"/>
                <a:ea typeface="Verdana" panose="020B0604030504040204" pitchFamily="34" charset="0"/>
                <a:cs typeface="Verdana" panose="020B0604030504040204" pitchFamily="34" charset="0"/>
              </a:rPr>
              <a:t>gamma</a:t>
            </a:r>
            <a:r>
              <a:rPr lang="fr-FR" sz="3200" dirty="0"/>
              <a:t>s </a:t>
            </a:r>
            <a:r>
              <a:rPr lang="fr-FR" sz="3200" dirty="0" err="1"/>
              <a:t>emitted</a:t>
            </a:r>
            <a:r>
              <a:rPr lang="fr-FR" sz="3200" dirty="0"/>
              <a:t> in flight</a:t>
            </a:r>
          </a:p>
        </p:txBody>
      </p:sp>
      <p:sp>
        <p:nvSpPr>
          <p:cNvPr id="7" name="Shape 816">
            <a:extLst>
              <a:ext uri="{FF2B5EF4-FFF2-40B4-BE49-F238E27FC236}">
                <a16:creationId xmlns:a16="http://schemas.microsoft.com/office/drawing/2014/main" id="{0612ADD4-7031-7553-7BCF-DEF4B8D47B52}"/>
              </a:ext>
            </a:extLst>
          </p:cNvPr>
          <p:cNvSpPr/>
          <p:nvPr/>
        </p:nvSpPr>
        <p:spPr>
          <a:xfrm>
            <a:off x="1686767" y="5678794"/>
            <a:ext cx="1727199" cy="576263"/>
          </a:xfrm>
          <a:prstGeom prst="ellipse">
            <a:avLst/>
          </a:prstGeom>
          <a:solidFill>
            <a:srgbClr val="FFFF66"/>
          </a:solidFill>
          <a:ln w="28575" cap="flat" cmpd="sng">
            <a:solidFill>
              <a:schemeClr val="accent2"/>
            </a:solidFill>
            <a:prstDash val="solid"/>
            <a:round/>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8" name="Shape 817">
            <a:extLst>
              <a:ext uri="{FF2B5EF4-FFF2-40B4-BE49-F238E27FC236}">
                <a16:creationId xmlns:a16="http://schemas.microsoft.com/office/drawing/2014/main" id="{46140D7B-08DF-BBEC-5DE5-B76BC592976E}"/>
              </a:ext>
            </a:extLst>
          </p:cNvPr>
          <p:cNvSpPr/>
          <p:nvPr/>
        </p:nvSpPr>
        <p:spPr>
          <a:xfrm>
            <a:off x="1686767" y="1646545"/>
            <a:ext cx="1727199" cy="576263"/>
          </a:xfrm>
          <a:prstGeom prst="ellipse">
            <a:avLst/>
          </a:prstGeom>
          <a:solidFill>
            <a:srgbClr val="FFFF66"/>
          </a:solidFill>
          <a:ln w="28575" cap="flat" cmpd="sng">
            <a:solidFill>
              <a:schemeClr val="accent2"/>
            </a:solidFill>
            <a:prstDash val="solid"/>
            <a:round/>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9" name="Shape 818">
            <a:extLst>
              <a:ext uri="{FF2B5EF4-FFF2-40B4-BE49-F238E27FC236}">
                <a16:creationId xmlns:a16="http://schemas.microsoft.com/office/drawing/2014/main" id="{CEFCF78E-4FEF-05D8-071D-912CCFB15B4F}"/>
              </a:ext>
            </a:extLst>
          </p:cNvPr>
          <p:cNvSpPr txBox="1"/>
          <p:nvPr/>
        </p:nvSpPr>
        <p:spPr>
          <a:xfrm>
            <a:off x="2043954" y="1717982"/>
            <a:ext cx="998537" cy="396875"/>
          </a:xfrm>
          <a:prstGeom prst="rect">
            <a:avLst/>
          </a:prstGeom>
          <a:noFill/>
          <a:ln>
            <a:noFill/>
          </a:ln>
        </p:spPr>
        <p:txBody>
          <a:bodyPr lIns="91425" tIns="45700" rIns="91425" bIns="45700" anchor="t" anchorCtr="0">
            <a:noAutofit/>
          </a:bodyPr>
          <a:lstStyle/>
          <a:p>
            <a:pPr marL="342891" indent="-342891" algn="ctr">
              <a:buSzPct val="25000"/>
            </a:pPr>
            <a:r>
              <a:rPr lang="en-US" sz="2000">
                <a:solidFill>
                  <a:schemeClr val="dk1"/>
                </a:solidFill>
                <a:latin typeface="Calibri"/>
                <a:ea typeface="Calibri"/>
                <a:cs typeface="Calibri"/>
                <a:sym typeface="Calibri"/>
              </a:rPr>
              <a:t>scarce</a:t>
            </a:r>
          </a:p>
        </p:txBody>
      </p:sp>
      <p:sp>
        <p:nvSpPr>
          <p:cNvPr id="10" name="Shape 819">
            <a:extLst>
              <a:ext uri="{FF2B5EF4-FFF2-40B4-BE49-F238E27FC236}">
                <a16:creationId xmlns:a16="http://schemas.microsoft.com/office/drawing/2014/main" id="{AB1E46C0-E10E-D18D-6919-37BBACB3E557}"/>
              </a:ext>
            </a:extLst>
          </p:cNvPr>
          <p:cNvSpPr txBox="1"/>
          <p:nvPr/>
        </p:nvSpPr>
        <p:spPr>
          <a:xfrm>
            <a:off x="2085229" y="5750232"/>
            <a:ext cx="930275" cy="396875"/>
          </a:xfrm>
          <a:prstGeom prst="rect">
            <a:avLst/>
          </a:prstGeom>
          <a:noFill/>
          <a:ln>
            <a:noFill/>
          </a:ln>
        </p:spPr>
        <p:txBody>
          <a:bodyPr lIns="91425" tIns="45700" rIns="91425" bIns="45700" anchor="t" anchorCtr="0">
            <a:noAutofit/>
          </a:bodyPr>
          <a:lstStyle/>
          <a:p>
            <a:pPr marL="342891" indent="-342891" algn="ctr">
              <a:buSzPct val="25000"/>
            </a:pPr>
            <a:r>
              <a:rPr lang="en-US" sz="2000">
                <a:solidFill>
                  <a:schemeClr val="dk1"/>
                </a:solidFill>
                <a:latin typeface="Calibri"/>
                <a:ea typeface="Calibri"/>
                <a:cs typeface="Calibri"/>
                <a:sym typeface="Calibri"/>
              </a:rPr>
              <a:t>good</a:t>
            </a:r>
          </a:p>
        </p:txBody>
      </p:sp>
      <p:cxnSp>
        <p:nvCxnSpPr>
          <p:cNvPr id="11" name="Shape 820">
            <a:extLst>
              <a:ext uri="{FF2B5EF4-FFF2-40B4-BE49-F238E27FC236}">
                <a16:creationId xmlns:a16="http://schemas.microsoft.com/office/drawing/2014/main" id="{68458AC0-B02D-D5D5-3711-87A7CAB0F080}"/>
              </a:ext>
            </a:extLst>
          </p:cNvPr>
          <p:cNvCxnSpPr/>
          <p:nvPr/>
        </p:nvCxnSpPr>
        <p:spPr>
          <a:xfrm>
            <a:off x="2070940" y="2222808"/>
            <a:ext cx="0" cy="3455988"/>
          </a:xfrm>
          <a:prstGeom prst="straightConnector1">
            <a:avLst/>
          </a:prstGeom>
          <a:noFill/>
          <a:ln w="12700" cap="flat" cmpd="sng">
            <a:solidFill>
              <a:schemeClr val="dk1"/>
            </a:solidFill>
            <a:prstDash val="solid"/>
            <a:round/>
            <a:headEnd type="none" w="med" len="med"/>
            <a:tailEnd type="triangle" w="lg" len="lg"/>
          </a:ln>
        </p:spPr>
      </p:cxnSp>
      <p:cxnSp>
        <p:nvCxnSpPr>
          <p:cNvPr id="12" name="Shape 821">
            <a:extLst>
              <a:ext uri="{FF2B5EF4-FFF2-40B4-BE49-F238E27FC236}">
                <a16:creationId xmlns:a16="http://schemas.microsoft.com/office/drawing/2014/main" id="{CF72A432-ECD3-6113-25E4-9B246A3D11E4}"/>
              </a:ext>
            </a:extLst>
          </p:cNvPr>
          <p:cNvCxnSpPr/>
          <p:nvPr/>
        </p:nvCxnSpPr>
        <p:spPr>
          <a:xfrm>
            <a:off x="3148853" y="2222808"/>
            <a:ext cx="0" cy="3455988"/>
          </a:xfrm>
          <a:prstGeom prst="straightConnector1">
            <a:avLst/>
          </a:prstGeom>
          <a:noFill/>
          <a:ln w="12700" cap="flat" cmpd="sng">
            <a:solidFill>
              <a:schemeClr val="dk1"/>
            </a:solidFill>
            <a:prstDash val="solid"/>
            <a:round/>
            <a:headEnd type="none" w="med" len="med"/>
            <a:tailEnd type="triangle" w="lg" len="lg"/>
          </a:ln>
        </p:spPr>
      </p:cxnSp>
      <p:sp>
        <p:nvSpPr>
          <p:cNvPr id="13" name="Shape 822">
            <a:extLst>
              <a:ext uri="{FF2B5EF4-FFF2-40B4-BE49-F238E27FC236}">
                <a16:creationId xmlns:a16="http://schemas.microsoft.com/office/drawing/2014/main" id="{F6CAF6D2-986F-220D-3178-5BD99CA8FC26}"/>
              </a:ext>
            </a:extLst>
          </p:cNvPr>
          <p:cNvSpPr txBox="1"/>
          <p:nvPr/>
        </p:nvSpPr>
        <p:spPr>
          <a:xfrm rot="-5400000">
            <a:off x="369934" y="3538052"/>
            <a:ext cx="3455987" cy="822324"/>
          </a:xfrm>
          <a:prstGeom prst="rect">
            <a:avLst/>
          </a:prstGeom>
          <a:noFill/>
          <a:ln>
            <a:noFill/>
          </a:ln>
        </p:spPr>
        <p:txBody>
          <a:bodyPr lIns="91425" tIns="45700" rIns="91425" bIns="45700" anchor="t" anchorCtr="0">
            <a:noAutofit/>
          </a:bodyPr>
          <a:lstStyle/>
          <a:p>
            <a:pPr marL="342891" indent="-342891" algn="ctr">
              <a:buSzPct val="25000"/>
            </a:pPr>
            <a:r>
              <a:rPr lang="en-US" sz="2400">
                <a:solidFill>
                  <a:schemeClr val="dk1"/>
                </a:solidFill>
                <a:latin typeface="Calibri"/>
                <a:ea typeface="Calibri"/>
                <a:cs typeface="Calibri"/>
                <a:sym typeface="Calibri"/>
              </a:rPr>
              <a:t>Definition of the </a:t>
            </a:r>
            <a:br>
              <a:rPr lang="en-US" sz="2400">
                <a:solidFill>
                  <a:schemeClr val="dk1"/>
                </a:solidFill>
                <a:latin typeface="Calibri"/>
                <a:ea typeface="Calibri"/>
                <a:cs typeface="Calibri"/>
                <a:sym typeface="Calibri"/>
              </a:rPr>
            </a:br>
            <a:r>
              <a:rPr lang="en-US" sz="2400">
                <a:solidFill>
                  <a:schemeClr val="dk1"/>
                </a:solidFill>
                <a:latin typeface="Calibri"/>
                <a:ea typeface="Calibri"/>
                <a:cs typeface="Calibri"/>
                <a:sym typeface="Calibri"/>
              </a:rPr>
              <a:t>photon direction</a:t>
            </a:r>
          </a:p>
        </p:txBody>
      </p:sp>
      <p:sp>
        <p:nvSpPr>
          <p:cNvPr id="14" name="Shape 823">
            <a:extLst>
              <a:ext uri="{FF2B5EF4-FFF2-40B4-BE49-F238E27FC236}">
                <a16:creationId xmlns:a16="http://schemas.microsoft.com/office/drawing/2014/main" id="{17EB611D-B949-FD5C-4F70-7FD3CF6721D0}"/>
              </a:ext>
            </a:extLst>
          </p:cNvPr>
          <p:cNvSpPr txBox="1"/>
          <p:nvPr/>
        </p:nvSpPr>
        <p:spPr>
          <a:xfrm rot="-5400000">
            <a:off x="1574053" y="3465820"/>
            <a:ext cx="3168651" cy="822324"/>
          </a:xfrm>
          <a:prstGeom prst="rect">
            <a:avLst/>
          </a:prstGeom>
          <a:noFill/>
          <a:ln>
            <a:noFill/>
          </a:ln>
        </p:spPr>
        <p:txBody>
          <a:bodyPr lIns="91425" tIns="45700" rIns="91425" bIns="45700" anchor="t" anchorCtr="0">
            <a:noAutofit/>
          </a:bodyPr>
          <a:lstStyle/>
          <a:p>
            <a:pPr marL="342891" indent="-342891" algn="ctr">
              <a:buSzPct val="25000"/>
            </a:pPr>
            <a:r>
              <a:rPr lang="en-US" sz="2400">
                <a:solidFill>
                  <a:schemeClr val="dk1"/>
                </a:solidFill>
                <a:latin typeface="Calibri"/>
                <a:ea typeface="Calibri"/>
                <a:cs typeface="Calibri"/>
                <a:sym typeface="Calibri"/>
              </a:rPr>
              <a:t>Doppler correction</a:t>
            </a:r>
            <a:br>
              <a:rPr lang="en-US" sz="2400">
                <a:solidFill>
                  <a:schemeClr val="dk1"/>
                </a:solidFill>
                <a:latin typeface="Calibri"/>
                <a:ea typeface="Calibri"/>
                <a:cs typeface="Calibri"/>
                <a:sym typeface="Calibri"/>
              </a:rPr>
            </a:br>
            <a:r>
              <a:rPr lang="en-US" sz="2400">
                <a:solidFill>
                  <a:schemeClr val="dk1"/>
                </a:solidFill>
                <a:latin typeface="Calibri"/>
                <a:ea typeface="Calibri"/>
                <a:cs typeface="Calibri"/>
                <a:sym typeface="Calibri"/>
              </a:rPr>
              <a:t>capability</a:t>
            </a:r>
          </a:p>
        </p:txBody>
      </p:sp>
      <p:sp>
        <p:nvSpPr>
          <p:cNvPr id="15" name="Shape 824">
            <a:extLst>
              <a:ext uri="{FF2B5EF4-FFF2-40B4-BE49-F238E27FC236}">
                <a16:creationId xmlns:a16="http://schemas.microsoft.com/office/drawing/2014/main" id="{E1547C61-157F-FD77-F488-354DFDBBBBAE}"/>
              </a:ext>
            </a:extLst>
          </p:cNvPr>
          <p:cNvSpPr/>
          <p:nvPr/>
        </p:nvSpPr>
        <p:spPr>
          <a:xfrm>
            <a:off x="3547316" y="1502082"/>
            <a:ext cx="4652963" cy="5111751"/>
          </a:xfrm>
          <a:prstGeom prst="rect">
            <a:avLst/>
          </a:prstGeom>
          <a:noFill/>
          <a:ln w="9525" cap="flat" cmpd="sng">
            <a:solidFill>
              <a:schemeClr val="dk1"/>
            </a:solidFill>
            <a:prstDash val="solid"/>
            <a:miter/>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pic>
        <p:nvPicPr>
          <p:cNvPr id="16" name="Shape 825" descr="detsegmgtCASCb50sovrap2">
            <a:extLst>
              <a:ext uri="{FF2B5EF4-FFF2-40B4-BE49-F238E27FC236}">
                <a16:creationId xmlns:a16="http://schemas.microsoft.com/office/drawing/2014/main" id="{5C172A30-9D53-2782-5302-437FA646CFA9}"/>
              </a:ext>
            </a:extLst>
          </p:cNvPr>
          <p:cNvPicPr preferRelativeResize="0"/>
          <p:nvPr/>
        </p:nvPicPr>
        <p:blipFill rotWithShape="1">
          <a:blip r:embed="rId2">
            <a:alphaModFix/>
          </a:blip>
          <a:srcRect/>
          <a:stretch/>
        </p:blipFill>
        <p:spPr>
          <a:xfrm>
            <a:off x="3613990" y="1573520"/>
            <a:ext cx="4537075" cy="4968875"/>
          </a:xfrm>
          <a:prstGeom prst="rect">
            <a:avLst/>
          </a:prstGeom>
          <a:noFill/>
          <a:ln>
            <a:noFill/>
          </a:ln>
        </p:spPr>
      </p:pic>
      <p:sp>
        <p:nvSpPr>
          <p:cNvPr id="17" name="Shape 826">
            <a:extLst>
              <a:ext uri="{FF2B5EF4-FFF2-40B4-BE49-F238E27FC236}">
                <a16:creationId xmlns:a16="http://schemas.microsoft.com/office/drawing/2014/main" id="{2CDEF01F-EEF7-6EDA-C0C8-A2B10C01752F}"/>
              </a:ext>
            </a:extLst>
          </p:cNvPr>
          <p:cNvSpPr/>
          <p:nvPr/>
        </p:nvSpPr>
        <p:spPr>
          <a:xfrm>
            <a:off x="9128967" y="2654608"/>
            <a:ext cx="466725" cy="647700"/>
          </a:xfrm>
          <a:prstGeom prst="downArrow">
            <a:avLst>
              <a:gd name="adj1" fmla="val 50000"/>
              <a:gd name="adj2" fmla="val 34694"/>
            </a:avLst>
          </a:prstGeom>
          <a:solidFill>
            <a:schemeClr val="dk1"/>
          </a:solidFill>
          <a:ln>
            <a:noFill/>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18" name="Shape 827">
            <a:extLst>
              <a:ext uri="{FF2B5EF4-FFF2-40B4-BE49-F238E27FC236}">
                <a16:creationId xmlns:a16="http://schemas.microsoft.com/office/drawing/2014/main" id="{2B827F5E-3FA9-871E-89D4-90A3FF4793D4}"/>
              </a:ext>
            </a:extLst>
          </p:cNvPr>
          <p:cNvSpPr/>
          <p:nvPr/>
        </p:nvSpPr>
        <p:spPr>
          <a:xfrm>
            <a:off x="9128967" y="4023033"/>
            <a:ext cx="466725" cy="647700"/>
          </a:xfrm>
          <a:prstGeom prst="downArrow">
            <a:avLst>
              <a:gd name="adj1" fmla="val 50000"/>
              <a:gd name="adj2" fmla="val 34694"/>
            </a:avLst>
          </a:prstGeom>
          <a:solidFill>
            <a:schemeClr val="dk1"/>
          </a:solidFill>
          <a:ln>
            <a:noFill/>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19" name="Shape 828">
            <a:extLst>
              <a:ext uri="{FF2B5EF4-FFF2-40B4-BE49-F238E27FC236}">
                <a16:creationId xmlns:a16="http://schemas.microsoft.com/office/drawing/2014/main" id="{4EFF36F2-DD01-92BD-E241-6C249EC1C6E4}"/>
              </a:ext>
            </a:extLst>
          </p:cNvPr>
          <p:cNvSpPr txBox="1"/>
          <p:nvPr/>
        </p:nvSpPr>
        <p:spPr>
          <a:xfrm>
            <a:off x="8597153" y="2146608"/>
            <a:ext cx="1528763" cy="425449"/>
          </a:xfrm>
          <a:prstGeom prst="rect">
            <a:avLst/>
          </a:prstGeom>
          <a:solidFill>
            <a:srgbClr val="FFFF99"/>
          </a:solidFill>
          <a:ln w="28575" cap="flat" cmpd="sng">
            <a:solidFill>
              <a:srgbClr val="0000FF"/>
            </a:solidFill>
            <a:prstDash val="solid"/>
            <a:miter/>
            <a:headEnd type="none" w="med" len="med"/>
            <a:tailEnd type="none" w="med" len="med"/>
          </a:ln>
        </p:spPr>
        <p:txBody>
          <a:bodyPr lIns="91425" tIns="45700" rIns="91425" bIns="45700" anchor="t" anchorCtr="0">
            <a:noAutofit/>
          </a:bodyPr>
          <a:lstStyle/>
          <a:p>
            <a:pPr marL="342891" indent="-342891" algn="ctr">
              <a:buSzPct val="25000"/>
            </a:pPr>
            <a:r>
              <a:rPr lang="en-US" sz="2000">
                <a:solidFill>
                  <a:schemeClr val="dk1"/>
                </a:solidFill>
                <a:latin typeface="Calibri"/>
                <a:ea typeface="Calibri"/>
                <a:cs typeface="Calibri"/>
                <a:sym typeface="Calibri"/>
              </a:rPr>
              <a:t>Detector</a:t>
            </a:r>
          </a:p>
        </p:txBody>
      </p:sp>
      <p:sp>
        <p:nvSpPr>
          <p:cNvPr id="20" name="Shape 829">
            <a:extLst>
              <a:ext uri="{FF2B5EF4-FFF2-40B4-BE49-F238E27FC236}">
                <a16:creationId xmlns:a16="http://schemas.microsoft.com/office/drawing/2014/main" id="{A576C183-9F9C-D50E-BB86-3E40871E274E}"/>
              </a:ext>
            </a:extLst>
          </p:cNvPr>
          <p:cNvSpPr txBox="1"/>
          <p:nvPr/>
        </p:nvSpPr>
        <p:spPr>
          <a:xfrm>
            <a:off x="8597154" y="3518208"/>
            <a:ext cx="1530351" cy="425449"/>
          </a:xfrm>
          <a:prstGeom prst="rect">
            <a:avLst/>
          </a:prstGeom>
          <a:solidFill>
            <a:srgbClr val="FFFF99"/>
          </a:solidFill>
          <a:ln w="28575" cap="flat" cmpd="sng">
            <a:solidFill>
              <a:schemeClr val="accent2"/>
            </a:solidFill>
            <a:prstDash val="solid"/>
            <a:miter/>
            <a:headEnd type="none" w="med" len="med"/>
            <a:tailEnd type="none" w="med" len="med"/>
          </a:ln>
        </p:spPr>
        <p:txBody>
          <a:bodyPr lIns="91425" tIns="45700" rIns="91425" bIns="45700" anchor="t" anchorCtr="0">
            <a:noAutofit/>
          </a:bodyPr>
          <a:lstStyle/>
          <a:p>
            <a:pPr marL="342891" indent="-342891" algn="ctr">
              <a:buSzPct val="25000"/>
            </a:pPr>
            <a:r>
              <a:rPr lang="en-US" sz="2000">
                <a:solidFill>
                  <a:schemeClr val="dk1"/>
                </a:solidFill>
                <a:latin typeface="Calibri"/>
                <a:ea typeface="Calibri"/>
                <a:cs typeface="Calibri"/>
                <a:sym typeface="Calibri"/>
              </a:rPr>
              <a:t>Segment</a:t>
            </a:r>
          </a:p>
        </p:txBody>
      </p:sp>
      <p:sp>
        <p:nvSpPr>
          <p:cNvPr id="21" name="Shape 830">
            <a:extLst>
              <a:ext uri="{FF2B5EF4-FFF2-40B4-BE49-F238E27FC236}">
                <a16:creationId xmlns:a16="http://schemas.microsoft.com/office/drawing/2014/main" id="{0B92FA26-D84A-C1C7-24C0-4D264D6BDA87}"/>
              </a:ext>
            </a:extLst>
          </p:cNvPr>
          <p:cNvSpPr txBox="1"/>
          <p:nvPr/>
        </p:nvSpPr>
        <p:spPr>
          <a:xfrm>
            <a:off x="8298705" y="4813608"/>
            <a:ext cx="2127249" cy="1644649"/>
          </a:xfrm>
          <a:prstGeom prst="rect">
            <a:avLst/>
          </a:prstGeom>
          <a:solidFill>
            <a:srgbClr val="FFFF99"/>
          </a:solidFill>
          <a:ln w="28575" cap="flat" cmpd="sng">
            <a:solidFill>
              <a:schemeClr val="accent2"/>
            </a:solidFill>
            <a:prstDash val="solid"/>
            <a:miter/>
            <a:headEnd type="none" w="med" len="med"/>
            <a:tailEnd type="none" w="med" len="med"/>
          </a:ln>
        </p:spPr>
        <p:txBody>
          <a:bodyPr lIns="91425" tIns="45700" rIns="91425" bIns="45700" anchor="t" anchorCtr="0">
            <a:noAutofit/>
          </a:bodyPr>
          <a:lstStyle/>
          <a:p>
            <a:pPr algn="ctr">
              <a:buSzPct val="25000"/>
            </a:pPr>
            <a:r>
              <a:rPr lang="en-US" sz="2000" dirty="0">
                <a:solidFill>
                  <a:schemeClr val="dk1"/>
                </a:solidFill>
                <a:latin typeface="Calibri"/>
                <a:ea typeface="Calibri"/>
                <a:cs typeface="Calibri"/>
                <a:sym typeface="Calibri"/>
              </a:rPr>
              <a:t>Pulse shape</a:t>
            </a:r>
            <a:br>
              <a:rPr lang="en-US" sz="2000" dirty="0">
                <a:solidFill>
                  <a:schemeClr val="dk1"/>
                </a:solidFill>
                <a:latin typeface="Calibri"/>
                <a:ea typeface="Calibri"/>
                <a:cs typeface="Calibri"/>
                <a:sym typeface="Calibri"/>
              </a:rPr>
            </a:br>
            <a:r>
              <a:rPr lang="en-US" sz="2000" dirty="0">
                <a:solidFill>
                  <a:schemeClr val="dk1"/>
                </a:solidFill>
                <a:latin typeface="Calibri"/>
                <a:ea typeface="Calibri"/>
                <a:cs typeface="Calibri"/>
                <a:sym typeface="Calibri"/>
              </a:rPr>
              <a:t>analysis </a:t>
            </a:r>
          </a:p>
          <a:p>
            <a:pPr algn="ctr">
              <a:spcBef>
                <a:spcPts val="1000"/>
              </a:spcBef>
              <a:buSzPct val="25000"/>
            </a:pPr>
            <a:r>
              <a:rPr lang="en-US" sz="2000" dirty="0">
                <a:solidFill>
                  <a:schemeClr val="dk1"/>
                </a:solidFill>
                <a:latin typeface="Calibri"/>
                <a:ea typeface="Calibri"/>
                <a:cs typeface="Calibri"/>
                <a:sym typeface="Calibri"/>
              </a:rPr>
              <a:t>+</a:t>
            </a:r>
          </a:p>
          <a:p>
            <a:pPr algn="ctr">
              <a:spcBef>
                <a:spcPts val="1000"/>
              </a:spcBef>
              <a:buSzPct val="25000"/>
            </a:pPr>
            <a:r>
              <a:rPr lang="en-US" sz="2000" dirty="0">
                <a:solidFill>
                  <a:schemeClr val="dk1"/>
                </a:solidFill>
                <a:latin typeface="Calibri"/>
                <a:ea typeface="Calibri"/>
                <a:cs typeface="Calibri"/>
                <a:sym typeface="Calibri"/>
              </a:rPr>
              <a:t> tracking </a:t>
            </a:r>
            <a:r>
              <a:rPr lang="en-US" sz="2000" dirty="0">
                <a:solidFill>
                  <a:schemeClr val="dk1"/>
                </a:solidFill>
                <a:latin typeface="Symbol" pitchFamily="2" charset="2"/>
                <a:ea typeface="Noto Sans Symbols"/>
                <a:cs typeface="Noto Sans Symbols"/>
                <a:sym typeface="Noto Sans Symbols"/>
              </a:rPr>
              <a:t>g</a:t>
            </a:r>
          </a:p>
        </p:txBody>
      </p:sp>
      <p:sp>
        <p:nvSpPr>
          <p:cNvPr id="22" name="Shape 831">
            <a:extLst>
              <a:ext uri="{FF2B5EF4-FFF2-40B4-BE49-F238E27FC236}">
                <a16:creationId xmlns:a16="http://schemas.microsoft.com/office/drawing/2014/main" id="{316B7CB0-8821-75E6-7001-0B0E50657697}"/>
              </a:ext>
            </a:extLst>
          </p:cNvPr>
          <p:cNvSpPr/>
          <p:nvPr/>
        </p:nvSpPr>
        <p:spPr>
          <a:xfrm>
            <a:off x="5209428" y="5534333"/>
            <a:ext cx="198439" cy="576263"/>
          </a:xfrm>
          <a:prstGeom prst="rect">
            <a:avLst/>
          </a:prstGeom>
          <a:noFill/>
          <a:ln w="28575" cap="flat" cmpd="sng">
            <a:solidFill>
              <a:schemeClr val="accent2"/>
            </a:solidFill>
            <a:prstDash val="solid"/>
            <a:miter/>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23" name="Shape 832">
            <a:extLst>
              <a:ext uri="{FF2B5EF4-FFF2-40B4-BE49-F238E27FC236}">
                <a16:creationId xmlns:a16="http://schemas.microsoft.com/office/drawing/2014/main" id="{BB8753E8-65C7-C781-4ECA-CD8E32630B52}"/>
              </a:ext>
            </a:extLst>
          </p:cNvPr>
          <p:cNvSpPr/>
          <p:nvPr/>
        </p:nvSpPr>
        <p:spPr>
          <a:xfrm>
            <a:off x="5209428" y="4023033"/>
            <a:ext cx="198439" cy="576263"/>
          </a:xfrm>
          <a:prstGeom prst="rect">
            <a:avLst/>
          </a:prstGeom>
          <a:noFill/>
          <a:ln w="28575" cap="flat" cmpd="sng">
            <a:solidFill>
              <a:schemeClr val="accent2"/>
            </a:solidFill>
            <a:prstDash val="solid"/>
            <a:miter/>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24" name="Shape 833">
            <a:extLst>
              <a:ext uri="{FF2B5EF4-FFF2-40B4-BE49-F238E27FC236}">
                <a16:creationId xmlns:a16="http://schemas.microsoft.com/office/drawing/2014/main" id="{422DDE64-9595-4761-AB7D-EF1317F2E590}"/>
              </a:ext>
            </a:extLst>
          </p:cNvPr>
          <p:cNvSpPr/>
          <p:nvPr/>
        </p:nvSpPr>
        <p:spPr>
          <a:xfrm>
            <a:off x="5209428" y="2510145"/>
            <a:ext cx="198439" cy="576263"/>
          </a:xfrm>
          <a:prstGeom prst="rect">
            <a:avLst/>
          </a:prstGeom>
          <a:noFill/>
          <a:ln w="28575" cap="flat" cmpd="sng">
            <a:solidFill>
              <a:schemeClr val="accent2"/>
            </a:solidFill>
            <a:prstDash val="solid"/>
            <a:miter/>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25" name="Shape 834">
            <a:extLst>
              <a:ext uri="{FF2B5EF4-FFF2-40B4-BE49-F238E27FC236}">
                <a16:creationId xmlns:a16="http://schemas.microsoft.com/office/drawing/2014/main" id="{FC71AEBA-537C-9CCA-C582-889F85585D9E}"/>
              </a:ext>
            </a:extLst>
          </p:cNvPr>
          <p:cNvSpPr/>
          <p:nvPr/>
        </p:nvSpPr>
        <p:spPr>
          <a:xfrm>
            <a:off x="5209428" y="3157846"/>
            <a:ext cx="198439" cy="647700"/>
          </a:xfrm>
          <a:prstGeom prst="downArrow">
            <a:avLst>
              <a:gd name="adj1" fmla="val 50000"/>
              <a:gd name="adj2" fmla="val 81600"/>
            </a:avLst>
          </a:prstGeom>
          <a:solidFill>
            <a:schemeClr val="dk1"/>
          </a:solidFill>
          <a:ln>
            <a:noFill/>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26" name="Shape 835">
            <a:extLst>
              <a:ext uri="{FF2B5EF4-FFF2-40B4-BE49-F238E27FC236}">
                <a16:creationId xmlns:a16="http://schemas.microsoft.com/office/drawing/2014/main" id="{48CA17EE-E49F-4982-E03A-DBDF82DE175B}"/>
              </a:ext>
            </a:extLst>
          </p:cNvPr>
          <p:cNvSpPr/>
          <p:nvPr/>
        </p:nvSpPr>
        <p:spPr>
          <a:xfrm>
            <a:off x="5209428" y="4670733"/>
            <a:ext cx="198439" cy="647700"/>
          </a:xfrm>
          <a:prstGeom prst="downArrow">
            <a:avLst>
              <a:gd name="adj1" fmla="val 50000"/>
              <a:gd name="adj2" fmla="val 81600"/>
            </a:avLst>
          </a:prstGeom>
          <a:solidFill>
            <a:schemeClr val="dk1"/>
          </a:solidFill>
          <a:ln>
            <a:noFill/>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27" name="Shape 836">
            <a:extLst>
              <a:ext uri="{FF2B5EF4-FFF2-40B4-BE49-F238E27FC236}">
                <a16:creationId xmlns:a16="http://schemas.microsoft.com/office/drawing/2014/main" id="{55E46C12-B90B-5EFD-2B87-BFC3BA13B5E8}"/>
              </a:ext>
            </a:extLst>
          </p:cNvPr>
          <p:cNvSpPr txBox="1"/>
          <p:nvPr/>
        </p:nvSpPr>
        <p:spPr>
          <a:xfrm>
            <a:off x="5501528" y="6326494"/>
            <a:ext cx="1225551" cy="274636"/>
          </a:xfrm>
          <a:prstGeom prst="rect">
            <a:avLst/>
          </a:prstGeom>
          <a:solidFill>
            <a:schemeClr val="lt1"/>
          </a:solidFill>
          <a:ln>
            <a:noFill/>
          </a:ln>
        </p:spPr>
        <p:txBody>
          <a:bodyPr lIns="91425" tIns="45700" rIns="91425" bIns="45700" anchor="t" anchorCtr="0">
            <a:noAutofit/>
          </a:bodyPr>
          <a:lstStyle/>
          <a:p>
            <a:pPr>
              <a:buSzPct val="25000"/>
            </a:pPr>
            <a:r>
              <a:rPr lang="en-US" sz="1200">
                <a:solidFill>
                  <a:schemeClr val="dk1"/>
                </a:solidFill>
                <a:latin typeface="Times New Roman"/>
                <a:ea typeface="Times New Roman"/>
                <a:cs typeface="Times New Roman"/>
                <a:sym typeface="Times New Roman"/>
              </a:rPr>
              <a:t>Energy (keV)</a:t>
            </a:r>
          </a:p>
        </p:txBody>
      </p:sp>
      <p:sp>
        <p:nvSpPr>
          <p:cNvPr id="28" name="Shape 837">
            <a:extLst>
              <a:ext uri="{FF2B5EF4-FFF2-40B4-BE49-F238E27FC236}">
                <a16:creationId xmlns:a16="http://schemas.microsoft.com/office/drawing/2014/main" id="{6B010230-6E16-EC75-DE12-A814AAC374A2}"/>
              </a:ext>
            </a:extLst>
          </p:cNvPr>
          <p:cNvSpPr txBox="1"/>
          <p:nvPr/>
        </p:nvSpPr>
        <p:spPr>
          <a:xfrm>
            <a:off x="5095129" y="1286183"/>
            <a:ext cx="1703387" cy="466725"/>
          </a:xfrm>
          <a:prstGeom prst="rect">
            <a:avLst/>
          </a:prstGeom>
          <a:solidFill>
            <a:srgbClr val="FFFF00"/>
          </a:solidFill>
          <a:ln w="9525" cap="flat" cmpd="sng">
            <a:solidFill>
              <a:schemeClr val="dk1"/>
            </a:solidFill>
            <a:prstDash val="solid"/>
            <a:miter/>
            <a:headEnd type="none" w="med" len="med"/>
            <a:tailEnd type="none" w="med" len="med"/>
          </a:ln>
        </p:spPr>
        <p:txBody>
          <a:bodyPr lIns="91425" tIns="45700" rIns="91425" bIns="45700" anchor="t" anchorCtr="0">
            <a:noAutofit/>
          </a:bodyPr>
          <a:lstStyle/>
          <a:p>
            <a:pPr>
              <a:buSzPct val="25000"/>
            </a:pPr>
            <a:r>
              <a:rPr lang="en-US" sz="2400">
                <a:solidFill>
                  <a:schemeClr val="dk1"/>
                </a:solidFill>
                <a:latin typeface="Calibri"/>
                <a:ea typeface="Calibri"/>
                <a:cs typeface="Calibri"/>
                <a:sym typeface="Calibri"/>
              </a:rPr>
              <a:t>v/c = 20 %</a:t>
            </a:r>
          </a:p>
        </p:txBody>
      </p:sp>
    </p:spTree>
    <p:extLst>
      <p:ext uri="{BB962C8B-B14F-4D97-AF65-F5344CB8AC3E}">
        <p14:creationId xmlns:p14="http://schemas.microsoft.com/office/powerpoint/2010/main" val="31855323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4BDC33E4-C503-F181-2AFF-8B67C6D0286D}"/>
              </a:ext>
            </a:extLst>
          </p:cNvPr>
          <p:cNvSpPr>
            <a:spLocks noGrp="1"/>
          </p:cNvSpPr>
          <p:nvPr>
            <p:ph type="body" sz="quarter" idx="18"/>
          </p:nvPr>
        </p:nvSpPr>
        <p:spPr/>
        <p:txBody>
          <a:bodyPr/>
          <a:lstStyle/>
          <a:p>
            <a:r>
              <a:rPr lang="fr-FR" dirty="0" err="1"/>
              <a:t>Tracking</a:t>
            </a:r>
            <a:r>
              <a:rPr lang="fr-FR" dirty="0"/>
              <a:t> of radiation</a:t>
            </a:r>
          </a:p>
        </p:txBody>
      </p:sp>
      <p:sp>
        <p:nvSpPr>
          <p:cNvPr id="7" name="Shape 844">
            <a:extLst>
              <a:ext uri="{FF2B5EF4-FFF2-40B4-BE49-F238E27FC236}">
                <a16:creationId xmlns:a16="http://schemas.microsoft.com/office/drawing/2014/main" id="{E0613585-EC8B-13B8-BCFB-E1A7E4879B1D}"/>
              </a:ext>
            </a:extLst>
          </p:cNvPr>
          <p:cNvSpPr/>
          <p:nvPr/>
        </p:nvSpPr>
        <p:spPr>
          <a:xfrm>
            <a:off x="6078070" y="1207507"/>
            <a:ext cx="4248472" cy="5587007"/>
          </a:xfrm>
          <a:prstGeom prst="rect">
            <a:avLst/>
          </a:prstGeom>
          <a:solidFill>
            <a:srgbClr val="EAF1DD"/>
          </a:solidFill>
          <a:ln w="31750" cap="flat" cmpd="sng">
            <a:solidFill>
              <a:srgbClr val="FF0000"/>
            </a:solidFill>
            <a:prstDash val="solid"/>
            <a:round/>
            <a:headEnd type="none" w="med" len="med"/>
            <a:tailEnd type="none" w="med" len="med"/>
          </a:ln>
        </p:spPr>
        <p:txBody>
          <a:bodyPr lIns="91425" tIns="45700" rIns="91425" bIns="45700" anchor="ctr" anchorCtr="0">
            <a:noAutofit/>
          </a:bodyPr>
          <a:lstStyle/>
          <a:p>
            <a:pPr algn="ctr"/>
            <a:endParaRPr>
              <a:solidFill>
                <a:schemeClr val="lt1"/>
              </a:solidFill>
              <a:latin typeface="Calibri"/>
              <a:ea typeface="Calibri"/>
              <a:cs typeface="Calibri"/>
              <a:sym typeface="Calibri"/>
            </a:endParaRPr>
          </a:p>
        </p:txBody>
      </p:sp>
      <p:sp>
        <p:nvSpPr>
          <p:cNvPr id="8" name="Shape 845">
            <a:extLst>
              <a:ext uri="{FF2B5EF4-FFF2-40B4-BE49-F238E27FC236}">
                <a16:creationId xmlns:a16="http://schemas.microsoft.com/office/drawing/2014/main" id="{46F0F200-374D-C355-1B99-85D1EE723CE6}"/>
              </a:ext>
            </a:extLst>
          </p:cNvPr>
          <p:cNvSpPr/>
          <p:nvPr/>
        </p:nvSpPr>
        <p:spPr>
          <a:xfrm>
            <a:off x="1829598" y="1207508"/>
            <a:ext cx="4104456" cy="5587008"/>
          </a:xfrm>
          <a:prstGeom prst="rect">
            <a:avLst/>
          </a:prstGeom>
          <a:solidFill>
            <a:srgbClr val="DAEEF3"/>
          </a:solidFill>
          <a:ln>
            <a:noFill/>
          </a:ln>
        </p:spPr>
        <p:txBody>
          <a:bodyPr lIns="91425" tIns="45700" rIns="91425" bIns="45700" anchor="ctr" anchorCtr="0">
            <a:noAutofit/>
          </a:bodyPr>
          <a:lstStyle/>
          <a:p>
            <a:pPr algn="ctr"/>
            <a:endParaRPr>
              <a:solidFill>
                <a:schemeClr val="lt1"/>
              </a:solidFill>
              <a:latin typeface="Calibri"/>
              <a:ea typeface="Calibri"/>
              <a:cs typeface="Calibri"/>
              <a:sym typeface="Calibri"/>
            </a:endParaRPr>
          </a:p>
        </p:txBody>
      </p:sp>
      <p:pic>
        <p:nvPicPr>
          <p:cNvPr id="9" name="Shape 846" descr="DELPHI1">
            <a:extLst>
              <a:ext uri="{FF2B5EF4-FFF2-40B4-BE49-F238E27FC236}">
                <a16:creationId xmlns:a16="http://schemas.microsoft.com/office/drawing/2014/main" id="{A14EF047-EA21-545E-4F93-39DA2FEBC428}"/>
              </a:ext>
            </a:extLst>
          </p:cNvPr>
          <p:cNvPicPr preferRelativeResize="0"/>
          <p:nvPr/>
        </p:nvPicPr>
        <p:blipFill rotWithShape="1">
          <a:blip r:embed="rId2">
            <a:alphaModFix/>
          </a:blip>
          <a:srcRect/>
          <a:stretch/>
        </p:blipFill>
        <p:spPr>
          <a:xfrm>
            <a:off x="2393686" y="1699588"/>
            <a:ext cx="2748280" cy="2748280"/>
          </a:xfrm>
          <a:prstGeom prst="rect">
            <a:avLst/>
          </a:prstGeom>
          <a:noFill/>
          <a:ln>
            <a:noFill/>
          </a:ln>
        </p:spPr>
      </p:pic>
      <p:pic>
        <p:nvPicPr>
          <p:cNvPr id="10" name="Shape 847">
            <a:extLst>
              <a:ext uri="{FF2B5EF4-FFF2-40B4-BE49-F238E27FC236}">
                <a16:creationId xmlns:a16="http://schemas.microsoft.com/office/drawing/2014/main" id="{71E0C0C3-7374-A7E4-F6DB-50D5E6CA4727}"/>
              </a:ext>
            </a:extLst>
          </p:cNvPr>
          <p:cNvPicPr preferRelativeResize="0"/>
          <p:nvPr/>
        </p:nvPicPr>
        <p:blipFill rotWithShape="1">
          <a:blip r:embed="rId3">
            <a:alphaModFix/>
          </a:blip>
          <a:srcRect l="1186" t="4730" r="1698" b="1391"/>
          <a:stretch/>
        </p:blipFill>
        <p:spPr>
          <a:xfrm>
            <a:off x="7033215" y="1725373"/>
            <a:ext cx="2645255" cy="2650489"/>
          </a:xfrm>
          <a:prstGeom prst="rect">
            <a:avLst/>
          </a:prstGeom>
          <a:noFill/>
          <a:ln>
            <a:noFill/>
          </a:ln>
        </p:spPr>
      </p:pic>
      <p:sp>
        <p:nvSpPr>
          <p:cNvPr id="11" name="Shape 848">
            <a:extLst>
              <a:ext uri="{FF2B5EF4-FFF2-40B4-BE49-F238E27FC236}">
                <a16:creationId xmlns:a16="http://schemas.microsoft.com/office/drawing/2014/main" id="{615DE63B-F82C-3037-3023-2BBC49A14901}"/>
              </a:ext>
            </a:extLst>
          </p:cNvPr>
          <p:cNvSpPr/>
          <p:nvPr/>
        </p:nvSpPr>
        <p:spPr>
          <a:xfrm>
            <a:off x="1980273" y="1177891"/>
            <a:ext cx="2938624" cy="461664"/>
          </a:xfrm>
          <a:prstGeom prst="rect">
            <a:avLst/>
          </a:prstGeom>
          <a:noFill/>
          <a:ln>
            <a:noFill/>
          </a:ln>
        </p:spPr>
        <p:txBody>
          <a:bodyPr lIns="91425" tIns="45700" rIns="91425" bIns="45700" anchor="t" anchorCtr="0">
            <a:noAutofit/>
          </a:bodyPr>
          <a:lstStyle/>
          <a:p>
            <a:pPr>
              <a:buSzPct val="25000"/>
            </a:pPr>
            <a:r>
              <a:rPr lang="en-US" sz="2400">
                <a:solidFill>
                  <a:srgbClr val="000000"/>
                </a:solidFill>
                <a:latin typeface="Calibri"/>
                <a:ea typeface="Calibri"/>
                <a:cs typeface="Calibri"/>
                <a:sym typeface="Calibri"/>
              </a:rPr>
              <a:t>in High Energy Physics</a:t>
            </a:r>
          </a:p>
        </p:txBody>
      </p:sp>
      <p:sp>
        <p:nvSpPr>
          <p:cNvPr id="12" name="Shape 849">
            <a:extLst>
              <a:ext uri="{FF2B5EF4-FFF2-40B4-BE49-F238E27FC236}">
                <a16:creationId xmlns:a16="http://schemas.microsoft.com/office/drawing/2014/main" id="{A54C505E-DB45-BDE7-121C-CCEA2AFFF824}"/>
              </a:ext>
            </a:extLst>
          </p:cNvPr>
          <p:cNvSpPr txBox="1"/>
          <p:nvPr/>
        </p:nvSpPr>
        <p:spPr>
          <a:xfrm>
            <a:off x="6468819" y="1177891"/>
            <a:ext cx="3187732" cy="461664"/>
          </a:xfrm>
          <a:prstGeom prst="rect">
            <a:avLst/>
          </a:prstGeom>
          <a:noFill/>
          <a:ln>
            <a:noFill/>
          </a:ln>
        </p:spPr>
        <p:txBody>
          <a:bodyPr lIns="91425" tIns="45700" rIns="91425" bIns="45700" anchor="t" anchorCtr="0">
            <a:noAutofit/>
          </a:bodyPr>
          <a:lstStyle/>
          <a:p>
            <a:pPr>
              <a:buSzPct val="25000"/>
            </a:pPr>
            <a:r>
              <a:rPr lang="en-US" sz="2400">
                <a:solidFill>
                  <a:schemeClr val="dk1"/>
                </a:solidFill>
                <a:latin typeface="Calibri"/>
                <a:ea typeface="Calibri"/>
                <a:cs typeface="Calibri"/>
                <a:sym typeface="Calibri"/>
              </a:rPr>
              <a:t>in Nuclear Spectroscopy</a:t>
            </a:r>
          </a:p>
        </p:txBody>
      </p:sp>
      <p:sp>
        <p:nvSpPr>
          <p:cNvPr id="13" name="Shape 850">
            <a:extLst>
              <a:ext uri="{FF2B5EF4-FFF2-40B4-BE49-F238E27FC236}">
                <a16:creationId xmlns:a16="http://schemas.microsoft.com/office/drawing/2014/main" id="{45455CFE-7235-9910-EDB2-818C179C6286}"/>
              </a:ext>
            </a:extLst>
          </p:cNvPr>
          <p:cNvSpPr txBox="1"/>
          <p:nvPr/>
        </p:nvSpPr>
        <p:spPr>
          <a:xfrm>
            <a:off x="1685581" y="4554901"/>
            <a:ext cx="4176464" cy="2053207"/>
          </a:xfrm>
          <a:prstGeom prst="rect">
            <a:avLst/>
          </a:prstGeom>
          <a:noFill/>
          <a:ln>
            <a:noFill/>
          </a:ln>
        </p:spPr>
        <p:txBody>
          <a:bodyPr lIns="91425" tIns="45700" rIns="91425" bIns="45700" anchor="t" anchorCtr="0">
            <a:noAutofit/>
          </a:bodyPr>
          <a:lstStyle/>
          <a:p>
            <a:pPr algn="ctr">
              <a:lnSpc>
                <a:spcPct val="80000"/>
              </a:lnSpc>
              <a:buClr>
                <a:schemeClr val="dk1"/>
              </a:buClr>
              <a:buSzPct val="25000"/>
            </a:pPr>
            <a:r>
              <a:rPr lang="en-US" sz="2000" dirty="0">
                <a:solidFill>
                  <a:schemeClr val="dk1"/>
                </a:solidFill>
                <a:latin typeface="Calibri"/>
                <a:ea typeface="Verdana" panose="020B0604030504040204" pitchFamily="34" charset="0"/>
                <a:cs typeface="Calibri"/>
                <a:sym typeface="Calibri"/>
              </a:rPr>
              <a:t>“continuous tracks” from very energetic particles</a:t>
            </a:r>
          </a:p>
          <a:p>
            <a:pPr algn="ctr">
              <a:lnSpc>
                <a:spcPct val="80000"/>
              </a:lnSpc>
              <a:spcBef>
                <a:spcPts val="400"/>
              </a:spcBef>
              <a:buClr>
                <a:schemeClr val="dk1"/>
              </a:buClr>
            </a:pPr>
            <a:endParaRPr lang="en-US" sz="2000" dirty="0">
              <a:solidFill>
                <a:schemeClr val="dk1"/>
              </a:solidFill>
              <a:latin typeface="Calibri"/>
              <a:ea typeface="Verdana" panose="020B0604030504040204" pitchFamily="34" charset="0"/>
              <a:cs typeface="Calibri"/>
              <a:sym typeface="Calibri"/>
            </a:endParaRPr>
          </a:p>
          <a:p>
            <a:pPr algn="ctr">
              <a:lnSpc>
                <a:spcPct val="80000"/>
              </a:lnSpc>
              <a:spcBef>
                <a:spcPts val="200"/>
              </a:spcBef>
              <a:buClr>
                <a:schemeClr val="dk1"/>
              </a:buClr>
            </a:pPr>
            <a:endParaRPr sz="1000" dirty="0">
              <a:solidFill>
                <a:schemeClr val="dk1"/>
              </a:solidFill>
              <a:latin typeface="Calibri"/>
              <a:ea typeface="Verdana" panose="020B0604030504040204" pitchFamily="34" charset="0"/>
              <a:cs typeface="Calibri"/>
              <a:sym typeface="Calibri"/>
            </a:endParaRPr>
          </a:p>
          <a:p>
            <a:pPr algn="ctr">
              <a:lnSpc>
                <a:spcPct val="80000"/>
              </a:lnSpc>
              <a:spcBef>
                <a:spcPts val="400"/>
              </a:spcBef>
              <a:buClr>
                <a:schemeClr val="dk1"/>
              </a:buClr>
              <a:buSzPct val="25000"/>
            </a:pPr>
            <a:r>
              <a:rPr lang="en-US" sz="2000" dirty="0">
                <a:solidFill>
                  <a:schemeClr val="dk1"/>
                </a:solidFill>
                <a:latin typeface="Calibri"/>
                <a:ea typeface="Verdana" panose="020B0604030504040204" pitchFamily="34" charset="0"/>
                <a:cs typeface="Calibri"/>
                <a:sym typeface="Calibri"/>
              </a:rPr>
              <a:t>huge detectors for “one” experiment</a:t>
            </a:r>
          </a:p>
          <a:p>
            <a:pPr algn="ctr">
              <a:lnSpc>
                <a:spcPct val="80000"/>
              </a:lnSpc>
              <a:spcBef>
                <a:spcPts val="200"/>
              </a:spcBef>
              <a:buClr>
                <a:schemeClr val="dk1"/>
              </a:buClr>
            </a:pPr>
            <a:endParaRPr lang="en-US" sz="1000" dirty="0">
              <a:solidFill>
                <a:schemeClr val="dk1"/>
              </a:solidFill>
              <a:latin typeface="Calibri"/>
              <a:ea typeface="Verdana" panose="020B0604030504040204" pitchFamily="34" charset="0"/>
              <a:cs typeface="Calibri"/>
              <a:sym typeface="Calibri"/>
            </a:endParaRPr>
          </a:p>
          <a:p>
            <a:pPr algn="ctr">
              <a:lnSpc>
                <a:spcPct val="80000"/>
              </a:lnSpc>
              <a:spcBef>
                <a:spcPts val="200"/>
              </a:spcBef>
              <a:buClr>
                <a:schemeClr val="dk1"/>
              </a:buClr>
            </a:pPr>
            <a:endParaRPr sz="1000" dirty="0">
              <a:solidFill>
                <a:schemeClr val="dk1"/>
              </a:solidFill>
              <a:latin typeface="Calibri"/>
              <a:ea typeface="Verdana" panose="020B0604030504040204" pitchFamily="34" charset="0"/>
              <a:cs typeface="Calibri"/>
              <a:sym typeface="Calibri"/>
            </a:endParaRPr>
          </a:p>
          <a:p>
            <a:pPr algn="ctr">
              <a:lnSpc>
                <a:spcPct val="80000"/>
              </a:lnSpc>
              <a:spcBef>
                <a:spcPts val="400"/>
              </a:spcBef>
              <a:buClr>
                <a:schemeClr val="dk1"/>
              </a:buClr>
              <a:buSzPct val="25000"/>
            </a:pPr>
            <a:r>
              <a:rPr lang="en-US" sz="2000" dirty="0">
                <a:solidFill>
                  <a:schemeClr val="dk1"/>
                </a:solidFill>
                <a:latin typeface="Calibri"/>
                <a:ea typeface="Verdana" panose="020B0604030504040204" pitchFamily="34" charset="0"/>
                <a:cs typeface="Calibri"/>
                <a:sym typeface="Calibri"/>
              </a:rPr>
              <a:t>Physics ← the study of “complete” events</a:t>
            </a:r>
          </a:p>
        </p:txBody>
      </p:sp>
      <p:sp>
        <p:nvSpPr>
          <p:cNvPr id="14" name="Shape 851">
            <a:extLst>
              <a:ext uri="{FF2B5EF4-FFF2-40B4-BE49-F238E27FC236}">
                <a16:creationId xmlns:a16="http://schemas.microsoft.com/office/drawing/2014/main" id="{1ED4904A-8BE9-F3DD-9E2D-B28E12FC51FC}"/>
              </a:ext>
            </a:extLst>
          </p:cNvPr>
          <p:cNvSpPr txBox="1"/>
          <p:nvPr/>
        </p:nvSpPr>
        <p:spPr>
          <a:xfrm>
            <a:off x="5940477" y="4447867"/>
            <a:ext cx="4530080" cy="2232248"/>
          </a:xfrm>
          <a:prstGeom prst="rect">
            <a:avLst/>
          </a:prstGeom>
          <a:noFill/>
          <a:ln>
            <a:noFill/>
          </a:ln>
        </p:spPr>
        <p:txBody>
          <a:bodyPr lIns="91425" tIns="45700" rIns="91425" bIns="45700" anchor="t" anchorCtr="0">
            <a:noAutofit/>
          </a:bodyPr>
          <a:lstStyle/>
          <a:p>
            <a:pPr algn="ctr">
              <a:lnSpc>
                <a:spcPct val="80000"/>
              </a:lnSpc>
              <a:buClr>
                <a:schemeClr val="dk1"/>
              </a:buClr>
              <a:buSzPct val="25000"/>
            </a:pPr>
            <a:r>
              <a:rPr lang="en-US" sz="2000" dirty="0">
                <a:solidFill>
                  <a:schemeClr val="dk1"/>
                </a:solidFill>
                <a:latin typeface="Calibri"/>
                <a:ea typeface="Verdana" panose="020B0604030504040204" pitchFamily="34" charset="0"/>
                <a:cs typeface="Calibri"/>
                <a:sym typeface="Calibri"/>
              </a:rPr>
              <a:t>“many” low energy </a:t>
            </a:r>
            <a:br>
              <a:rPr lang="en-US" sz="2000" dirty="0">
                <a:solidFill>
                  <a:schemeClr val="dk1"/>
                </a:solidFill>
                <a:latin typeface="Calibri"/>
                <a:ea typeface="Verdana" panose="020B0604030504040204" pitchFamily="34" charset="0"/>
                <a:cs typeface="Calibri"/>
                <a:sym typeface="Calibri"/>
              </a:rPr>
            </a:br>
            <a:r>
              <a:rPr lang="en-US" sz="2000" dirty="0">
                <a:solidFill>
                  <a:schemeClr val="dk1"/>
                </a:solidFill>
                <a:latin typeface="Calibri"/>
                <a:ea typeface="Verdana" panose="020B0604030504040204" pitchFamily="34" charset="0"/>
                <a:cs typeface="Calibri"/>
                <a:sym typeface="Calibri"/>
              </a:rPr>
              <a:t>(0.01 -- 10 MeV) neutral transitions</a:t>
            </a:r>
            <a:br>
              <a:rPr lang="en-US" sz="2000" dirty="0">
                <a:solidFill>
                  <a:schemeClr val="dk1"/>
                </a:solidFill>
                <a:latin typeface="Calibri"/>
                <a:ea typeface="Verdana" panose="020B0604030504040204" pitchFamily="34" charset="0"/>
                <a:cs typeface="Calibri"/>
                <a:sym typeface="Calibri"/>
              </a:rPr>
            </a:br>
            <a:r>
              <a:rPr lang="en-US" sz="2000" dirty="0">
                <a:solidFill>
                  <a:schemeClr val="dk1"/>
                </a:solidFill>
                <a:latin typeface="Calibri"/>
                <a:ea typeface="Verdana" panose="020B0604030504040204" pitchFamily="34" charset="0"/>
                <a:cs typeface="Calibri"/>
                <a:sym typeface="Calibri"/>
              </a:rPr>
              <a:t> with low density of energy deposition</a:t>
            </a:r>
          </a:p>
          <a:p>
            <a:pPr algn="ctr">
              <a:lnSpc>
                <a:spcPct val="80000"/>
              </a:lnSpc>
              <a:spcBef>
                <a:spcPts val="240"/>
              </a:spcBef>
              <a:buClr>
                <a:schemeClr val="dk1"/>
              </a:buClr>
            </a:pPr>
            <a:endParaRPr lang="en-US" sz="1200" dirty="0">
              <a:solidFill>
                <a:schemeClr val="dk1"/>
              </a:solidFill>
              <a:latin typeface="Calibri"/>
              <a:ea typeface="Verdana" panose="020B0604030504040204" pitchFamily="34" charset="0"/>
              <a:cs typeface="Calibri"/>
              <a:sym typeface="Calibri"/>
            </a:endParaRPr>
          </a:p>
          <a:p>
            <a:pPr algn="ctr">
              <a:lnSpc>
                <a:spcPct val="80000"/>
              </a:lnSpc>
              <a:spcBef>
                <a:spcPts val="400"/>
              </a:spcBef>
              <a:buClr>
                <a:schemeClr val="dk1"/>
              </a:buClr>
              <a:buSzPct val="25000"/>
            </a:pPr>
            <a:r>
              <a:rPr lang="en-US" sz="2000" dirty="0">
                <a:solidFill>
                  <a:schemeClr val="dk1"/>
                </a:solidFill>
                <a:latin typeface="Calibri"/>
                <a:ea typeface="Verdana" panose="020B0604030504040204" pitchFamily="34" charset="0"/>
                <a:cs typeface="Calibri"/>
                <a:sym typeface="Calibri"/>
              </a:rPr>
              <a:t>“general-purpose”  detectors for a large variety of experiments</a:t>
            </a:r>
          </a:p>
          <a:p>
            <a:pPr algn="ctr">
              <a:lnSpc>
                <a:spcPct val="80000"/>
              </a:lnSpc>
              <a:spcBef>
                <a:spcPts val="240"/>
              </a:spcBef>
              <a:buClr>
                <a:schemeClr val="dk1"/>
              </a:buClr>
            </a:pPr>
            <a:endParaRPr sz="1200" dirty="0">
              <a:solidFill>
                <a:schemeClr val="dk1"/>
              </a:solidFill>
              <a:latin typeface="Calibri"/>
              <a:ea typeface="Verdana" panose="020B0604030504040204" pitchFamily="34" charset="0"/>
              <a:cs typeface="Calibri"/>
              <a:sym typeface="Calibri"/>
            </a:endParaRPr>
          </a:p>
          <a:p>
            <a:pPr algn="ctr">
              <a:lnSpc>
                <a:spcPct val="80000"/>
              </a:lnSpc>
              <a:spcBef>
                <a:spcPts val="400"/>
              </a:spcBef>
              <a:buClr>
                <a:schemeClr val="dk1"/>
              </a:buClr>
              <a:buSzPct val="25000"/>
            </a:pPr>
            <a:r>
              <a:rPr lang="en-US" sz="2000" dirty="0">
                <a:solidFill>
                  <a:schemeClr val="dk1"/>
                </a:solidFill>
                <a:latin typeface="Calibri"/>
                <a:ea typeface="Verdana" panose="020B0604030504040204" pitchFamily="34" charset="0"/>
                <a:cs typeface="Calibri"/>
                <a:sym typeface="Calibri"/>
              </a:rPr>
              <a:t>Physics ← large number of incomplete events</a:t>
            </a:r>
          </a:p>
        </p:txBody>
      </p:sp>
    </p:spTree>
    <p:extLst>
      <p:ext uri="{BB962C8B-B14F-4D97-AF65-F5344CB8AC3E}">
        <p14:creationId xmlns:p14="http://schemas.microsoft.com/office/powerpoint/2010/main" val="2050100054"/>
      </p:ext>
    </p:extLst>
  </p:cSld>
  <p:clrMapOvr>
    <a:masterClrMapping/>
  </p:clrMapOvr>
</p:sld>
</file>

<file path=ppt/theme/theme1.xml><?xml version="1.0" encoding="utf-8"?>
<a:theme xmlns:a="http://schemas.openxmlformats.org/drawingml/2006/main" name="ILL 2016_slides V1">
  <a:themeElements>
    <a:clrScheme name="ILL 2">
      <a:dk1>
        <a:srgbClr val="000000"/>
      </a:dk1>
      <a:lt1>
        <a:srgbClr val="FFFFFF"/>
      </a:lt1>
      <a:dk2>
        <a:srgbClr val="007CB0"/>
      </a:dk2>
      <a:lt2>
        <a:srgbClr val="FFFFFF"/>
      </a:lt2>
      <a:accent1>
        <a:srgbClr val="95ACBA"/>
      </a:accent1>
      <a:accent2>
        <a:srgbClr val="009FE3"/>
      </a:accent2>
      <a:accent3>
        <a:srgbClr val="004899"/>
      </a:accent3>
      <a:accent4>
        <a:srgbClr val="73B1C3"/>
      </a:accent4>
      <a:accent5>
        <a:srgbClr val="A2C73B"/>
      </a:accent5>
      <a:accent6>
        <a:srgbClr val="869C80"/>
      </a:accent6>
      <a:hlink>
        <a:srgbClr val="E6007E"/>
      </a:hlink>
      <a:folHlink>
        <a:srgbClr val="AF12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LL_presentation_template" id="{B5DC8F2B-B071-4C9C-84C8-3CD1058AE069}" vid="{476F8AF2-04F4-4264-AE3C-448B170E823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1652</TotalTime>
  <Words>3039</Words>
  <Application>Microsoft Macintosh PowerPoint</Application>
  <PresentationFormat>Widescreen</PresentationFormat>
  <Paragraphs>642</Paragraphs>
  <Slides>55</Slides>
  <Notes>18</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2</vt:i4>
      </vt:variant>
      <vt:variant>
        <vt:lpstr>Slide Titles</vt:lpstr>
      </vt:variant>
      <vt:variant>
        <vt:i4>55</vt:i4>
      </vt:variant>
    </vt:vector>
  </HeadingPairs>
  <TitlesOfParts>
    <vt:vector size="70" baseType="lpstr">
      <vt:lpstr>Arial</vt:lpstr>
      <vt:lpstr>Arial Rounded MT Bold</vt:lpstr>
      <vt:lpstr>Calibri</vt:lpstr>
      <vt:lpstr>Comic Sans MS</vt:lpstr>
      <vt:lpstr>Courier New</vt:lpstr>
      <vt:lpstr>Gill Sans MT</vt:lpstr>
      <vt:lpstr>Noto Sans Symbols</vt:lpstr>
      <vt:lpstr>Symbol</vt:lpstr>
      <vt:lpstr>Times New Roman</vt:lpstr>
      <vt:lpstr>Verdana</vt:lpstr>
      <vt:lpstr>Verdana Bold</vt:lpstr>
      <vt:lpstr>Wingdings</vt:lpstr>
      <vt:lpstr>ILL 2016_slides V1</vt:lpstr>
      <vt:lpstr>Equation</vt:lpstr>
      <vt:lpstr>Ecuación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Fundamental Effects limiting the performance</vt:lpstr>
      <vt:lpstr>Practical Effects limiting the performance</vt:lpstr>
      <vt:lpstr>PowerPoint Presentation</vt:lpstr>
      <vt:lpstr>PowerPoint Presentation</vt:lpstr>
      <vt:lpstr>PowerPoint Presentation</vt:lpstr>
      <vt:lpstr>PowerPoint Presentation</vt:lpstr>
      <vt:lpstr>PowerPoint Presentation</vt:lpstr>
      <vt:lpstr>PowerPoint Presentation</vt:lpstr>
      <vt:lpstr>Pulse Shape Analysis concept</vt:lpstr>
      <vt:lpstr>Pulse Shape Analysis concept</vt:lpstr>
      <vt:lpstr>Pulse Shape Analysis concept</vt:lpstr>
      <vt:lpstr>Pulse Shape Analysis concept</vt:lpstr>
      <vt:lpstr>Pulse Shape Analysis concept</vt:lpstr>
      <vt:lpstr>Pulse Shape Analysis concept</vt:lpstr>
      <vt:lpstr>Pulse Shape Analysis concept</vt:lpstr>
      <vt:lpstr>PowerPoint Presentation</vt:lpstr>
      <vt:lpstr>Signal Formation</vt:lpstr>
      <vt:lpstr>PowerPoint Presentation</vt:lpstr>
      <vt:lpstr>PowerPoint Presentation</vt:lpstr>
      <vt:lpstr>Doppler correction capabilities</vt:lpstr>
      <vt:lpstr>PowerPoint Presentation</vt:lpstr>
      <vt:lpstr>AGATA  (Advanced-GAmma-Tracking-Array)</vt:lpstr>
      <vt:lpstr>PowerPoint Presentation</vt:lpstr>
      <vt:lpstr>“realization of the dream”: AGATA the nomadic detector</vt:lpstr>
      <vt:lpstr>PowerPoint Presentation</vt:lpstr>
      <vt:lpstr>AGATA Crystals</vt:lpstr>
      <vt:lpstr>PowerPoint Presentation</vt:lpstr>
      <vt:lpstr>Analogue vs Digital Electronics</vt:lpstr>
      <vt:lpstr>PowerPoint Presentation</vt:lpstr>
      <vt:lpstr>PowerPoint Presentation</vt:lpstr>
      <vt:lpstr>Signal processing at high counting rates</vt:lpstr>
      <vt:lpstr>Signal processing at high counting rates</vt:lpstr>
      <vt:lpstr>Singles rates and shaping time</vt:lpstr>
      <vt:lpstr>Singles rates and shaping time</vt:lpstr>
      <vt:lpstr>Structure of Data Processing Local Level Processing</vt:lpstr>
      <vt:lpstr>Structure of Data Processing Global Level Processing</vt:lpstr>
      <vt:lpstr>PowerPoint Presentation</vt:lpstr>
      <vt:lpstr>PowerPoint Presentation</vt:lpstr>
      <vt:lpstr>Data preparation to the PSA:  recovery of missing segment</vt:lpstr>
      <vt:lpstr>PowerPoint Presentation</vt:lpstr>
      <vt:lpstr>PowerPoint Presentation</vt:lpstr>
      <vt:lpstr>PowerPoint Presentation</vt:lpstr>
    </vt:vector>
  </TitlesOfParts>
  <Company>ILL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Caterina Michelagnoli</dc:creator>
  <cp:lastModifiedBy>Microsoft Office User</cp:lastModifiedBy>
  <cp:revision>84</cp:revision>
  <dcterms:created xsi:type="dcterms:W3CDTF">2022-09-10T13:40:50Z</dcterms:created>
  <dcterms:modified xsi:type="dcterms:W3CDTF">2023-01-26T09:37:29Z</dcterms:modified>
</cp:coreProperties>
</file>