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5" r:id="rId4"/>
    <p:sldId id="305" r:id="rId5"/>
    <p:sldId id="315" r:id="rId6"/>
    <p:sldId id="316" r:id="rId7"/>
    <p:sldId id="317" r:id="rId8"/>
    <p:sldId id="318" r:id="rId9"/>
    <p:sldId id="321" r:id="rId10"/>
    <p:sldId id="279" r:id="rId11"/>
    <p:sldId id="281" r:id="rId12"/>
    <p:sldId id="282" r:id="rId13"/>
    <p:sldId id="280" r:id="rId14"/>
    <p:sldId id="276" r:id="rId15"/>
    <p:sldId id="307" r:id="rId16"/>
    <p:sldId id="290" r:id="rId17"/>
    <p:sldId id="291" r:id="rId18"/>
    <p:sldId id="300" r:id="rId19"/>
    <p:sldId id="283" r:id="rId20"/>
    <p:sldId id="277" r:id="rId21"/>
    <p:sldId id="303" r:id="rId22"/>
    <p:sldId id="287" r:id="rId23"/>
    <p:sldId id="288" r:id="rId24"/>
    <p:sldId id="313" r:id="rId25"/>
    <p:sldId id="278" r:id="rId26"/>
    <p:sldId id="273" r:id="rId27"/>
    <p:sldId id="292" r:id="rId28"/>
    <p:sldId id="293" r:id="rId29"/>
    <p:sldId id="309" r:id="rId30"/>
    <p:sldId id="314" r:id="rId31"/>
    <p:sldId id="310" r:id="rId32"/>
    <p:sldId id="295" r:id="rId33"/>
    <p:sldId id="298" r:id="rId34"/>
    <p:sldId id="294" r:id="rId35"/>
    <p:sldId id="302" r:id="rId36"/>
    <p:sldId id="301" r:id="rId37"/>
    <p:sldId id="319" r:id="rId38"/>
    <p:sldId id="320" r:id="rId39"/>
    <p:sldId id="296" r:id="rId40"/>
    <p:sldId id="299" r:id="rId4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C2BF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98917" autoAdjust="0"/>
  </p:normalViewPr>
  <p:slideViewPr>
    <p:cSldViewPr>
      <p:cViewPr varScale="1">
        <p:scale>
          <a:sx n="84" d="100"/>
          <a:sy n="84" d="100"/>
        </p:scale>
        <p:origin x="-1368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9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DC47-04C2-452E-8B73-4CA68735CC36}" type="datetimeFigureOut">
              <a:rPr lang="fr-FR" smtClean="0"/>
              <a:t>23/01/2023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76B1-62C8-4DC4-83A0-26798388AA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9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DC47-04C2-452E-8B73-4CA68735CC36}" type="datetimeFigureOut">
              <a:rPr lang="fr-FR" smtClean="0"/>
              <a:t>23/01/2023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76B1-62C8-4DC4-83A0-26798388AA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550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DC47-04C2-452E-8B73-4CA68735CC36}" type="datetimeFigureOut">
              <a:rPr lang="fr-FR" smtClean="0"/>
              <a:t>23/01/2023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76B1-62C8-4DC4-83A0-26798388AA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0426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DC47-04C2-452E-8B73-4CA68735CC36}" type="datetimeFigureOut">
              <a:rPr lang="fr-FR" smtClean="0"/>
              <a:t>23/01/2023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76B1-62C8-4DC4-83A0-26798388AA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2655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DC47-04C2-452E-8B73-4CA68735CC36}" type="datetimeFigureOut">
              <a:rPr lang="fr-FR" smtClean="0"/>
              <a:t>23/01/2023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76B1-62C8-4DC4-83A0-26798388AA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430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DC47-04C2-452E-8B73-4CA68735CC36}" type="datetimeFigureOut">
              <a:rPr lang="fr-FR" smtClean="0"/>
              <a:t>23/01/2023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76B1-62C8-4DC4-83A0-26798388AA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593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DC47-04C2-452E-8B73-4CA68735CC36}" type="datetimeFigureOut">
              <a:rPr lang="fr-FR" smtClean="0"/>
              <a:t>23/01/2023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76B1-62C8-4DC4-83A0-26798388AA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245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DC47-04C2-452E-8B73-4CA68735CC36}" type="datetimeFigureOut">
              <a:rPr lang="fr-FR" smtClean="0"/>
              <a:t>23/01/2023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76B1-62C8-4DC4-83A0-26798388AA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247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DC47-04C2-452E-8B73-4CA68735CC36}" type="datetimeFigureOut">
              <a:rPr lang="fr-FR" smtClean="0"/>
              <a:t>23/01/2023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76B1-62C8-4DC4-83A0-26798388AA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1615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DC47-04C2-452E-8B73-4CA68735CC36}" type="datetimeFigureOut">
              <a:rPr lang="fr-FR" smtClean="0"/>
              <a:t>23/01/2023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76B1-62C8-4DC4-83A0-26798388AA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456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DC47-04C2-452E-8B73-4CA68735CC36}" type="datetimeFigureOut">
              <a:rPr lang="fr-FR" smtClean="0"/>
              <a:t>23/01/2023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76B1-62C8-4DC4-83A0-26798388AA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924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9DC47-04C2-452E-8B73-4CA68735CC36}" type="datetimeFigureOut">
              <a:rPr lang="fr-FR" smtClean="0"/>
              <a:t>23/01/2023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E76B1-62C8-4DC4-83A0-26798388AA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471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9.png"/><Relationship Id="rId4" Type="http://schemas.openxmlformats.org/officeDocument/2006/relationships/image" Target="../media/image3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mtdynamics.org/cosy/manual/COSYBeamMan100.pdf" TargetMode="External"/><Relationship Id="rId2" Type="http://schemas.openxmlformats.org/officeDocument/2006/relationships/hyperlink" Target="https://cds.cern.ch/record/283218/files/SLAC-75.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aea.web.psi.ch/Urs_Rohrer/MyWeb/trans.htm" TargetMode="External"/><Relationship Id="rId4" Type="http://schemas.openxmlformats.org/officeDocument/2006/relationships/hyperlink" Target="https://web-docs.gsi.de/~weick/gicosy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1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470025"/>
          </a:xfrm>
        </p:spPr>
        <p:txBody>
          <a:bodyPr/>
          <a:lstStyle/>
          <a:p>
            <a:r>
              <a:rPr lang="fr-FR" dirty="0" smtClean="0">
                <a:solidFill>
                  <a:srgbClr val="FFFF0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SPECTROMETERS</a:t>
            </a:r>
            <a:endParaRPr lang="fr-FR" dirty="0">
              <a:solidFill>
                <a:srgbClr val="FFFF0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87724" y="5301208"/>
            <a:ext cx="5328592" cy="1032520"/>
          </a:xfrm>
        </p:spPr>
        <p:txBody>
          <a:bodyPr>
            <a:noAutofit/>
          </a:bodyPr>
          <a:lstStyle/>
          <a:p>
            <a:r>
              <a:rPr lang="fr-FR" sz="2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Berlin Sans FB Demi" panose="020E0802020502020306" pitchFamily="34" charset="0"/>
              </a:rPr>
              <a:t>Teresa Kurtukian </a:t>
            </a:r>
            <a:r>
              <a:rPr lang="fr-FR" sz="20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Berlin Sans FB Demi" panose="020E0802020502020306" pitchFamily="34" charset="0"/>
              </a:rPr>
              <a:t>Nieto</a:t>
            </a:r>
            <a:endParaRPr lang="fr-FR" sz="2000" dirty="0" smtClean="0">
              <a:solidFill>
                <a:schemeClr val="accent6">
                  <a:lumMod val="40000"/>
                  <a:lumOff val="60000"/>
                </a:schemeClr>
              </a:solidFill>
              <a:latin typeface="Berlin Sans FB Demi" panose="020E0802020502020306" pitchFamily="34" charset="0"/>
            </a:endParaRPr>
          </a:p>
          <a:p>
            <a:r>
              <a:rPr lang="fr-FR" sz="2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Berlin Sans FB Demi" panose="020E0802020502020306" pitchFamily="34" charset="0"/>
              </a:rPr>
              <a:t>kurtukia@lp2ib.in2p3.fr</a:t>
            </a:r>
            <a:endParaRPr lang="fr-FR" sz="2000" dirty="0" smtClean="0">
              <a:solidFill>
                <a:schemeClr val="accent6">
                  <a:lumMod val="40000"/>
                  <a:lumOff val="60000"/>
                </a:schemeClr>
              </a:solidFill>
              <a:latin typeface="Berlin Sans FB Demi" panose="020E0802020502020306" pitchFamily="34" charset="0"/>
            </a:endParaRPr>
          </a:p>
          <a:p>
            <a:r>
              <a:rPr lang="fr-FR" sz="2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Berlin Sans FB Demi" panose="020E0802020502020306" pitchFamily="34" charset="0"/>
              </a:rPr>
              <a:t>LP2i Bordeaux</a:t>
            </a:r>
          </a:p>
          <a:p>
            <a:r>
              <a:rPr lang="fr-FR" sz="2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Berlin Sans FB Demi" panose="020E0802020502020306" pitchFamily="34" charset="0"/>
              </a:rPr>
              <a:t>CNRS/IN2P3 Université de Bordeaux</a:t>
            </a:r>
            <a:endParaRPr lang="fr-FR" sz="2000" dirty="0">
              <a:solidFill>
                <a:schemeClr val="accent6">
                  <a:lumMod val="40000"/>
                  <a:lumOff val="60000"/>
                </a:schemeClr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2828836"/>
            <a:ext cx="84249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1st Lecture:  </a:t>
            </a:r>
            <a:r>
              <a:rPr lang="en-US" sz="20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24/01/2023, 12:00 - 13:00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	Definitions; Formalism; Main ion-optical elements </a:t>
            </a:r>
          </a:p>
          <a:p>
            <a:endParaRPr lang="en-US" sz="2000" dirty="0" smtClean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2nd Lecture: </a:t>
            </a:r>
            <a:r>
              <a:rPr lang="en-US" sz="20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25/01/2023, 10:30 - 11:30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	Higher Orders ; </a:t>
            </a:r>
            <a:r>
              <a:rPr lang="en-US" sz="2000" dirty="0" err="1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Exemples</a:t>
            </a:r>
            <a:endParaRPr lang="en-US" sz="20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23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0"/>
    </mc:Choice>
    <mc:Fallback xmlns="">
      <p:transition spd="slow" advTm="109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484784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1. Lorentz force: </a:t>
            </a:r>
            <a:r>
              <a:rPr lang="en-US" dirty="0" smtClean="0">
                <a:solidFill>
                  <a:schemeClr val="bg1"/>
                </a:solidFill>
              </a:rPr>
              <a:t>A charged particle moving </a:t>
            </a:r>
            <a:r>
              <a:rPr lang="en-US" dirty="0">
                <a:solidFill>
                  <a:schemeClr val="bg1"/>
                </a:solidFill>
              </a:rPr>
              <a:t>in </a:t>
            </a:r>
            <a:r>
              <a:rPr lang="en-US" dirty="0" smtClean="0">
                <a:solidFill>
                  <a:schemeClr val="bg1"/>
                </a:solidFill>
              </a:rPr>
              <a:t>an electromagnetic </a:t>
            </a:r>
            <a:r>
              <a:rPr lang="en-US" dirty="0">
                <a:solidFill>
                  <a:schemeClr val="bg1"/>
                </a:solidFill>
              </a:rPr>
              <a:t>field </a:t>
            </a:r>
            <a:r>
              <a:rPr lang="en-US" dirty="0" smtClean="0">
                <a:solidFill>
                  <a:schemeClr val="bg1"/>
                </a:solidFill>
              </a:rPr>
              <a:t>experiences a </a:t>
            </a:r>
            <a:r>
              <a:rPr lang="en-US" dirty="0">
                <a:solidFill>
                  <a:srgbClr val="FF0000"/>
                </a:solidFill>
              </a:rPr>
              <a:t>force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0158" y="-11807"/>
            <a:ext cx="880232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b="1" dirty="0" smtClean="0">
                <a:solidFill>
                  <a:srgbClr val="FFFF00"/>
                </a:solidFill>
              </a:rPr>
              <a:t>Why it works?</a:t>
            </a:r>
          </a:p>
          <a:p>
            <a:pPr fontAlgn="base"/>
            <a:endParaRPr lang="en-US" sz="2000" b="1" dirty="0" smtClean="0">
              <a:solidFill>
                <a:srgbClr val="FFFF00"/>
              </a:solidFill>
            </a:endParaRPr>
          </a:p>
          <a:p>
            <a:pPr algn="just" fontAlgn="base"/>
            <a:r>
              <a:rPr lang="en-US" b="1" dirty="0" smtClean="0">
                <a:solidFill>
                  <a:schemeClr val="bg1"/>
                </a:solidFill>
              </a:rPr>
              <a:t>Thanks to the Lorentz force F and Newton’s second law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945008" y="2605945"/>
            <a:ext cx="1881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Electic</a:t>
            </a:r>
            <a:r>
              <a:rPr lang="fr-FR" sz="1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fr-FR" sz="12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</a:t>
            </a:r>
            <a:r>
              <a:rPr lang="fr-FR" sz="1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fr-FR" sz="1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Force     </a:t>
            </a:r>
            <a:r>
              <a:rPr lang="fr-FR" sz="12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Force</a:t>
            </a:r>
            <a:endParaRPr lang="fr-FR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Lorenz-Fig1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29" y="4586047"/>
            <a:ext cx="4392488" cy="198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31265" y="3140968"/>
            <a:ext cx="82362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This force causes a centripetal acceleration and consequently a circular motion of the particle in the medium based on the equations described below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5508104" y="5013176"/>
                <a:ext cx="2160913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𝐹</m:t>
                      </m:r>
                      <m:r>
                        <a:rPr lang="fr-FR" sz="2000" b="0" i="1" baseline="-25000" smtClean="0">
                          <a:solidFill>
                            <a:schemeClr val="bg1"/>
                          </a:solidFill>
                          <a:latin typeface="Cambria Math"/>
                        </a:rPr>
                        <m:t>𝑐𝑒𝑛𝑡𝑟𝑖𝑝𝑒𝑡𝑎𝑙</m:t>
                      </m:r>
                      <m:r>
                        <a:rPr lang="fr-FR" sz="2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𝑚</m:t>
                          </m:r>
                          <m:sSup>
                            <m:sSupPr>
                              <m:ctrlPr>
                                <a:rPr lang="fr-FR" sz="200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0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fr-FR" sz="200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2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fr-FR" sz="2000" b="0" dirty="0" smtClean="0">
                  <a:solidFill>
                    <a:schemeClr val="bg1"/>
                  </a:solidFill>
                </a:endParaRPr>
              </a:p>
              <a:p>
                <a:endParaRPr lang="fr-FR" sz="2000" b="0" dirty="0" smtClean="0">
                  <a:solidFill>
                    <a:schemeClr val="bg1"/>
                  </a:solidFill>
                </a:endParaRPr>
              </a:p>
              <a:p>
                <a:r>
                  <a:rPr lang="fr-FR" sz="2000" dirty="0" smtClean="0">
                    <a:solidFill>
                      <a:schemeClr val="bg1"/>
                    </a:solidFill>
                  </a:rPr>
                  <a:t>Radius r → </a:t>
                </a:r>
                <a:r>
                  <a:rPr lang="el-GR" sz="2000" dirty="0" smtClean="0">
                    <a:solidFill>
                      <a:schemeClr val="bg1"/>
                    </a:solidFill>
                  </a:rPr>
                  <a:t>ρ</a:t>
                </a:r>
                <a:endParaRPr lang="fr-FR" sz="2000" b="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5013176"/>
                <a:ext cx="2160913" cy="1323439"/>
              </a:xfrm>
              <a:prstGeom prst="rect">
                <a:avLst/>
              </a:prstGeom>
              <a:blipFill rotWithShape="1">
                <a:blip r:embed="rId4"/>
                <a:stretch>
                  <a:fillRect l="-3107" b="-737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75954" y="3972057"/>
            <a:ext cx="24311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2. </a:t>
            </a:r>
            <a:r>
              <a:rPr lang="en-US" b="1" dirty="0" smtClean="0">
                <a:solidFill>
                  <a:schemeClr val="accent6"/>
                </a:solidFill>
              </a:rPr>
              <a:t>Newton’s second law</a:t>
            </a:r>
            <a:endParaRPr lang="fr-FR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5652120" y="4385992"/>
                <a:ext cx="11649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𝑭</m:t>
                      </m:r>
                      <m:r>
                        <a:rPr lang="fr-FR" sz="2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2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𝑚</m:t>
                      </m:r>
                      <m:r>
                        <a:rPr lang="fr-FR" sz="2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fr-FR" sz="20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𝒂</m:t>
                      </m:r>
                    </m:oMath>
                  </m:oMathPara>
                </a14:m>
                <a:endParaRPr lang="fr-FR" sz="2000" b="1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4385992"/>
                <a:ext cx="1164934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2123728" y="2104506"/>
                <a:ext cx="3888432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𝒑</m:t>
                          </m:r>
                        </m:num>
                        <m:den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fr-FR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𝑭</m:t>
                      </m:r>
                      <m:r>
                        <a:rPr lang="fr-FR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𝑞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r>
                        <a:rPr lang="fr-FR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𝑬</m:t>
                      </m:r>
                      <m:r>
                        <a:rPr lang="fr-FR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r>
                        <a:rPr lang="fr-FR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𝒗</m:t>
                      </m:r>
                      <m:r>
                        <a:rPr lang="fr-FR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×</m:t>
                      </m:r>
                      <m:r>
                        <a:rPr lang="fr-FR" b="1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𝑩</m:t>
                      </m:r>
                      <m:r>
                        <a:rPr lang="fr-FR" b="1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fr-FR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2104506"/>
                <a:ext cx="3888432" cy="63478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951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"/>
    </mc:Choice>
    <mc:Fallback xmlns="">
      <p:transition spd="slow" advTm="6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0040" y="28146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800" b="1" i="1" dirty="0" err="1">
                <a:solidFill>
                  <a:srgbClr val="FFFF00"/>
                </a:solidFill>
              </a:rPr>
              <a:t>Electrostatic</a:t>
            </a:r>
            <a:r>
              <a:rPr lang="fr-FR" sz="2800" b="1" i="1" dirty="0">
                <a:solidFill>
                  <a:srgbClr val="FFFF00"/>
                </a:solidFill>
              </a:rPr>
              <a:t> </a:t>
            </a:r>
            <a:r>
              <a:rPr lang="fr-FR" sz="2800" b="1" i="1" dirty="0" err="1" smtClean="0">
                <a:solidFill>
                  <a:srgbClr val="FFFF00"/>
                </a:solidFill>
              </a:rPr>
              <a:t>selection</a:t>
            </a:r>
            <a:r>
              <a:rPr lang="fr-FR" sz="2800" b="1" i="1" dirty="0" smtClean="0">
                <a:solidFill>
                  <a:srgbClr val="FFFF00"/>
                </a:solidFill>
              </a:rPr>
              <a:t> :</a:t>
            </a:r>
            <a:endParaRPr lang="fr-FR" sz="2800" b="1" i="1" dirty="0">
              <a:solidFill>
                <a:srgbClr val="FFFF00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43037"/>
            <a:ext cx="3000375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049638" y="3547898"/>
            <a:ext cx="48245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b="1" dirty="0" err="1" smtClean="0">
                <a:solidFill>
                  <a:schemeClr val="bg1"/>
                </a:solidFill>
              </a:rPr>
              <a:t>Difficult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>
                <a:solidFill>
                  <a:schemeClr val="bg1"/>
                </a:solidFill>
              </a:rPr>
              <a:t>to </a:t>
            </a:r>
            <a:r>
              <a:rPr lang="fr-FR" b="1" dirty="0" err="1" smtClean="0">
                <a:solidFill>
                  <a:schemeClr val="bg1"/>
                </a:solidFill>
              </a:rPr>
              <a:t>bend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energetic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particles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with</a:t>
            </a:r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1"/>
                </a:solidFill>
              </a:rPr>
              <a:t>raisonnable </a:t>
            </a:r>
            <a:r>
              <a:rPr lang="fr-FR" b="1" dirty="0" smtClean="0">
                <a:solidFill>
                  <a:schemeClr val="bg1"/>
                </a:solidFill>
              </a:rPr>
              <a:t>E </a:t>
            </a:r>
            <a:r>
              <a:rPr lang="fr-FR" b="1" dirty="0" err="1" smtClean="0">
                <a:solidFill>
                  <a:schemeClr val="bg1"/>
                </a:solidFill>
              </a:rPr>
              <a:t>field</a:t>
            </a:r>
            <a:r>
              <a:rPr lang="fr-FR" b="1" dirty="0" smtClean="0">
                <a:solidFill>
                  <a:schemeClr val="bg1"/>
                </a:solidFill>
              </a:rPr>
              <a:t> due to </a:t>
            </a:r>
            <a:r>
              <a:rPr lang="fr-FR" b="1" dirty="0" err="1" smtClean="0">
                <a:solidFill>
                  <a:schemeClr val="bg1"/>
                </a:solidFill>
              </a:rPr>
              <a:t>sparking</a:t>
            </a:r>
            <a:endParaRPr lang="fr-FR" b="1" dirty="0" smtClean="0">
              <a:solidFill>
                <a:schemeClr val="bg1"/>
              </a:solidFill>
            </a:endParaRPr>
          </a:p>
          <a:p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</a:rPr>
              <a:t>	Most </a:t>
            </a:r>
            <a:r>
              <a:rPr lang="fr-FR" b="1" dirty="0" err="1" smtClean="0">
                <a:solidFill>
                  <a:schemeClr val="bg1"/>
                </a:solidFill>
              </a:rPr>
              <a:t>used</a:t>
            </a:r>
            <a:r>
              <a:rPr lang="fr-FR" b="1" dirty="0" smtClean="0">
                <a:solidFill>
                  <a:schemeClr val="bg1"/>
                </a:solidFill>
              </a:rPr>
              <a:t> for </a:t>
            </a:r>
            <a:r>
              <a:rPr lang="en-US" b="1" dirty="0" smtClean="0">
                <a:solidFill>
                  <a:schemeClr val="bg1"/>
                </a:solidFill>
              </a:rPr>
              <a:t>low energy particles </a:t>
            </a:r>
            <a:r>
              <a:rPr lang="en-US" b="1" dirty="0" err="1" smtClean="0">
                <a:solidFill>
                  <a:schemeClr val="bg1"/>
                </a:solidFill>
              </a:rPr>
              <a:t>keV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</a:p>
          <a:p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5" name="Flèche droite 4"/>
          <p:cNvSpPr/>
          <p:nvPr/>
        </p:nvSpPr>
        <p:spPr>
          <a:xfrm>
            <a:off x="4139952" y="4424045"/>
            <a:ext cx="792088" cy="2749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283968" y="1124744"/>
                <a:ext cx="4140460" cy="21863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F=</a:t>
                </a:r>
                <a:r>
                  <a:rPr lang="en-US" sz="2400" dirty="0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 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</a:t>
                </a:r>
              </a:p>
              <a:p>
                <a:endParaRPr lang="en-US" sz="2400" b="1" dirty="0" smtClean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400" b="1" dirty="0" err="1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F</a:t>
                </a:r>
                <a:r>
                  <a:rPr lang="en-US" sz="2400" b="1" baseline="-25000" dirty="0" err="1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Electic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en-US" sz="2400" b="1" dirty="0" err="1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F</a:t>
                </a:r>
                <a:r>
                  <a:rPr lang="en-US" sz="2400" b="1" baseline="-25000" dirty="0" err="1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centripetal</a:t>
                </a:r>
                <a:endParaRPr lang="fr-FR" sz="2400" b="1" baseline="-25000" dirty="0" smtClean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fr-FR" sz="2400" dirty="0" smtClean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fr-FR" sz="2400" b="0" dirty="0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ρ</m:t>
                    </m:r>
                    <m:r>
                      <a:rPr lang="fr-FR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fr-FR" sz="240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fr-FR" sz="24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fr-FR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den>
                    </m:f>
                  </m:oMath>
                </a14:m>
                <a:endParaRPr lang="fr-FR" sz="2400" dirty="0" smtClean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1124744"/>
                <a:ext cx="4140460" cy="2186304"/>
              </a:xfrm>
              <a:prstGeom prst="rect">
                <a:avLst/>
              </a:prstGeom>
              <a:blipFill rotWithShape="1">
                <a:blip r:embed="rId3"/>
                <a:stretch>
                  <a:fillRect l="-2356" t="-22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383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3"/>
    </mc:Choice>
    <mc:Fallback xmlns="">
      <p:transition spd="slow" advTm="24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498083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bg1"/>
                </a:solidFill>
              </a:rPr>
              <a:t>Aston Nobel </a:t>
            </a:r>
            <a:r>
              <a:rPr lang="fr-FR" dirty="0" err="1" smtClean="0">
                <a:solidFill>
                  <a:schemeClr val="bg1"/>
                </a:solidFill>
              </a:rPr>
              <a:t>price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(1919) : E+ B </a:t>
            </a:r>
            <a:r>
              <a:rPr lang="fr-FR" dirty="0" err="1" smtClean="0">
                <a:solidFill>
                  <a:schemeClr val="bg1"/>
                </a:solidFill>
              </a:rPr>
              <a:t>selection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with</a:t>
            </a:r>
            <a:r>
              <a:rPr lang="fr-FR" dirty="0" smtClean="0">
                <a:solidFill>
                  <a:schemeClr val="bg1"/>
                </a:solidFill>
              </a:rPr>
              <a:t> a « mass </a:t>
            </a:r>
            <a:r>
              <a:rPr lang="fr-FR" dirty="0" err="1" smtClean="0">
                <a:solidFill>
                  <a:schemeClr val="bg1"/>
                </a:solidFill>
              </a:rPr>
              <a:t>spectrograph</a:t>
            </a:r>
            <a:r>
              <a:rPr lang="fr-FR" dirty="0" smtClean="0">
                <a:solidFill>
                  <a:schemeClr val="bg1"/>
                </a:solidFill>
              </a:rPr>
              <a:t> »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fr-FR" dirty="0" smtClean="0">
              <a:solidFill>
                <a:schemeClr val="bg1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fr-FR" dirty="0" smtClean="0">
                <a:solidFill>
                  <a:schemeClr val="bg1"/>
                </a:solidFill>
              </a:rPr>
              <a:t>identification Stable isotopes : </a:t>
            </a:r>
            <a:r>
              <a:rPr lang="fr-FR" baseline="30000" dirty="0" smtClean="0">
                <a:solidFill>
                  <a:schemeClr val="bg1"/>
                </a:solidFill>
              </a:rPr>
              <a:t>20-22</a:t>
            </a:r>
            <a:r>
              <a:rPr lang="fr-FR" dirty="0" smtClean="0">
                <a:solidFill>
                  <a:schemeClr val="bg1"/>
                </a:solidFill>
              </a:rPr>
              <a:t>Ne; </a:t>
            </a:r>
            <a:r>
              <a:rPr lang="fr-FR" baseline="30000" dirty="0" smtClean="0">
                <a:solidFill>
                  <a:schemeClr val="bg1"/>
                </a:solidFill>
              </a:rPr>
              <a:t>35-37</a:t>
            </a:r>
            <a:r>
              <a:rPr lang="fr-FR" dirty="0" smtClean="0">
                <a:solidFill>
                  <a:schemeClr val="bg1"/>
                </a:solidFill>
              </a:rPr>
              <a:t>Cl &amp; </a:t>
            </a:r>
            <a:r>
              <a:rPr lang="fr-FR" dirty="0">
                <a:solidFill>
                  <a:schemeClr val="bg1"/>
                </a:solidFill>
              </a:rPr>
              <a:t>mass </a:t>
            </a:r>
            <a:r>
              <a:rPr lang="fr-FR" dirty="0" err="1" smtClean="0">
                <a:solidFill>
                  <a:schemeClr val="bg1"/>
                </a:solidFill>
              </a:rPr>
              <a:t>measurement</a:t>
            </a:r>
            <a:endParaRPr lang="fr-FR" dirty="0" smtClean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7056784" cy="225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09" y="4134966"/>
            <a:ext cx="3571875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293096"/>
            <a:ext cx="38100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551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"/>
    </mc:Choice>
    <mc:Fallback xmlns="">
      <p:transition spd="slow" advTm="77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539552" y="332656"/>
                <a:ext cx="8208912" cy="5980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Magnetic Separation:  </a:t>
                </a:r>
              </a:p>
              <a:p>
                <a:endParaRPr lang="en-US" sz="2000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000" b="1" dirty="0" err="1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F</a:t>
                </a:r>
                <a:r>
                  <a:rPr lang="en-US" sz="2000" b="1" baseline="-25000" dirty="0" err="1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Magnetic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en-US" sz="2000" b="1" dirty="0" err="1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F</a:t>
                </a:r>
                <a:r>
                  <a:rPr lang="en-US" sz="2000" b="1" baseline="-25000" dirty="0" err="1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centripetal</a:t>
                </a:r>
                <a:endParaRPr lang="fr-FR" sz="2000" b="1" baseline="-25000" dirty="0" smtClean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fr-FR" sz="2000" b="0" i="1" dirty="0" smtClean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000" b="1" dirty="0" err="1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F</a:t>
                </a:r>
                <a:r>
                  <a:rPr lang="en-US" sz="2000" b="1" baseline="-25000" dirty="0" err="1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magnetic</a:t>
                </a:r>
                <a:r>
                  <a:rPr lang="en-US" sz="2000" b="1" baseline="-25000" dirty="0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</a:t>
                </a:r>
                <a:r>
                  <a:rPr lang="en-US" sz="2000" dirty="0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q 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 B</a:t>
                </a:r>
              </a:p>
              <a:p>
                <a:endParaRPr lang="fr-FR" sz="2000" b="0" i="1" dirty="0" smtClean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fr-FR" sz="2000" b="0" i="1" dirty="0" smtClean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fr-FR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m:rPr>
                        <m:sty m:val="p"/>
                      </m:rPr>
                      <a:rPr lang="el-GR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ρ</m:t>
                    </m:r>
                    <m:r>
                      <a:rPr lang="fr-FR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0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fr-FR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fr-FR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den>
                    </m:f>
                  </m:oMath>
                </a14:m>
                <a:r>
                  <a:rPr lang="fr-FR" sz="2000" dirty="0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 → Magnetic Rigidity</a:t>
                </a:r>
              </a:p>
              <a:p>
                <a:endParaRPr lang="fr-FR" sz="2000" dirty="0" smtClean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 smtClean="0">
                    <a:solidFill>
                      <a:srgbClr val="FFFF00"/>
                    </a:solidFill>
                  </a:rPr>
                  <a:t>Beam rigidity quantifies how difficult it is to bend the beam and is given by the total momentum divided by the  total charge </a:t>
                </a:r>
              </a:p>
              <a:p>
                <a:endParaRPr lang="fr-FR" sz="20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fr-FR" sz="2000" dirty="0" smtClean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fr-FR" sz="2000" b="1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Wien </a:t>
                </a:r>
                <a:r>
                  <a:rPr lang="fr-FR" sz="2000" b="1" dirty="0" err="1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Filter</a:t>
                </a:r>
                <a:r>
                  <a:rPr lang="fr-FR" sz="2000" b="1" dirty="0" smtClean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  </a:t>
                </a:r>
                <a:r>
                  <a:rPr lang="fr-FR" sz="2000" b="1" dirty="0" err="1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F</a:t>
                </a:r>
                <a:r>
                  <a:rPr lang="fr-FR" sz="2000" b="1" baseline="-25000" dirty="0" err="1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electic</a:t>
                </a:r>
                <a:r>
                  <a:rPr lang="fr-FR" sz="2000" b="1" dirty="0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fr-FR" sz="2000" b="1" dirty="0" err="1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F</a:t>
                </a:r>
                <a:r>
                  <a:rPr lang="fr-FR" sz="2000" b="1" baseline="-25000" dirty="0" err="1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magnetic</a:t>
                </a:r>
                <a:endParaRPr lang="fr-FR" sz="2000" b="1" baseline="-25000" dirty="0" smtClean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fr-FR" sz="2000" b="1" baseline="-25000" dirty="0" smtClean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fr-FR" sz="2000" b="1" baseline="-25000" dirty="0" smtClean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000" dirty="0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 = E/B with E ⊥ Β </a:t>
                </a:r>
              </a:p>
              <a:p>
                <a:endParaRPr lang="en-US" sz="2000" dirty="0" smtClean="0">
                  <a:solidFill>
                    <a:schemeClr val="bg1"/>
                  </a:solidFill>
                </a:endParaRPr>
              </a:p>
              <a:p>
                <a:r>
                  <a:rPr lang="en-US" sz="2000" dirty="0" smtClean="0">
                    <a:solidFill>
                      <a:schemeClr val="bg1"/>
                    </a:solidFill>
                  </a:rPr>
                  <a:t> m/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000" i="1">
                        <a:solidFill>
                          <a:schemeClr val="bg1"/>
                        </a:solidFill>
                        <a:latin typeface="Cambria Math"/>
                        <a:ea typeface="Cambria Math" panose="02040503050406030204" pitchFamily="18" charset="0"/>
                      </a:rPr>
                      <m:t>q</m:t>
                    </m:r>
                    <m:r>
                      <a:rPr lang="fr-FR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0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fr-FR" sz="20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𝐸𝑘</m:t>
                        </m:r>
                      </m:num>
                      <m:den>
                        <m:r>
                          <a:rPr lang="fr-FR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sSup>
                          <m:sSupPr>
                            <m:ctrlPr>
                              <a:rPr lang="fr-FR" sz="200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fr-FR" sz="20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fr-FR" sz="20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32656"/>
                <a:ext cx="8208912" cy="5980612"/>
              </a:xfrm>
              <a:prstGeom prst="rect">
                <a:avLst/>
              </a:prstGeom>
              <a:blipFill rotWithShape="1">
                <a:blip r:embed="rId2"/>
                <a:stretch>
                  <a:fillRect l="-817" t="-51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963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9"/>
    </mc:Choice>
    <mc:Fallback xmlns="">
      <p:transition spd="slow" advTm="219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16632"/>
            <a:ext cx="65999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2000" b="1" dirty="0" smtClean="0">
                <a:solidFill>
                  <a:srgbClr val="FFFF00"/>
                </a:solidFill>
              </a:rPr>
              <a:t>The simplest m/q magnetic spectrometer :   </a:t>
            </a:r>
            <a:r>
              <a:rPr lang="en-US" sz="2000" b="1" dirty="0" smtClean="0">
                <a:solidFill>
                  <a:schemeClr val="bg1"/>
                </a:solidFill>
              </a:rPr>
              <a:t>1 dipole magnet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936274"/>
            <a:ext cx="3866773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51520" y="557972"/>
            <a:ext cx="7272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nl-NL" dirty="0" smtClean="0">
                <a:solidFill>
                  <a:schemeClr val="bg1"/>
                </a:solidFill>
              </a:rPr>
              <a:t>40’s: Manhattan </a:t>
            </a:r>
            <a:r>
              <a:rPr lang="nl-NL" dirty="0">
                <a:solidFill>
                  <a:schemeClr val="bg1"/>
                </a:solidFill>
              </a:rPr>
              <a:t>project </a:t>
            </a:r>
            <a:r>
              <a:rPr lang="nl-NL" dirty="0" smtClean="0">
                <a:solidFill>
                  <a:schemeClr val="bg1"/>
                </a:solidFill>
              </a:rPr>
              <a:t>U-235/U-238 </a:t>
            </a:r>
            <a:r>
              <a:rPr lang="nl-NL" dirty="0" err="1">
                <a:solidFill>
                  <a:schemeClr val="bg1"/>
                </a:solidFill>
              </a:rPr>
              <a:t>enrichment</a:t>
            </a:r>
            <a:r>
              <a:rPr lang="nl-NL" dirty="0">
                <a:solidFill>
                  <a:schemeClr val="bg1"/>
                </a:solidFill>
              </a:rPr>
              <a:t> (B </a:t>
            </a:r>
            <a:r>
              <a:rPr lang="nl-NL" dirty="0" err="1">
                <a:solidFill>
                  <a:schemeClr val="bg1"/>
                </a:solidFill>
              </a:rPr>
              <a:t>selection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nl-NL" dirty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Dipole</a:t>
            </a:r>
            <a:r>
              <a:rPr lang="nl-NL" dirty="0" smtClean="0">
                <a:solidFill>
                  <a:schemeClr val="bg1"/>
                </a:solidFill>
              </a:rPr>
              <a:t> →</a:t>
            </a:r>
            <a:r>
              <a:rPr lang="nl-NL" dirty="0" err="1" smtClean="0">
                <a:solidFill>
                  <a:schemeClr val="bg1"/>
                </a:solidFill>
              </a:rPr>
              <a:t>mass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dispersion</a:t>
            </a:r>
            <a:endParaRPr lang="nl-NL" dirty="0" smtClean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36274"/>
            <a:ext cx="3593530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686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"/>
    </mc:Choice>
    <mc:Fallback xmlns="">
      <p:transition spd="slow" advTm="36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48" b="3204"/>
          <a:stretch/>
        </p:blipFill>
        <p:spPr bwMode="auto">
          <a:xfrm>
            <a:off x="1043608" y="550033"/>
            <a:ext cx="5688632" cy="2179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7417" y="116632"/>
            <a:ext cx="33466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 err="1">
                <a:solidFill>
                  <a:srgbClr val="1C2BF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Bending</a:t>
            </a:r>
            <a:r>
              <a:rPr lang="fr-FR" sz="2000" b="1" dirty="0">
                <a:solidFill>
                  <a:srgbClr val="1C2BF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fr-FR" sz="2000" b="1" dirty="0" err="1">
                <a:solidFill>
                  <a:srgbClr val="1C2BF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through</a:t>
            </a:r>
            <a:r>
              <a:rPr lang="fr-FR" sz="2000" b="1" dirty="0">
                <a:solidFill>
                  <a:srgbClr val="1C2BF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fr-FR" sz="2000" b="1" dirty="0" err="1">
                <a:solidFill>
                  <a:srgbClr val="1C2BF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Dipole</a:t>
            </a:r>
            <a:r>
              <a:rPr lang="fr-FR" sz="2000" b="1" dirty="0">
                <a:solidFill>
                  <a:srgbClr val="1C2BF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Field</a:t>
            </a:r>
            <a:endParaRPr lang="fr-FR" sz="2000" dirty="0">
              <a:solidFill>
                <a:srgbClr val="1C2BF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6" b="2563"/>
          <a:stretch/>
        </p:blipFill>
        <p:spPr bwMode="auto">
          <a:xfrm>
            <a:off x="395536" y="2734159"/>
            <a:ext cx="7704856" cy="402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365104"/>
            <a:ext cx="14954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965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"/>
    </mc:Choice>
    <mc:Fallback xmlns="">
      <p:transition spd="slow" advTm="155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25910"/>
            <a:ext cx="499386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576936"/>
            <a:ext cx="6248400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7504" y="188640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The dipole elements also have focusing/defocusing properties. 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1C2BF0"/>
                </a:solidFill>
              </a:rPr>
              <a:t>W</a:t>
            </a:r>
            <a:r>
              <a:rPr lang="en-US" dirty="0" smtClean="0">
                <a:solidFill>
                  <a:srgbClr val="1C2BF0"/>
                </a:solidFill>
              </a:rPr>
              <a:t>ith </a:t>
            </a:r>
            <a:r>
              <a:rPr lang="en-US" dirty="0">
                <a:solidFill>
                  <a:srgbClr val="1C2BF0"/>
                </a:solidFill>
              </a:rPr>
              <a:t>edges perpendicular to the optical axis (edge angle 0◦) focuses the beam in the</a:t>
            </a:r>
          </a:p>
          <a:p>
            <a:r>
              <a:rPr lang="fr-FR" dirty="0" err="1">
                <a:solidFill>
                  <a:srgbClr val="1C2BF0"/>
                </a:solidFill>
              </a:rPr>
              <a:t>bending</a:t>
            </a:r>
            <a:r>
              <a:rPr lang="fr-FR" dirty="0">
                <a:solidFill>
                  <a:srgbClr val="1C2BF0"/>
                </a:solidFill>
              </a:rPr>
              <a:t> plane (x</a:t>
            </a:r>
            <a:r>
              <a:rPr lang="fr-FR" dirty="0" smtClean="0">
                <a:solidFill>
                  <a:srgbClr val="1C2BF0"/>
                </a:solidFill>
              </a:rPr>
              <a:t>). </a:t>
            </a:r>
            <a:r>
              <a:rPr lang="fr-FR" dirty="0">
                <a:solidFill>
                  <a:srgbClr val="1C2BF0"/>
                </a:solidFill>
              </a:rPr>
              <a:t>There </a:t>
            </a:r>
            <a:r>
              <a:rPr lang="fr-FR" dirty="0" err="1">
                <a:solidFill>
                  <a:srgbClr val="1C2BF0"/>
                </a:solidFill>
              </a:rPr>
              <a:t>is</a:t>
            </a:r>
            <a:r>
              <a:rPr lang="fr-FR" dirty="0">
                <a:solidFill>
                  <a:srgbClr val="1C2BF0"/>
                </a:solidFill>
              </a:rPr>
              <a:t> </a:t>
            </a:r>
            <a:r>
              <a:rPr lang="fr-FR" dirty="0" smtClean="0">
                <a:solidFill>
                  <a:srgbClr val="1C2BF0"/>
                </a:solidFill>
              </a:rPr>
              <a:t>no </a:t>
            </a:r>
            <a:r>
              <a:rPr lang="en-US" dirty="0" smtClean="0">
                <a:solidFill>
                  <a:srgbClr val="1C2BF0"/>
                </a:solidFill>
              </a:rPr>
              <a:t>focusing </a:t>
            </a:r>
            <a:r>
              <a:rPr lang="en-US" dirty="0">
                <a:solidFill>
                  <a:srgbClr val="1C2BF0"/>
                </a:solidFill>
              </a:rPr>
              <a:t>action in the y direction.</a:t>
            </a:r>
            <a:endParaRPr lang="fr-FR" dirty="0">
              <a:solidFill>
                <a:srgbClr val="1C2BF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5516" y="3662933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C2BF0"/>
                </a:solidFill>
              </a:rPr>
              <a:t>If the magnet edge angles deviate from 90◦, the focusing power in the x direction can be</a:t>
            </a:r>
          </a:p>
          <a:p>
            <a:r>
              <a:rPr lang="en-US" dirty="0">
                <a:solidFill>
                  <a:srgbClr val="1C2BF0"/>
                </a:solidFill>
              </a:rPr>
              <a:t>adjusted. If the edge angle is made positive (as </a:t>
            </a:r>
            <a:r>
              <a:rPr lang="en-US" dirty="0" smtClean="0">
                <a:solidFill>
                  <a:srgbClr val="1C2BF0"/>
                </a:solidFill>
              </a:rPr>
              <a:t>shown), </a:t>
            </a:r>
            <a:r>
              <a:rPr lang="en-US" dirty="0">
                <a:solidFill>
                  <a:srgbClr val="1C2BF0"/>
                </a:solidFill>
              </a:rPr>
              <a:t>there is weaker focusing</a:t>
            </a:r>
          </a:p>
          <a:p>
            <a:r>
              <a:rPr lang="en-US" dirty="0">
                <a:solidFill>
                  <a:srgbClr val="1C2BF0"/>
                </a:solidFill>
              </a:rPr>
              <a:t>in the x direction. If the angle is negative, there is stronger focusing in the x direction.</a:t>
            </a:r>
            <a:endParaRPr lang="fr-FR" dirty="0">
              <a:solidFill>
                <a:srgbClr val="1C2B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49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0"/>
    </mc:Choice>
    <mc:Fallback xmlns="">
      <p:transition spd="slow" advTm="23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476672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Changing the edge angle also has an important effect in the y direction: 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dirty="0" smtClean="0">
                <a:solidFill>
                  <a:srgbClr val="1C2BF0"/>
                </a:solidFill>
              </a:rPr>
              <a:t>if </a:t>
            </a:r>
            <a:r>
              <a:rPr lang="en-US" dirty="0">
                <a:solidFill>
                  <a:srgbClr val="1C2BF0"/>
                </a:solidFill>
              </a:rPr>
              <a:t>the angles </a:t>
            </a:r>
            <a:r>
              <a:rPr lang="en-US" dirty="0" smtClean="0">
                <a:solidFill>
                  <a:srgbClr val="1C2BF0"/>
                </a:solidFill>
              </a:rPr>
              <a:t>are positive</a:t>
            </a:r>
            <a:r>
              <a:rPr lang="en-US" dirty="0">
                <a:solidFill>
                  <a:srgbClr val="1C2BF0"/>
                </a:solidFill>
              </a:rPr>
              <a:t>, the fringing field of the magnet will focus the beam in the y </a:t>
            </a:r>
            <a:r>
              <a:rPr lang="en-US" dirty="0" smtClean="0">
                <a:solidFill>
                  <a:srgbClr val="1C2BF0"/>
                </a:solidFill>
              </a:rPr>
              <a:t>direction</a:t>
            </a:r>
          </a:p>
          <a:p>
            <a:endParaRPr lang="en-US" dirty="0">
              <a:solidFill>
                <a:srgbClr val="1C2BF0"/>
              </a:solidFill>
            </a:endParaRPr>
          </a:p>
          <a:p>
            <a:endParaRPr lang="en-US" dirty="0" smtClean="0">
              <a:solidFill>
                <a:srgbClr val="1C2BF0"/>
              </a:solidFill>
            </a:endParaRPr>
          </a:p>
          <a:p>
            <a:r>
              <a:rPr lang="en-US" dirty="0" smtClean="0">
                <a:solidFill>
                  <a:srgbClr val="1C2BF0"/>
                </a:solidFill>
              </a:rPr>
              <a:t> </a:t>
            </a:r>
            <a:r>
              <a:rPr lang="en-US" dirty="0">
                <a:solidFill>
                  <a:srgbClr val="1C2BF0"/>
                </a:solidFill>
              </a:rPr>
              <a:t>Overall, this means that the focusing in the x direction can be traded for y focusing.</a:t>
            </a:r>
          </a:p>
          <a:p>
            <a:r>
              <a:rPr lang="en-US" dirty="0">
                <a:solidFill>
                  <a:srgbClr val="1C2BF0"/>
                </a:solidFill>
              </a:rPr>
              <a:t>The focal length from the edge focusing is given </a:t>
            </a:r>
            <a:r>
              <a:rPr lang="en-US" dirty="0" smtClean="0">
                <a:solidFill>
                  <a:srgbClr val="1C2BF0"/>
                </a:solidFill>
              </a:rPr>
              <a:t>by</a:t>
            </a:r>
            <a:r>
              <a:rPr lang="fr-FR" dirty="0" smtClean="0">
                <a:solidFill>
                  <a:srgbClr val="1C2BF0"/>
                </a:solidFill>
              </a:rPr>
              <a:t>.</a:t>
            </a:r>
            <a:endParaRPr lang="fr-FR" dirty="0">
              <a:solidFill>
                <a:srgbClr val="1C2BF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73016"/>
            <a:ext cx="6811813" cy="292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3635896" y="2952618"/>
                <a:ext cx="1250919" cy="6108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fr-FR" b="0" i="1" smtClean="0">
                              <a:latin typeface="Cambria Math"/>
                            </a:rPr>
                            <m:t>𝑌</m:t>
                          </m:r>
                        </m:sub>
                      </m:sSub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𝑅</m:t>
                          </m:r>
                        </m:num>
                        <m:den>
                          <m:func>
                            <m:func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tan</m:t>
                              </m:r>
                            </m:fName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2952618"/>
                <a:ext cx="1250919" cy="61087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452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8"/>
    </mc:Choice>
    <mc:Fallback xmlns="">
      <p:transition spd="slow" advTm="418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8221079"/>
              </p:ext>
            </p:extLst>
          </p:nvPr>
        </p:nvGraphicFramePr>
        <p:xfrm>
          <a:off x="251520" y="260648"/>
          <a:ext cx="8632825" cy="586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1" name="Feuille de calcul" r:id="rId3" imgW="8640932" imgH="5874888" progId="Excel.Sheet.8">
                  <p:embed/>
                </p:oleObj>
              </mc:Choice>
              <mc:Fallback>
                <p:oleObj name="Feuille de calcul" r:id="rId3" imgW="8640932" imgH="5874888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260648"/>
                        <a:ext cx="8632825" cy="5868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68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"/>
    </mc:Choice>
    <mc:Fallback xmlns="">
      <p:transition spd="slow" advTm="114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0"/>
          <a:stretch/>
        </p:blipFill>
        <p:spPr bwMode="auto">
          <a:xfrm>
            <a:off x="681884" y="676275"/>
            <a:ext cx="7920000" cy="4364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" y="5066134"/>
            <a:ext cx="7920000" cy="1435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7596336" y="1951965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Focal plane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4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7"/>
    </mc:Choice>
    <mc:Fallback xmlns="">
      <p:transition spd="slow" advTm="19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332656"/>
            <a:ext cx="828092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dirty="0" err="1" smtClean="0">
                <a:solidFill>
                  <a:srgbClr val="FFFF00"/>
                </a:solidFill>
              </a:rPr>
              <a:t>Literature</a:t>
            </a:r>
            <a:endParaRPr lang="fr-FR" sz="3200" b="1" dirty="0" smtClean="0">
              <a:solidFill>
                <a:srgbClr val="FFFF00"/>
              </a:solidFill>
            </a:endParaRPr>
          </a:p>
          <a:p>
            <a:pPr algn="ctr"/>
            <a:endParaRPr lang="fr-FR" sz="2000" b="1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• Optics of Charged Particles, Hermann </a:t>
            </a:r>
            <a:r>
              <a:rPr lang="en-US" dirty="0" err="1">
                <a:solidFill>
                  <a:schemeClr val="bg1"/>
                </a:solidFill>
              </a:rPr>
              <a:t>Wollnik</a:t>
            </a:r>
            <a:r>
              <a:rPr lang="en-US" dirty="0">
                <a:solidFill>
                  <a:schemeClr val="bg1"/>
                </a:solidFill>
              </a:rPr>
              <a:t>, Academic Press, Orlando, </a:t>
            </a:r>
            <a:r>
              <a:rPr lang="en-US" dirty="0" smtClean="0">
                <a:solidFill>
                  <a:schemeClr val="bg1"/>
                </a:solidFill>
              </a:rPr>
              <a:t>1987.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• The Optics of Charged Particle Beams, </a:t>
            </a:r>
            <a:r>
              <a:rPr lang="en-US" dirty="0" err="1">
                <a:solidFill>
                  <a:schemeClr val="bg1"/>
                </a:solidFill>
              </a:rPr>
              <a:t>David.C</a:t>
            </a:r>
            <a:r>
              <a:rPr lang="en-US" dirty="0">
                <a:solidFill>
                  <a:schemeClr val="bg1"/>
                </a:solidFill>
              </a:rPr>
              <a:t> Carey, Harwood </a:t>
            </a:r>
            <a:r>
              <a:rPr lang="en-US" dirty="0" smtClean="0">
                <a:solidFill>
                  <a:schemeClr val="bg1"/>
                </a:solidFill>
              </a:rPr>
              <a:t>Academic </a:t>
            </a:r>
            <a:r>
              <a:rPr lang="fr-FR" dirty="0" err="1" smtClean="0">
                <a:solidFill>
                  <a:schemeClr val="bg1"/>
                </a:solidFill>
              </a:rPr>
              <a:t>Publishers</a:t>
            </a:r>
            <a:r>
              <a:rPr lang="fr-FR" dirty="0">
                <a:solidFill>
                  <a:schemeClr val="bg1"/>
                </a:solidFill>
              </a:rPr>
              <a:t>, New York </a:t>
            </a:r>
            <a:r>
              <a:rPr lang="fr-FR" dirty="0" smtClean="0">
                <a:solidFill>
                  <a:schemeClr val="bg1"/>
                </a:solidFill>
              </a:rPr>
              <a:t>1987.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• A First- and Second-Order Matrix Theory for the Design of Beam Transport Systems and Charged Particle Spectrometers. Karl L. Brown. SLAC Report-75. June 1982</a:t>
            </a:r>
          </a:p>
          <a:p>
            <a:r>
              <a:rPr lang="en-US" dirty="0">
                <a:solidFill>
                  <a:schemeClr val="bg1"/>
                </a:solidFill>
                <a:hlinkClick r:id="rId2"/>
              </a:rPr>
              <a:t>https://cds.cern.ch/record/283218/files/SLAC-75.pdf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Computing Codes: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• COSY INFINITY 10.0 Beam Physics Manual </a:t>
            </a:r>
            <a:r>
              <a:rPr lang="en-US" dirty="0" smtClean="0">
                <a:solidFill>
                  <a:schemeClr val="bg1"/>
                </a:solidFill>
                <a:hlinkClick r:id="rId3"/>
              </a:rPr>
              <a:t>https://www.bmtdynamics.org/cosy/manual/COSYBeamMan100.pdf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•  GICOSY Manual </a:t>
            </a:r>
            <a:r>
              <a:rPr lang="en-US" dirty="0" smtClean="0">
                <a:solidFill>
                  <a:schemeClr val="bg1"/>
                </a:solidFill>
                <a:hlinkClick r:id="rId4"/>
              </a:rPr>
              <a:t>https://web-docs.gsi.de/~weick/gicosy/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• TRANSPORT </a:t>
            </a:r>
            <a:r>
              <a:rPr lang="en-US" dirty="0" smtClean="0">
                <a:solidFill>
                  <a:schemeClr val="bg1"/>
                </a:solidFill>
                <a:hlinkClick r:id="rId5"/>
              </a:rPr>
              <a:t>http://aea.web.psi.ch/Urs_Rohrer/MyWeb/trans.htm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rgbClr val="FFFF00"/>
              </a:solidFill>
            </a:endParaRPr>
          </a:p>
          <a:p>
            <a:endParaRPr lang="fr-FR" dirty="0">
              <a:solidFill>
                <a:srgbClr val="FFFF00"/>
              </a:solidFill>
            </a:endParaRPr>
          </a:p>
          <a:p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27784" y="6435180"/>
            <a:ext cx="63870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err="1" smtClean="0">
                <a:solidFill>
                  <a:schemeClr val="bg1"/>
                </a:solidFill>
              </a:rPr>
              <a:t>Thanks</a:t>
            </a:r>
            <a:r>
              <a:rPr lang="fr-FR" sz="1400" b="1" dirty="0" smtClean="0">
                <a:solidFill>
                  <a:schemeClr val="bg1"/>
                </a:solidFill>
              </a:rPr>
              <a:t> B. Jacquot and Franck Varenne/ GANIL for </a:t>
            </a:r>
            <a:r>
              <a:rPr lang="fr-FR" sz="1400" b="1" dirty="0" err="1" smtClean="0">
                <a:solidFill>
                  <a:schemeClr val="bg1"/>
                </a:solidFill>
              </a:rPr>
              <a:t>some</a:t>
            </a:r>
            <a:r>
              <a:rPr lang="fr-FR" sz="1400" b="1" dirty="0" smtClean="0">
                <a:solidFill>
                  <a:schemeClr val="bg1"/>
                </a:solidFill>
              </a:rPr>
              <a:t> </a:t>
            </a:r>
            <a:r>
              <a:rPr lang="fr-FR" sz="1400" b="1" dirty="0" err="1" smtClean="0">
                <a:solidFill>
                  <a:schemeClr val="bg1"/>
                </a:solidFill>
              </a:rPr>
              <a:t>material</a:t>
            </a:r>
            <a:r>
              <a:rPr lang="fr-FR" sz="1400" b="1" dirty="0" smtClean="0">
                <a:solidFill>
                  <a:schemeClr val="bg1"/>
                </a:solidFill>
              </a:rPr>
              <a:t> </a:t>
            </a:r>
            <a:r>
              <a:rPr lang="fr-FR" sz="1400" b="1" dirty="0" err="1" smtClean="0">
                <a:solidFill>
                  <a:schemeClr val="bg1"/>
                </a:solidFill>
              </a:rPr>
              <a:t>used</a:t>
            </a:r>
            <a:r>
              <a:rPr lang="fr-FR" sz="1400" b="1" dirty="0" smtClean="0">
                <a:solidFill>
                  <a:schemeClr val="bg1"/>
                </a:solidFill>
              </a:rPr>
              <a:t> in </a:t>
            </a:r>
            <a:r>
              <a:rPr lang="fr-FR" sz="1400" b="1" dirty="0" err="1" smtClean="0">
                <a:solidFill>
                  <a:schemeClr val="bg1"/>
                </a:solidFill>
              </a:rPr>
              <a:t>this</a:t>
            </a:r>
            <a:r>
              <a:rPr lang="fr-FR" sz="1400" b="1" dirty="0" smtClean="0">
                <a:solidFill>
                  <a:schemeClr val="bg1"/>
                </a:solidFill>
              </a:rPr>
              <a:t> course</a:t>
            </a:r>
            <a:endParaRPr lang="fr-F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39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"/>
    </mc:Choice>
    <mc:Fallback xmlns="">
      <p:transition spd="slow" advTm="189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6"/>
          <a:stretch/>
        </p:blipFill>
        <p:spPr bwMode="auto">
          <a:xfrm>
            <a:off x="270569" y="364282"/>
            <a:ext cx="8640000" cy="4705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45"/>
          <a:stretch/>
        </p:blipFill>
        <p:spPr bwMode="auto">
          <a:xfrm>
            <a:off x="255712" y="5043907"/>
            <a:ext cx="8640000" cy="11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5580112" y="3212976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Focal plane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25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1"/>
    </mc:Choice>
    <mc:Fallback xmlns="">
      <p:transition spd="slow" advTm="411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8424936" cy="5474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9512" y="169050"/>
            <a:ext cx="55851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1C2BF0"/>
                </a:solidFill>
              </a:rPr>
              <a:t>Focusing in both planes : doublets, triplets</a:t>
            </a:r>
            <a:endParaRPr lang="fr-FR" sz="2400" b="1" dirty="0">
              <a:solidFill>
                <a:srgbClr val="1C2B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12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4"/>
    </mc:Choice>
    <mc:Fallback xmlns="">
      <p:transition spd="slow" advTm="254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79512" y="129516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800" b="1" dirty="0" smtClean="0">
                <a:solidFill>
                  <a:srgbClr val="FFFF00"/>
                </a:solidFill>
              </a:rPr>
              <a:t>Resolving power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692696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chemeClr val="bg1"/>
                </a:solidFill>
              </a:rPr>
              <a:t>The term resolving </a:t>
            </a:r>
            <a:r>
              <a:rPr lang="en-US" dirty="0" smtClean="0">
                <a:solidFill>
                  <a:schemeClr val="bg1"/>
                </a:solidFill>
              </a:rPr>
              <a:t>power is </a:t>
            </a:r>
            <a:r>
              <a:rPr lang="en-US" dirty="0">
                <a:solidFill>
                  <a:schemeClr val="bg1"/>
                </a:solidFill>
              </a:rPr>
              <a:t>the ability of a </a:t>
            </a:r>
            <a:r>
              <a:rPr lang="en-US" dirty="0" smtClean="0">
                <a:solidFill>
                  <a:schemeClr val="bg1"/>
                </a:solidFill>
              </a:rPr>
              <a:t>spectrometer </a:t>
            </a:r>
            <a:r>
              <a:rPr lang="en-US" dirty="0">
                <a:solidFill>
                  <a:schemeClr val="bg1"/>
                </a:solidFill>
              </a:rPr>
              <a:t>to resolve adjacent peaks in a mass spectrum and is often used interchangeably with resolution.  </a:t>
            </a:r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>
                <a:solidFill>
                  <a:schemeClr val="bg1"/>
                </a:solidFill>
              </a:rPr>
              <a:t>separation of peaks for singly charged ions can be expressed as a mass difference </a:t>
            </a:r>
            <a:r>
              <a:rPr lang="en-US" i="1" dirty="0" err="1">
                <a:solidFill>
                  <a:schemeClr val="bg1"/>
                </a:solidFill>
              </a:rPr>
              <a:t>δ</a:t>
            </a:r>
            <a:r>
              <a:rPr lang="en-US" i="1" dirty="0" err="1" smtClean="0">
                <a:solidFill>
                  <a:schemeClr val="bg1"/>
                </a:solidFill>
              </a:rPr>
              <a:t>m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76" y="1791816"/>
            <a:ext cx="835342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76" y="4365104"/>
            <a:ext cx="84772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997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7"/>
    </mc:Choice>
    <mc:Fallback xmlns="">
      <p:transition spd="slow" advTm="437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87333"/>
            <a:ext cx="6124575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7504" y="116632"/>
            <a:ext cx="90177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Resolution </a:t>
            </a:r>
            <a:r>
              <a:rPr lang="de-DE" sz="2000" dirty="0" smtClean="0">
                <a:solidFill>
                  <a:schemeClr val="bg1"/>
                </a:solidFill>
              </a:rPr>
              <a:t>= </a:t>
            </a:r>
            <a:r>
              <a:rPr lang="el-GR" sz="2000" dirty="0" smtClean="0">
                <a:solidFill>
                  <a:schemeClr val="bg1"/>
                </a:solidFill>
              </a:rPr>
              <a:t>Δ</a:t>
            </a:r>
            <a:r>
              <a:rPr lang="de-DE" sz="2000" dirty="0" err="1" smtClean="0">
                <a:solidFill>
                  <a:schemeClr val="bg1"/>
                </a:solidFill>
              </a:rPr>
              <a:t>x</a:t>
            </a:r>
            <a:r>
              <a:rPr lang="de-DE" sz="2000" baseline="-25000" dirty="0" err="1" smtClean="0">
                <a:solidFill>
                  <a:schemeClr val="bg1"/>
                </a:solidFill>
              </a:rPr>
              <a:t>FWHM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>
                <a:solidFill>
                  <a:schemeClr val="bg1"/>
                </a:solidFill>
              </a:rPr>
              <a:t>/ </a:t>
            </a:r>
            <a:r>
              <a:rPr lang="de-DE" sz="2000" i="1" dirty="0" smtClean="0">
                <a:solidFill>
                  <a:schemeClr val="bg1"/>
                </a:solidFill>
              </a:rPr>
              <a:t>d</a:t>
            </a:r>
            <a:r>
              <a:rPr lang="de-DE" sz="2000" dirty="0" smtClean="0">
                <a:solidFill>
                  <a:schemeClr val="bg1"/>
                </a:solidFill>
              </a:rPr>
              <a:t>x/</a:t>
            </a:r>
            <a:r>
              <a:rPr lang="de-DE" sz="2000" i="1" dirty="0" err="1" smtClean="0">
                <a:solidFill>
                  <a:schemeClr val="bg1"/>
                </a:solidFill>
              </a:rPr>
              <a:t>d</a:t>
            </a:r>
            <a:r>
              <a:rPr lang="de-DE" sz="2000" dirty="0" err="1" smtClean="0">
                <a:solidFill>
                  <a:schemeClr val="bg1"/>
                </a:solidFill>
              </a:rPr>
              <a:t>m</a:t>
            </a:r>
            <a:r>
              <a:rPr lang="de-DE" sz="2000" dirty="0" smtClean="0">
                <a:solidFill>
                  <a:schemeClr val="bg1"/>
                </a:solidFill>
              </a:rPr>
              <a:t>, 			</a:t>
            </a:r>
            <a:r>
              <a:rPr lang="de-DE" sz="2000" dirty="0" err="1" smtClean="0">
                <a:solidFill>
                  <a:schemeClr val="bg1"/>
                </a:solidFill>
              </a:rPr>
              <a:t>Resolving</a:t>
            </a:r>
            <a:r>
              <a:rPr lang="de-DE" sz="2000" dirty="0" smtClean="0">
                <a:solidFill>
                  <a:schemeClr val="bg1"/>
                </a:solidFill>
              </a:rPr>
              <a:t> power = 1/Resolution</a:t>
            </a:r>
            <a:endParaRPr lang="fr-FR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211356" y="2933338"/>
                <a:ext cx="7060538" cy="3874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Mass dispersion usually expressed in meters (m)  (SI):</a:t>
                </a:r>
              </a:p>
              <a:p>
                <a:r>
                  <a:rPr lang="en-US" dirty="0" smtClean="0">
                    <a:solidFill>
                      <a:schemeClr val="bg1"/>
                    </a:solidFill>
                  </a:rPr>
                  <a:t>	cm/% (centimeters per 100%)  ;   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                 mm/‰  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 </a:t>
                </a:r>
                <a:endParaRPr lang="en-US" dirty="0" smtClean="0">
                  <a:solidFill>
                    <a:schemeClr val="bg1"/>
                  </a:solidFill>
                </a:endParaRPr>
              </a:p>
              <a:p>
                <a:endParaRPr lang="en-US" sz="100" dirty="0" smtClean="0">
                  <a:solidFill>
                    <a:schemeClr val="bg1"/>
                  </a:solidFill>
                </a:endParaRPr>
              </a:p>
              <a:p>
                <a:r>
                  <a:rPr lang="en-US" dirty="0" smtClean="0">
                    <a:solidFill>
                      <a:schemeClr val="bg1"/>
                    </a:solidFill>
                  </a:rPr>
                  <a:t>Notation : 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 err="1" smtClean="0">
                    <a:solidFill>
                      <a:schemeClr val="bg1"/>
                    </a:solidFill>
                  </a:rPr>
                  <a:t>D</a:t>
                </a:r>
                <a:r>
                  <a:rPr lang="en-US" baseline="-25000" dirty="0" err="1" smtClean="0">
                    <a:solidFill>
                      <a:schemeClr val="bg1"/>
                    </a:solidFill>
                  </a:rPr>
                  <a:t>m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bg1"/>
                    </a:solidFill>
                  </a:rPr>
                  <a:t>dx/</a:t>
                </a:r>
                <a:r>
                  <a:rPr lang="en-US" dirty="0" err="1" smtClean="0">
                    <a:solidFill>
                      <a:schemeClr val="bg1"/>
                    </a:solidFill>
                  </a:rPr>
                  <a:t>dm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, physical meaning</a:t>
                </a:r>
              </a:p>
              <a:p>
                <a:endParaRPr lang="en-US" dirty="0" smtClean="0">
                  <a:solidFill>
                    <a:schemeClr val="bg1"/>
                  </a:solidFill>
                </a:endParaRPr>
              </a:p>
              <a:p>
                <a:r>
                  <a:rPr lang="en-US" dirty="0" err="1" smtClean="0">
                    <a:solidFill>
                      <a:schemeClr val="bg1"/>
                    </a:solidFill>
                  </a:rPr>
                  <a:t>Matricial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 notation (see later)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bg1"/>
                    </a:solidFill>
                  </a:rPr>
                  <a:t>(</a:t>
                </a:r>
                <a:r>
                  <a:rPr lang="en-US" dirty="0" err="1" smtClean="0">
                    <a:solidFill>
                      <a:schemeClr val="bg1"/>
                    </a:solidFill>
                  </a:rPr>
                  <a:t>x|δ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) </a:t>
                </a:r>
                <a:r>
                  <a:rPr lang="en-US" dirty="0" err="1">
                    <a:solidFill>
                      <a:schemeClr val="bg1"/>
                    </a:solidFill>
                  </a:rPr>
                  <a:t>Wollnik</a:t>
                </a:r>
                <a:endParaRPr lang="en-US" dirty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bg1"/>
                    </a:solidFill>
                  </a:rPr>
                  <a:t>R16, T16, M16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bg1"/>
                    </a:solidFill>
                  </a:rPr>
                  <a:t>Resolving power 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</a:rPr>
                          <m:t>|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𝛿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 (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𝐹𝑊𝐻𝑀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dirty="0" smtClean="0">
                  <a:solidFill>
                    <a:schemeClr val="bg1"/>
                  </a:solidFill>
                </a:endParaRPr>
              </a:p>
              <a:p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356" y="2933338"/>
                <a:ext cx="7060538" cy="3874650"/>
              </a:xfrm>
              <a:prstGeom prst="rect">
                <a:avLst/>
              </a:prstGeom>
              <a:blipFill rotWithShape="1">
                <a:blip r:embed="rId3"/>
                <a:stretch>
                  <a:fillRect l="-777" t="-7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641" y="3284984"/>
            <a:ext cx="3454507" cy="32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07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"/>
    </mc:Choice>
    <mc:Fallback xmlns="">
      <p:transition spd="slow" advTm="238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052736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Exercise 1: </a:t>
            </a:r>
            <a:endParaRPr lang="en-US" b="1" dirty="0" smtClean="0"/>
          </a:p>
          <a:p>
            <a:r>
              <a:rPr lang="en-US" b="1" dirty="0" smtClean="0"/>
              <a:t>Imagine </a:t>
            </a:r>
            <a:r>
              <a:rPr lang="en-US" b="1" dirty="0"/>
              <a:t>a spectrometer with </a:t>
            </a:r>
            <a:r>
              <a:rPr lang="en-US" b="1" dirty="0" smtClean="0"/>
              <a:t>a dispersion of </a:t>
            </a:r>
            <a:r>
              <a:rPr lang="en-US" b="1" dirty="0" smtClean="0"/>
              <a:t>30 cm</a:t>
            </a:r>
            <a:r>
              <a:rPr lang="en-US" b="1" dirty="0" smtClean="0"/>
              <a:t>/% </a:t>
            </a:r>
          </a:p>
          <a:p>
            <a:r>
              <a:rPr lang="en-US" b="1" dirty="0" smtClean="0"/>
              <a:t>and beam </a:t>
            </a:r>
            <a:r>
              <a:rPr lang="en-US" b="1" dirty="0"/>
              <a:t>width </a:t>
            </a:r>
            <a:r>
              <a:rPr lang="en-US" b="1" dirty="0" smtClean="0"/>
              <a:t>of 1 mm FWHM on </a:t>
            </a:r>
            <a:r>
              <a:rPr lang="en-US" b="1" dirty="0"/>
              <a:t>the focal plan </a:t>
            </a:r>
            <a:r>
              <a:rPr lang="en-US" b="1" dirty="0" smtClean="0"/>
              <a:t>detector.</a:t>
            </a:r>
          </a:p>
          <a:p>
            <a:endParaRPr lang="en-US" b="1" dirty="0"/>
          </a:p>
          <a:p>
            <a:r>
              <a:rPr lang="en-US" b="1" dirty="0" smtClean="0"/>
              <a:t>What </a:t>
            </a:r>
            <a:r>
              <a:rPr lang="en-US" b="1" dirty="0"/>
              <a:t>is the </a:t>
            </a:r>
            <a:r>
              <a:rPr lang="en-US" b="1" dirty="0" smtClean="0"/>
              <a:t>resolving power </a:t>
            </a:r>
            <a:r>
              <a:rPr lang="en-US" b="1" dirty="0"/>
              <a:t>R </a:t>
            </a:r>
            <a:r>
              <a:rPr lang="en-US" dirty="0" smtClean="0"/>
              <a:t> </a:t>
            </a:r>
            <a:r>
              <a:rPr lang="en-US" b="1" dirty="0" smtClean="0"/>
              <a:t>?</a:t>
            </a:r>
          </a:p>
          <a:p>
            <a:endParaRPr lang="en-US" b="1" dirty="0"/>
          </a:p>
          <a:p>
            <a:endParaRPr lang="en-US" b="1" dirty="0" smtClean="0"/>
          </a:p>
          <a:p>
            <a:pPr marL="342900" indent="-342900">
              <a:buAutoNum type="alphaLcParenR"/>
            </a:pPr>
            <a:r>
              <a:rPr lang="en-US" b="1" dirty="0" smtClean="0"/>
              <a:t>30</a:t>
            </a:r>
          </a:p>
          <a:p>
            <a:pPr marL="342900" indent="-342900">
              <a:buAutoNum type="alphaLcParenR"/>
            </a:pPr>
            <a:r>
              <a:rPr lang="en-US" b="1" dirty="0" smtClean="0"/>
              <a:t>30000</a:t>
            </a:r>
          </a:p>
          <a:p>
            <a:pPr marL="342900" indent="-342900">
              <a:buAutoNum type="alphaLcParenR"/>
            </a:pPr>
            <a:r>
              <a:rPr lang="fr-FR" b="1" dirty="0" smtClean="0"/>
              <a:t>1500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73760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352928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FFFF00"/>
                </a:solidFill>
              </a:rPr>
              <a:t>Beam</a:t>
            </a:r>
            <a:r>
              <a:rPr lang="fr-FR" sz="2800" b="1" dirty="0">
                <a:solidFill>
                  <a:srgbClr val="FFFF00"/>
                </a:solidFill>
              </a:rPr>
              <a:t> </a:t>
            </a:r>
            <a:r>
              <a:rPr lang="fr-FR" sz="2800" b="1" dirty="0" err="1">
                <a:solidFill>
                  <a:srgbClr val="FFFF00"/>
                </a:solidFill>
              </a:rPr>
              <a:t>optics</a:t>
            </a:r>
            <a:r>
              <a:rPr lang="fr-FR" sz="2800" b="1" dirty="0">
                <a:solidFill>
                  <a:srgbClr val="FFFF00"/>
                </a:solidFill>
              </a:rPr>
              <a:t> (basics</a:t>
            </a:r>
            <a:r>
              <a:rPr lang="fr-FR" sz="2800" b="1" dirty="0" smtClean="0">
                <a:solidFill>
                  <a:srgbClr val="FFFF00"/>
                </a:solidFill>
              </a:rPr>
              <a:t>)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 err="1" smtClean="0">
                <a:solidFill>
                  <a:schemeClr val="bg1"/>
                </a:solidFill>
              </a:rPr>
              <a:t>Already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seen</a:t>
            </a:r>
            <a:r>
              <a:rPr lang="fr-FR" dirty="0" smtClean="0">
                <a:solidFill>
                  <a:schemeClr val="bg1"/>
                </a:solidFill>
              </a:rPr>
              <a:t>: 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 </a:t>
            </a:r>
            <a:endParaRPr lang="fr-FR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>
                <a:solidFill>
                  <a:schemeClr val="bg1"/>
                </a:solidFill>
              </a:rPr>
              <a:t>Dispersion  and focalisation </a:t>
            </a:r>
            <a:r>
              <a:rPr lang="fr-FR" dirty="0" err="1" smtClean="0">
                <a:solidFill>
                  <a:schemeClr val="bg1"/>
                </a:solidFill>
              </a:rPr>
              <a:t>with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dipoles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>
                <a:solidFill>
                  <a:schemeClr val="bg1"/>
                </a:solidFill>
              </a:rPr>
              <a:t>Focalisation </a:t>
            </a:r>
            <a:r>
              <a:rPr lang="fr-FR" dirty="0" err="1">
                <a:solidFill>
                  <a:schemeClr val="bg1"/>
                </a:solidFill>
              </a:rPr>
              <a:t>with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quadrupoles</a:t>
            </a:r>
            <a:r>
              <a:rPr lang="fr-FR" dirty="0">
                <a:solidFill>
                  <a:schemeClr val="bg1"/>
                </a:solidFill>
              </a:rPr>
              <a:t> </a:t>
            </a:r>
            <a:endParaRPr lang="fr-FR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err="1" smtClean="0">
                <a:solidFill>
                  <a:schemeClr val="bg1"/>
                </a:solidFill>
              </a:rPr>
              <a:t>Resolution</a:t>
            </a:r>
            <a:endParaRPr lang="fr-FR" dirty="0" smtClean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sz="2400" b="1" dirty="0" err="1" smtClean="0">
                <a:solidFill>
                  <a:srgbClr val="FF0000"/>
                </a:solidFill>
              </a:rPr>
              <a:t>Next</a:t>
            </a:r>
            <a:r>
              <a:rPr lang="fr-FR" sz="2400" b="1" dirty="0" smtClean="0">
                <a:solidFill>
                  <a:srgbClr val="FF0000"/>
                </a:solidFill>
              </a:rPr>
              <a:t> concepts:</a:t>
            </a:r>
            <a:endParaRPr lang="fr-FR" sz="2400" b="1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b="1" dirty="0" err="1" smtClean="0">
                <a:solidFill>
                  <a:schemeClr val="bg1"/>
                </a:solidFill>
              </a:rPr>
              <a:t>Particles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coordinates</a:t>
            </a:r>
            <a:endParaRPr lang="fr-FR" b="1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endParaRPr lang="fr-FR" b="1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b="1" dirty="0" err="1" smtClean="0">
                <a:solidFill>
                  <a:schemeClr val="bg1"/>
                </a:solidFill>
              </a:rPr>
              <a:t>Beam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emittance</a:t>
            </a:r>
            <a:endParaRPr lang="fr-FR" b="1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endParaRPr lang="fr-FR" b="1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b="1" dirty="0" smtClean="0">
                <a:solidFill>
                  <a:schemeClr val="bg1"/>
                </a:solidFill>
              </a:rPr>
              <a:t>Optical Matrices </a:t>
            </a:r>
            <a:r>
              <a:rPr lang="fr-FR" b="1" dirty="0" err="1" smtClean="0">
                <a:solidFill>
                  <a:schemeClr val="bg1"/>
                </a:solidFill>
              </a:rPr>
              <a:t>following</a:t>
            </a:r>
            <a:r>
              <a:rPr lang="fr-FR" b="1" dirty="0" smtClean="0">
                <a:solidFill>
                  <a:schemeClr val="bg1"/>
                </a:solidFill>
              </a:rPr>
              <a:t> Taylor expansion</a:t>
            </a:r>
          </a:p>
          <a:p>
            <a:endParaRPr lang="fr-FR" b="1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b="1" dirty="0" err="1" smtClean="0">
                <a:solidFill>
                  <a:schemeClr val="bg1"/>
                </a:solidFill>
              </a:rPr>
              <a:t>Angular</a:t>
            </a:r>
            <a:r>
              <a:rPr lang="fr-FR" b="1" dirty="0" smtClean="0">
                <a:solidFill>
                  <a:schemeClr val="bg1"/>
                </a:solidFill>
              </a:rPr>
              <a:t> Acceptance</a:t>
            </a:r>
          </a:p>
          <a:p>
            <a:pPr marL="285750" indent="-285750">
              <a:buFontTx/>
              <a:buChar char="-"/>
            </a:pPr>
            <a:endParaRPr lang="fr-FR" b="1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b="1" dirty="0" smtClean="0">
                <a:solidFill>
                  <a:schemeClr val="bg1"/>
                </a:solidFill>
              </a:rPr>
              <a:t>B</a:t>
            </a:r>
            <a:r>
              <a:rPr lang="el-GR" dirty="0" smtClean="0">
                <a:solidFill>
                  <a:schemeClr val="bg1"/>
                </a:solidFill>
              </a:rPr>
              <a:t>ρ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b="1" dirty="0" smtClean="0">
                <a:solidFill>
                  <a:schemeClr val="bg1"/>
                </a:solidFill>
              </a:rPr>
              <a:t>Acceptance</a:t>
            </a:r>
          </a:p>
          <a:p>
            <a:pPr marL="285750" indent="-285750">
              <a:buFontTx/>
              <a:buChar char="-"/>
            </a:pP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87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1"/>
    </mc:Choice>
    <mc:Fallback xmlns="">
      <p:transition spd="slow" advTm="381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16632"/>
            <a:ext cx="1770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The </a:t>
            </a:r>
            <a:r>
              <a:rPr lang="fr-FR" b="1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Coordinates</a:t>
            </a:r>
            <a:endParaRPr lang="fr-FR" b="1" dirty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9832" y="99145"/>
            <a:ext cx="452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Notations in the Literature is not consistent!</a:t>
            </a:r>
            <a:endParaRPr lang="fr-FR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au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4140645"/>
                  </p:ext>
                </p:extLst>
              </p:nvPr>
            </p:nvGraphicFramePr>
            <p:xfrm>
              <a:off x="323528" y="620688"/>
              <a:ext cx="8463534" cy="595471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4977"/>
                    <a:gridCol w="917231"/>
                    <a:gridCol w="1463253"/>
                    <a:gridCol w="1989451"/>
                    <a:gridCol w="3138622"/>
                  </a:tblGrid>
                  <a:tr h="651195">
                    <a:tc>
                      <a:txBody>
                        <a:bodyPr/>
                        <a:lstStyle/>
                        <a:p>
                          <a:r>
                            <a:rPr lang="en-US" noProof="0" dirty="0" err="1" smtClean="0"/>
                            <a:t>Wollnik</a:t>
                          </a:r>
                          <a:endParaRPr lang="en-US" noProof="0" dirty="0" smtClean="0"/>
                        </a:p>
                        <a:p>
                          <a:r>
                            <a:rPr lang="en-US" noProof="0" dirty="0" smtClean="0"/>
                            <a:t>GICOSY</a:t>
                          </a:r>
                          <a:endParaRPr lang="en-US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noProof="0" dirty="0" smtClean="0"/>
                            <a:t>Brown</a:t>
                          </a:r>
                          <a:endParaRPr lang="en-US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noProof="0" dirty="0" smtClean="0"/>
                            <a:t>TRANSPORT</a:t>
                          </a:r>
                          <a:endParaRPr lang="en-US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noProof="0" dirty="0" smtClean="0"/>
                            <a:t>COSY</a:t>
                          </a:r>
                          <a:endParaRPr lang="en-US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noProof="0" dirty="0" smtClean="0"/>
                            <a:t>Meaning</a:t>
                          </a:r>
                          <a:endParaRPr lang="en-US" noProof="0" dirty="0"/>
                        </a:p>
                      </a:txBody>
                      <a:tcPr/>
                    </a:tc>
                  </a:tr>
                  <a:tr h="377280"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x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x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x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noProof="0" dirty="0" smtClean="0"/>
                            <a:t>r1 = 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noProof="0" dirty="0" smtClean="0"/>
                            <a:t>the horizontal displacement of the arbitrary ray with respect to the assumed central trajectory.</a:t>
                          </a:r>
                        </a:p>
                      </a:txBody>
                      <a:tcPr/>
                    </a:tc>
                  </a:tr>
                  <a:tr h="379486"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a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x’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θ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r2 = a = </a:t>
                          </a:r>
                          <a:r>
                            <a:rPr lang="en-US" sz="1400" b="1" noProof="0" dirty="0" err="1" smtClean="0"/>
                            <a:t>px</a:t>
                          </a:r>
                          <a:r>
                            <a:rPr lang="en-US" sz="1400" b="1" noProof="0" dirty="0" smtClean="0"/>
                            <a:t>/p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endParaRPr lang="en-US" sz="1400" b="1" baseline="-250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 smtClean="0"/>
                            <a:t>the angle this ray makes in the horizontal plane with respect to the assumed central trajectory.</a:t>
                          </a:r>
                          <a:endParaRPr lang="en-US" sz="1400" noProof="0" dirty="0"/>
                        </a:p>
                      </a:txBody>
                      <a:tcPr/>
                    </a:tc>
                  </a:tr>
                  <a:tr h="377280"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y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y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y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r3 = y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 smtClean="0"/>
                            <a:t>the vertical displacement of the ray with respect to the assumed</a:t>
                          </a:r>
                          <a:r>
                            <a:rPr lang="en-US" sz="1400" baseline="0" noProof="0" dirty="0" smtClean="0"/>
                            <a:t> </a:t>
                          </a:r>
                          <a:r>
                            <a:rPr lang="en-US" sz="1400" noProof="0" dirty="0" smtClean="0"/>
                            <a:t>central trajectory</a:t>
                          </a:r>
                          <a:endParaRPr lang="en-US" sz="1400" noProof="0" dirty="0"/>
                        </a:p>
                      </a:txBody>
                      <a:tcPr/>
                    </a:tc>
                  </a:tr>
                  <a:tr h="377280"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b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y’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φ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r4 = b = </a:t>
                          </a:r>
                          <a:r>
                            <a:rPr lang="en-US" sz="1400" b="1" noProof="0" dirty="0" err="1" smtClean="0"/>
                            <a:t>py</a:t>
                          </a:r>
                          <a:r>
                            <a:rPr lang="en-US" sz="1400" b="1" noProof="0" dirty="0" smtClean="0"/>
                            <a:t>/p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endParaRPr lang="en-US" sz="1400" b="1" baseline="-250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 smtClean="0"/>
                            <a:t>the vertical angle of the ray with respect to the assumed central trajectory</a:t>
                          </a:r>
                          <a:endParaRPr lang="en-US" sz="1400" noProof="0" dirty="0"/>
                        </a:p>
                      </a:txBody>
                      <a:tcPr/>
                    </a:tc>
                  </a:tr>
                  <a:tr h="377280">
                    <a:tc>
                      <a:txBody>
                        <a:bodyPr/>
                        <a:lstStyle/>
                        <a:p>
                          <a:r>
                            <a:rPr lang="en-US" sz="2000" b="1" noProof="0" dirty="0" smtClean="0">
                              <a:latin typeface="Brush Script MT" panose="03060802040406070304" pitchFamily="66" charset="0"/>
                              <a:ea typeface="Cambria Math" panose="02040503050406030204" pitchFamily="18" charset="0"/>
                            </a:rPr>
                            <a:t>l</a:t>
                          </a:r>
                          <a:endParaRPr lang="en-US" sz="2000" b="1" noProof="0" dirty="0">
                            <a:latin typeface="Brush Script MT" panose="03060802040406070304" pitchFamily="66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b="1" noProof="0" dirty="0" smtClean="0">
                              <a:latin typeface="Brush Script MT" panose="03060802040406070304" pitchFamily="66" charset="0"/>
                              <a:ea typeface="Cambria Math" panose="02040503050406030204" pitchFamily="18" charset="0"/>
                            </a:rPr>
                            <a:t>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000" b="1" noProof="0" dirty="0">
                            <a:latin typeface="Brush Script MT" panose="03060802040406070304" pitchFamily="66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noProof="0" dirty="0" smtClean="0"/>
                            <a:t>r5 = </a:t>
                          </a:r>
                          <a:r>
                            <a:rPr lang="en-US" sz="1400" b="1" noProof="0" dirty="0" smtClean="0">
                              <a:latin typeface="Brush Script MT" panose="03060802040406070304" pitchFamily="66" charset="0"/>
                              <a:ea typeface="Cambria Math" panose="02040503050406030204" pitchFamily="18" charset="0"/>
                            </a:rPr>
                            <a:t>l</a:t>
                          </a:r>
                          <a:r>
                            <a:rPr lang="en-US" sz="1400" b="1" noProof="0" dirty="0" smtClean="0"/>
                            <a:t> =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noProof="0" dirty="0" smtClean="0"/>
                            <a:t> −(t − t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r>
                            <a:rPr lang="en-US" sz="1400" b="1" noProof="0" dirty="0" smtClean="0"/>
                            <a:t>)v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r>
                            <a:rPr lang="en-US" sz="1400" b="1" noProof="0" dirty="0" smtClean="0"/>
                            <a:t>γ/(1 + γ)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 smtClean="0"/>
                            <a:t>the path length difference between the arbitrary ray and the central trajectory.</a:t>
                          </a:r>
                          <a:endParaRPr lang="en-US" sz="1400" noProof="0" dirty="0"/>
                        </a:p>
                      </a:txBody>
                      <a:tcPr/>
                    </a:tc>
                  </a:tr>
                  <a:tr h="377280"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δ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noProof="0" dirty="0" smtClean="0"/>
                            <a:t>δ</a:t>
                          </a:r>
                          <a:endParaRPr lang="fr-FR" sz="1400" b="1" noProof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dp/p=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400" b="1" i="1" noProof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1400" b="1" i="1" noProof="0" smtClean="0">
                                      <a:latin typeface="Cambria Math"/>
                                    </a:rPr>
                                    <m:t>𝑩</m:t>
                                  </m:r>
                                  <m:r>
                                    <a:rPr lang="fr-FR" sz="1400" b="1" i="1" noProof="0" smtClean="0">
                                      <a:latin typeface="Cambria Math"/>
                                      <a:ea typeface="Cambria Math"/>
                                    </a:rPr>
                                    <m:t>𝝆</m:t>
                                  </m:r>
                                  <m:r>
                                    <a:rPr lang="fr-FR" sz="1400" b="1" i="1" noProof="0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sz="1400" b="1" i="1" noProof="0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b="1" i="1" noProof="0" smtClean="0">
                                          <a:latin typeface="Cambria Math"/>
                                          <a:ea typeface="Cambria Math"/>
                                        </a:rPr>
                                        <m:t>𝑩</m:t>
                                      </m:r>
                                      <m:r>
                                        <a:rPr lang="fr-FR" sz="1400" b="1" i="1" noProof="0" smtClean="0">
                                          <a:latin typeface="Cambria Math"/>
                                          <a:ea typeface="Cambria Math"/>
                                        </a:rPr>
                                        <m:t>𝝆</m:t>
                                      </m:r>
                                    </m:e>
                                    <m:sub>
                                      <m:r>
                                        <a:rPr lang="fr-FR" sz="1400" b="1" i="1" noProof="0" smtClean="0">
                                          <a:latin typeface="Cambria Math"/>
                                          <a:ea typeface="Cambria Math"/>
                                        </a:rPr>
                                        <m:t>𝟎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400" b="1" i="1" noProof="0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400" b="1" i="1" noProof="0" smtClean="0">
                                          <a:latin typeface="Cambria Math"/>
                                        </a:rPr>
                                        <m:t>𝑩</m:t>
                                      </m:r>
                                      <m:r>
                                        <a:rPr lang="fr-FR" sz="1400" b="1" i="1" noProof="0" smtClean="0">
                                          <a:latin typeface="Cambria Math"/>
                                          <a:ea typeface="Cambria Math"/>
                                        </a:rPr>
                                        <m:t>𝝆</m:t>
                                      </m:r>
                                    </m:e>
                                    <m:sub>
                                      <m:r>
                                        <a:rPr lang="fr-FR" sz="1400" b="1" i="1" noProof="0" smtClean="0">
                                          <a:latin typeface="Cambria Math"/>
                                        </a:rPr>
                                        <m:t>𝟎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 smtClean="0"/>
                            <a:t>fractioned momentum deviation of the ray from the assumed central trajectory</a:t>
                          </a:r>
                          <a:endParaRPr lang="en-US" sz="1400" noProof="0" dirty="0"/>
                        </a:p>
                      </a:txBody>
                      <a:tcPr/>
                    </a:tc>
                  </a:tr>
                  <a:tr h="37728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noProof="0" dirty="0" err="1" smtClean="0"/>
                            <a:t>δ</a:t>
                          </a:r>
                          <a:r>
                            <a:rPr lang="en-US" sz="1400" b="1" baseline="-25000" noProof="0" dirty="0" err="1" smtClean="0"/>
                            <a:t>U</a:t>
                          </a:r>
                          <a:endParaRPr lang="en-US" sz="1400" b="1" baseline="-25000" noProof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noProof="0" dirty="0" smtClean="0"/>
                            <a:t>r6 = </a:t>
                          </a:r>
                          <a:r>
                            <a:rPr lang="en-US" sz="1400" b="1" noProof="0" dirty="0" err="1" smtClean="0"/>
                            <a:t>δK</a:t>
                          </a:r>
                          <a:r>
                            <a:rPr lang="en-US" sz="1400" b="1" noProof="0" dirty="0" smtClean="0"/>
                            <a:t> = (K − K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r>
                            <a:rPr lang="en-US" sz="1400" b="1" noProof="0" dirty="0" smtClean="0"/>
                            <a:t>)/K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endParaRPr lang="en-US" sz="1400" b="1" noProof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 smtClean="0"/>
                            <a:t>energy difference ray with respect to the reference energy</a:t>
                          </a:r>
                          <a:endParaRPr lang="en-US" sz="1400" noProof="0" dirty="0"/>
                        </a:p>
                      </a:txBody>
                      <a:tcPr/>
                    </a:tc>
                  </a:tr>
                  <a:tr h="377280"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err="1" smtClean="0"/>
                            <a:t>δ</a:t>
                          </a:r>
                          <a:r>
                            <a:rPr lang="en-US" sz="1400" b="1" baseline="-25000" noProof="0" dirty="0" err="1" smtClean="0"/>
                            <a:t>m</a:t>
                          </a:r>
                          <a:endParaRPr lang="en-US" sz="1400" b="1" baseline="-250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noProof="0" dirty="0" smtClean="0"/>
                            <a:t>r7 = </a:t>
                          </a:r>
                          <a:r>
                            <a:rPr lang="en-US" sz="1400" b="1" noProof="0" dirty="0" err="1" smtClean="0"/>
                            <a:t>δm</a:t>
                          </a:r>
                          <a:r>
                            <a:rPr lang="en-US" sz="1400" b="1" noProof="0" dirty="0" smtClean="0"/>
                            <a:t> = (m − m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r>
                            <a:rPr lang="en-US" sz="1400" b="1" noProof="0" dirty="0" smtClean="0"/>
                            <a:t>)/m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endParaRPr lang="en-US" sz="1400" b="1" noProof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noProof="0" dirty="0" smtClean="0"/>
                            <a:t>mass difference ray with respect to the reference energy</a:t>
                          </a:r>
                        </a:p>
                      </a:txBody>
                      <a:tcPr/>
                    </a:tc>
                  </a:tr>
                  <a:tr h="37728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noProof="0" dirty="0" err="1" smtClean="0"/>
                            <a:t>δ</a:t>
                          </a:r>
                          <a:r>
                            <a:rPr lang="en-US" sz="1400" b="1" baseline="-25000" noProof="0" dirty="0" err="1" smtClean="0"/>
                            <a:t>e</a:t>
                          </a:r>
                          <a:endParaRPr lang="en-US" sz="1400" b="1" baseline="-25000" noProof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r8 = </a:t>
                          </a:r>
                          <a:r>
                            <a:rPr lang="en-US" sz="1400" b="1" noProof="0" dirty="0" err="1" smtClean="0"/>
                            <a:t>δz</a:t>
                          </a:r>
                          <a:r>
                            <a:rPr lang="en-US" sz="1400" b="1" noProof="0" dirty="0" smtClean="0"/>
                            <a:t> = (z − z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r>
                            <a:rPr lang="en-US" sz="1400" b="1" noProof="0" dirty="0" smtClean="0"/>
                            <a:t>)/z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endParaRPr lang="en-US" sz="1400" b="1" baseline="-250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noProof="0" dirty="0" smtClean="0"/>
                            <a:t>charge difference ray with respect to the reference energy</a:t>
                          </a: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au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4140645"/>
                  </p:ext>
                </p:extLst>
              </p:nvPr>
            </p:nvGraphicFramePr>
            <p:xfrm>
              <a:off x="323528" y="620688"/>
              <a:ext cx="8463534" cy="595471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4977"/>
                    <a:gridCol w="917231"/>
                    <a:gridCol w="1463253"/>
                    <a:gridCol w="1989451"/>
                    <a:gridCol w="3138622"/>
                  </a:tblGrid>
                  <a:tr h="651195">
                    <a:tc>
                      <a:txBody>
                        <a:bodyPr/>
                        <a:lstStyle/>
                        <a:p>
                          <a:r>
                            <a:rPr lang="en-US" noProof="0" dirty="0" err="1" smtClean="0"/>
                            <a:t>Wollnik</a:t>
                          </a:r>
                          <a:endParaRPr lang="en-US" noProof="0" dirty="0" smtClean="0"/>
                        </a:p>
                        <a:p>
                          <a:r>
                            <a:rPr lang="en-US" noProof="0" dirty="0" smtClean="0"/>
                            <a:t>GICOSY</a:t>
                          </a:r>
                          <a:endParaRPr lang="en-US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noProof="0" dirty="0" smtClean="0"/>
                            <a:t>Brown</a:t>
                          </a:r>
                          <a:endParaRPr lang="en-US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noProof="0" dirty="0" smtClean="0"/>
                            <a:t>TRANSPORT</a:t>
                          </a:r>
                          <a:endParaRPr lang="en-US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noProof="0" dirty="0" smtClean="0"/>
                            <a:t>COSY</a:t>
                          </a:r>
                          <a:endParaRPr lang="en-US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noProof="0" dirty="0" smtClean="0"/>
                            <a:t>Meaning</a:t>
                          </a:r>
                          <a:endParaRPr lang="en-US" noProof="0" dirty="0"/>
                        </a:p>
                      </a:txBody>
                      <a:tcPr/>
                    </a:tc>
                  </a:tr>
                  <a:tr h="731520"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x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x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x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noProof="0" dirty="0" smtClean="0"/>
                            <a:t>r1 = 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noProof="0" dirty="0" smtClean="0"/>
                            <a:t>the horizontal displacement of the arbitrary ray with respect to the assumed central trajectory.</a:t>
                          </a:r>
                        </a:p>
                      </a:txBody>
                      <a:tcPr/>
                    </a:tc>
                  </a:tr>
                  <a:tr h="731520"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a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x’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θ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r2 = a = </a:t>
                          </a:r>
                          <a:r>
                            <a:rPr lang="en-US" sz="1400" b="1" noProof="0" dirty="0" err="1" smtClean="0"/>
                            <a:t>px</a:t>
                          </a:r>
                          <a:r>
                            <a:rPr lang="en-US" sz="1400" b="1" noProof="0" dirty="0" smtClean="0"/>
                            <a:t>/p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endParaRPr lang="en-US" sz="1400" b="1" baseline="-250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 smtClean="0"/>
                            <a:t>the angle this ray makes in the horizontal plane with respect to the assumed central trajectory.</a:t>
                          </a:r>
                          <a:endParaRPr lang="en-US" sz="1400" noProof="0" dirty="0"/>
                        </a:p>
                      </a:txBody>
                      <a:tcPr/>
                    </a:tc>
                  </a:tr>
                  <a:tr h="731520"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y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y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y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r3 = y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 smtClean="0"/>
                            <a:t>the vertical displacement of the ray with respect to the assumed</a:t>
                          </a:r>
                          <a:r>
                            <a:rPr lang="en-US" sz="1400" baseline="0" noProof="0" dirty="0" smtClean="0"/>
                            <a:t> </a:t>
                          </a:r>
                          <a:r>
                            <a:rPr lang="en-US" sz="1400" noProof="0" dirty="0" smtClean="0"/>
                            <a:t>central trajectory</a:t>
                          </a:r>
                          <a:endParaRPr lang="en-US" sz="1400" noProof="0" dirty="0"/>
                        </a:p>
                      </a:txBody>
                      <a:tcPr/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b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y’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φ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r4 = b = </a:t>
                          </a:r>
                          <a:r>
                            <a:rPr lang="en-US" sz="1400" b="1" noProof="0" dirty="0" err="1" smtClean="0"/>
                            <a:t>py</a:t>
                          </a:r>
                          <a:r>
                            <a:rPr lang="en-US" sz="1400" b="1" noProof="0" dirty="0" smtClean="0"/>
                            <a:t>/p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endParaRPr lang="en-US" sz="1400" b="1" baseline="-250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 smtClean="0"/>
                            <a:t>the vertical angle of the ray with respect to the assumed central trajectory</a:t>
                          </a:r>
                          <a:endParaRPr lang="en-US" sz="1400" noProof="0" dirty="0"/>
                        </a:p>
                      </a:txBody>
                      <a:tcPr/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000" b="1" noProof="0" dirty="0" smtClean="0">
                              <a:latin typeface="Brush Script MT" panose="03060802040406070304" pitchFamily="66" charset="0"/>
                              <a:ea typeface="Cambria Math" panose="02040503050406030204" pitchFamily="18" charset="0"/>
                            </a:rPr>
                            <a:t>l</a:t>
                          </a:r>
                          <a:endParaRPr lang="en-US" sz="2000" b="1" noProof="0" dirty="0">
                            <a:latin typeface="Brush Script MT" panose="03060802040406070304" pitchFamily="66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b="1" noProof="0" dirty="0" smtClean="0">
                              <a:latin typeface="Brush Script MT" panose="03060802040406070304" pitchFamily="66" charset="0"/>
                              <a:ea typeface="Cambria Math" panose="02040503050406030204" pitchFamily="18" charset="0"/>
                            </a:rPr>
                            <a:t>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000" b="1" noProof="0" dirty="0">
                            <a:latin typeface="Brush Script MT" panose="03060802040406070304" pitchFamily="66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noProof="0" dirty="0" smtClean="0"/>
                            <a:t>r5 = </a:t>
                          </a:r>
                          <a:r>
                            <a:rPr lang="en-US" sz="1400" b="1" noProof="0" dirty="0" smtClean="0">
                              <a:latin typeface="Brush Script MT" panose="03060802040406070304" pitchFamily="66" charset="0"/>
                              <a:ea typeface="Cambria Math" panose="02040503050406030204" pitchFamily="18" charset="0"/>
                            </a:rPr>
                            <a:t>l</a:t>
                          </a:r>
                          <a:r>
                            <a:rPr lang="en-US" sz="1400" b="1" noProof="0" dirty="0" smtClean="0"/>
                            <a:t> =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noProof="0" dirty="0" smtClean="0"/>
                            <a:t> −(t − t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r>
                            <a:rPr lang="en-US" sz="1400" b="1" noProof="0" dirty="0" smtClean="0"/>
                            <a:t>)v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r>
                            <a:rPr lang="en-US" sz="1400" b="1" noProof="0" dirty="0" smtClean="0"/>
                            <a:t>γ/(1 + γ)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 smtClean="0"/>
                            <a:t>the path length difference between the arbitrary ray and the central trajectory.</a:t>
                          </a:r>
                          <a:endParaRPr lang="en-US" sz="1400" noProof="0" dirty="0"/>
                        </a:p>
                      </a:txBody>
                      <a:tcPr/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δ</a:t>
                          </a:r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noProof="0" dirty="0" smtClean="0"/>
                            <a:t>δ</a:t>
                          </a:r>
                          <a:endParaRPr lang="fr-FR" sz="1400" b="1" noProof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27917" t="-755294" r="-350833" b="-3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 smtClean="0"/>
                            <a:t>fractioned momentum deviation of the ray from the assumed central trajectory</a:t>
                          </a:r>
                          <a:endParaRPr lang="en-US" sz="1400" noProof="0" dirty="0"/>
                        </a:p>
                      </a:txBody>
                      <a:tcPr/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noProof="0" dirty="0" err="1" smtClean="0"/>
                            <a:t>δ</a:t>
                          </a:r>
                          <a:r>
                            <a:rPr lang="en-US" sz="1400" b="1" baseline="-25000" noProof="0" dirty="0" err="1" smtClean="0"/>
                            <a:t>U</a:t>
                          </a:r>
                          <a:endParaRPr lang="en-US" sz="1400" b="1" baseline="-25000" noProof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noProof="0" dirty="0" smtClean="0"/>
                            <a:t>r6 = </a:t>
                          </a:r>
                          <a:r>
                            <a:rPr lang="en-US" sz="1400" b="1" noProof="0" dirty="0" err="1" smtClean="0"/>
                            <a:t>δK</a:t>
                          </a:r>
                          <a:r>
                            <a:rPr lang="en-US" sz="1400" b="1" noProof="0" dirty="0" smtClean="0"/>
                            <a:t> = (K − K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r>
                            <a:rPr lang="en-US" sz="1400" b="1" noProof="0" dirty="0" smtClean="0"/>
                            <a:t>)/K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endParaRPr lang="en-US" sz="1400" b="1" noProof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noProof="0" dirty="0" smtClean="0"/>
                            <a:t>energy difference ray with respect to the reference energy</a:t>
                          </a:r>
                          <a:endParaRPr lang="en-US" sz="1400" noProof="0" dirty="0"/>
                        </a:p>
                      </a:txBody>
                      <a:tcPr/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err="1" smtClean="0"/>
                            <a:t>δ</a:t>
                          </a:r>
                          <a:r>
                            <a:rPr lang="en-US" sz="1400" b="1" baseline="-25000" noProof="0" dirty="0" err="1" smtClean="0"/>
                            <a:t>m</a:t>
                          </a:r>
                          <a:endParaRPr lang="en-US" sz="1400" b="1" baseline="-250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noProof="0" dirty="0" smtClean="0"/>
                            <a:t>r7 = </a:t>
                          </a:r>
                          <a:r>
                            <a:rPr lang="en-US" sz="1400" b="1" noProof="0" dirty="0" err="1" smtClean="0"/>
                            <a:t>δm</a:t>
                          </a:r>
                          <a:r>
                            <a:rPr lang="en-US" sz="1400" b="1" noProof="0" dirty="0" smtClean="0"/>
                            <a:t> = (m − m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r>
                            <a:rPr lang="en-US" sz="1400" b="1" noProof="0" dirty="0" smtClean="0"/>
                            <a:t>)/m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endParaRPr lang="en-US" sz="1400" b="1" noProof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noProof="0" dirty="0" smtClean="0"/>
                            <a:t>mass difference ray with respect to the reference energy</a:t>
                          </a:r>
                        </a:p>
                      </a:txBody>
                      <a:tcPr/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noProof="0" dirty="0" err="1" smtClean="0"/>
                            <a:t>δ</a:t>
                          </a:r>
                          <a:r>
                            <a:rPr lang="en-US" sz="1400" b="1" baseline="-25000" noProof="0" dirty="0" err="1" smtClean="0"/>
                            <a:t>e</a:t>
                          </a:r>
                          <a:endParaRPr lang="en-US" sz="1400" b="1" baseline="-25000" noProof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b="1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noProof="0" dirty="0" smtClean="0"/>
                            <a:t>r8 = </a:t>
                          </a:r>
                          <a:r>
                            <a:rPr lang="en-US" sz="1400" b="1" noProof="0" dirty="0" err="1" smtClean="0"/>
                            <a:t>δz</a:t>
                          </a:r>
                          <a:r>
                            <a:rPr lang="en-US" sz="1400" b="1" noProof="0" dirty="0" smtClean="0"/>
                            <a:t> = (z − z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r>
                            <a:rPr lang="en-US" sz="1400" b="1" noProof="0" dirty="0" smtClean="0"/>
                            <a:t>)/z</a:t>
                          </a:r>
                          <a:r>
                            <a:rPr lang="en-US" sz="1400" b="1" baseline="-25000" noProof="0" dirty="0" smtClean="0"/>
                            <a:t>0</a:t>
                          </a:r>
                          <a:endParaRPr lang="en-US" sz="1400" b="1" baseline="-250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noProof="0" dirty="0" smtClean="0"/>
                            <a:t>charge difference ray with respect to the reference energy</a:t>
                          </a: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9047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88640"/>
            <a:ext cx="1747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>
                <a:solidFill>
                  <a:srgbClr val="FFFF00"/>
                </a:solidFill>
              </a:rPr>
              <a:t>Beam</a:t>
            </a:r>
            <a:r>
              <a:rPr lang="fr-FR" b="1" dirty="0">
                <a:solidFill>
                  <a:srgbClr val="FFFF00"/>
                </a:solidFill>
              </a:rPr>
              <a:t> </a:t>
            </a:r>
            <a:r>
              <a:rPr lang="fr-FR" b="1" dirty="0" err="1">
                <a:solidFill>
                  <a:srgbClr val="FFFF00"/>
                </a:solidFill>
              </a:rPr>
              <a:t>emittance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2" y="692696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he </a:t>
            </a:r>
            <a:r>
              <a:rPr lang="en-US" dirty="0">
                <a:solidFill>
                  <a:schemeClr val="bg1"/>
                </a:solidFill>
              </a:rPr>
              <a:t>emittance is defined as the six-dimensional volume limited by a contour</a:t>
            </a:r>
          </a:p>
          <a:p>
            <a:r>
              <a:rPr lang="en-US" dirty="0">
                <a:solidFill>
                  <a:schemeClr val="bg1"/>
                </a:solidFill>
              </a:rPr>
              <a:t>of constant particle density in the (x, </a:t>
            </a:r>
            <a:r>
              <a:rPr lang="en-US" dirty="0" err="1">
                <a:solidFill>
                  <a:schemeClr val="bg1"/>
                </a:solidFill>
              </a:rPr>
              <a:t>px</a:t>
            </a:r>
            <a:r>
              <a:rPr lang="en-US" dirty="0">
                <a:solidFill>
                  <a:schemeClr val="bg1"/>
                </a:solidFill>
              </a:rPr>
              <a:t>, y, </a:t>
            </a:r>
            <a:r>
              <a:rPr lang="en-US" dirty="0" err="1">
                <a:solidFill>
                  <a:schemeClr val="bg1"/>
                </a:solidFill>
              </a:rPr>
              <a:t>py</a:t>
            </a:r>
            <a:r>
              <a:rPr lang="en-US" dirty="0">
                <a:solidFill>
                  <a:schemeClr val="bg1"/>
                </a:solidFill>
              </a:rPr>
              <a:t>, z, </a:t>
            </a:r>
            <a:r>
              <a:rPr lang="en-US" dirty="0" err="1">
                <a:solidFill>
                  <a:schemeClr val="bg1"/>
                </a:solidFill>
              </a:rPr>
              <a:t>pz</a:t>
            </a:r>
            <a:r>
              <a:rPr lang="en-US" dirty="0">
                <a:solidFill>
                  <a:schemeClr val="bg1"/>
                </a:solidFill>
              </a:rPr>
              <a:t>) phase space. This volume obeys </a:t>
            </a:r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 err="1" smtClean="0">
                <a:solidFill>
                  <a:schemeClr val="bg1"/>
                </a:solidFill>
              </a:rPr>
              <a:t>Liouville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theorem and is constant in conservative fields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06300"/>
            <a:ext cx="2880000" cy="3445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94" y="2131715"/>
            <a:ext cx="2880000" cy="2934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085946" y="3428999"/>
            <a:ext cx="1044115" cy="64633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>
                <a:solidFill>
                  <a:schemeClr val="bg1"/>
                </a:solidFill>
              </a:rPr>
              <a:t>optical</a:t>
            </a:r>
            <a:r>
              <a:rPr lang="fr-FR" b="1" dirty="0">
                <a:solidFill>
                  <a:schemeClr val="bg1"/>
                </a:solidFill>
              </a:rPr>
              <a:t> system</a:t>
            </a:r>
          </a:p>
        </p:txBody>
      </p:sp>
      <p:sp>
        <p:nvSpPr>
          <p:cNvPr id="6" name="Rectangle 5"/>
          <p:cNvSpPr/>
          <p:nvPr/>
        </p:nvSpPr>
        <p:spPr>
          <a:xfrm>
            <a:off x="556717" y="5589240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</a:t>
            </a:r>
            <a:r>
              <a:rPr lang="en-US" dirty="0">
                <a:solidFill>
                  <a:srgbClr val="FFFF00"/>
                </a:solidFill>
              </a:rPr>
              <a:t>area of the particle distribution </a:t>
            </a:r>
            <a:r>
              <a:rPr lang="en-US" dirty="0" smtClean="0">
                <a:solidFill>
                  <a:srgbClr val="FFFF00"/>
                </a:solidFill>
              </a:rPr>
              <a:t>is </a:t>
            </a:r>
            <a:r>
              <a:rPr lang="en-US" dirty="0">
                <a:solidFill>
                  <a:srgbClr val="FFFF00"/>
                </a:solidFill>
              </a:rPr>
              <a:t>conserved </a:t>
            </a:r>
            <a:r>
              <a:rPr lang="en-US" dirty="0">
                <a:solidFill>
                  <a:schemeClr val="bg1"/>
                </a:solidFill>
              </a:rPr>
              <a:t>but the area of the elliptical envelope  </a:t>
            </a:r>
            <a:r>
              <a:rPr lang="en-US" dirty="0" smtClean="0">
                <a:solidFill>
                  <a:schemeClr val="bg1"/>
                </a:solidFill>
              </a:rPr>
              <a:t>increases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67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"/>
    </mc:Choice>
    <mc:Fallback xmlns="">
      <p:transition spd="slow" advTm="193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88640"/>
            <a:ext cx="1747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>
                <a:solidFill>
                  <a:srgbClr val="FFFF00"/>
                </a:solidFill>
              </a:rPr>
              <a:t>Beam</a:t>
            </a:r>
            <a:r>
              <a:rPr lang="fr-FR" b="1" dirty="0">
                <a:solidFill>
                  <a:srgbClr val="FFFF00"/>
                </a:solidFill>
              </a:rPr>
              <a:t> </a:t>
            </a:r>
            <a:r>
              <a:rPr lang="fr-FR" b="1" dirty="0" err="1">
                <a:solidFill>
                  <a:srgbClr val="FFFF00"/>
                </a:solidFill>
              </a:rPr>
              <a:t>emittance</a:t>
            </a:r>
            <a:endParaRPr lang="fr-FR" b="1" dirty="0">
              <a:solidFill>
                <a:srgbClr val="FFFF00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6840760" cy="4384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043608" y="708849"/>
                <a:ext cx="261289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𝛾</m:t>
                      </m:r>
                      <m:sSup>
                        <m:sSupPr>
                          <m:ctrlPr>
                            <a:rPr lang="fr-FR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+2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sSup>
                        <m:sSupPr>
                          <m:ctrlP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′</m:t>
                          </m:r>
                        </m:sup>
                      </m:sSup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𝛽</m:t>
                      </m:r>
                      <m:sSup>
                        <m:sSupPr>
                          <m:ctrlP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′</m:t>
                          </m:r>
                        </m:e>
                        <m:sup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𝜀</m:t>
                      </m:r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708849"/>
                <a:ext cx="2612895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4139952" y="708849"/>
                <a:ext cx="1518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𝛽𝛾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− </m:t>
                      </m:r>
                      <m:sSup>
                        <m:sSupPr>
                          <m:ctrlP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  <m:sup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=1</m:t>
                      </m:r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708849"/>
                <a:ext cx="1518364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6165328" y="732935"/>
                <a:ext cx="18753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𝐴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𝜋𝜀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𝜋</m:t>
                      </m:r>
                      <m:sSub>
                        <m:sSubPr>
                          <m:ctrlP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𝑅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𝑅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328" y="732935"/>
                <a:ext cx="1875322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683568" y="1342816"/>
            <a:ext cx="7662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is the two-dimensional transverse emittance, and α, β and γ are known</a:t>
            </a:r>
          </a:p>
          <a:p>
            <a:r>
              <a:rPr lang="fr-FR" dirty="0">
                <a:solidFill>
                  <a:schemeClr val="bg1"/>
                </a:solidFill>
              </a:rPr>
              <a:t>as the </a:t>
            </a:r>
            <a:r>
              <a:rPr lang="fr-FR" dirty="0" err="1">
                <a:solidFill>
                  <a:schemeClr val="bg1"/>
                </a:solidFill>
              </a:rPr>
              <a:t>Twiss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parameters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98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5"/>
    </mc:Choice>
    <mc:Fallback xmlns="">
      <p:transition spd="slow" advTm="345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88640"/>
            <a:ext cx="4478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</a:rPr>
              <a:t>The beam size : important for the design</a:t>
            </a:r>
            <a:endParaRPr lang="fr-FR" sz="2000" b="1" dirty="0">
              <a:solidFill>
                <a:srgbClr val="FFFF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10" y="997669"/>
            <a:ext cx="4951592" cy="199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5693"/>
            <a:ext cx="3646924" cy="320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58"/>
          <a:stretch/>
        </p:blipFill>
        <p:spPr bwMode="auto">
          <a:xfrm>
            <a:off x="722812" y="4293096"/>
            <a:ext cx="6994585" cy="1352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182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"/>
    </mc:Choice>
    <mc:Fallback xmlns="">
      <p:transition spd="slow" advTm="44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-339" r="1151" b="40826"/>
          <a:stretch/>
        </p:blipFill>
        <p:spPr bwMode="auto">
          <a:xfrm>
            <a:off x="830075" y="2420888"/>
            <a:ext cx="7578427" cy="2700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90158" y="-11807"/>
            <a:ext cx="880232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b="1" dirty="0" smtClean="0">
                <a:solidFill>
                  <a:srgbClr val="FFFF00"/>
                </a:solidFill>
              </a:rPr>
              <a:t>What is a Spectrometer?</a:t>
            </a:r>
          </a:p>
          <a:p>
            <a:pPr fontAlgn="base"/>
            <a:endParaRPr lang="en-US" sz="2000" b="1" dirty="0" smtClean="0">
              <a:solidFill>
                <a:srgbClr val="FFFF00"/>
              </a:solidFill>
            </a:endParaRPr>
          </a:p>
          <a:p>
            <a:pPr algn="just" fontAlgn="base"/>
            <a:r>
              <a:rPr lang="en-US" b="1" dirty="0" smtClean="0">
                <a:solidFill>
                  <a:schemeClr val="bg1"/>
                </a:solidFill>
              </a:rPr>
              <a:t>In the broadest sense a spectrometer is any instrument that is used to measure the variation of a physical characteristic over a given range.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4750" y="1319054"/>
            <a:ext cx="8964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A </a:t>
            </a:r>
            <a:r>
              <a:rPr lang="fr-FR" sz="1600" b="1" dirty="0" err="1" smtClean="0">
                <a:solidFill>
                  <a:schemeClr val="bg1"/>
                </a:solidFill>
              </a:rPr>
              <a:t>dipole</a:t>
            </a:r>
            <a:r>
              <a:rPr lang="fr-FR" sz="1600" b="1" dirty="0" smtClean="0">
                <a:solidFill>
                  <a:schemeClr val="bg1"/>
                </a:solidFill>
              </a:rPr>
              <a:t> </a:t>
            </a:r>
            <a:r>
              <a:rPr lang="fr-FR" sz="1600" b="1" dirty="0" err="1" smtClean="0">
                <a:solidFill>
                  <a:schemeClr val="bg1"/>
                </a:solidFill>
              </a:rPr>
              <a:t>magnet</a:t>
            </a:r>
            <a:r>
              <a:rPr lang="fr-FR" sz="1600" b="1" dirty="0" smtClean="0">
                <a:solidFill>
                  <a:schemeClr val="bg1"/>
                </a:solidFill>
              </a:rPr>
              <a:t> </a:t>
            </a:r>
            <a:r>
              <a:rPr lang="fr-FR" sz="1600" b="1" dirty="0" err="1" smtClean="0">
                <a:solidFill>
                  <a:schemeClr val="bg1"/>
                </a:solidFill>
              </a:rPr>
              <a:t>is</a:t>
            </a:r>
            <a:r>
              <a:rPr lang="fr-FR" sz="1600" b="1" dirty="0" smtClean="0">
                <a:solidFill>
                  <a:schemeClr val="bg1"/>
                </a:solidFill>
              </a:rPr>
              <a:t> the </a:t>
            </a:r>
            <a:r>
              <a:rPr lang="fr-FR" sz="1600" b="1" dirty="0" err="1" smtClean="0">
                <a:solidFill>
                  <a:schemeClr val="bg1"/>
                </a:solidFill>
              </a:rPr>
              <a:t>simplest</a:t>
            </a:r>
            <a:r>
              <a:rPr lang="fr-FR" sz="1600" b="1" dirty="0" smtClean="0">
                <a:solidFill>
                  <a:schemeClr val="bg1"/>
                </a:solidFill>
              </a:rPr>
              <a:t> </a:t>
            </a:r>
            <a:r>
              <a:rPr lang="fr-FR" sz="1600" b="1" dirty="0" err="1" smtClean="0">
                <a:solidFill>
                  <a:schemeClr val="bg1"/>
                </a:solidFill>
              </a:rPr>
              <a:t>electromagnetic</a:t>
            </a:r>
            <a:r>
              <a:rPr lang="fr-FR" sz="1600" b="1" dirty="0" smtClean="0">
                <a:solidFill>
                  <a:schemeClr val="bg1"/>
                </a:solidFill>
              </a:rPr>
              <a:t> </a:t>
            </a:r>
            <a:r>
              <a:rPr lang="fr-FR" sz="1600" b="1" dirty="0" err="1" smtClean="0">
                <a:solidFill>
                  <a:schemeClr val="bg1"/>
                </a:solidFill>
              </a:rPr>
              <a:t>spectrometer</a:t>
            </a:r>
            <a:r>
              <a:rPr lang="fr-FR" sz="1600" b="1" dirty="0" smtClean="0">
                <a:solidFill>
                  <a:schemeClr val="bg1"/>
                </a:solidFill>
              </a:rPr>
              <a:t> to scan on </a:t>
            </a:r>
            <a:r>
              <a:rPr lang="en-US" sz="1600" b="1" dirty="0" smtClean="0">
                <a:solidFill>
                  <a:schemeClr val="bg1"/>
                </a:solidFill>
              </a:rPr>
              <a:t>mass-to-charge ratio </a:t>
            </a:r>
            <a:r>
              <a:rPr lang="en-US" sz="1600" b="1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(m/q)</a:t>
            </a:r>
            <a:endParaRPr lang="fr-FR" sz="1600" b="1" dirty="0">
              <a:solidFill>
                <a:srgbClr val="FFFF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649329" y="375409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Focal plane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59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5"/>
    </mc:Choice>
    <mc:Fallback xmlns="">
      <p:transition spd="slow" advTm="205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523389"/>
              </p:ext>
            </p:extLst>
          </p:nvPr>
        </p:nvGraphicFramePr>
        <p:xfrm>
          <a:off x="729671" y="1517928"/>
          <a:ext cx="8229600" cy="36576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i="1" dirty="0" err="1">
                          <a:solidFill>
                            <a:schemeClr val="bg1"/>
                          </a:solidFill>
                        </a:rPr>
                        <a:t>percentage</a:t>
                      </a:r>
                      <a:r>
                        <a:rPr lang="fr-FR" dirty="0">
                          <a:solidFill>
                            <a:schemeClr val="bg1"/>
                          </a:solidFill>
                        </a:rPr>
                        <a:t> = (1 - </a:t>
                      </a:r>
                      <a:r>
                        <a:rPr lang="fr-FR" dirty="0" err="1">
                          <a:solidFill>
                            <a:schemeClr val="bg1"/>
                          </a:solidFill>
                        </a:rPr>
                        <a:t>exp</a:t>
                      </a:r>
                      <a:r>
                        <a:rPr lang="fr-FR" dirty="0">
                          <a:solidFill>
                            <a:schemeClr val="bg1"/>
                          </a:solidFill>
                        </a:rPr>
                        <a:t> (-</a:t>
                      </a:r>
                      <a:r>
                        <a:rPr lang="fr-FR" i="1" dirty="0">
                          <a:solidFill>
                            <a:schemeClr val="bg1"/>
                          </a:solidFill>
                        </a:rPr>
                        <a:t>numberOfSigmas</a:t>
                      </a:r>
                      <a:r>
                        <a:rPr lang="fr-FR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fr-FR" dirty="0">
                          <a:solidFill>
                            <a:schemeClr val="bg1"/>
                          </a:solidFill>
                        </a:rPr>
                        <a:t>/2)) · </a:t>
                      </a:r>
                      <a:r>
                        <a:rPr lang="fr-FR" dirty="0"/>
                        <a:t>100%,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312353"/>
              </p:ext>
            </p:extLst>
          </p:nvPr>
        </p:nvGraphicFramePr>
        <p:xfrm>
          <a:off x="697235" y="2276872"/>
          <a:ext cx="8229600" cy="36576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fr-FR" i="1" dirty="0">
                          <a:solidFill>
                            <a:schemeClr val="bg1"/>
                          </a:solidFill>
                        </a:rPr>
                        <a:t>x</a:t>
                      </a:r>
                      <a:r>
                        <a:rPr lang="fr-FR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el-GR" dirty="0">
                          <a:solidFill>
                            <a:schemeClr val="bg1"/>
                          </a:solidFill>
                        </a:rPr>
                        <a:t>σ</a:t>
                      </a:r>
                      <a:r>
                        <a:rPr lang="fr-FR" baseline="-25000" dirty="0">
                          <a:solidFill>
                            <a:schemeClr val="bg1"/>
                          </a:solidFill>
                        </a:rPr>
                        <a:t>x</a:t>
                      </a:r>
                      <a:r>
                        <a:rPr lang="fr-FR" dirty="0">
                          <a:solidFill>
                            <a:schemeClr val="bg1"/>
                          </a:solidFill>
                        </a:rPr>
                        <a:t>)</a:t>
                      </a:r>
                      <a:r>
                        <a:rPr lang="fr-FR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fr-FR" dirty="0">
                          <a:solidFill>
                            <a:schemeClr val="bg1"/>
                          </a:solidFill>
                        </a:rPr>
                        <a:t> + (</a:t>
                      </a:r>
                      <a:r>
                        <a:rPr lang="fr-FR" i="1" dirty="0">
                          <a:solidFill>
                            <a:schemeClr val="bg1"/>
                          </a:solidFill>
                        </a:rPr>
                        <a:t>y</a:t>
                      </a:r>
                      <a:r>
                        <a:rPr lang="fr-FR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el-GR" dirty="0">
                          <a:solidFill>
                            <a:schemeClr val="bg1"/>
                          </a:solidFill>
                        </a:rPr>
                        <a:t>σ</a:t>
                      </a:r>
                      <a:r>
                        <a:rPr lang="fr-FR" baseline="-25000" dirty="0">
                          <a:solidFill>
                            <a:schemeClr val="bg1"/>
                          </a:solidFill>
                        </a:rPr>
                        <a:t>y</a:t>
                      </a:r>
                      <a:r>
                        <a:rPr lang="fr-FR" dirty="0">
                          <a:solidFill>
                            <a:schemeClr val="bg1"/>
                          </a:solidFill>
                        </a:rPr>
                        <a:t>)</a:t>
                      </a:r>
                      <a:r>
                        <a:rPr lang="fr-FR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fr-FR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dirty="0" smtClean="0">
                          <a:solidFill>
                            <a:schemeClr val="bg1"/>
                          </a:solidFill>
                        </a:rPr>
                        <a:t>= </a:t>
                      </a:r>
                      <a:r>
                        <a:rPr lang="fr-FR" i="1" dirty="0">
                          <a:solidFill>
                            <a:schemeClr val="bg1"/>
                          </a:solidFill>
                        </a:rPr>
                        <a:t>numberOfSigmas</a:t>
                      </a:r>
                      <a:r>
                        <a:rPr lang="fr-FR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fr-FR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32814" y="332656"/>
            <a:ext cx="878497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The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percentage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of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bivariate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normally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distributed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data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covered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by an ellipse</a:t>
            </a:r>
            <a:r>
              <a:rPr kumimoji="0" lang="fr-FR" altLang="fr-FR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whose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axes have a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length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of </a:t>
            </a:r>
            <a:r>
              <a:rPr kumimoji="0" lang="fr-FR" altLang="fr-FR" sz="18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numberOfSigmas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· σ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can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be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obtained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by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integration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</a:t>
            </a:r>
            <a:r>
              <a:rPr kumimoji="0" lang="fr-FR" altLang="fr-FR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of the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probability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distribution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function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over an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elliptical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rPr>
              <a:t> area. </a:t>
            </a:r>
          </a:p>
        </p:txBody>
      </p:sp>
      <p:sp>
        <p:nvSpPr>
          <p:cNvPr id="6" name="Rectangle 5"/>
          <p:cNvSpPr/>
          <p:nvPr/>
        </p:nvSpPr>
        <p:spPr>
          <a:xfrm>
            <a:off x="215776" y="2852936"/>
            <a:ext cx="87020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where</a:t>
            </a:r>
            <a:r>
              <a:rPr lang="fr-FR" altLang="fr-FR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the </a:t>
            </a:r>
            <a:r>
              <a:rPr lang="fr-FR" altLang="fr-FR" i="1" dirty="0" err="1">
                <a:solidFill>
                  <a:schemeClr val="bg1"/>
                </a:solidFill>
                <a:latin typeface="Arial" charset="0"/>
                <a:cs typeface="Arial" charset="0"/>
              </a:rPr>
              <a:t>numberOfSigmas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is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the radius of the "ellipse</a:t>
            </a:r>
            <a:r>
              <a:rPr lang="fr-FR" altLang="fr-FR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":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fr-FR" altLang="fr-FR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the </a:t>
            </a:r>
            <a:r>
              <a:rPr lang="fr-FR" altLang="fr-FR" i="1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numberOfSigmas</a:t>
            </a:r>
            <a:r>
              <a:rPr lang="fr-FR" altLang="fr-FR" i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fr-FR" altLang="fr-FR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=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1 ellipse </a:t>
            </a: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covers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39.3% of the data,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the </a:t>
            </a:r>
            <a:r>
              <a:rPr lang="fr-FR" altLang="fr-FR" i="1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numberOfSigmas</a:t>
            </a:r>
            <a:r>
              <a:rPr lang="fr-FR" altLang="fr-FR" i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fr-FR" altLang="fr-FR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=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2 ellipse 86.5%,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and the </a:t>
            </a:r>
            <a:r>
              <a:rPr lang="fr-FR" altLang="fr-FR" i="1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numberOfSigmas</a:t>
            </a:r>
            <a:r>
              <a:rPr lang="fr-FR" altLang="fr-FR" i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fr-FR" altLang="fr-FR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=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3 ellipse 98.9%.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fr-FR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From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the formula </a:t>
            </a: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above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we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can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show </a:t>
            </a: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that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if </a:t>
            </a: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we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want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to </a:t>
            </a: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cover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fr-FR" altLang="fr-FR" i="1" dirty="0">
                <a:solidFill>
                  <a:schemeClr val="bg1"/>
                </a:solidFill>
                <a:latin typeface="Arial" charset="0"/>
                <a:cs typeface="Arial" charset="0"/>
              </a:rPr>
              <a:t>p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percent of the data,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we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have to chose </a:t>
            </a:r>
            <a:r>
              <a:rPr lang="fr-FR" altLang="fr-FR" i="1" dirty="0" err="1">
                <a:solidFill>
                  <a:schemeClr val="bg1"/>
                </a:solidFill>
                <a:latin typeface="Arial" charset="0"/>
                <a:cs typeface="Arial" charset="0"/>
              </a:rPr>
              <a:t>numberOfSigmas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fr-FR" altLang="fr-FR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as</a:t>
            </a:r>
            <a:endParaRPr lang="fr-FR" altLang="fr-FR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3537" y="1885474"/>
            <a:ext cx="4031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This </a:t>
            </a: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results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in the </a:t>
            </a: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following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equation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, </a:t>
            </a: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43065"/>
              </p:ext>
            </p:extLst>
          </p:nvPr>
        </p:nvGraphicFramePr>
        <p:xfrm>
          <a:off x="440266" y="5192092"/>
          <a:ext cx="8229600" cy="454928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454928">
                <a:tc>
                  <a:txBody>
                    <a:bodyPr/>
                    <a:lstStyle/>
                    <a:p>
                      <a:pPr algn="ctr"/>
                      <a:r>
                        <a:rPr lang="fr-FR" i="1" dirty="0" err="1" smtClean="0">
                          <a:solidFill>
                            <a:schemeClr val="bg1"/>
                          </a:solidFill>
                        </a:rPr>
                        <a:t>numberOfSigmas</a:t>
                      </a:r>
                      <a:r>
                        <a:rPr lang="fr-FR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dirty="0">
                          <a:solidFill>
                            <a:schemeClr val="bg1"/>
                          </a:solidFill>
                        </a:rPr>
                        <a:t>= √(-2 ln(1-</a:t>
                      </a:r>
                      <a:r>
                        <a:rPr lang="fr-FR" i="1" dirty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fr-FR" dirty="0">
                          <a:solidFill>
                            <a:schemeClr val="bg1"/>
                          </a:solidFill>
                        </a:rPr>
                        <a:t>/100)).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358542" y="5733256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For </a:t>
            </a: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covering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95% of the data </a:t>
            </a: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we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fr-FR" altLang="fr-FR" dirty="0" err="1">
                <a:solidFill>
                  <a:schemeClr val="bg1"/>
                </a:solidFill>
                <a:latin typeface="Arial" charset="0"/>
                <a:cs typeface="Arial" charset="0"/>
              </a:rPr>
              <a:t>calculate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fr-FR" altLang="fr-FR" i="1" dirty="0" err="1">
                <a:solidFill>
                  <a:schemeClr val="bg1"/>
                </a:solidFill>
                <a:latin typeface="Arial" charset="0"/>
                <a:cs typeface="Arial" charset="0"/>
              </a:rPr>
              <a:t>numberOfSigmas</a:t>
            </a:r>
            <a:r>
              <a:rPr lang="fr-FR" altLang="fr-FR" dirty="0">
                <a:solidFill>
                  <a:schemeClr val="bg1"/>
                </a:solidFill>
                <a:latin typeface="Arial" charset="0"/>
                <a:cs typeface="Arial" charset="0"/>
              </a:rPr>
              <a:t> = </a:t>
            </a:r>
            <a:r>
              <a:rPr lang="fr-FR" altLang="fr-FR" b="1" dirty="0">
                <a:solidFill>
                  <a:schemeClr val="bg1"/>
                </a:solidFill>
                <a:latin typeface="Arial" charset="0"/>
                <a:cs typeface="Arial" charset="0"/>
              </a:rPr>
              <a:t>2.45.</a:t>
            </a:r>
            <a:endParaRPr lang="fr-FR" altLang="fr-FR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2915816" y="6102588"/>
                <a:ext cx="3965316" cy="7786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b="1" dirty="0" smtClean="0">
                    <a:solidFill>
                      <a:srgbClr val="FFFF00"/>
                    </a:solidFill>
                  </a:rPr>
                  <a:t>Resolving power (95%)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800" b="1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2800" b="1" i="1">
                            <a:solidFill>
                              <a:srgbClr val="FFFF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fr-FR" sz="2800" b="1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fr-FR" sz="2800" b="1" i="1">
                            <a:solidFill>
                              <a:srgbClr val="FFFF00"/>
                            </a:solidFill>
                            <a:latin typeface="Cambria Math"/>
                          </a:rPr>
                          <m:t>|</m:t>
                        </m:r>
                        <m:r>
                          <a:rPr lang="fr-FR" sz="2800" b="1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𝜹</m:t>
                        </m:r>
                        <m:r>
                          <a:rPr lang="fr-FR" sz="2800" b="1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num>
                      <m:den>
                        <m:r>
                          <a:rPr lang="fr-FR" sz="2800" b="1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fr-FR" sz="2800" b="1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𝒙</m:t>
                        </m:r>
                        <m:r>
                          <a:rPr lang="fr-FR" sz="2800" b="1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 (</m:t>
                        </m:r>
                        <m:r>
                          <a:rPr lang="fr-FR" sz="2800" b="1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fr-FR" sz="2800" b="1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.</m:t>
                        </m:r>
                        <m:r>
                          <a:rPr lang="fr-FR" sz="2800" b="1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𝟒𝟓</m:t>
                        </m:r>
                        <m:r>
                          <a:rPr lang="fr-FR" sz="2800" b="1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fr-FR" sz="2800" b="1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  <m:r>
                          <a:rPr lang="fr-FR" sz="2800" b="1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fr-FR" b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6102588"/>
                <a:ext cx="3965316" cy="778675"/>
              </a:xfrm>
              <a:prstGeom prst="rect">
                <a:avLst/>
              </a:prstGeom>
              <a:blipFill rotWithShape="1">
                <a:blip r:embed="rId2"/>
                <a:stretch>
                  <a:fillRect l="-12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2" descr="2,000+ Free Warning Sign &amp; Warning Images - Pixaba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382" y="5905093"/>
            <a:ext cx="792088" cy="708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0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251520" y="692696"/>
            <a:ext cx="8735098" cy="5347931"/>
            <a:chOff x="40245" y="360576"/>
            <a:chExt cx="9023130" cy="5347931"/>
          </a:xfrm>
        </p:grpSpPr>
        <p:pic>
          <p:nvPicPr>
            <p:cNvPr id="1331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24488"/>
            <a:stretch/>
          </p:blipFill>
          <p:spPr bwMode="auto">
            <a:xfrm>
              <a:off x="40245" y="360576"/>
              <a:ext cx="9023130" cy="5345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5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44" r="2192" b="58616"/>
            <a:stretch/>
          </p:blipFill>
          <p:spPr bwMode="auto">
            <a:xfrm>
              <a:off x="4000685" y="5048972"/>
              <a:ext cx="4811548" cy="659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0330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5"/>
    </mc:Choice>
    <mc:Fallback xmlns="">
      <p:transition spd="slow" advTm="665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116632"/>
            <a:ext cx="43202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Modelling </a:t>
            </a:r>
            <a:r>
              <a:rPr lang="en-US" sz="2000" b="1" dirty="0">
                <a:solidFill>
                  <a:srgbClr val="FFFF00"/>
                </a:solidFill>
              </a:rPr>
              <a:t>of ion optical transport lines</a:t>
            </a:r>
            <a:endParaRPr lang="fr-FR" sz="2000" b="1" dirty="0">
              <a:solidFill>
                <a:srgbClr val="FFFF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14822" y="692696"/>
            <a:ext cx="82393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1. </a:t>
            </a:r>
            <a:r>
              <a:rPr lang="fr-FR" b="1" dirty="0" err="1" smtClean="0">
                <a:solidFill>
                  <a:schemeClr val="bg1"/>
                </a:solidFill>
              </a:rPr>
              <a:t>Trajectories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>
                <a:solidFill>
                  <a:schemeClr val="bg1"/>
                </a:solidFill>
              </a:rPr>
              <a:t>: exact </a:t>
            </a:r>
            <a:r>
              <a:rPr lang="fr-FR" b="1" dirty="0" err="1">
                <a:solidFill>
                  <a:schemeClr val="bg1"/>
                </a:solidFill>
              </a:rPr>
              <a:t>equations</a:t>
            </a:r>
            <a:endParaRPr lang="fr-FR" b="1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integrate </a:t>
            </a:r>
            <a:r>
              <a:rPr lang="en-US" dirty="0">
                <a:solidFill>
                  <a:schemeClr val="bg1"/>
                </a:solidFill>
              </a:rPr>
              <a:t>the particle equation of motion </a:t>
            </a:r>
            <a:r>
              <a:rPr lang="en-US" dirty="0" smtClean="0">
                <a:solidFill>
                  <a:schemeClr val="bg1"/>
                </a:solidFill>
              </a:rPr>
              <a:t>using mesh based maps </a:t>
            </a:r>
            <a:r>
              <a:rPr lang="en-US" dirty="0">
                <a:solidFill>
                  <a:schemeClr val="bg1"/>
                </a:solidFill>
              </a:rPr>
              <a:t>for E and B </a:t>
            </a:r>
            <a:r>
              <a:rPr lang="en-US" dirty="0" smtClean="0">
                <a:solidFill>
                  <a:schemeClr val="bg1"/>
                </a:solidFill>
              </a:rPr>
              <a:t>fields </a:t>
            </a:r>
            <a:r>
              <a:rPr lang="en-US" dirty="0">
                <a:solidFill>
                  <a:schemeClr val="bg1"/>
                </a:solidFill>
              </a:rPr>
              <a:t>[field map 3D]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2377382" y="1806462"/>
                <a:ext cx="3888432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𝑑</m:t>
                          </m:r>
                          <m:r>
                            <a:rPr lang="fr-FR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𝒑</m:t>
                          </m:r>
                        </m:num>
                        <m:den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fr-FR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𝑭</m:t>
                      </m:r>
                      <m:r>
                        <a:rPr lang="fr-FR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𝑞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r>
                        <a:rPr lang="fr-FR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𝑬</m:t>
                      </m:r>
                      <m:r>
                        <a:rPr lang="fr-FR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r>
                        <a:rPr lang="fr-FR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𝒗</m:t>
                      </m:r>
                      <m:r>
                        <a:rPr lang="fr-FR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×</m:t>
                      </m:r>
                      <m:r>
                        <a:rPr lang="fr-FR" b="1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𝑩</m:t>
                      </m:r>
                      <m:r>
                        <a:rPr lang="fr-FR" b="1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fr-FR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7382" y="1806462"/>
                <a:ext cx="3888432" cy="63478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328" y="2653436"/>
            <a:ext cx="6438900" cy="12668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400" y="3985119"/>
            <a:ext cx="3850751" cy="174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683568" y="5782741"/>
            <a:ext cx="62638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>
                <a:solidFill>
                  <a:schemeClr val="bg1"/>
                </a:solidFill>
              </a:rPr>
              <a:t>Examples</a:t>
            </a:r>
            <a:r>
              <a:rPr lang="fr-FR" dirty="0">
                <a:solidFill>
                  <a:schemeClr val="bg1"/>
                </a:solidFill>
              </a:rPr>
              <a:t> of codes : ZGOUBY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But generally we can do simpler : </a:t>
            </a:r>
            <a:r>
              <a:rPr lang="fr-FR" u="sng" dirty="0">
                <a:solidFill>
                  <a:schemeClr val="bg1"/>
                </a:solidFill>
              </a:rPr>
              <a:t>Matrix </a:t>
            </a:r>
            <a:r>
              <a:rPr lang="fr-FR" u="sng" dirty="0" err="1">
                <a:solidFill>
                  <a:schemeClr val="bg1"/>
                </a:solidFill>
              </a:rPr>
              <a:t>approach</a:t>
            </a:r>
            <a:endParaRPr lang="fr-FR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04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6"/>
    </mc:Choice>
    <mc:Fallback xmlns="">
      <p:transition spd="slow" advTm="1566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116632"/>
            <a:ext cx="43202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Modelling </a:t>
            </a:r>
            <a:r>
              <a:rPr lang="en-US" sz="2000" b="1" dirty="0">
                <a:solidFill>
                  <a:srgbClr val="FFFF00"/>
                </a:solidFill>
              </a:rPr>
              <a:t>of ion optical transport lines</a:t>
            </a:r>
            <a:endParaRPr lang="fr-FR" sz="2000" b="1" dirty="0">
              <a:solidFill>
                <a:srgbClr val="FFFF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755576" y="1052736"/>
            <a:ext cx="3414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Taylor expansion in x, a, y, b and </a:t>
            </a:r>
            <a:r>
              <a:rPr lang="el-GR" dirty="0" smtClean="0">
                <a:solidFill>
                  <a:schemeClr val="bg1"/>
                </a:solidFill>
              </a:rPr>
              <a:t>δ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539552" y="1772816"/>
                <a:ext cx="8279061" cy="12112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d>
                      <m:dPr>
                        <m:endChr m:val="|"/>
                        <m:ctrlP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/>
                      </a:rPr>
                      <m:t>𝑥</m:t>
                    </m:r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/>
                      </a:rPr>
                      <m:t>) </m:t>
                    </m:r>
                    <m:sSub>
                      <m:sSubPr>
                        <m:ctrlP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+ </a:t>
                </a:r>
                <a14:m>
                  <m:oMath xmlns:m="http://schemas.openxmlformats.org/officeDocument/2006/math">
                    <m:d>
                      <m:dPr>
                        <m:endChr m:val="|"/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/>
                      </a:rPr>
                      <m:t>𝑎</m:t>
                    </m:r>
                    <m:r>
                      <a:rPr lang="fr-FR" i="1">
                        <a:solidFill>
                          <a:schemeClr val="bg1"/>
                        </a:solidFill>
                        <a:latin typeface="Cambria Math"/>
                      </a:rPr>
                      <m:t>) </m:t>
                    </m:r>
                    <m:sSub>
                      <m:sSubPr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/>
                      </a:rPr>
                      <m:t>+</m:t>
                    </m:r>
                    <m:d>
                      <m:dPr>
                        <m:endChr m:val="|"/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𝛿</m:t>
                    </m:r>
                    <m:r>
                      <a:rPr lang="fr-FR" i="1">
                        <a:solidFill>
                          <a:schemeClr val="bg1"/>
                        </a:solidFill>
                        <a:latin typeface="Cambria Math"/>
                      </a:rPr>
                      <m:t>)</m:t>
                    </m:r>
                    <m:r>
                      <a:rPr lang="fr-FR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𝛿</m:t>
                    </m:r>
                  </m:oMath>
                </a14:m>
                <a:r>
                  <a:rPr lang="fr-FR" dirty="0">
                    <a:solidFill>
                      <a:schemeClr val="bg1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+</m:t>
                    </m:r>
                    <m:d>
                      <m:dPr>
                        <m:endChr m:val="|"/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sSup>
                      <m:sSupPr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i="1">
                        <a:solidFill>
                          <a:schemeClr val="bg1"/>
                        </a:solidFill>
                        <a:latin typeface="Cambria Math"/>
                      </a:rPr>
                      <m:t>)</m:t>
                    </m:r>
                    <m:sSubSup>
                      <m:sSubSupPr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m:rPr>
                        <m:nor/>
                      </m:rPr>
                      <a:rPr lang="fr-FR" dirty="0">
                        <a:solidFill>
                          <a:schemeClr val="bg1"/>
                        </a:solidFill>
                      </a:rPr>
                      <m:t>+ </m:t>
                    </m:r>
                    <m:d>
                      <m:dPr>
                        <m:endChr m:val="|"/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/>
                      </a:rPr>
                      <m:t>𝑥</m:t>
                    </m:r>
                    <m:r>
                      <a:rPr lang="fr-FR" i="1">
                        <a:solidFill>
                          <a:schemeClr val="bg1"/>
                        </a:solidFill>
                        <a:latin typeface="Cambria Math"/>
                      </a:rPr>
                      <m:t>𝑎</m:t>
                    </m:r>
                    <m:r>
                      <a:rPr lang="fr-FR" i="1">
                        <a:solidFill>
                          <a:schemeClr val="bg1"/>
                        </a:solidFill>
                        <a:latin typeface="Cambria Math"/>
                      </a:rPr>
                      <m:t>) </m:t>
                    </m:r>
                    <m:sSub>
                      <m:sSubPr>
                        <m:ctrlPr>
                          <a:rPr lang="fr-FR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m:rPr>
                        <m:nor/>
                      </m:rPr>
                      <a:rPr lang="fr-FR" dirty="0">
                        <a:solidFill>
                          <a:schemeClr val="bg1"/>
                        </a:solidFill>
                      </a:rPr>
                      <m:t>+</m:t>
                    </m:r>
                    <m:d>
                      <m:dPr>
                        <m:endChr m:val="|"/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sSup>
                      <m:sSupPr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i="1">
                        <a:solidFill>
                          <a:schemeClr val="bg1"/>
                        </a:solidFill>
                        <a:latin typeface="Cambria Math"/>
                      </a:rPr>
                      <m:t>)</m:t>
                    </m:r>
                    <m:sSubSup>
                      <m:sSubSupPr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endParaRPr lang="fr-FR" dirty="0" smtClean="0">
                  <a:solidFill>
                    <a:schemeClr val="bg1"/>
                  </a:solidFill>
                </a:endParaRPr>
              </a:p>
              <a:p>
                <a:endParaRPr lang="fr-FR" dirty="0" smtClean="0">
                  <a:solidFill>
                    <a:schemeClr val="bg1"/>
                  </a:solidFill>
                </a:endParaRPr>
              </a:p>
              <a:p>
                <a14:m>
                  <m:oMath xmlns:m="http://schemas.openxmlformats.org/officeDocument/2006/math">
                    <m:d>
                      <m:dPr>
                        <m:endChr m:val="|"/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i="1">
                        <a:solidFill>
                          <a:schemeClr val="bg1"/>
                        </a:solidFill>
                        <a:latin typeface="Cambria Math"/>
                      </a:rPr>
                      <m:t>𝑥</m:t>
                    </m:r>
                    <m:r>
                      <a:rPr lang="fr-FR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𝛿</m:t>
                    </m:r>
                    <m:r>
                      <a:rPr lang="fr-FR" i="1">
                        <a:solidFill>
                          <a:schemeClr val="bg1"/>
                        </a:solidFill>
                        <a:latin typeface="Cambria Math"/>
                      </a:rPr>
                      <m:t>) </m:t>
                    </m:r>
                    <m:sSub>
                      <m:sSubPr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m:rPr>
                        <m:nor/>
                      </m:rPr>
                      <a:rPr lang="fr-FR" dirty="0">
                        <a:solidFill>
                          <a:schemeClr val="bg1"/>
                        </a:solidFill>
                      </a:rPr>
                      <m:t>+</m:t>
                    </m:r>
                    <m:d>
                      <m:dPr>
                        <m:endChr m:val="|"/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i="1">
                        <a:solidFill>
                          <a:schemeClr val="bg1"/>
                        </a:solidFill>
                        <a:latin typeface="Cambria Math"/>
                      </a:rPr>
                      <m:t>𝑎</m:t>
                    </m:r>
                    <m:r>
                      <a:rPr lang="fr-FR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𝛿</m:t>
                    </m:r>
                    <m:r>
                      <a:rPr lang="fr-FR" i="1">
                        <a:solidFill>
                          <a:schemeClr val="bg1"/>
                        </a:solidFill>
                        <a:latin typeface="Cambria Math"/>
                      </a:rPr>
                      <m:t>) </m:t>
                    </m:r>
                    <m:sSub>
                      <m:sSubPr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𝛿</m:t>
                    </m:r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+ </a:t>
                </a:r>
                <a14:m>
                  <m:oMath xmlns:m="http://schemas.openxmlformats.org/officeDocument/2006/math">
                    <m:d>
                      <m:dPr>
                        <m:endChr m:val="|"/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sSup>
                      <m:sSupPr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𝛿</m:t>
                        </m:r>
                      </m:e>
                      <m:sup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i="1">
                        <a:solidFill>
                          <a:schemeClr val="bg1"/>
                        </a:solidFill>
                        <a:latin typeface="Cambria Math"/>
                      </a:rPr>
                      <m:t>)</m:t>
                    </m:r>
                    <m:sSubSup>
                      <m:sSubSupPr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fr-FR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𝛿</m:t>
                        </m:r>
                      </m:e>
                      <m:sub/>
                      <m:sup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m:rPr>
                        <m:nor/>
                      </m:rPr>
                      <a:rPr lang="fr-FR" dirty="0">
                        <a:solidFill>
                          <a:schemeClr val="bg1"/>
                        </a:solidFill>
                      </a:rPr>
                      <m:t>+</m:t>
                    </m:r>
                    <m:d>
                      <m:dPr>
                        <m:endChr m:val="|"/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sSup>
                      <m:sSupPr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i="1">
                        <a:solidFill>
                          <a:schemeClr val="bg1"/>
                        </a:solidFill>
                        <a:latin typeface="Cambria Math"/>
                      </a:rPr>
                      <m:t>)</m:t>
                    </m:r>
                    <m:sSubSup>
                      <m:sSubSupPr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m:rPr>
                        <m:nor/>
                      </m:rPr>
                      <a:rPr lang="fr-FR" dirty="0">
                        <a:solidFill>
                          <a:schemeClr val="bg1"/>
                        </a:solidFill>
                      </a:rPr>
                      <m:t>+</m:t>
                    </m:r>
                    <m:d>
                      <m:dPr>
                        <m:endChr m:val="|"/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/>
                      </a:rPr>
                      <m:t>𝑦𝑏</m:t>
                    </m:r>
                    <m:r>
                      <a:rPr lang="fr-FR" i="1">
                        <a:solidFill>
                          <a:schemeClr val="bg1"/>
                        </a:solidFill>
                        <a:latin typeface="Cambria Math"/>
                      </a:rPr>
                      <m:t>) </m:t>
                    </m:r>
                    <m:sSub>
                      <m:sSubPr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fr-FR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/>
                      </a:rPr>
                      <m:t>+</m:t>
                    </m:r>
                    <m:d>
                      <m:dPr>
                        <m:endChr m:val="|"/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sSup>
                      <m:sSupPr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i="1">
                        <a:solidFill>
                          <a:schemeClr val="bg1"/>
                        </a:solidFill>
                        <a:latin typeface="Cambria Math"/>
                      </a:rPr>
                      <m:t>)</m:t>
                    </m:r>
                    <m:sSubSup>
                      <m:sSubSupPr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dirty="0">
                        <a:solidFill>
                          <a:schemeClr val="bg1"/>
                        </a:solidFill>
                      </a:rPr>
                      <m:t>+</m:t>
                    </m:r>
                    <m:r>
                      <m:rPr>
                        <m:nor/>
                      </m:rPr>
                      <a:rPr lang="fr-FR" b="0" i="0" dirty="0" smtClean="0">
                        <a:solidFill>
                          <a:schemeClr val="bg1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fr-FR" b="0" i="0" dirty="0" smtClean="0">
                        <a:solidFill>
                          <a:schemeClr val="bg1"/>
                        </a:solidFill>
                      </a:rPr>
                      <m:t>higher</m:t>
                    </m:r>
                    <m:r>
                      <m:rPr>
                        <m:nor/>
                      </m:rPr>
                      <a:rPr lang="fr-FR" b="0" i="0" dirty="0" smtClean="0">
                        <a:solidFill>
                          <a:schemeClr val="bg1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fr-FR" b="0" i="0" dirty="0" smtClean="0">
                        <a:solidFill>
                          <a:schemeClr val="bg1"/>
                        </a:solidFill>
                      </a:rPr>
                      <m:t>orders</m:t>
                    </m:r>
                  </m:oMath>
                </a14:m>
                <a:endParaRPr lang="fr-FR" dirty="0">
                  <a:solidFill>
                    <a:schemeClr val="bg1"/>
                  </a:solidFill>
                </a:endParaRPr>
              </a:p>
              <a:p>
                <a:endParaRPr lang="fr-FR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772816"/>
                <a:ext cx="8279061" cy="1211229"/>
              </a:xfrm>
              <a:prstGeom prst="rect">
                <a:avLst/>
              </a:prstGeom>
              <a:blipFill rotWithShape="1">
                <a:blip r:embed="rId2"/>
                <a:stretch>
                  <a:fillRect t="-201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683568" y="4797152"/>
                <a:ext cx="4601196" cy="6190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𝐻𝑖𝑔h𝑒𝑟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𝑜𝑟𝑑𝑒𝑟𝑠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: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𝑒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.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𝑔</m:t>
                      </m:r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.  </m:t>
                      </m:r>
                      <m:d>
                        <m:dPr>
                          <m:ctrlP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e>
                          <m:sSup>
                            <m:sSupPr>
                              <m:ctrlPr>
                                <a:rPr lang="fr-FR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fr-FR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num>
                        <m:den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𝑎</m:t>
                          </m:r>
                        </m:den>
                      </m:f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122</m:t>
                          </m:r>
                        </m:sub>
                      </m:sSub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797152"/>
                <a:ext cx="4601196" cy="61901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/>
              <p:cNvSpPr txBox="1"/>
              <p:nvPr/>
            </p:nvSpPr>
            <p:spPr>
              <a:xfrm>
                <a:off x="3635896" y="3645024"/>
                <a:ext cx="1318374" cy="499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endChr m:val="|"/>
                        <m:ctrlPr>
                          <a:rPr lang="fr-FR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/>
                      </a:rPr>
                      <m:t> …</m:t>
                    </m:r>
                    <m:r>
                      <a:rPr lang="fr-FR" i="1">
                        <a:solidFill>
                          <a:schemeClr val="bg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fr-FR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𝜕</m:t>
                        </m:r>
                      </m:num>
                      <m:den>
                        <m:r>
                          <a:rPr lang="fr-FR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𝜕</m:t>
                        </m:r>
                        <m:r>
                          <a:rPr lang="fr-FR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3645024"/>
                <a:ext cx="1318374" cy="499560"/>
              </a:xfrm>
              <a:prstGeom prst="rect">
                <a:avLst/>
              </a:prstGeom>
              <a:blipFill rotWithShape="1">
                <a:blip r:embed="rId4"/>
                <a:stretch>
                  <a:fillRect b="-73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899592" y="335699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First </a:t>
            </a:r>
            <a:r>
              <a:rPr lang="fr-FR" dirty="0" err="1" smtClean="0">
                <a:solidFill>
                  <a:schemeClr val="bg1"/>
                </a:solidFill>
              </a:rPr>
              <a:t>order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14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5785"/>
    </mc:Choice>
    <mc:Fallback xmlns="">
      <p:transition spd="slow" advTm="185785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645121" y="2204864"/>
                <a:ext cx="255761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fr-FR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…</m:t>
                      </m:r>
                      <m:sSub>
                        <m:sSubPr>
                          <m:ctrlP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5121" y="2204864"/>
                <a:ext cx="2557614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3616220" y="485964"/>
            <a:ext cx="1858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6x6 Matrix</a:t>
            </a:r>
          </a:p>
          <a:p>
            <a:pPr algn="ctr"/>
            <a:r>
              <a:rPr lang="fr-FR" dirty="0" err="1">
                <a:solidFill>
                  <a:schemeClr val="bg1"/>
                </a:solidFill>
              </a:rPr>
              <a:t>r</a:t>
            </a:r>
            <a:r>
              <a:rPr lang="fr-FR" dirty="0" err="1" smtClean="0">
                <a:solidFill>
                  <a:schemeClr val="bg1"/>
                </a:solidFill>
              </a:rPr>
              <a:t>epresenting</a:t>
            </a:r>
            <a:r>
              <a:rPr lang="fr-FR" dirty="0" smtClean="0">
                <a:solidFill>
                  <a:schemeClr val="bg1"/>
                </a:solidFill>
              </a:rPr>
              <a:t> first </a:t>
            </a:r>
            <a:r>
              <a:rPr lang="fr-FR" dirty="0" err="1">
                <a:solidFill>
                  <a:schemeClr val="bg1"/>
                </a:solidFill>
              </a:rPr>
              <a:t>optic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element</a:t>
            </a:r>
            <a:endParaRPr lang="fr-FR" dirty="0">
              <a:solidFill>
                <a:schemeClr val="bg1"/>
              </a:solidFill>
            </a:endParaRPr>
          </a:p>
          <a:p>
            <a:pPr algn="ctr"/>
            <a:r>
              <a:rPr lang="fr-FR" dirty="0">
                <a:solidFill>
                  <a:schemeClr val="bg1"/>
                </a:solidFill>
              </a:rPr>
              <a:t>(</a:t>
            </a:r>
            <a:r>
              <a:rPr lang="fr-FR" dirty="0" err="1">
                <a:solidFill>
                  <a:schemeClr val="bg1"/>
                </a:solidFill>
              </a:rPr>
              <a:t>usually</a:t>
            </a:r>
            <a:r>
              <a:rPr lang="fr-FR" dirty="0">
                <a:solidFill>
                  <a:schemeClr val="bg1"/>
                </a:solidFill>
              </a:rPr>
              <a:t> a Drift)</a:t>
            </a:r>
          </a:p>
        </p:txBody>
      </p:sp>
      <p:sp>
        <p:nvSpPr>
          <p:cNvPr id="5" name="Flèche vers le bas 4"/>
          <p:cNvSpPr/>
          <p:nvPr/>
        </p:nvSpPr>
        <p:spPr>
          <a:xfrm>
            <a:off x="4432784" y="1686293"/>
            <a:ext cx="225152" cy="5185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387783" y="3232711"/>
            <a:ext cx="13302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Ray at final</a:t>
            </a:r>
          </a:p>
          <a:p>
            <a:r>
              <a:rPr lang="fr-FR" dirty="0">
                <a:solidFill>
                  <a:schemeClr val="bg1"/>
                </a:solidFill>
              </a:rPr>
              <a:t>Location n</a:t>
            </a:r>
          </a:p>
        </p:txBody>
      </p:sp>
      <p:sp>
        <p:nvSpPr>
          <p:cNvPr id="7" name="Flèche vers le bas 6"/>
          <p:cNvSpPr/>
          <p:nvPr/>
        </p:nvSpPr>
        <p:spPr>
          <a:xfrm rot="10800000">
            <a:off x="2951110" y="2574194"/>
            <a:ext cx="203568" cy="6387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4432784" y="3278877"/>
            <a:ext cx="1579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Ray at initial</a:t>
            </a:r>
          </a:p>
          <a:p>
            <a:r>
              <a:rPr lang="fr-FR" dirty="0">
                <a:solidFill>
                  <a:schemeClr val="bg1"/>
                </a:solidFill>
              </a:rPr>
              <a:t>Location 0</a:t>
            </a:r>
          </a:p>
          <a:p>
            <a:r>
              <a:rPr lang="fr-FR" dirty="0">
                <a:solidFill>
                  <a:schemeClr val="bg1"/>
                </a:solidFill>
              </a:rPr>
              <a:t>(</a:t>
            </a:r>
            <a:r>
              <a:rPr lang="fr-FR" dirty="0" err="1">
                <a:solidFill>
                  <a:schemeClr val="bg1"/>
                </a:solidFill>
              </a:rPr>
              <a:t>e.g</a:t>
            </a:r>
            <a:r>
              <a:rPr lang="fr-FR" dirty="0">
                <a:solidFill>
                  <a:schemeClr val="bg1"/>
                </a:solidFill>
              </a:rPr>
              <a:t>. a </a:t>
            </a:r>
            <a:r>
              <a:rPr lang="fr-FR" dirty="0" err="1" smtClean="0">
                <a:solidFill>
                  <a:schemeClr val="bg1"/>
                </a:solidFill>
              </a:rPr>
              <a:t>target</a:t>
            </a:r>
            <a:endParaRPr lang="fr-FR" dirty="0" smtClean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or </a:t>
            </a:r>
            <a:r>
              <a:rPr lang="fr-FR" dirty="0" err="1" smtClean="0">
                <a:solidFill>
                  <a:schemeClr val="bg1"/>
                </a:solidFill>
              </a:rPr>
              <a:t>slits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Flèche vers le bas 8"/>
          <p:cNvSpPr/>
          <p:nvPr/>
        </p:nvSpPr>
        <p:spPr>
          <a:xfrm rot="10800000">
            <a:off x="4716016" y="2560204"/>
            <a:ext cx="203568" cy="6387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539552" y="5053826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Complete system is </a:t>
            </a:r>
            <a:r>
              <a:rPr lang="en-US" dirty="0" smtClean="0">
                <a:solidFill>
                  <a:schemeClr val="bg1"/>
                </a:solidFill>
              </a:rPr>
              <a:t>represented in first order  by </a:t>
            </a:r>
            <a:r>
              <a:rPr lang="pl-PL" dirty="0" smtClean="0">
                <a:solidFill>
                  <a:schemeClr val="bg1"/>
                </a:solidFill>
              </a:rPr>
              <a:t>one </a:t>
            </a:r>
            <a:r>
              <a:rPr lang="pl-PL" dirty="0">
                <a:solidFill>
                  <a:schemeClr val="bg1"/>
                </a:solidFill>
              </a:rPr>
              <a:t>Matrix Rsystem = </a:t>
            </a:r>
            <a:r>
              <a:rPr lang="fr-FR" dirty="0" smtClean="0">
                <a:solidFill>
                  <a:schemeClr val="bg1"/>
                </a:solidFill>
              </a:rPr>
              <a:t>T</a:t>
            </a:r>
            <a:r>
              <a:rPr lang="pl-PL" baseline="-25000" dirty="0" smtClean="0">
                <a:solidFill>
                  <a:schemeClr val="bg1"/>
                </a:solidFill>
              </a:rPr>
              <a:t>n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T</a:t>
            </a:r>
            <a:r>
              <a:rPr lang="pl-PL" baseline="-25000" dirty="0" smtClean="0">
                <a:solidFill>
                  <a:schemeClr val="bg1"/>
                </a:solidFill>
              </a:rPr>
              <a:t>n-1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>
                <a:solidFill>
                  <a:schemeClr val="bg1"/>
                </a:solidFill>
              </a:rPr>
              <a:t>… </a:t>
            </a:r>
            <a:r>
              <a:rPr lang="fr-FR" dirty="0" smtClean="0">
                <a:solidFill>
                  <a:schemeClr val="bg1"/>
                </a:solidFill>
              </a:rPr>
              <a:t>T</a:t>
            </a:r>
            <a:r>
              <a:rPr lang="pl-PL" baseline="-25000" dirty="0" smtClean="0">
                <a:solidFill>
                  <a:schemeClr val="bg1"/>
                </a:solidFill>
              </a:rPr>
              <a:t>0</a:t>
            </a:r>
            <a:endParaRPr lang="fr-FR" baseline="-250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9512" y="116632"/>
            <a:ext cx="2653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Transfer matrix formalism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07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050"/>
    </mc:Choice>
    <mc:Fallback xmlns="">
      <p:transition spd="slow" advTm="9905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123728" y="3789040"/>
                <a:ext cx="5502084" cy="286232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11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𝑚𝑎𝑔𝑛𝑖𝑓𝑖𝑐𝑎𝑡𝑖𝑜𝑛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𝑖𝑛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h𝑜𝑟𝑖𝑧𝑜𝑛𝑡𝑎𝑙</m:t>
                      </m:r>
                    </m:oMath>
                  </m:oMathPara>
                </a14:m>
                <a:endParaRPr lang="en-US" b="0" dirty="0" smtClean="0">
                  <a:solidFill>
                    <a:schemeClr val="bg1"/>
                  </a:solidFill>
                </a:endParaRPr>
              </a:p>
              <a:p>
                <a:endParaRPr lang="en-US" dirty="0" smtClean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6</m:t>
                          </m:r>
                        </m:sub>
                      </m:sSub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𝑑𝑖𝑠𝑝𝑒𝑟𝑠𝑖𝑜𝑛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𝑖𝑛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𝑚𝑜𝑚𝑒𝑛𝑡𝑢𝑛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𝑑𝑖𝑠𝑝𝑒𝑟𝑠𝑖𝑜𝑛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𝑖𝑛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𝐵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𝜌</m:t>
                      </m:r>
                    </m:oMath>
                  </m:oMathPara>
                </a14:m>
                <a:endParaRPr lang="en-US" b="0" dirty="0" smtClean="0">
                  <a:solidFill>
                    <a:schemeClr val="bg1"/>
                  </a:solidFill>
                  <a:ea typeface="Cambria Math"/>
                </a:endParaRPr>
              </a:p>
              <a:p>
                <a:endParaRPr lang="en-US" dirty="0" smtClean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33</m:t>
                          </m:r>
                        </m:sub>
                      </m:sSub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𝑚𝑎𝑔𝑛𝑖𝑓𝑖𝑐𝑎𝑡𝑖𝑜𝑛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𝑖𝑛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𝑣𝑒𝑟𝑡𝑖𝑐𝑎𝑙</m:t>
                      </m:r>
                    </m:oMath>
                  </m:oMathPara>
                </a14:m>
                <a:endParaRPr lang="en-US" b="0" dirty="0" smtClean="0">
                  <a:solidFill>
                    <a:schemeClr val="bg1"/>
                  </a:solidFill>
                </a:endParaRPr>
              </a:p>
              <a:p>
                <a:endParaRPr lang="en-US" dirty="0" smtClean="0">
                  <a:solidFill>
                    <a:schemeClr val="bg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𝑎𝑛𝑔𝑢𝑙𝑎𝑟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𝑑𝑒𝑝𝑒𝑛𝑑𝑎𝑛𝑐𝑒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𝑖𝑛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h𝑜𝑟𝑖𝑧𝑜𝑛𝑡𝑎𝑙</m:t>
                      </m:r>
                    </m:oMath>
                  </m:oMathPara>
                </a14:m>
                <a:endParaRPr lang="en-US" dirty="0" smtClean="0">
                  <a:solidFill>
                    <a:schemeClr val="bg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34</m:t>
                          </m:r>
                        </m:sub>
                      </m:sSub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𝑎𝑛𝑔𝑢𝑙𝑎𝑟</m:t>
                      </m:r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𝑑𝑒𝑝𝑒𝑛𝑑𝑎𝑛𝑐𝑒</m:t>
                      </m:r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𝑖𝑛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𝑣𝑒𝑟𝑡𝑖𝑐𝑎𝑙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3789040"/>
                <a:ext cx="5502084" cy="2862322"/>
              </a:xfrm>
              <a:prstGeom prst="rect">
                <a:avLst/>
              </a:prstGeom>
              <a:blipFill rotWithShape="1">
                <a:blip r:embed="rId2"/>
                <a:stretch>
                  <a:fillRect b="-12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179512" y="116632"/>
            <a:ext cx="2653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Transfer matrix formalism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43608" y="796062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Most crucial parameters :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290" name="Picture 2" descr="2,000+ Free Warning Sign &amp; Warning Images - Pixaba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56682"/>
            <a:ext cx="792088" cy="708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2317169" y="1652165"/>
                <a:ext cx="5298374" cy="17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>
                          <a:solidFill>
                            <a:schemeClr val="bg1"/>
                          </a:solidFill>
                          <a:latin typeface="Cambria Math"/>
                        </a:rPr>
                        <m:t>T</m:t>
                      </m:r>
                      <m:r>
                        <a:rPr lang="fr-FR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6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baseline="-25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7169" y="1652165"/>
                <a:ext cx="5298374" cy="177721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llipse 4"/>
          <p:cNvSpPr/>
          <p:nvPr/>
        </p:nvSpPr>
        <p:spPr>
          <a:xfrm>
            <a:off x="3038892" y="1605652"/>
            <a:ext cx="57606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6732240" y="1605652"/>
            <a:ext cx="57606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4572000" y="2190100"/>
            <a:ext cx="57606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3779912" y="1605652"/>
            <a:ext cx="57606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5306362" y="2190100"/>
            <a:ext cx="57606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32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574"/>
    </mc:Choice>
    <mc:Fallback xmlns="">
      <p:transition spd="slow" advTm="79574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2045456"/>
              </p:ext>
            </p:extLst>
          </p:nvPr>
        </p:nvGraphicFramePr>
        <p:xfrm>
          <a:off x="251520" y="260648"/>
          <a:ext cx="8632825" cy="586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9" name="Feuille de calcul" r:id="rId3" imgW="8640932" imgH="5874888" progId="Excel.Sheet.8">
                  <p:embed/>
                </p:oleObj>
              </mc:Choice>
              <mc:Fallback>
                <p:oleObj name="Feuille de calcul" r:id="rId3" imgW="8640932" imgH="5874888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260648"/>
                        <a:ext cx="8632825" cy="5868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181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869"/>
    </mc:Choice>
    <mc:Fallback xmlns="">
      <p:transition spd="slow" advTm="12869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052736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Exercise </a:t>
            </a:r>
            <a:r>
              <a:rPr lang="en-US" b="1" dirty="0" smtClean="0"/>
              <a:t>2: </a:t>
            </a:r>
            <a:endParaRPr lang="en-US" b="1" dirty="0" smtClean="0"/>
          </a:p>
          <a:p>
            <a:r>
              <a:rPr lang="en-US" altLang="fr-FR" dirty="0" smtClean="0">
                <a:latin typeface="Arial" charset="0"/>
                <a:cs typeface="Arial" charset="0"/>
              </a:rPr>
              <a:t>For covering 95% of the beam ellipse data which value of sigma in ΔX we should use for calculating the resolving power?</a:t>
            </a:r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pPr marL="342900" indent="-342900">
              <a:buAutoNum type="alphaLcParenR"/>
            </a:pPr>
            <a:r>
              <a:rPr lang="en-US" b="1" dirty="0" smtClean="0"/>
              <a:t>1 </a:t>
            </a:r>
            <a:r>
              <a:rPr lang="en-US" b="1" dirty="0" smtClean="0">
                <a:latin typeface="Cambria Math"/>
                <a:ea typeface="Cambria Math"/>
              </a:rPr>
              <a:t>𝛔</a:t>
            </a:r>
            <a:endParaRPr lang="en-US" b="1" dirty="0" smtClean="0"/>
          </a:p>
          <a:p>
            <a:pPr marL="342900" indent="-342900">
              <a:buFontTx/>
              <a:buAutoNum type="alphaLcParenR"/>
            </a:pPr>
            <a:r>
              <a:rPr lang="en-US" b="1" dirty="0" smtClean="0"/>
              <a:t>2.35 </a:t>
            </a:r>
            <a:r>
              <a:rPr lang="en-US" b="1" dirty="0" smtClean="0">
                <a:latin typeface="Cambria Math"/>
                <a:ea typeface="Cambria Math"/>
              </a:rPr>
              <a:t>𝛔 (FWHM)</a:t>
            </a:r>
            <a:endParaRPr lang="en-US" b="1" dirty="0" smtClean="0"/>
          </a:p>
          <a:p>
            <a:pPr marL="342900" indent="-342900">
              <a:buFontTx/>
              <a:buAutoNum type="alphaLcParenR"/>
            </a:pPr>
            <a:r>
              <a:rPr lang="fr-FR" b="1" dirty="0" smtClean="0"/>
              <a:t>2.45 </a:t>
            </a:r>
            <a:r>
              <a:rPr lang="en-US" b="1" dirty="0" smtClean="0">
                <a:latin typeface="Cambria Math"/>
                <a:ea typeface="Cambria Math"/>
              </a:rPr>
              <a:t>𝛔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3082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162778" y="2564904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Supplemental slides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3626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620688"/>
            <a:ext cx="7889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Following Taylor expansion the </a:t>
            </a:r>
            <a:r>
              <a:rPr lang="en-US" dirty="0">
                <a:solidFill>
                  <a:schemeClr val="bg1"/>
                </a:solidFill>
              </a:rPr>
              <a:t>trajectory component Xi </a:t>
            </a:r>
            <a:r>
              <a:rPr lang="en-US" dirty="0" smtClean="0">
                <a:solidFill>
                  <a:schemeClr val="bg1"/>
                </a:solidFill>
              </a:rPr>
              <a:t>after propagation </a:t>
            </a:r>
            <a:r>
              <a:rPr lang="en-US" dirty="0">
                <a:solidFill>
                  <a:schemeClr val="bg1"/>
                </a:solidFill>
              </a:rPr>
              <a:t>through an ion optical element can be calculated from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865" y="1556792"/>
            <a:ext cx="7743825" cy="10953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67544" y="2924944"/>
            <a:ext cx="84066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where Yi are the components of the trajectory before the ion optical element, </a:t>
            </a:r>
            <a:r>
              <a:rPr lang="en-US" dirty="0" smtClean="0">
                <a:solidFill>
                  <a:schemeClr val="bg1"/>
                </a:solidFill>
              </a:rPr>
              <a:t>and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>
                <a:solidFill>
                  <a:schemeClr val="bg1"/>
                </a:solidFill>
              </a:rPr>
              <a:t>Xi | </a:t>
            </a:r>
            <a:r>
              <a:rPr lang="en-US" dirty="0" err="1">
                <a:solidFill>
                  <a:schemeClr val="bg1"/>
                </a:solidFill>
              </a:rPr>
              <a:t>Yj</a:t>
            </a:r>
            <a:r>
              <a:rPr lang="en-US" dirty="0" smtClean="0">
                <a:solidFill>
                  <a:schemeClr val="bg1"/>
                </a:solidFill>
              </a:rPr>
              <a:t>), (</a:t>
            </a:r>
            <a:r>
              <a:rPr lang="en-US" dirty="0">
                <a:solidFill>
                  <a:schemeClr val="bg1"/>
                </a:solidFill>
              </a:rPr>
              <a:t>Xi | </a:t>
            </a:r>
            <a:r>
              <a:rPr lang="en-US" dirty="0" err="1">
                <a:solidFill>
                  <a:schemeClr val="bg1"/>
                </a:solidFill>
              </a:rPr>
              <a:t>YjYk</a:t>
            </a:r>
            <a:r>
              <a:rPr lang="en-US" dirty="0">
                <a:solidFill>
                  <a:schemeClr val="bg1"/>
                </a:solidFill>
              </a:rPr>
              <a:t>), (Xi | </a:t>
            </a:r>
            <a:r>
              <a:rPr lang="en-US" dirty="0" err="1">
                <a:solidFill>
                  <a:schemeClr val="bg1"/>
                </a:solidFill>
              </a:rPr>
              <a:t>YjYkYl</a:t>
            </a:r>
            <a:r>
              <a:rPr lang="en-US" dirty="0">
                <a:solidFill>
                  <a:schemeClr val="bg1"/>
                </a:solidFill>
              </a:rPr>
              <a:t>), . . . are the first-order, second-order, third-order, . . . t</a:t>
            </a:r>
            <a:r>
              <a:rPr lang="en-US" dirty="0" smtClean="0">
                <a:solidFill>
                  <a:schemeClr val="bg1"/>
                </a:solidFill>
              </a:rPr>
              <a:t>ransfer </a:t>
            </a:r>
            <a:r>
              <a:rPr lang="fr-FR" dirty="0" smtClean="0">
                <a:solidFill>
                  <a:schemeClr val="bg1"/>
                </a:solidFill>
              </a:rPr>
              <a:t>coefficients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4293096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This can be described as matrix–vector </a:t>
            </a:r>
            <a:r>
              <a:rPr lang="en-US" dirty="0" smtClean="0">
                <a:solidFill>
                  <a:schemeClr val="bg1"/>
                </a:solidFill>
              </a:rPr>
              <a:t>multiplication with :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6 </a:t>
            </a:r>
            <a:r>
              <a:rPr lang="en-US" dirty="0">
                <a:solidFill>
                  <a:schemeClr val="bg1"/>
                </a:solidFill>
              </a:rPr>
              <a:t>× 6 </a:t>
            </a:r>
            <a:r>
              <a:rPr lang="en-US" dirty="0" smtClean="0">
                <a:solidFill>
                  <a:schemeClr val="bg1"/>
                </a:solidFill>
              </a:rPr>
              <a:t>matrix in </a:t>
            </a:r>
            <a:r>
              <a:rPr lang="en-US" dirty="0">
                <a:solidFill>
                  <a:schemeClr val="bg1"/>
                </a:solidFill>
              </a:rPr>
              <a:t>first </a:t>
            </a:r>
            <a:r>
              <a:rPr lang="en-US" dirty="0" smtClean="0">
                <a:solidFill>
                  <a:schemeClr val="bg1"/>
                </a:solidFill>
              </a:rPr>
              <a:t>order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6 </a:t>
            </a:r>
            <a:r>
              <a:rPr lang="en-US" dirty="0">
                <a:solidFill>
                  <a:schemeClr val="bg1"/>
                </a:solidFill>
              </a:rPr>
              <a:t>× 6</a:t>
            </a:r>
            <a:r>
              <a:rPr lang="en-US" baseline="30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matrix in second </a:t>
            </a:r>
            <a:r>
              <a:rPr lang="en-US" dirty="0" smtClean="0">
                <a:solidFill>
                  <a:schemeClr val="bg1"/>
                </a:solidFill>
              </a:rPr>
              <a:t>order,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6 </a:t>
            </a:r>
            <a:r>
              <a:rPr lang="en-US" dirty="0">
                <a:solidFill>
                  <a:schemeClr val="bg1"/>
                </a:solidFill>
              </a:rPr>
              <a:t>× 6</a:t>
            </a:r>
            <a:r>
              <a:rPr lang="en-US" baseline="30000" dirty="0">
                <a:solidFill>
                  <a:schemeClr val="bg1"/>
                </a:solidFill>
              </a:rPr>
              <a:t>3</a:t>
            </a:r>
            <a:r>
              <a:rPr lang="en-US" dirty="0">
                <a:solidFill>
                  <a:schemeClr val="bg1"/>
                </a:solidFill>
              </a:rPr>
              <a:t> matrix in third order, etc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116632"/>
            <a:ext cx="2653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Transfer matrix formalism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42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930"/>
    </mc:Choice>
    <mc:Fallback xmlns="">
      <p:transition spd="slow" advTm="4993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2" y="268878"/>
            <a:ext cx="8701563" cy="395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51520" y="188640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1C2BF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Dispersion</a:t>
            </a:r>
            <a:endParaRPr lang="fr-FR" sz="2000" b="1" dirty="0">
              <a:solidFill>
                <a:srgbClr val="1C2BF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752" y="4200014"/>
            <a:ext cx="4831432" cy="249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429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"/>
    </mc:Choice>
    <mc:Fallback xmlns="">
      <p:transition spd="slow" advTm="137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123728" y="692696"/>
                <a:ext cx="4753674" cy="17617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</m:e>
                            </m:mr>
                          </m:m>
                        </m:e>
                      </m:d>
                      <m:r>
                        <a:rPr lang="fr-FR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6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13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5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6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23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24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25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26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33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34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5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36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4</m:t>
                                    </m:r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4</m:t>
                                    </m:r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43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44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4</m:t>
                                    </m:r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5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46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fr-FR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53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54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5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56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6</m:t>
                                    </m:r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6</m:t>
                                    </m:r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63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64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6</m:t>
                                    </m:r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5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66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fr-FR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b="0" i="1" baseline="-2500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fr-FR" b="0" i="1" baseline="-2500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b="0" i="1" baseline="-2500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fr-FR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fr-FR" b="0" i="1" baseline="-2500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b="0" i="1" baseline="-2500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b="0" i="1" baseline="-2500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baseline="-25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692696"/>
                <a:ext cx="4753674" cy="176170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835696" y="4653136"/>
                <a:ext cx="5298374" cy="17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>
                          <a:solidFill>
                            <a:schemeClr val="bg1"/>
                          </a:solidFill>
                          <a:latin typeface="Cambria Math"/>
                        </a:rPr>
                        <m:t>T</m:t>
                      </m:r>
                      <m:r>
                        <a:rPr lang="fr-FR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fr-FR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6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|</m:t>
                                </m:r>
                                <m:r>
                                  <a:rPr lang="fr-FR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fr-FR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baseline="-25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4653136"/>
                <a:ext cx="5298374" cy="177721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79512" y="116632"/>
            <a:ext cx="2653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Transfer matrix formalism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40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35"/>
    </mc:Choice>
    <mc:Fallback xmlns="">
      <p:transition spd="slow" advTm="3435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RS - Helmholtz 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7019925" cy="38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203848" y="494208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GSI FRS Germany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09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BigRIPS | RIKEN Nishina Cent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37" b="1277"/>
          <a:stretch/>
        </p:blipFill>
        <p:spPr bwMode="auto">
          <a:xfrm>
            <a:off x="827583" y="116632"/>
            <a:ext cx="4720331" cy="631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5868144" y="285293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BIGRIPS RIKEN </a:t>
            </a:r>
            <a:r>
              <a:rPr lang="fr-FR" b="1" dirty="0" err="1" smtClean="0">
                <a:solidFill>
                  <a:schemeClr val="bg1"/>
                </a:solidFill>
              </a:rPr>
              <a:t>Japan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89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IN2P3-GANIL-LIS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48680"/>
            <a:ext cx="5610225" cy="565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07504" y="62068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LISE (</a:t>
            </a:r>
            <a:r>
              <a:rPr lang="fr-FR" b="1" dirty="0" err="1" smtClean="0">
                <a:solidFill>
                  <a:schemeClr val="bg1"/>
                </a:solidFill>
              </a:rPr>
              <a:t>wien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filter</a:t>
            </a:r>
            <a:r>
              <a:rPr lang="fr-FR" b="1" dirty="0" smtClean="0">
                <a:solidFill>
                  <a:schemeClr val="bg1"/>
                </a:solidFill>
              </a:rPr>
              <a:t>)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GANIL, France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61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IN2P3-GANIL-VAM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54380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51520" y="18864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VAMOS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GANIL, France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67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03" y="476672"/>
            <a:ext cx="8017394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214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5905</TotalTime>
  <Words>2288</Words>
  <Application>Microsoft Office PowerPoint</Application>
  <PresentationFormat>Affichage à l'écran (4:3)</PresentationFormat>
  <Paragraphs>296</Paragraphs>
  <Slides>40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40</vt:i4>
      </vt:variant>
    </vt:vector>
  </HeadingPairs>
  <TitlesOfParts>
    <vt:vector size="43" baseType="lpstr">
      <vt:lpstr>Thème Office</vt:lpstr>
      <vt:lpstr>Microsoft Excel 97-2003 Worksheet</vt:lpstr>
      <vt:lpstr>Feuille de calcul</vt:lpstr>
      <vt:lpstr>SPECTROMETERS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CENBG - UMR5797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SPECTROMETROS (I)</dc:title>
  <dc:creator>Teresa Kurtukian</dc:creator>
  <cp:lastModifiedBy>Teresa Kurtukian</cp:lastModifiedBy>
  <cp:revision>143</cp:revision>
  <dcterms:created xsi:type="dcterms:W3CDTF">2023-01-17T14:02:45Z</dcterms:created>
  <dcterms:modified xsi:type="dcterms:W3CDTF">2023-01-24T12:05:49Z</dcterms:modified>
</cp:coreProperties>
</file>