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7.xml" ContentType="application/vnd.openxmlformats-officedocument.presentationml.slide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4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3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notesMaster" Target="notesMasters/notesMaster1.xml"/><Relationship Id="rId34" Type="http://schemas.openxmlformats.org/officeDocument/2006/relationships/presProps" Target="presProps.xml" /><Relationship Id="rId35" Type="http://schemas.openxmlformats.org/officeDocument/2006/relationships/tableStyles" Target="tableStyles.xml" /><Relationship Id="rId36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E43B243-4A51-4AE2-9991-3321AF105CC4}" type="datetimeFigureOut">
              <a:rPr lang="en-GB"/>
              <a:t/>
            </a:fld>
            <a:endParaRPr lang="en-GB"/>
          </a:p>
        </p:txBody>
      </p:sp>
      <p:sp>
        <p:nvSpPr>
          <p:cNvPr id="4" name="Slide Image Placeholder 3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E3BA449-F06B-4941-B159-860D700E8F3D}" type="slidenum">
              <a:rPr lang="en-GB"/>
              <a:t/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Table of Contents – Synthetic overview – I will go through, not necessarily ok order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F24C2C1-A284-4B23-B869-9670DE6EE088}" type="slidenum">
              <a:rPr lang="en-GB"/>
              <a:t/>
            </a:fld>
            <a:endParaRPr lang="en-GB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/>
          </a:p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4E3BA449-F06B-4941-B159-860D700E8F3D}" type="slidenum">
              <a:rPr lang="en-GB"/>
              <a:t/>
            </a:fld>
            <a:endParaRPr lang="en-GB"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Title + signa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1"/>
            <a:ext cx="12192000" cy="6007100"/>
          </a:xfrm>
          <a:prstGeom prst="rect">
            <a:avLst/>
          </a:prstGeom>
        </p:spPr>
      </p:pic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336553" y="4429813"/>
            <a:ext cx="11565163" cy="28725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1850" b="0" i="0">
                <a:solidFill>
                  <a:schemeClr val="accent2"/>
                </a:solidFill>
                <a:latin typeface="Verdana"/>
                <a:cs typeface="Verdana"/>
              </a:defRPr>
            </a:lvl1pPr>
            <a:lvl2pPr marL="609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/>
              <a:t>Click to Edit Optional Subtitle</a:t>
            </a:r>
            <a:endParaRPr/>
          </a:p>
        </p:txBody>
      </p:sp>
      <p:sp>
        <p:nvSpPr>
          <p:cNvPr id="4" name="ZoneTexte 3"/>
          <p:cNvSpPr txBox="1"/>
          <p:nvPr userDrawn="1"/>
        </p:nvSpPr>
        <p:spPr bwMode="auto">
          <a:xfrm>
            <a:off x="-643643" y="68607"/>
            <a:ext cx="5063067" cy="266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50" b="0" i="1" u="none" strike="noStrike" spc="533">
                <a:solidFill>
                  <a:schemeClr val="tx1"/>
                </a:solidFill>
                <a:latin typeface="Gill Sans MT"/>
                <a:ea typeface="Arial"/>
                <a:cs typeface="Gill Sans MT"/>
              </a:rPr>
              <a:t>INSTITUT LAUE LANGEVIN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0" y="2301551"/>
            <a:ext cx="12192000" cy="1791476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b="0" i="0">
                <a:latin typeface="Verdana"/>
                <a:cs typeface="Verdana"/>
              </a:defRPr>
            </a:lvl1pPr>
          </a:lstStyle>
          <a:p>
            <a:pPr lvl="0">
              <a:defRPr/>
            </a:pPr>
            <a:r>
              <a:rPr lang="fr-FR"/>
              <a:t>Click to </a:t>
            </a:r>
            <a:r>
              <a:rPr lang="fr-FR"/>
              <a:t>edit</a:t>
            </a:r>
            <a:r>
              <a:rPr lang="fr-FR"/>
              <a:t> </a:t>
            </a:r>
            <a:r>
              <a:rPr lang="fr-FR"/>
              <a:t>title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153742" y="6356351"/>
            <a:ext cx="15681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A20BF49-95A3-4D3E-AF0E-9789885A4A4D}" type="datetime1">
              <a:rPr lang="fr-FR"/>
              <a:t/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1835491" y="6356351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tandard layout + signa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7"/>
          <p:cNvSpPr>
            <a:spLocks noGrp="1"/>
          </p:cNvSpPr>
          <p:nvPr>
            <p:ph sz="quarter" idx="17" hasCustomPrompt="1"/>
          </p:nvPr>
        </p:nvSpPr>
        <p:spPr bwMode="auto">
          <a:xfrm>
            <a:off x="300615" y="1709928"/>
            <a:ext cx="11636495" cy="4355592"/>
          </a:xfrm>
          <a:prstGeom prst="rect">
            <a:avLst/>
          </a:prstGeom>
        </p:spPr>
        <p:txBody>
          <a:bodyPr vert="horz"/>
          <a:lstStyle>
            <a:lvl1pPr marL="243411" indent="-243411">
              <a:defRPr sz="3200" b="0" i="0">
                <a:latin typeface="Verdana"/>
                <a:cs typeface="Verdana"/>
              </a:defRPr>
            </a:lvl1pPr>
            <a:lvl2pPr marL="474121" indent="-230712">
              <a:buSzPct val="50000"/>
              <a:defRPr sz="2150" b="0" i="0">
                <a:latin typeface="Verdana"/>
                <a:cs typeface="Verdana"/>
              </a:defRPr>
            </a:lvl2pPr>
            <a:lvl3pPr marL="719649" indent="-245527">
              <a:buSzPct val="50000"/>
              <a:buFont typeface="Wingdings"/>
              <a:buChar char="§"/>
              <a:defRPr sz="1850" b="0" i="0">
                <a:latin typeface="Verdana"/>
                <a:cs typeface="Verdana"/>
              </a:defRPr>
            </a:lvl3pPr>
            <a:lvl4pPr marL="963060" indent="-243411">
              <a:buSzPct val="50000"/>
              <a:buFont typeface="Courier New"/>
              <a:buChar char="o"/>
              <a:defRPr sz="1450" b="0" i="0">
                <a:latin typeface="Verdana"/>
                <a:cs typeface="Verdana"/>
              </a:defRPr>
            </a:lvl4pPr>
            <a:lvl5pPr>
              <a:defRPr b="0" i="0">
                <a:latin typeface="Verdana"/>
                <a:cs typeface="Verdana"/>
              </a:defRPr>
            </a:lvl5pPr>
          </a:lstStyle>
          <a:p>
            <a:pPr lvl="0">
              <a:defRPr/>
            </a:pPr>
            <a:r>
              <a:rPr lang="fr-FR"/>
              <a:t>Click to </a:t>
            </a:r>
            <a:r>
              <a:rPr lang="fr-FR"/>
              <a:t>edit</a:t>
            </a:r>
            <a:r>
              <a:rPr lang="fr-FR"/>
              <a:t> </a:t>
            </a:r>
            <a:r>
              <a:rPr lang="fr-FR"/>
              <a:t>text</a:t>
            </a:r>
            <a:endParaRPr lang="fr-FR"/>
          </a:p>
          <a:p>
            <a:pPr lvl="1">
              <a:defRPr/>
            </a:pPr>
            <a:r>
              <a:rPr lang="fr-FR"/>
              <a:t>Second </a:t>
            </a:r>
            <a:r>
              <a:rPr lang="fr-FR"/>
              <a:t>level</a:t>
            </a:r>
            <a:endParaRPr lang="fr-FR"/>
          </a:p>
          <a:p>
            <a:pPr lvl="2">
              <a:defRPr/>
            </a:pPr>
            <a:r>
              <a:rPr lang="fr-FR"/>
              <a:t>Third</a:t>
            </a:r>
            <a:r>
              <a:rPr lang="fr-FR"/>
              <a:t> </a:t>
            </a:r>
            <a:r>
              <a:rPr lang="fr-FR"/>
              <a:t>level</a:t>
            </a:r>
            <a:endParaRPr lang="fr-FR"/>
          </a:p>
          <a:p>
            <a:pPr lvl="3">
              <a:defRPr/>
            </a:pPr>
            <a:r>
              <a:rPr lang="fr-FR"/>
              <a:t>Fourth</a:t>
            </a:r>
            <a:r>
              <a:rPr lang="fr-FR"/>
              <a:t> </a:t>
            </a:r>
            <a:r>
              <a:rPr lang="fr-FR"/>
              <a:t>level</a:t>
            </a:r>
            <a:endParaRPr lang="fr-FR"/>
          </a:p>
        </p:txBody>
      </p:sp>
      <p:sp>
        <p:nvSpPr>
          <p:cNvPr id="12" name="Espace réservé du texte 2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300614" y="315605"/>
            <a:ext cx="11636495" cy="891903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b="0" i="0">
                <a:latin typeface="Verdana"/>
                <a:cs typeface="Verdana"/>
              </a:defRPr>
            </a:lvl1pPr>
          </a:lstStyle>
          <a:p>
            <a:pPr lvl="0">
              <a:defRPr/>
            </a:pPr>
            <a:r>
              <a:rPr lang="fr-FR"/>
              <a:t>Click to </a:t>
            </a:r>
            <a:r>
              <a:rPr lang="fr-FR"/>
              <a:t>edit</a:t>
            </a:r>
            <a:r>
              <a:rPr lang="fr-FR"/>
              <a:t> </a:t>
            </a:r>
            <a:r>
              <a:rPr lang="fr-FR"/>
              <a:t>title</a:t>
            </a:r>
            <a:endParaRPr lang="fr-FR"/>
          </a:p>
        </p:txBody>
      </p:sp>
      <p:sp>
        <p:nvSpPr>
          <p:cNvPr id="13" name="Espace réservé du texte 8"/>
          <p:cNvSpPr>
            <a:spLocks noGrp="1"/>
          </p:cNvSpPr>
          <p:nvPr>
            <p:ph type="body" sz="quarter" idx="20" hasCustomPrompt="1"/>
          </p:nvPr>
        </p:nvSpPr>
        <p:spPr bwMode="auto">
          <a:xfrm>
            <a:off x="309546" y="1234926"/>
            <a:ext cx="11627564" cy="47500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50" b="0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>
              <a:defRPr/>
            </a:pPr>
            <a:r>
              <a:rPr lang="fr-FR"/>
              <a:t>Click to Edit </a:t>
            </a:r>
            <a:r>
              <a:rPr lang="fr-FR"/>
              <a:t>Optional</a:t>
            </a:r>
            <a:r>
              <a:rPr lang="fr-FR"/>
              <a:t> </a:t>
            </a:r>
            <a:r>
              <a:rPr lang="fr-FR"/>
              <a:t>Subtitle</a:t>
            </a:r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997569" y="-4693"/>
            <a:ext cx="7195767" cy="838757"/>
          </a:xfrm>
          <a:prstGeom prst="rect">
            <a:avLst/>
          </a:prstGeom>
        </p:spPr>
      </p:pic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153742" y="6356351"/>
            <a:ext cx="15681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CAA581-84C2-47F7-9106-5A0F635A983B}" type="datetime1">
              <a:rPr lang="fr-FR"/>
              <a:t/>
            </a:fld>
            <a:endParaRPr lang="fr-FR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1835491" y="6356351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wo columns with callout + signa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7"/>
          <p:cNvSpPr>
            <a:spLocks noGrp="1"/>
          </p:cNvSpPr>
          <p:nvPr>
            <p:ph sz="quarter" idx="11" hasCustomPrompt="1"/>
          </p:nvPr>
        </p:nvSpPr>
        <p:spPr bwMode="auto">
          <a:xfrm>
            <a:off x="6106695" y="1794895"/>
            <a:ext cx="5612629" cy="4204853"/>
          </a:xfrm>
          <a:prstGeom prst="rect">
            <a:avLst/>
          </a:prstGeom>
        </p:spPr>
        <p:txBody>
          <a:bodyPr vert="horz"/>
          <a:lstStyle>
            <a:lvl1pPr marL="243411" indent="-243411">
              <a:defRPr sz="3200" b="0" i="0">
                <a:latin typeface="Verdana"/>
                <a:cs typeface="Verdana"/>
              </a:defRPr>
            </a:lvl1pPr>
            <a:lvl2pPr marL="474121" indent="-230712">
              <a:buSzPct val="50000"/>
              <a:defRPr sz="2150" b="0" i="0">
                <a:latin typeface="Verdana"/>
                <a:cs typeface="Verdana"/>
              </a:defRPr>
            </a:lvl2pPr>
            <a:lvl3pPr marL="719649" indent="-245527">
              <a:buSzPct val="50000"/>
              <a:buFont typeface="Wingdings"/>
              <a:buChar char="§"/>
              <a:defRPr sz="1850" b="0" i="0">
                <a:latin typeface="Verdana"/>
                <a:cs typeface="Verdana"/>
              </a:defRPr>
            </a:lvl3pPr>
            <a:lvl4pPr marL="963060" indent="-243411">
              <a:buSzPct val="50000"/>
              <a:buFont typeface="Courier New"/>
              <a:buChar char="o"/>
              <a:defRPr sz="1450" b="0" i="0">
                <a:latin typeface="Verdana"/>
                <a:cs typeface="Verdana"/>
              </a:defRPr>
            </a:lvl4pPr>
            <a:lvl5pPr>
              <a:defRPr b="0" i="0">
                <a:latin typeface="Verdana"/>
                <a:cs typeface="Verdana"/>
              </a:defRPr>
            </a:lvl5pPr>
          </a:lstStyle>
          <a:p>
            <a:pPr lvl="0">
              <a:defRPr/>
            </a:pPr>
            <a:r>
              <a:rPr lang="fr-FR"/>
              <a:t>Click to </a:t>
            </a:r>
            <a:r>
              <a:rPr lang="fr-FR"/>
              <a:t>edit</a:t>
            </a:r>
            <a:r>
              <a:rPr lang="fr-FR"/>
              <a:t> Master </a:t>
            </a:r>
            <a:r>
              <a:rPr lang="fr-FR"/>
              <a:t>text</a:t>
            </a:r>
            <a:r>
              <a:rPr lang="fr-FR"/>
              <a:t> styles</a:t>
            </a:r>
            <a:endParaRPr/>
          </a:p>
          <a:p>
            <a:pPr lvl="1">
              <a:defRPr/>
            </a:pPr>
            <a:r>
              <a:rPr lang="fr-FR"/>
              <a:t>Second </a:t>
            </a:r>
            <a:r>
              <a:rPr lang="fr-FR"/>
              <a:t>level</a:t>
            </a:r>
            <a:endParaRPr lang="fr-FR"/>
          </a:p>
          <a:p>
            <a:pPr lvl="2">
              <a:defRPr/>
            </a:pPr>
            <a:r>
              <a:rPr lang="fr-FR"/>
              <a:t>Third</a:t>
            </a:r>
            <a:r>
              <a:rPr lang="fr-FR"/>
              <a:t> </a:t>
            </a:r>
            <a:r>
              <a:rPr lang="fr-FR"/>
              <a:t>level</a:t>
            </a:r>
            <a:endParaRPr lang="fr-FR"/>
          </a:p>
          <a:p>
            <a:pPr lvl="3">
              <a:defRPr/>
            </a:pPr>
            <a:r>
              <a:rPr lang="fr-FR"/>
              <a:t>Fourth</a:t>
            </a:r>
            <a:r>
              <a:rPr lang="fr-FR"/>
              <a:t> </a:t>
            </a:r>
            <a:r>
              <a:rPr lang="fr-FR"/>
              <a:t>level</a:t>
            </a:r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7" hasCustomPrompt="1"/>
          </p:nvPr>
        </p:nvSpPr>
        <p:spPr bwMode="auto">
          <a:xfrm>
            <a:off x="225770" y="1794894"/>
            <a:ext cx="5757332" cy="4322495"/>
          </a:xfrm>
          <a:prstGeom prst="rect">
            <a:avLst/>
          </a:prstGeom>
        </p:spPr>
        <p:txBody>
          <a:bodyPr vert="horz"/>
          <a:lstStyle>
            <a:lvl1pPr marL="243411" indent="-243411">
              <a:defRPr sz="3200" b="0" i="0">
                <a:latin typeface="Verdana"/>
                <a:cs typeface="Verdana"/>
              </a:defRPr>
            </a:lvl1pPr>
            <a:lvl2pPr marL="474121" indent="-230712">
              <a:buSzPct val="50000"/>
              <a:defRPr sz="2150" b="0" i="0">
                <a:latin typeface="Verdana"/>
                <a:cs typeface="Verdana"/>
              </a:defRPr>
            </a:lvl2pPr>
            <a:lvl3pPr marL="719649" indent="-245527">
              <a:buSzPct val="50000"/>
              <a:buFont typeface="Wingdings"/>
              <a:buChar char="§"/>
              <a:defRPr sz="1850" b="0" i="0">
                <a:latin typeface="Verdana"/>
                <a:cs typeface="Verdana"/>
              </a:defRPr>
            </a:lvl3pPr>
            <a:lvl4pPr marL="963060" indent="-243411">
              <a:buSzPct val="50000"/>
              <a:buFont typeface="Courier New"/>
              <a:buChar char="o"/>
              <a:defRPr sz="1450" b="0" i="0">
                <a:latin typeface="Verdana"/>
                <a:cs typeface="Verdana"/>
              </a:defRPr>
            </a:lvl4pPr>
            <a:lvl5pPr>
              <a:defRPr b="0" i="0">
                <a:latin typeface="Verdana"/>
                <a:cs typeface="Verdana"/>
              </a:defRPr>
            </a:lvl5pPr>
          </a:lstStyle>
          <a:p>
            <a:pPr lvl="0">
              <a:defRPr/>
            </a:pPr>
            <a:r>
              <a:rPr lang="fr-FR"/>
              <a:t>Click to </a:t>
            </a:r>
            <a:r>
              <a:rPr lang="fr-FR"/>
              <a:t>edit</a:t>
            </a:r>
            <a:r>
              <a:rPr lang="fr-FR"/>
              <a:t> Master </a:t>
            </a:r>
            <a:r>
              <a:rPr lang="fr-FR"/>
              <a:t>text</a:t>
            </a:r>
            <a:r>
              <a:rPr lang="fr-FR"/>
              <a:t> styles</a:t>
            </a:r>
            <a:endParaRPr/>
          </a:p>
          <a:p>
            <a:pPr lvl="1">
              <a:defRPr/>
            </a:pPr>
            <a:r>
              <a:rPr lang="fr-FR"/>
              <a:t>Second </a:t>
            </a:r>
            <a:r>
              <a:rPr lang="fr-FR"/>
              <a:t>level</a:t>
            </a:r>
            <a:endParaRPr lang="fr-FR"/>
          </a:p>
          <a:p>
            <a:pPr lvl="2">
              <a:defRPr/>
            </a:pPr>
            <a:r>
              <a:rPr lang="fr-FR"/>
              <a:t>Third</a:t>
            </a:r>
            <a:r>
              <a:rPr lang="fr-FR"/>
              <a:t> </a:t>
            </a:r>
            <a:r>
              <a:rPr lang="fr-FR"/>
              <a:t>level</a:t>
            </a:r>
            <a:endParaRPr lang="fr-FR"/>
          </a:p>
          <a:p>
            <a:pPr lvl="3">
              <a:defRPr/>
            </a:pPr>
            <a:r>
              <a:rPr lang="fr-FR"/>
              <a:t>Fourth</a:t>
            </a:r>
            <a:r>
              <a:rPr lang="fr-FR"/>
              <a:t> </a:t>
            </a:r>
            <a:r>
              <a:rPr lang="fr-FR"/>
              <a:t>level</a:t>
            </a:r>
            <a:endParaRPr lang="fr-FR"/>
          </a:p>
        </p:txBody>
      </p:sp>
      <p:sp>
        <p:nvSpPr>
          <p:cNvPr id="13" name="Espace réservé du texte 8"/>
          <p:cNvSpPr>
            <a:spLocks noGrp="1"/>
          </p:cNvSpPr>
          <p:nvPr>
            <p:ph type="body" sz="quarter" idx="20" hasCustomPrompt="1"/>
          </p:nvPr>
        </p:nvSpPr>
        <p:spPr bwMode="auto">
          <a:xfrm>
            <a:off x="226909" y="1276752"/>
            <a:ext cx="11493136" cy="47500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50" b="0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>
              <a:defRPr/>
            </a:pPr>
            <a:r>
              <a:rPr lang="fr-FR"/>
              <a:t>Click to Edit </a:t>
            </a:r>
            <a:r>
              <a:rPr lang="fr-FR"/>
              <a:t>Optional</a:t>
            </a:r>
            <a:r>
              <a:rPr lang="fr-FR"/>
              <a:t> </a:t>
            </a:r>
            <a:r>
              <a:rPr lang="fr-FR"/>
              <a:t>Subtitle</a:t>
            </a:r>
            <a:endParaRPr lang="fr-FR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226908" y="502197"/>
            <a:ext cx="11493136" cy="731412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b="0" i="0">
                <a:latin typeface="Verdana"/>
                <a:cs typeface="Verdana"/>
              </a:defRPr>
            </a:lvl1pPr>
          </a:lstStyle>
          <a:p>
            <a:pPr lvl="0">
              <a:defRPr/>
            </a:pPr>
            <a:r>
              <a:rPr lang="fr-FR"/>
              <a:t>Click to </a:t>
            </a:r>
            <a:r>
              <a:rPr lang="fr-FR"/>
              <a:t>edit</a:t>
            </a:r>
            <a:r>
              <a:rPr lang="fr-FR"/>
              <a:t> </a:t>
            </a:r>
            <a:r>
              <a:rPr lang="fr-FR"/>
              <a:t>title</a:t>
            </a:r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997569" y="7212"/>
            <a:ext cx="7195767" cy="838757"/>
          </a:xfrm>
          <a:prstGeom prst="rect">
            <a:avLst/>
          </a:prstGeom>
        </p:spPr>
      </p:pic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153742" y="6356351"/>
            <a:ext cx="15681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B23292E-277D-4B35-B106-8FC335935C3B}" type="datetime1">
              <a:rPr lang="fr-FR"/>
              <a:t/>
            </a:fld>
            <a:endParaRPr lang="fr-FR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1835491" y="6356351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En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"/>
            <a:ext cx="12192000" cy="5376333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441910" y="2607733"/>
            <a:ext cx="1504333" cy="1308367"/>
          </a:xfrm>
          <a:prstGeom prst="rect">
            <a:avLst/>
          </a:prstGeom>
        </p:spPr>
      </p:pic>
      <p:sp>
        <p:nvSpPr>
          <p:cNvPr id="6" name="ZoneTexte 5"/>
          <p:cNvSpPr txBox="1"/>
          <p:nvPr userDrawn="1"/>
        </p:nvSpPr>
        <p:spPr bwMode="auto">
          <a:xfrm>
            <a:off x="1989667" y="3108027"/>
            <a:ext cx="357293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fr-FR" sz="1050" b="0" i="1" u="none" strike="noStrike" spc="533">
                <a:solidFill>
                  <a:schemeClr val="bg1">
                    <a:lumMod val="95000"/>
                  </a:schemeClr>
                </a:solidFill>
                <a:latin typeface="Gill Sans MT"/>
                <a:ea typeface="Arial"/>
                <a:cs typeface="Gill Sans MT"/>
              </a:rPr>
              <a:t>INSTITUT LAUE LANGEVIN</a:t>
            </a:r>
            <a:endParaRPr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153742" y="6356351"/>
            <a:ext cx="15681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E168DFB-E73D-4817-870F-46770F77764C}" type="datetime1">
              <a:rPr lang="fr-FR"/>
              <a:t/>
            </a:fld>
            <a:endParaRPr lang="fr-FR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1835491" y="6356351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fourObj" userDrawn="1">
  <p:cSld name="Title and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 bwMode="auto"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 bwMode="auto">
          <a:xfrm>
            <a:off x="609602" y="1600201"/>
            <a:ext cx="5384799" cy="21859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890" marR="0" lvl="0" indent="-139697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L="742932" marR="0" lvl="1" indent="-107948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142971" marR="0" lvl="2" indent="-76198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600160" marR="0" lvl="3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057349" marR="0" lvl="4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514536" marR="0" lvl="5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2971726" marR="0" lvl="6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428914" marR="0" lvl="7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3886103" marR="0" lvl="8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 bwMode="auto">
          <a:xfrm>
            <a:off x="6197602" y="1600201"/>
            <a:ext cx="5384799" cy="21859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890" marR="0" lvl="0" indent="-139697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L="742932" marR="0" lvl="1" indent="-107948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142971" marR="0" lvl="2" indent="-76198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600160" marR="0" lvl="3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057349" marR="0" lvl="4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514536" marR="0" lvl="5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2971726" marR="0" lvl="6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428914" marR="0" lvl="7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3886103" marR="0" lvl="8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3"/>
          </p:nvPr>
        </p:nvSpPr>
        <p:spPr bwMode="auto">
          <a:xfrm>
            <a:off x="609602" y="3938587"/>
            <a:ext cx="5384799" cy="21875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890" marR="0" lvl="0" indent="-139697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L="742932" marR="0" lvl="1" indent="-107948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142971" marR="0" lvl="2" indent="-76198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600160" marR="0" lvl="3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057349" marR="0" lvl="4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514536" marR="0" lvl="5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2971726" marR="0" lvl="6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428914" marR="0" lvl="7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3886103" marR="0" lvl="8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4"/>
          </p:nvPr>
        </p:nvSpPr>
        <p:spPr bwMode="auto">
          <a:xfrm>
            <a:off x="6197602" y="3938587"/>
            <a:ext cx="5384799" cy="21875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890" marR="0" lvl="0" indent="-139697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L="742932" marR="0" lvl="1" indent="-107948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142971" marR="0" lvl="2" indent="-76198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600160" marR="0" lvl="3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057349" marR="0" lvl="4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514536" marR="0" lvl="5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2971726" marR="0" lvl="6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428914" marR="0" lvl="7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3886103" marR="0" lvl="8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 bwMode="auto">
          <a:xfrm>
            <a:off x="609602" y="6356351"/>
            <a:ext cx="284479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omic Sans MS"/>
                <a:ea typeface="Comic Sans MS"/>
                <a:cs typeface="Comic Sans MS"/>
              </a:defRPr>
            </a:lvl1pPr>
            <a:lvl2pPr marL="457189" marR="0" lvl="1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914377" marR="0" lvl="2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371566" marR="0" lvl="3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1828754" marR="0" lvl="4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285943" marR="0" lvl="5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2743131" marR="0" lvl="6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200320" marR="0" lvl="7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3657509" marR="0" lvl="8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 bwMode="auto"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omic Sans MS"/>
                <a:ea typeface="Comic Sans MS"/>
                <a:cs typeface="Comic Sans MS"/>
              </a:defRPr>
            </a:lvl1pPr>
            <a:lvl2pPr marL="457189" marR="0" lvl="1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914377" marR="0" lvl="2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371566" marR="0" lvl="3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1828754" marR="0" lvl="4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285943" marR="0" lvl="5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2743131" marR="0" lvl="6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200320" marR="0" lvl="7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3657509" marR="0" lvl="8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 bwMode="auto">
          <a:xfrm>
            <a:off x="8737602" y="6356351"/>
            <a:ext cx="284479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  <a:defRPr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mic Sans MS"/>
                <a:ea typeface="Comic Sans MS"/>
                <a:cs typeface="Comic Sans MS"/>
              </a:rPr>
              <a:t/>
            </a:fld>
            <a:endParaRPr lang="en-US" sz="1200">
              <a:solidFill>
                <a:srgbClr val="888888"/>
              </a:solidFill>
              <a:latin typeface="Comic Sans MS"/>
              <a:ea typeface="Comic Sans MS"/>
              <a:cs typeface="Comic Sans M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Obj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 bwMode="auto"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 bwMode="auto">
          <a:xfrm>
            <a:off x="609602" y="1600201"/>
            <a:ext cx="53847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890" marR="0" lvl="0" indent="-165096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L="742932" marR="0" lvl="1" indent="-133347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142971" marR="0" lvl="2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600160" marR="0" lvl="3" indent="-114297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057349" marR="0" lvl="4" indent="-114297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514536" marR="0" lvl="5" indent="-114297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2971726" marR="0" lvl="6" indent="-114297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428914" marR="0" lvl="7" indent="-114297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3886103" marR="0" lvl="8" indent="-114297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2"/>
          </p:nvPr>
        </p:nvSpPr>
        <p:spPr bwMode="auto">
          <a:xfrm>
            <a:off x="6197602" y="1600201"/>
            <a:ext cx="53847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890" marR="0" lvl="0" indent="-165096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L="742932" marR="0" lvl="1" indent="-133347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142971" marR="0" lvl="2" indent="-101597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600160" marR="0" lvl="3" indent="-114297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057349" marR="0" lvl="4" indent="-114297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514536" marR="0" lvl="5" indent="-114297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2971726" marR="0" lvl="6" indent="-114297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428914" marR="0" lvl="7" indent="-114297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3886103" marR="0" lvl="8" indent="-114297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 bwMode="auto">
          <a:xfrm>
            <a:off x="609602" y="6356351"/>
            <a:ext cx="2844798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457189" marR="0" lvl="1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914377" marR="0" lvl="2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371566" marR="0" lvl="3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1828754" marR="0" lvl="4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285943" marR="0" lvl="5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2743131" marR="0" lvl="6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200320" marR="0" lvl="7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3657509" marR="0" lvl="8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 bwMode="auto"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457189" marR="0" lvl="1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914377" marR="0" lvl="2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371566" marR="0" lvl="3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1828754" marR="0" lvl="4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285943" marR="0" lvl="5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2743131" marR="0" lvl="6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200320" marR="0" lvl="7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3657509" marR="0" lvl="8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 bwMode="auto">
          <a:xfrm>
            <a:off x="8737602" y="6356351"/>
            <a:ext cx="284479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  <a:defRPr/>
            </a:pPr>
            <a:fld id="{00000000-1234-1234-1234-123412341234}" type="slidenum">
              <a:rPr lang="en-US" sz="1200">
                <a:solidFill>
                  <a:srgbClr val="888888"/>
                </a:solidFill>
                <a:ea typeface="Calibri"/>
                <a:cs typeface="Calibri"/>
              </a:rPr>
              <a:t/>
            </a:fld>
            <a:endParaRPr lang="en-US" sz="1200">
              <a:solidFill>
                <a:srgbClr val="888888"/>
              </a:solidFill>
              <a:ea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xAndObj" userDrawn="1">
  <p:cSld name="Title, Text,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24417" y="260350"/>
            <a:ext cx="10972800" cy="1143000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 bwMode="auto">
          <a:xfrm>
            <a:off x="609600" y="1600201"/>
            <a:ext cx="5384800" cy="4525963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97600" y="1600201"/>
            <a:ext cx="5384800" cy="4525963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6C3B3-BE85-4051-B1FB-FB31984FEF22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1_Standard layout + signa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 bwMode="auto">
          <a:xfrm>
            <a:off x="300615" y="1709927"/>
            <a:ext cx="11636492" cy="435559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43411" marR="0" lvl="0" indent="-40215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</a:defRPr>
            </a:lvl1pPr>
            <a:lvl2pPr marL="474121" marR="0" lvl="1" indent="-169329" algn="l">
              <a:spcBef>
                <a:spcPts val="427"/>
              </a:spcBef>
              <a:buClr>
                <a:schemeClr val="dk1"/>
              </a:buClr>
              <a:buSzPct val="50000"/>
              <a:buFont typeface="Arial"/>
              <a:buChar char="–"/>
              <a:defRPr sz="21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</a:defRPr>
            </a:lvl2pPr>
            <a:lvl3pPr marL="719649" marR="0" lvl="2" indent="-186262" algn="l">
              <a:spcBef>
                <a:spcPts val="373"/>
              </a:spcBef>
              <a:buClr>
                <a:schemeClr val="dk1"/>
              </a:buClr>
              <a:buSzPct val="50000"/>
              <a:buFont typeface="Noto Sans Symbols"/>
              <a:buChar char="▪"/>
              <a:defRPr sz="18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</a:defRPr>
            </a:lvl3pPr>
            <a:lvl4pPr marL="963060" marR="0" lvl="3" indent="-205311" algn="l">
              <a:spcBef>
                <a:spcPts val="293"/>
              </a:spcBef>
              <a:buClr>
                <a:schemeClr val="dk1"/>
              </a:buClr>
              <a:buSzPct val="50000"/>
              <a:buFont typeface="Courier New"/>
              <a:buChar char="o"/>
              <a:defRPr sz="14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</a:defRPr>
            </a:lvl4pPr>
            <a:lvl5pPr marL="2743131" marR="0" lvl="4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»"/>
              <a:defRPr sz="26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</a:defRPr>
            </a:lvl5pPr>
            <a:lvl6pPr marL="3352716" marR="0" lvl="5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2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962301" marR="0" lvl="6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2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4571886" marR="0" lvl="7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2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5181470" marR="0" lvl="8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2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 bwMode="auto">
          <a:xfrm>
            <a:off x="300613" y="315605"/>
            <a:ext cx="11636492" cy="891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>
              <a:spcBef>
                <a:spcPts val="853"/>
              </a:spcBef>
              <a:buClr>
                <a:schemeClr val="dk1"/>
              </a:buClr>
              <a:buFont typeface="Arial"/>
              <a:buNone/>
              <a:defRPr sz="425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</a:defRPr>
            </a:lvl1pPr>
            <a:lvl2pPr marL="990575" marR="0" lvl="1" indent="-143930" algn="l">
              <a:spcBef>
                <a:spcPts val="747"/>
              </a:spcBef>
              <a:buClr>
                <a:schemeClr val="dk1"/>
              </a:buClr>
              <a:buSzPct val="100000"/>
              <a:buFont typeface="Arial"/>
              <a:buChar char="–"/>
              <a:defRPr sz="3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523962" marR="0" lvl="2" indent="-101597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2133547" marR="0" lvl="3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–"/>
              <a:defRPr sz="2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743131" marR="0" lvl="4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»"/>
              <a:defRPr sz="2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3352716" marR="0" lvl="5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2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962301" marR="0" lvl="6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2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4571886" marR="0" lvl="7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2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5181470" marR="0" lvl="8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2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3"/>
          </p:nvPr>
        </p:nvSpPr>
        <p:spPr bwMode="auto">
          <a:xfrm>
            <a:off x="309546" y="1234926"/>
            <a:ext cx="11627564" cy="475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>
              <a:spcBef>
                <a:spcPts val="373"/>
              </a:spcBef>
              <a:buClr>
                <a:schemeClr val="accent2"/>
              </a:buClr>
              <a:buFont typeface="Arial"/>
              <a:buNone/>
              <a:defRPr sz="1850" b="0" i="0" u="none" strike="noStrike" cap="none">
                <a:solidFill>
                  <a:schemeClr val="accent2"/>
                </a:solidFill>
                <a:latin typeface="Verdana"/>
                <a:ea typeface="Verdana"/>
                <a:cs typeface="Verdana"/>
              </a:defRPr>
            </a:lvl1pPr>
            <a:lvl2pPr marL="990575" marR="0" lvl="1" indent="-143930" algn="l">
              <a:spcBef>
                <a:spcPts val="747"/>
              </a:spcBef>
              <a:buClr>
                <a:schemeClr val="dk1"/>
              </a:buClr>
              <a:buSzPct val="100000"/>
              <a:buFont typeface="Arial"/>
              <a:buChar char="–"/>
              <a:defRPr sz="3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523962" marR="0" lvl="2" indent="-101597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2133547" marR="0" lvl="3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–"/>
              <a:defRPr sz="2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743131" marR="0" lvl="4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»"/>
              <a:defRPr sz="2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3352716" marR="0" lvl="5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2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962301" marR="0" lvl="6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2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4571886" marR="0" lvl="7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2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5181470" marR="0" lvl="8" indent="-135463" algn="l"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2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pic>
        <p:nvPicPr>
          <p:cNvPr id="26" name="Shape 26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4997568" y="-4693"/>
            <a:ext cx="7195765" cy="83875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 bwMode="auto">
          <a:xfrm>
            <a:off x="153742" y="6356350"/>
            <a:ext cx="1568111" cy="3661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609585" marR="0" lvl="1" indent="0" algn="l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219170" marR="0" lvl="2" indent="0" algn="l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754" marR="0" lvl="3" indent="0" algn="l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438339" marR="0" lvl="4" indent="0" algn="l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3047924" marR="0" lvl="5" indent="0" algn="l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657509" marR="0" lvl="6" indent="0" algn="l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4267093" marR="0" lvl="7" indent="0" algn="l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876678" marR="0" lvl="8" indent="0" algn="l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 bwMode="auto">
          <a:xfrm>
            <a:off x="1835490" y="6356350"/>
            <a:ext cx="4114799" cy="3661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609585" marR="0" lvl="1" indent="0" algn="l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219170" marR="0" lvl="2" indent="0" algn="l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754" marR="0" lvl="3" indent="0" algn="l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438339" marR="0" lvl="4" indent="0" algn="l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3047924" marR="0" lvl="5" indent="0" algn="l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657509" marR="0" lvl="6" indent="0" algn="l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4267093" marR="0" lvl="7" indent="0" algn="l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876678" marR="0" lvl="8" indent="0" algn="l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 userDrawn="1"/>
        </p:nvSpPr>
        <p:spPr bwMode="auto">
          <a:xfrm>
            <a:off x="11768564" y="6295077"/>
            <a:ext cx="570091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fld id="{630C1694-9101-9A45-A428-FD842B6D6CA4}" type="slidenum">
              <a:rPr lang="fr-FR" sz="950" b="0" i="0">
                <a:solidFill>
                  <a:schemeClr val="accent1"/>
                </a:solidFill>
                <a:latin typeface="Verdana Bold"/>
                <a:cs typeface="Verdana Bold"/>
              </a:rPr>
              <a:t>7</a:t>
            </a:fld>
            <a:endParaRPr lang="fr-FR" sz="950" b="0" i="0">
              <a:solidFill>
                <a:schemeClr val="accent1"/>
              </a:solidFill>
              <a:latin typeface="Verdana Bold"/>
              <a:cs typeface="Verdana Bold"/>
            </a:endParaRPr>
          </a:p>
        </p:txBody>
      </p:sp>
      <p:sp>
        <p:nvSpPr>
          <p:cNvPr id="2" name="ZoneTexte 1"/>
          <p:cNvSpPr txBox="1"/>
          <p:nvPr userDrawn="1"/>
        </p:nvSpPr>
        <p:spPr bwMode="auto">
          <a:xfrm>
            <a:off x="6213654" y="6406125"/>
            <a:ext cx="4451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000" b="0" i="1" u="none" strike="noStrike" spc="533">
                <a:solidFill>
                  <a:schemeClr val="tx1"/>
                </a:solidFill>
                <a:latin typeface="Gill Sans MT"/>
                <a:ea typeface="Arial"/>
                <a:cs typeface="Gill Sans MT"/>
              </a:rPr>
              <a:t>THE EUROPEAN NEUTRON SOURCE</a:t>
            </a:r>
            <a:endParaRPr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10976485" y="6106799"/>
            <a:ext cx="667656" cy="580683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153742" y="6356351"/>
            <a:ext cx="156811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E503BD7-C913-4044-8179-8712F2A6F125}" type="datetime1">
              <a:rPr lang="fr-FR"/>
              <a:t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1835491" y="6356351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dt="1" ftr="1" hdr="0" sldNum="0"/>
  <p:txStyles>
    <p:titleStyle>
      <a:lvl1pPr algn="ctr" defTabSz="609585">
        <a:spcBef>
          <a:spcPts val="0"/>
        </a:spcBef>
        <a:buNone/>
        <a:defRPr sz="58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>
        <a:spcBef>
          <a:spcPts val="0"/>
        </a:spcBef>
        <a:buFont typeface="Arial"/>
        <a:buChar char="•"/>
        <a:defRPr sz="425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>
        <a:spcBef>
          <a:spcPts val="0"/>
        </a:spcBef>
        <a:buFont typeface="Arial"/>
        <a:buChar char="–"/>
        <a:defRPr sz="375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>
        <a:spcBef>
          <a:spcPts val="0"/>
        </a:spcBef>
        <a:buFont typeface="Arial"/>
        <a:buChar char="–"/>
        <a:defRPr sz="265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>
        <a:spcBef>
          <a:spcPts val="0"/>
        </a:spcBef>
        <a:buFont typeface="Arial"/>
        <a:buChar char="»"/>
        <a:defRPr sz="265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>
        <a:spcBef>
          <a:spcPts val="0"/>
        </a:spcBef>
        <a:buFont typeface="Arial"/>
        <a:buChar char="•"/>
        <a:defRPr sz="265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>
        <a:spcBef>
          <a:spcPts val="0"/>
        </a:spcBef>
        <a:buFont typeface="Arial"/>
        <a:buChar char="•"/>
        <a:defRPr sz="265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>
        <a:spcBef>
          <a:spcPts val="0"/>
        </a:spcBef>
        <a:buFont typeface="Arial"/>
        <a:buChar char="•"/>
        <a:defRPr sz="265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>
        <a:spcBef>
          <a:spcPts val="0"/>
        </a:spcBef>
        <a:buFont typeface="Arial"/>
        <a:buChar char="•"/>
        <a:defRPr sz="26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>
        <a:defRPr sz="24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>
        <a:defRPr sz="24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>
        <a:defRPr sz="24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>
        <a:defRPr sz="24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>
        <a:defRPr sz="24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>
        <a:defRPr sz="24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3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jpg"/><Relationship Id="rId5" Type="http://schemas.openxmlformats.org/officeDocument/2006/relationships/image" Target="../media/image27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jp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Relationship Id="rId4" Type="http://schemas.openxmlformats.org/officeDocument/2006/relationships/image" Target="../media/image38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4" Type="http://schemas.openxmlformats.org/officeDocument/2006/relationships/image" Target="../media/image42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jp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6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4" Type="http://schemas.openxmlformats.org/officeDocument/2006/relationships/image" Target="../media/image43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jp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g"/><Relationship Id="rId3" Type="http://schemas.openxmlformats.org/officeDocument/2006/relationships/image" Target="../media/image61.jpg"/><Relationship Id="rId4" Type="http://schemas.openxmlformats.org/officeDocument/2006/relationships/image" Target="../media/image62.png"/><Relationship Id="rId5" Type="http://schemas.openxmlformats.org/officeDocument/2006/relationships/image" Target="../media/image63.pn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3" Type="http://schemas.openxmlformats.org/officeDocument/2006/relationships/image" Target="../media/image65.jpg"/><Relationship Id="rId4" Type="http://schemas.openxmlformats.org/officeDocument/2006/relationships/image" Target="../media/image66.png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jpg"/><Relationship Id="rId3" Type="http://schemas.openxmlformats.org/officeDocument/2006/relationships/image" Target="../media/image75.jpg"/><Relationship Id="rId4" Type="http://schemas.openxmlformats.org/officeDocument/2006/relationships/image" Target="../media/image76.png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 bwMode="auto">
          <a:xfrm>
            <a:off x="313418" y="5528928"/>
            <a:ext cx="11565163" cy="588221"/>
          </a:xfrm>
        </p:spPr>
        <p:txBody>
          <a:bodyPr/>
          <a:lstStyle/>
          <a:p>
            <a:pPr>
              <a:defRPr/>
            </a:pPr>
            <a:r>
              <a:rPr lang="fr-FR" sz="3200"/>
              <a:t>Caterina </a:t>
            </a:r>
            <a:r>
              <a:rPr lang="fr-FR" sz="3200"/>
              <a:t>Michelagnoli</a:t>
            </a:r>
            <a:endParaRPr lang="fr-FR" sz="320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8"/>
          </p:nvPr>
        </p:nvSpPr>
        <p:spPr bwMode="auto">
          <a:xfrm>
            <a:off x="153742" y="3617851"/>
            <a:ext cx="12192000" cy="1791476"/>
          </a:xfrm>
        </p:spPr>
        <p:txBody>
          <a:bodyPr/>
          <a:lstStyle/>
          <a:p>
            <a:pPr>
              <a:defRPr/>
            </a:pPr>
            <a:r>
              <a:rPr lang="fr-FR" sz="4800"/>
              <a:t>Nuclear</a:t>
            </a:r>
            <a:r>
              <a:rPr lang="fr-FR" sz="4800"/>
              <a:t> Structure </a:t>
            </a:r>
            <a:r>
              <a:rPr lang="fr-FR" sz="4800"/>
              <a:t>studies</a:t>
            </a:r>
            <a:r>
              <a:rPr lang="fr-FR" sz="4800"/>
              <a:t> </a:t>
            </a:r>
            <a:r>
              <a:rPr lang="fr-FR" sz="4800"/>
              <a:t>using</a:t>
            </a:r>
            <a:r>
              <a:rPr lang="fr-FR" sz="4800"/>
              <a:t> </a:t>
            </a:r>
            <a:endParaRPr/>
          </a:p>
          <a:p>
            <a:pPr>
              <a:defRPr/>
            </a:pPr>
            <a:r>
              <a:rPr lang="fr-FR" sz="4800"/>
              <a:t>high-</a:t>
            </a:r>
            <a:r>
              <a:rPr lang="fr-FR" sz="4800"/>
              <a:t>resolution</a:t>
            </a:r>
            <a:r>
              <a:rPr lang="fr-FR" sz="4800"/>
              <a:t> techniques</a:t>
            </a:r>
            <a:endParaRPr/>
          </a:p>
        </p:txBody>
      </p:sp>
      <p:pic>
        <p:nvPicPr>
          <p:cNvPr id="3" name="Image 2" descr="Une image contenant montagne, extérieur, nature, eau&#10;&#10;Description générée automatiquement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322194"/>
            <a:ext cx="12192000" cy="3300295"/>
          </a:xfrm>
          <a:prstGeom prst="rect">
            <a:avLst/>
          </a:prstGeom>
        </p:spPr>
      </p:pic>
      <p:sp>
        <p:nvSpPr>
          <p:cNvPr id="2" name="Espace réservé de la date 7"/>
          <p:cNvSpPr txBox="1"/>
          <p:nvPr/>
        </p:nvSpPr>
        <p:spPr bwMode="auto">
          <a:xfrm>
            <a:off x="299451" y="6453071"/>
            <a:ext cx="1779137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>
              <a:defRPr/>
            </a:pPr>
            <a:r>
              <a:rPr lang="fr-FR">
                <a:solidFill>
                  <a:srgbClr val="000000">
                    <a:tint val="75000"/>
                  </a:srgbClr>
                </a:solidFill>
                <a:latin typeface="Calibri"/>
              </a:rPr>
              <a:t>20/01/2023</a:t>
            </a:r>
            <a:endParaRPr lang="fr-FR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4" name="Espace réservé du pied de page 8"/>
          <p:cNvSpPr txBox="1"/>
          <p:nvPr/>
        </p:nvSpPr>
        <p:spPr bwMode="auto">
          <a:xfrm>
            <a:off x="1981200" y="6453071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>
              <a:defRPr/>
            </a:pPr>
            <a:r>
              <a:rPr lang="fr-FR">
                <a:solidFill>
                  <a:srgbClr val="000000">
                    <a:tint val="75000"/>
                  </a:srgbClr>
                </a:solidFill>
                <a:latin typeface="Calibri"/>
              </a:rPr>
              <a:t>Master Interuniversitario IEM-CSIC </a:t>
            </a:r>
            <a:endParaRPr lang="fr-FR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Weisskopf</a:t>
            </a:r>
            <a:r>
              <a:rPr lang="fr-FR"/>
              <a:t> </a:t>
            </a:r>
            <a:r>
              <a:rPr lang="fr-FR"/>
              <a:t>estimates</a:t>
            </a:r>
            <a:r>
              <a:rPr lang="fr-FR"/>
              <a:t> of transition rates</a:t>
            </a:r>
            <a:endParaRPr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When</a:t>
            </a:r>
            <a:r>
              <a:rPr lang="fr-FR"/>
              <a:t> the </a:t>
            </a:r>
            <a:r>
              <a:rPr lang="fr-FR"/>
              <a:t>details</a:t>
            </a:r>
            <a:r>
              <a:rPr lang="fr-FR"/>
              <a:t> of the </a:t>
            </a:r>
            <a:r>
              <a:rPr lang="fr-FR"/>
              <a:t>wave</a:t>
            </a:r>
            <a:r>
              <a:rPr lang="fr-FR"/>
              <a:t> </a:t>
            </a:r>
            <a:r>
              <a:rPr lang="fr-FR"/>
              <a:t>function</a:t>
            </a:r>
            <a:r>
              <a:rPr lang="fr-FR"/>
              <a:t> are not </a:t>
            </a:r>
            <a:r>
              <a:rPr lang="fr-FR"/>
              <a:t>known</a:t>
            </a:r>
            <a:r>
              <a:rPr lang="fr-FR"/>
              <a:t> – single </a:t>
            </a:r>
            <a:r>
              <a:rPr lang="fr-FR"/>
              <a:t>particle</a:t>
            </a:r>
            <a:r>
              <a:rPr lang="fr-FR"/>
              <a:t> </a:t>
            </a:r>
            <a:r>
              <a:rPr lang="fr-FR"/>
              <a:t>probabilities</a:t>
            </a:r>
            <a:r>
              <a:rPr lang="fr-FR"/>
              <a:t> </a:t>
            </a:r>
            <a:endParaRPr/>
          </a:p>
        </p:txBody>
      </p:sp>
      <p:pic>
        <p:nvPicPr>
          <p:cNvPr id="12" name="Image 11" descr="Une image contenant texte&#10;&#10;Description générée automatiquement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66820" y="3731281"/>
            <a:ext cx="1790700" cy="723900"/>
          </a:xfrm>
          <a:prstGeom prst="rect">
            <a:avLst/>
          </a:prstGeom>
        </p:spPr>
      </p:pic>
      <p:pic>
        <p:nvPicPr>
          <p:cNvPr id="14" name="Image 13" descr="Une image contenant texte&#10;&#10;Description générée automatiquement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78821" y="4679233"/>
            <a:ext cx="2895600" cy="711200"/>
          </a:xfrm>
          <a:prstGeom prst="rect">
            <a:avLst/>
          </a:prstGeom>
        </p:spPr>
      </p:pic>
      <p:pic>
        <p:nvPicPr>
          <p:cNvPr id="16" name="Image 15" descr="Une image contenant texte&#10;&#10;Description générée automatiquement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44922" y="5623073"/>
            <a:ext cx="2895600" cy="80010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 bwMode="auto">
          <a:xfrm>
            <a:off x="2955642" y="3605505"/>
            <a:ext cx="25606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800">
                <a:latin typeface="Verdana"/>
                <a:ea typeface="Verdana"/>
                <a:cs typeface="Verdana"/>
              </a:rPr>
              <a:t>for a </a:t>
            </a:r>
            <a:r>
              <a:rPr lang="fr-FR" sz="1800">
                <a:latin typeface="Verdana"/>
                <a:ea typeface="Verdana"/>
                <a:cs typeface="Verdana"/>
              </a:rPr>
              <a:t>given</a:t>
            </a:r>
            <a:r>
              <a:rPr lang="fr-FR" sz="1800">
                <a:latin typeface="Verdana"/>
                <a:ea typeface="Verdana"/>
                <a:cs typeface="Verdana"/>
              </a:rPr>
              <a:t> </a:t>
            </a:r>
            <a:r>
              <a:rPr lang="fr-FR" sz="1800">
                <a:latin typeface="Symbol"/>
                <a:ea typeface="Verdana"/>
                <a:cs typeface="Verdana"/>
              </a:rPr>
              <a:t>l</a:t>
            </a:r>
            <a:r>
              <a:rPr lang="fr-FR" sz="1800">
                <a:latin typeface="Verdana"/>
                <a:ea typeface="Verdana"/>
                <a:cs typeface="Verdana"/>
              </a:rPr>
              <a:t>, </a:t>
            </a:r>
            <a:r>
              <a:rPr lang="fr-FR" sz="1800">
                <a:latin typeface="Verdana"/>
                <a:ea typeface="Verdana"/>
                <a:cs typeface="Verdana"/>
              </a:rPr>
              <a:t>electric</a:t>
            </a:r>
            <a:r>
              <a:rPr lang="fr-FR" sz="1800">
                <a:latin typeface="Verdana"/>
                <a:ea typeface="Verdana"/>
                <a:cs typeface="Verdana"/>
              </a:rPr>
              <a:t> transition </a:t>
            </a:r>
            <a:r>
              <a:rPr lang="fr-FR" sz="1800">
                <a:latin typeface="Verdana"/>
                <a:ea typeface="Verdana"/>
                <a:cs typeface="Verdana"/>
              </a:rPr>
              <a:t>always</a:t>
            </a:r>
            <a:r>
              <a:rPr lang="fr-FR" sz="1800">
                <a:latin typeface="Verdana"/>
                <a:ea typeface="Verdana"/>
                <a:cs typeface="Verdana"/>
              </a:rPr>
              <a:t> </a:t>
            </a:r>
            <a:r>
              <a:rPr lang="fr-FR" sz="1800">
                <a:latin typeface="Verdana"/>
                <a:ea typeface="Verdana"/>
                <a:cs typeface="Verdana"/>
              </a:rPr>
              <a:t>dominates</a:t>
            </a:r>
            <a:r>
              <a:rPr lang="fr-FR" sz="1800">
                <a:latin typeface="Verdana"/>
                <a:ea typeface="Verdana"/>
                <a:cs typeface="Verdana"/>
              </a:rPr>
              <a:t> </a:t>
            </a:r>
            <a:endParaRPr lang="fr-FR">
              <a:latin typeface="Verdana"/>
              <a:ea typeface="Verdana"/>
              <a:cs typeface="Verdana"/>
            </a:endParaRPr>
          </a:p>
        </p:txBody>
      </p:sp>
      <p:sp>
        <p:nvSpPr>
          <p:cNvPr id="21" name="ZoneTexte 20"/>
          <p:cNvSpPr txBox="1"/>
          <p:nvPr/>
        </p:nvSpPr>
        <p:spPr bwMode="auto">
          <a:xfrm>
            <a:off x="3301038" y="4573168"/>
            <a:ext cx="27949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800">
                <a:latin typeface="Verdana"/>
                <a:ea typeface="Verdana"/>
                <a:cs typeface="Verdana"/>
              </a:rPr>
              <a:t>for large A and </a:t>
            </a:r>
            <a:r>
              <a:rPr lang="fr-FR" sz="1800">
                <a:latin typeface="Verdana"/>
                <a:ea typeface="Verdana"/>
                <a:cs typeface="Verdana"/>
              </a:rPr>
              <a:t>E</a:t>
            </a:r>
            <a:r>
              <a:rPr lang="fr-FR" sz="1800">
                <a:latin typeface="Symbol"/>
                <a:ea typeface="Verdana"/>
                <a:cs typeface="Verdana"/>
              </a:rPr>
              <a:t>g</a:t>
            </a:r>
            <a:r>
              <a:rPr lang="fr-FR" sz="1800">
                <a:latin typeface="Verdana"/>
                <a:ea typeface="Verdana"/>
                <a:cs typeface="Verdana"/>
              </a:rPr>
              <a:t>, E2 can </a:t>
            </a:r>
            <a:r>
              <a:rPr lang="fr-FR" sz="1800">
                <a:latin typeface="Verdana"/>
                <a:ea typeface="Verdana"/>
                <a:cs typeface="Verdana"/>
              </a:rPr>
              <a:t>compete</a:t>
            </a:r>
            <a:r>
              <a:rPr lang="fr-FR" sz="1800">
                <a:latin typeface="Verdana"/>
                <a:ea typeface="Verdana"/>
                <a:cs typeface="Verdana"/>
              </a:rPr>
              <a:t> </a:t>
            </a:r>
            <a:r>
              <a:rPr lang="fr-FR" sz="1800">
                <a:latin typeface="Verdana"/>
                <a:ea typeface="Verdana"/>
                <a:cs typeface="Verdana"/>
              </a:rPr>
              <a:t>with</a:t>
            </a:r>
            <a:r>
              <a:rPr lang="fr-FR" sz="1800">
                <a:latin typeface="Verdana"/>
                <a:ea typeface="Verdana"/>
                <a:cs typeface="Verdana"/>
              </a:rPr>
              <a:t> M1, E3 </a:t>
            </a:r>
            <a:r>
              <a:rPr lang="fr-FR" sz="1800">
                <a:latin typeface="Verdana"/>
                <a:ea typeface="Verdana"/>
                <a:cs typeface="Verdana"/>
              </a:rPr>
              <a:t>with</a:t>
            </a:r>
            <a:r>
              <a:rPr lang="fr-FR" sz="1800">
                <a:latin typeface="Verdana"/>
                <a:ea typeface="Verdana"/>
                <a:cs typeface="Verdana"/>
              </a:rPr>
              <a:t> M2, … </a:t>
            </a:r>
            <a:endParaRPr lang="fr-FR">
              <a:latin typeface="Verdana"/>
              <a:ea typeface="Verdana"/>
              <a:cs typeface="Verdana"/>
            </a:endParaRPr>
          </a:p>
        </p:txBody>
      </p:sp>
      <p:sp>
        <p:nvSpPr>
          <p:cNvPr id="22" name="ZoneTexte 21"/>
          <p:cNvSpPr txBox="1"/>
          <p:nvPr/>
        </p:nvSpPr>
        <p:spPr bwMode="auto">
          <a:xfrm>
            <a:off x="3301038" y="5659950"/>
            <a:ext cx="3432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800">
                <a:latin typeface="Verdana"/>
                <a:ea typeface="Verdana"/>
                <a:cs typeface="Verdana"/>
              </a:rPr>
              <a:t>as L </a:t>
            </a:r>
            <a:r>
              <a:rPr lang="fr-FR" sz="1800">
                <a:latin typeface="Verdana"/>
                <a:ea typeface="Verdana"/>
                <a:cs typeface="Verdana"/>
              </a:rPr>
              <a:t>increases</a:t>
            </a:r>
            <a:r>
              <a:rPr lang="fr-FR">
                <a:latin typeface="Verdana"/>
                <a:ea typeface="Verdana"/>
                <a:cs typeface="Verdana"/>
              </a:rPr>
              <a:t>,</a:t>
            </a:r>
            <a:r>
              <a:rPr lang="fr-FR">
                <a:latin typeface="Symbol"/>
                <a:ea typeface="Verdana"/>
                <a:cs typeface="Verdana"/>
              </a:rPr>
              <a:t> </a:t>
            </a:r>
            <a:r>
              <a:rPr lang="fr-FR">
                <a:latin typeface="Verdana"/>
                <a:ea typeface="Verdana"/>
                <a:cs typeface="Verdana"/>
              </a:rPr>
              <a:t>T</a:t>
            </a:r>
            <a:r>
              <a:rPr lang="fr-FR">
                <a:latin typeface="Symbol"/>
                <a:ea typeface="Verdana"/>
                <a:cs typeface="Verdana"/>
              </a:rPr>
              <a:t> </a:t>
            </a:r>
            <a:r>
              <a:rPr lang="fr-FR">
                <a:latin typeface="Verdana"/>
                <a:ea typeface="Verdana"/>
                <a:cs typeface="Verdana"/>
              </a:rPr>
              <a:t>decreases</a:t>
            </a:r>
            <a:r>
              <a:rPr lang="fr-FR">
                <a:latin typeface="Verdana"/>
                <a:ea typeface="Verdana"/>
                <a:cs typeface="Verdana"/>
              </a:rPr>
              <a:t> </a:t>
            </a:r>
            <a:r>
              <a:rPr lang="fr-FR">
                <a:latin typeface="Verdana"/>
                <a:ea typeface="Verdana"/>
                <a:cs typeface="Verdana"/>
              </a:rPr>
              <a:t>quite</a:t>
            </a:r>
            <a:r>
              <a:rPr lang="fr-FR">
                <a:latin typeface="Verdana"/>
                <a:ea typeface="Verdana"/>
                <a:cs typeface="Verdana"/>
              </a:rPr>
              <a:t> "</a:t>
            </a:r>
            <a:r>
              <a:rPr lang="fr-FR">
                <a:latin typeface="Verdana"/>
                <a:ea typeface="Verdana"/>
                <a:cs typeface="Verdana"/>
              </a:rPr>
              <a:t>dramatically</a:t>
            </a:r>
            <a:r>
              <a:rPr lang="fr-FR">
                <a:latin typeface="Verdana"/>
                <a:ea typeface="Verdana"/>
                <a:cs typeface="Verdana"/>
              </a:rPr>
              <a:t>" </a:t>
            </a:r>
            <a:endParaRPr/>
          </a:p>
        </p:txBody>
      </p:sp>
      <p:pic>
        <p:nvPicPr>
          <p:cNvPr id="23" name="Image 22" descr="Une image contenant table&#10;&#10;Description générée automatiquement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-47413" y="1592998"/>
            <a:ext cx="5885125" cy="1836000"/>
          </a:xfrm>
          <a:prstGeom prst="rect">
            <a:avLst/>
          </a:prstGeom>
        </p:spPr>
      </p:pic>
      <p:pic>
        <p:nvPicPr>
          <p:cNvPr id="24" name="Image 23" descr="Une image contenant table&#10;&#10;Description générée automatiquement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5796147" y="1688564"/>
            <a:ext cx="6450547" cy="1728000"/>
          </a:xfrm>
          <a:prstGeom prst="rect">
            <a:avLst/>
          </a:prstGeom>
        </p:spPr>
      </p:pic>
      <p:pic>
        <p:nvPicPr>
          <p:cNvPr id="25" name="Shape 696"/>
          <p:cNvPicPr/>
          <p:nvPr/>
        </p:nvPicPr>
        <p:blipFill>
          <a:blip r:embed="rId7">
            <a:alphaModFix/>
          </a:blip>
          <a:srcRect l="15799" t="40878" r="10864" b="31869"/>
          <a:stretch/>
        </p:blipFill>
        <p:spPr bwMode="auto">
          <a:xfrm>
            <a:off x="6096000" y="4062706"/>
            <a:ext cx="6012873" cy="1233054"/>
          </a:xfrm>
          <a:prstGeom prst="rect">
            <a:avLst/>
          </a:prstGeom>
          <a:noFill/>
          <a:ln w="38100" cap="flat" cmpd="sng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6" name="Shape 698"/>
          <p:cNvSpPr txBox="1"/>
          <p:nvPr/>
        </p:nvSpPr>
        <p:spPr bwMode="auto">
          <a:xfrm>
            <a:off x="9781581" y="4205843"/>
            <a:ext cx="2004311" cy="40010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SzPct val="25000"/>
              <a:defRPr/>
            </a:pPr>
            <a:r>
              <a:rPr lang="en-US" sz="1600" b="1" i="1">
                <a:solidFill>
                  <a:srgbClr val="0000FF"/>
                </a:solidFill>
                <a:latin typeface="Verdana"/>
                <a:ea typeface="Verdana"/>
                <a:cs typeface="Verdana"/>
              </a:rPr>
              <a:t>Single Particle</a:t>
            </a:r>
            <a:endParaRPr/>
          </a:p>
        </p:txBody>
      </p:sp>
      <p:sp>
        <p:nvSpPr>
          <p:cNvPr id="27" name="Shape 699"/>
          <p:cNvSpPr txBox="1"/>
          <p:nvPr/>
        </p:nvSpPr>
        <p:spPr bwMode="auto">
          <a:xfrm>
            <a:off x="9613839" y="4743181"/>
            <a:ext cx="2323269" cy="40010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>
              <a:defRPr lang="en-US"/>
            </a:defPPr>
            <a:lvl1pPr algn="ctr">
              <a:buSzPct val="25000"/>
              <a:defRPr sz="1600" b="1" i="1">
                <a:solidFill>
                  <a:srgbClr val="0000FF"/>
                </a:solidFill>
                <a:latin typeface="Verdana"/>
                <a:ea typeface="Verdana"/>
                <a:cs typeface="Verdana"/>
              </a:defRPr>
            </a:lvl1pPr>
          </a:lstStyle>
          <a:p>
            <a:pPr>
              <a:defRPr/>
            </a:pPr>
            <a:r>
              <a:rPr lang="en-US"/>
              <a:t>Collective</a:t>
            </a:r>
            <a:endParaRPr/>
          </a:p>
        </p:txBody>
      </p:sp>
      <p:sp>
        <p:nvSpPr>
          <p:cNvPr id="28" name="Rectangle 27"/>
          <p:cNvSpPr/>
          <p:nvPr/>
        </p:nvSpPr>
        <p:spPr bwMode="auto">
          <a:xfrm>
            <a:off x="6414655" y="4878655"/>
            <a:ext cx="249381" cy="2000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9" name="Rectangle 28"/>
          <p:cNvSpPr/>
          <p:nvPr/>
        </p:nvSpPr>
        <p:spPr bwMode="auto">
          <a:xfrm>
            <a:off x="6414655" y="4878655"/>
            <a:ext cx="249381" cy="200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2" name="ZoneTexte 31"/>
          <p:cNvSpPr txBox="1"/>
          <p:nvPr/>
        </p:nvSpPr>
        <p:spPr bwMode="auto">
          <a:xfrm>
            <a:off x="414197" y="3884209"/>
            <a:ext cx="1475084" cy="4001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2000"/>
              <a:t>T</a:t>
            </a:r>
            <a:r>
              <a:rPr lang="fr-FR" sz="2000"/>
              <a:t>(E</a:t>
            </a:r>
            <a:r>
              <a:rPr lang="fr-FR" sz="2000">
                <a:latin typeface="Symbol"/>
              </a:rPr>
              <a:t>l</a:t>
            </a:r>
            <a:r>
              <a:rPr lang="fr-FR" sz="2000"/>
              <a:t>)/</a:t>
            </a:r>
            <a:r>
              <a:rPr lang="fr-FR" sz="2000"/>
              <a:t>T</a:t>
            </a:r>
            <a:r>
              <a:rPr lang="fr-FR" sz="2000"/>
              <a:t>(M</a:t>
            </a:r>
            <a:r>
              <a:rPr lang="fr-FR" sz="2000">
                <a:latin typeface="Symbol"/>
              </a:rPr>
              <a:t>l</a:t>
            </a:r>
            <a:r>
              <a:rPr lang="fr-FR" sz="2000"/>
              <a:t>)</a:t>
            </a:r>
            <a:endParaRPr/>
          </a:p>
        </p:txBody>
      </p:sp>
      <p:sp>
        <p:nvSpPr>
          <p:cNvPr id="33" name="ZoneTexte 32"/>
          <p:cNvSpPr txBox="1"/>
          <p:nvPr/>
        </p:nvSpPr>
        <p:spPr bwMode="auto">
          <a:xfrm>
            <a:off x="5826" y="4778627"/>
            <a:ext cx="1744388" cy="4001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2000"/>
              <a:t>T</a:t>
            </a:r>
            <a:r>
              <a:rPr lang="fr-FR" sz="2000"/>
              <a:t>(E</a:t>
            </a:r>
            <a:r>
              <a:rPr lang="fr-FR" sz="2000">
                <a:latin typeface="Symbol"/>
              </a:rPr>
              <a:t>l+1</a:t>
            </a:r>
            <a:r>
              <a:rPr lang="fr-FR" sz="2000"/>
              <a:t>)/</a:t>
            </a:r>
            <a:r>
              <a:rPr lang="fr-FR" sz="2000"/>
              <a:t>T</a:t>
            </a:r>
            <a:r>
              <a:rPr lang="fr-FR" sz="2000"/>
              <a:t>(M</a:t>
            </a:r>
            <a:r>
              <a:rPr lang="fr-FR" sz="2000">
                <a:latin typeface="Symbol"/>
              </a:rPr>
              <a:t>l</a:t>
            </a:r>
            <a:r>
              <a:rPr lang="fr-FR" sz="2000"/>
              <a:t>)</a:t>
            </a:r>
            <a:endParaRPr/>
          </a:p>
        </p:txBody>
      </p:sp>
      <p:sp>
        <p:nvSpPr>
          <p:cNvPr id="34" name="ZoneTexte 33"/>
          <p:cNvSpPr txBox="1"/>
          <p:nvPr/>
        </p:nvSpPr>
        <p:spPr bwMode="auto">
          <a:xfrm>
            <a:off x="0" y="5804809"/>
            <a:ext cx="1707519" cy="4001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2000"/>
              <a:t>T</a:t>
            </a:r>
            <a:r>
              <a:rPr lang="fr-FR" sz="2000"/>
              <a:t>(</a:t>
            </a:r>
            <a:r>
              <a:rPr lang="fr-FR" sz="2000">
                <a:latin typeface="Symbol"/>
              </a:rPr>
              <a:t>sl+1</a:t>
            </a:r>
            <a:r>
              <a:rPr lang="fr-FR" sz="2000"/>
              <a:t>)/</a:t>
            </a:r>
            <a:r>
              <a:rPr lang="fr-FR" sz="2000"/>
              <a:t>T</a:t>
            </a:r>
            <a:r>
              <a:rPr lang="fr-FR" sz="2000"/>
              <a:t>(</a:t>
            </a:r>
            <a:r>
              <a:rPr lang="fr-FR" sz="2000">
                <a:latin typeface="Symbol"/>
              </a:rPr>
              <a:t>sl</a:t>
            </a:r>
            <a:r>
              <a:rPr lang="fr-FR" sz="2000"/>
              <a:t>)</a:t>
            </a:r>
            <a:endParaRPr/>
          </a:p>
        </p:txBody>
      </p:sp>
      <p:sp>
        <p:nvSpPr>
          <p:cNvPr id="35" name="Rectangle 34"/>
          <p:cNvSpPr/>
          <p:nvPr/>
        </p:nvSpPr>
        <p:spPr bwMode="auto">
          <a:xfrm>
            <a:off x="1151739" y="3745136"/>
            <a:ext cx="710431" cy="1529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6" name="Rectangle 35"/>
          <p:cNvSpPr/>
          <p:nvPr/>
        </p:nvSpPr>
        <p:spPr bwMode="auto">
          <a:xfrm>
            <a:off x="1173968" y="4257826"/>
            <a:ext cx="710431" cy="1529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7" name="Rectangle 36"/>
          <p:cNvSpPr/>
          <p:nvPr/>
        </p:nvSpPr>
        <p:spPr bwMode="auto">
          <a:xfrm>
            <a:off x="344922" y="4657935"/>
            <a:ext cx="1362598" cy="19215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8" name="Rectangle 37"/>
          <p:cNvSpPr/>
          <p:nvPr/>
        </p:nvSpPr>
        <p:spPr bwMode="auto">
          <a:xfrm>
            <a:off x="603781" y="5174756"/>
            <a:ext cx="1095915" cy="15594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9" name="Rectangle 38"/>
          <p:cNvSpPr/>
          <p:nvPr/>
        </p:nvSpPr>
        <p:spPr bwMode="auto">
          <a:xfrm>
            <a:off x="196721" y="5673502"/>
            <a:ext cx="1510798" cy="1415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0" name="Rectangle 39"/>
          <p:cNvSpPr/>
          <p:nvPr/>
        </p:nvSpPr>
        <p:spPr bwMode="auto">
          <a:xfrm>
            <a:off x="309546" y="6199721"/>
            <a:ext cx="1362598" cy="19215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TextBox 4"/>
          <p:cNvSpPr txBox="1"/>
          <p:nvPr/>
        </p:nvSpPr>
        <p:spPr bwMode="auto">
          <a:xfrm>
            <a:off x="196721" y="6577445"/>
            <a:ext cx="55915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050" i="1"/>
              <a:t>O</a:t>
            </a:r>
            <a:r>
              <a:rPr sz="1050" i="1"/>
              <a:t>f course not for same transition in same nucleus :) just to have a general idea in given mass region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 bwMode="auto">
          <a:xfrm>
            <a:off x="5976746" y="4237075"/>
            <a:ext cx="5688781" cy="142943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>
          <a:xfrm>
            <a:off x="96982" y="204769"/>
            <a:ext cx="12095018" cy="891903"/>
          </a:xfrm>
        </p:spPr>
        <p:txBody>
          <a:bodyPr/>
          <a:lstStyle/>
          <a:p>
            <a:pPr>
              <a:defRPr/>
            </a:pPr>
            <a:r>
              <a:rPr lang="fr-FR" sz="3600"/>
              <a:t>Collectivity</a:t>
            </a:r>
            <a:r>
              <a:rPr lang="fr-FR" sz="3600"/>
              <a:t> and </a:t>
            </a:r>
            <a:r>
              <a:rPr lang="fr-FR" sz="3600"/>
              <a:t>nuclear</a:t>
            </a:r>
            <a:r>
              <a:rPr lang="fr-FR" sz="3600"/>
              <a:t> </a:t>
            </a:r>
            <a:r>
              <a:rPr lang="fr-FR" sz="3600"/>
              <a:t>shapes</a:t>
            </a:r>
            <a:endParaRPr lang="fr-FR" sz="3600"/>
          </a:p>
        </p:txBody>
      </p:sp>
      <p:sp>
        <p:nvSpPr>
          <p:cNvPr id="13" name="ZoneTexte 12"/>
          <p:cNvSpPr txBox="1"/>
          <p:nvPr/>
        </p:nvSpPr>
        <p:spPr bwMode="auto">
          <a:xfrm>
            <a:off x="2874207" y="1292843"/>
            <a:ext cx="62414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E(3</a:t>
            </a:r>
            <a:r>
              <a:rPr lang="fr-FR" baseline="30000">
                <a:latin typeface="Verdana"/>
                <a:ea typeface="Verdana"/>
                <a:cs typeface="Verdana"/>
              </a:rPr>
              <a:t>-</a:t>
            </a:r>
            <a:r>
              <a:rPr lang="fr-FR">
                <a:latin typeface="Verdana"/>
                <a:ea typeface="Verdana"/>
                <a:cs typeface="Verdana"/>
              </a:rPr>
              <a:t>) = 2.6 MeV</a:t>
            </a:r>
            <a:endParaRPr/>
          </a:p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B(E3, 3</a:t>
            </a:r>
            <a:r>
              <a:rPr lang="fr-FR" baseline="30000">
                <a:latin typeface="Verdana"/>
                <a:ea typeface="Verdana"/>
                <a:cs typeface="Verdana"/>
              </a:rPr>
              <a:t>−</a:t>
            </a:r>
            <a:r>
              <a:rPr lang="fr-FR">
                <a:latin typeface="Verdana"/>
                <a:ea typeface="Verdana"/>
                <a:cs typeface="Verdana"/>
              </a:rPr>
              <a:t> → 0</a:t>
            </a:r>
            <a:r>
              <a:rPr lang="fr-FR" baseline="30000">
                <a:latin typeface="Verdana"/>
                <a:ea typeface="Verdana"/>
                <a:cs typeface="Verdana"/>
              </a:rPr>
              <a:t>+</a:t>
            </a:r>
            <a:r>
              <a:rPr lang="fr-FR">
                <a:latin typeface="Verdana"/>
                <a:ea typeface="Verdana"/>
                <a:cs typeface="Verdana"/>
              </a:rPr>
              <a:t>) = 34.0(5) </a:t>
            </a:r>
            <a:r>
              <a:rPr lang="fr-FR">
                <a:latin typeface="Verdana"/>
                <a:ea typeface="Verdana"/>
                <a:cs typeface="Verdana"/>
              </a:rPr>
              <a:t>W.u</a:t>
            </a:r>
            <a:r>
              <a:rPr lang="fr-FR">
                <a:latin typeface="Verdana"/>
                <a:ea typeface="Verdana"/>
                <a:cs typeface="Verdana"/>
              </a:rPr>
              <a:t>.</a:t>
            </a:r>
            <a:endParaRPr/>
          </a:p>
        </p:txBody>
      </p:sp>
      <p:sp>
        <p:nvSpPr>
          <p:cNvPr id="14" name="ZoneTexte 13"/>
          <p:cNvSpPr txBox="1"/>
          <p:nvPr/>
        </p:nvSpPr>
        <p:spPr bwMode="auto">
          <a:xfrm>
            <a:off x="2924784" y="1945285"/>
            <a:ext cx="2310184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200" i="1"/>
            </a:lvl1pPr>
          </a:lstStyle>
          <a:p>
            <a:pPr>
              <a:defRPr/>
            </a:pPr>
            <a:r>
              <a:rPr lang="fr-FR"/>
              <a:t>R.H. </a:t>
            </a:r>
            <a:r>
              <a:rPr lang="fr-FR"/>
              <a:t>Spear</a:t>
            </a:r>
            <a:r>
              <a:rPr lang="fr-FR"/>
              <a:t> et al. PLB128 (1983) 29</a:t>
            </a:r>
            <a:endParaRPr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rcRect l="25049" t="19505" r="22140" b="25823"/>
          <a:stretch/>
        </p:blipFill>
        <p:spPr bwMode="auto">
          <a:xfrm>
            <a:off x="1088327" y="1370518"/>
            <a:ext cx="1585510" cy="941750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 bwMode="auto">
          <a:xfrm>
            <a:off x="854853" y="171931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800">
                <a:solidFill>
                  <a:srgbClr val="FF0000"/>
                </a:solidFill>
              </a:rPr>
              <a:t>82</a:t>
            </a:r>
            <a:endParaRPr/>
          </a:p>
        </p:txBody>
      </p:sp>
      <p:sp>
        <p:nvSpPr>
          <p:cNvPr id="17" name="ZoneTexte 16"/>
          <p:cNvSpPr txBox="1"/>
          <p:nvPr/>
        </p:nvSpPr>
        <p:spPr bwMode="auto">
          <a:xfrm>
            <a:off x="855601" y="1426644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800"/>
              <a:t>83</a:t>
            </a:r>
            <a:endParaRPr/>
          </a:p>
        </p:txBody>
      </p:sp>
      <p:sp>
        <p:nvSpPr>
          <p:cNvPr id="18" name="ZoneTexte 17"/>
          <p:cNvSpPr txBox="1"/>
          <p:nvPr/>
        </p:nvSpPr>
        <p:spPr bwMode="auto">
          <a:xfrm>
            <a:off x="855601" y="2038884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800"/>
              <a:t>81</a:t>
            </a:r>
            <a:endParaRPr/>
          </a:p>
        </p:txBody>
      </p:sp>
      <p:sp>
        <p:nvSpPr>
          <p:cNvPr id="19" name="ZoneTexte 18"/>
          <p:cNvSpPr txBox="1"/>
          <p:nvPr/>
        </p:nvSpPr>
        <p:spPr bwMode="auto">
          <a:xfrm>
            <a:off x="1062382" y="227375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800"/>
              <a:t>124</a:t>
            </a:r>
            <a:endParaRPr/>
          </a:p>
        </p:txBody>
      </p:sp>
      <p:sp>
        <p:nvSpPr>
          <p:cNvPr id="20" name="ZoneTexte 19"/>
          <p:cNvSpPr txBox="1"/>
          <p:nvPr/>
        </p:nvSpPr>
        <p:spPr bwMode="auto">
          <a:xfrm>
            <a:off x="1380946" y="227841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800"/>
              <a:t>125</a:t>
            </a:r>
            <a:endParaRPr/>
          </a:p>
        </p:txBody>
      </p:sp>
      <p:sp>
        <p:nvSpPr>
          <p:cNvPr id="21" name="ZoneTexte 20"/>
          <p:cNvSpPr txBox="1"/>
          <p:nvPr/>
        </p:nvSpPr>
        <p:spPr bwMode="auto">
          <a:xfrm>
            <a:off x="1692273" y="228186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800">
                <a:solidFill>
                  <a:srgbClr val="FF0000"/>
                </a:solidFill>
              </a:rPr>
              <a:t>126</a:t>
            </a:r>
            <a:endParaRPr/>
          </a:p>
        </p:txBody>
      </p:sp>
      <p:sp>
        <p:nvSpPr>
          <p:cNvPr id="22" name="ZoneTexte 21"/>
          <p:cNvSpPr txBox="1"/>
          <p:nvPr/>
        </p:nvSpPr>
        <p:spPr bwMode="auto">
          <a:xfrm>
            <a:off x="2024141" y="228424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800"/>
              <a:t>127</a:t>
            </a:r>
            <a:endParaRPr/>
          </a:p>
        </p:txBody>
      </p:sp>
      <p:sp>
        <p:nvSpPr>
          <p:cNvPr id="23" name="ZoneTexte 22"/>
          <p:cNvSpPr txBox="1"/>
          <p:nvPr/>
        </p:nvSpPr>
        <p:spPr bwMode="auto">
          <a:xfrm>
            <a:off x="2341993" y="228347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800"/>
              <a:t>128</a:t>
            </a:r>
            <a:endParaRPr/>
          </a:p>
        </p:txBody>
      </p:sp>
      <p:cxnSp>
        <p:nvCxnSpPr>
          <p:cNvPr id="24" name="Connecteur droit avec flèche 23"/>
          <p:cNvCxnSpPr>
            <a:cxnSpLocks/>
          </p:cNvCxnSpPr>
          <p:nvPr/>
        </p:nvCxnSpPr>
        <p:spPr bwMode="auto">
          <a:xfrm flipV="1">
            <a:off x="915254" y="1369321"/>
            <a:ext cx="0" cy="9674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cxnSpLocks/>
          </p:cNvCxnSpPr>
          <p:nvPr/>
        </p:nvCxnSpPr>
        <p:spPr bwMode="auto">
          <a:xfrm>
            <a:off x="1088614" y="2457047"/>
            <a:ext cx="1584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 bwMode="auto">
          <a:xfrm>
            <a:off x="1508877" y="2400180"/>
            <a:ext cx="6928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900"/>
              <a:t># neutrons</a:t>
            </a:r>
            <a:endParaRPr/>
          </a:p>
        </p:txBody>
      </p:sp>
      <p:sp>
        <p:nvSpPr>
          <p:cNvPr id="27" name="ZoneTexte 26"/>
          <p:cNvSpPr txBox="1"/>
          <p:nvPr/>
        </p:nvSpPr>
        <p:spPr bwMode="auto">
          <a:xfrm rot="16199999">
            <a:off x="522084" y="1760961"/>
            <a:ext cx="6351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900"/>
              <a:t># protons</a:t>
            </a:r>
            <a:endParaRPr/>
          </a:p>
        </p:txBody>
      </p:sp>
      <p:cxnSp>
        <p:nvCxnSpPr>
          <p:cNvPr id="28" name="Connecteur droit 27"/>
          <p:cNvCxnSpPr>
            <a:cxnSpLocks/>
          </p:cNvCxnSpPr>
          <p:nvPr/>
        </p:nvCxnSpPr>
        <p:spPr bwMode="auto">
          <a:xfrm>
            <a:off x="1063112" y="1686234"/>
            <a:ext cx="162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cxnSpLocks/>
          </p:cNvCxnSpPr>
          <p:nvPr/>
        </p:nvCxnSpPr>
        <p:spPr bwMode="auto">
          <a:xfrm>
            <a:off x="1066223" y="2002996"/>
            <a:ext cx="162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Connecteur droit 29"/>
          <p:cNvCxnSpPr>
            <a:cxnSpLocks/>
          </p:cNvCxnSpPr>
          <p:nvPr/>
        </p:nvCxnSpPr>
        <p:spPr bwMode="auto">
          <a:xfrm flipV="1">
            <a:off x="1714017" y="1356199"/>
            <a:ext cx="0" cy="972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1" name="Connecteur droit 30"/>
          <p:cNvCxnSpPr>
            <a:cxnSpLocks/>
          </p:cNvCxnSpPr>
          <p:nvPr/>
        </p:nvCxnSpPr>
        <p:spPr bwMode="auto">
          <a:xfrm flipV="1">
            <a:off x="2034159" y="1351534"/>
            <a:ext cx="0" cy="972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auto">
          <a:xfrm>
            <a:off x="1709415" y="1672639"/>
            <a:ext cx="324610" cy="33035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994943" y="1024257"/>
            <a:ext cx="1123950" cy="1212850"/>
          </a:xfrm>
          <a:prstGeom prst="rect">
            <a:avLst/>
          </a:prstGeom>
        </p:spPr>
      </p:pic>
      <p:sp>
        <p:nvSpPr>
          <p:cNvPr id="38" name="ZoneTexte 37"/>
          <p:cNvSpPr txBox="1"/>
          <p:nvPr/>
        </p:nvSpPr>
        <p:spPr bwMode="auto">
          <a:xfrm>
            <a:off x="2856010" y="2147089"/>
            <a:ext cx="62414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Octupole</a:t>
            </a:r>
            <a:r>
              <a:rPr lang="fr-FR">
                <a:latin typeface="Verdana"/>
                <a:ea typeface="Verdana"/>
                <a:cs typeface="Verdana"/>
              </a:rPr>
              <a:t> (collective) vibration</a:t>
            </a:r>
            <a:endParaRPr/>
          </a:p>
        </p:txBody>
      </p:sp>
      <p:pic>
        <p:nvPicPr>
          <p:cNvPr id="40" name="Image 3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679973" y="269181"/>
            <a:ext cx="3003149" cy="3907712"/>
          </a:xfrm>
          <a:prstGeom prst="rect">
            <a:avLst/>
          </a:prstGeom>
        </p:spPr>
      </p:pic>
      <p:sp>
        <p:nvSpPr>
          <p:cNvPr id="41" name="ZoneTexte 40"/>
          <p:cNvSpPr txBox="1"/>
          <p:nvPr/>
        </p:nvSpPr>
        <p:spPr bwMode="auto">
          <a:xfrm>
            <a:off x="10414046" y="2784889"/>
            <a:ext cx="1660311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i="1"/>
            </a:lvl1pPr>
          </a:lstStyle>
          <a:p>
            <a:pPr>
              <a:defRPr/>
            </a:pPr>
            <a:r>
              <a:rPr lang="fr-FR"/>
              <a:t>D. </a:t>
            </a:r>
            <a:r>
              <a:rPr lang="fr-FR"/>
              <a:t>Ralet</a:t>
            </a:r>
            <a:r>
              <a:rPr lang="fr-FR"/>
              <a:t> et al, PLB 797 (2019) 134797</a:t>
            </a:r>
            <a:endParaRPr/>
          </a:p>
        </p:txBody>
      </p:sp>
      <p:sp>
        <p:nvSpPr>
          <p:cNvPr id="42" name="ZoneTexte 41"/>
          <p:cNvSpPr txBox="1"/>
          <p:nvPr/>
        </p:nvSpPr>
        <p:spPr bwMode="auto">
          <a:xfrm>
            <a:off x="4983402" y="2969555"/>
            <a:ext cx="2696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Single </a:t>
            </a:r>
            <a:r>
              <a:rPr lang="fr-FR">
                <a:latin typeface="Verdana"/>
                <a:ea typeface="Verdana"/>
                <a:cs typeface="Verdana"/>
              </a:rPr>
              <a:t>particle</a:t>
            </a:r>
            <a:r>
              <a:rPr lang="fr-FR">
                <a:latin typeface="Verdana"/>
                <a:ea typeface="Verdana"/>
                <a:cs typeface="Verdana"/>
              </a:rPr>
              <a:t> (</a:t>
            </a:r>
            <a:r>
              <a:rPr lang="fr-FR">
                <a:latin typeface="Verdana"/>
                <a:ea typeface="Verdana"/>
                <a:cs typeface="Verdana"/>
              </a:rPr>
              <a:t>hole</a:t>
            </a:r>
            <a:r>
              <a:rPr lang="fr-FR">
                <a:latin typeface="Verdana"/>
                <a:ea typeface="Verdana"/>
                <a:cs typeface="Verdana"/>
              </a:rPr>
              <a:t>) </a:t>
            </a:r>
            <a:endParaRPr/>
          </a:p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+ phonon states</a:t>
            </a:r>
            <a:endParaRPr/>
          </a:p>
        </p:txBody>
      </p:sp>
      <p:pic>
        <p:nvPicPr>
          <p:cNvPr id="44" name="Image 43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0" y="2971510"/>
            <a:ext cx="4580311" cy="3703087"/>
          </a:xfrm>
          <a:prstGeom prst="rect">
            <a:avLst/>
          </a:prstGeom>
        </p:spPr>
      </p:pic>
      <p:sp>
        <p:nvSpPr>
          <p:cNvPr id="45" name="ZoneTexte 44"/>
          <p:cNvSpPr txBox="1"/>
          <p:nvPr/>
        </p:nvSpPr>
        <p:spPr bwMode="auto">
          <a:xfrm>
            <a:off x="4416673" y="5794390"/>
            <a:ext cx="2577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Shape transitions in </a:t>
            </a:r>
            <a:endParaRPr/>
          </a:p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n-</a:t>
            </a:r>
            <a:r>
              <a:rPr lang="fr-FR">
                <a:latin typeface="Verdana"/>
                <a:ea typeface="Verdana"/>
                <a:cs typeface="Verdana"/>
              </a:rPr>
              <a:t>rich</a:t>
            </a:r>
            <a:r>
              <a:rPr lang="fr-FR">
                <a:latin typeface="Verdana"/>
                <a:ea typeface="Verdana"/>
                <a:cs typeface="Verdana"/>
              </a:rPr>
              <a:t> </a:t>
            </a:r>
            <a:r>
              <a:rPr lang="fr-FR">
                <a:latin typeface="Verdana"/>
                <a:ea typeface="Verdana"/>
                <a:cs typeface="Verdana"/>
              </a:rPr>
              <a:t>nuclei</a:t>
            </a:r>
            <a:r>
              <a:rPr lang="fr-FR">
                <a:latin typeface="Verdana"/>
                <a:ea typeface="Verdana"/>
                <a:cs typeface="Verdana"/>
              </a:rPr>
              <a:t> A~100</a:t>
            </a:r>
            <a:endParaRPr/>
          </a:p>
        </p:txBody>
      </p:sp>
      <p:sp>
        <p:nvSpPr>
          <p:cNvPr id="46" name="ZoneTexte 45"/>
          <p:cNvSpPr txBox="1"/>
          <p:nvPr/>
        </p:nvSpPr>
        <p:spPr bwMode="auto">
          <a:xfrm>
            <a:off x="75758" y="6514731"/>
            <a:ext cx="2398542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200" i="1"/>
            </a:lvl1pPr>
          </a:lstStyle>
          <a:p>
            <a:pPr>
              <a:defRPr/>
            </a:pPr>
            <a:r>
              <a:rPr lang="fr-FR"/>
              <a:t>D. </a:t>
            </a:r>
            <a:r>
              <a:rPr lang="fr-FR"/>
              <a:t>Reygadas</a:t>
            </a:r>
            <a:r>
              <a:rPr lang="fr-FR"/>
              <a:t>, PhD </a:t>
            </a:r>
            <a:r>
              <a:rPr lang="fr-FR"/>
              <a:t>Thesis</a:t>
            </a:r>
            <a:r>
              <a:rPr lang="fr-FR"/>
              <a:t>, UGA 2021</a:t>
            </a:r>
            <a:endParaRPr/>
          </a:p>
        </p:txBody>
      </p:sp>
      <p:sp>
        <p:nvSpPr>
          <p:cNvPr id="47" name="ZoneTexte 46"/>
          <p:cNvSpPr txBox="1"/>
          <p:nvPr/>
        </p:nvSpPr>
        <p:spPr bwMode="auto">
          <a:xfrm>
            <a:off x="6255749" y="4237075"/>
            <a:ext cx="52052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3200">
                <a:latin typeface="Verdana"/>
                <a:ea typeface="Verdana"/>
                <a:cs typeface="Verdana"/>
              </a:rPr>
              <a:t>B(</a:t>
            </a:r>
            <a:r>
              <a:rPr lang="fr-FR" sz="3200">
                <a:latin typeface="Symbol"/>
                <a:ea typeface="Verdana"/>
                <a:cs typeface="Verdana"/>
              </a:rPr>
              <a:t>sl</a:t>
            </a:r>
            <a:r>
              <a:rPr lang="fr-FR" sz="3200">
                <a:latin typeface="Verdana"/>
                <a:ea typeface="Verdana"/>
                <a:cs typeface="Verdana"/>
              </a:rPr>
              <a:t>; </a:t>
            </a:r>
            <a:r>
              <a:rPr lang="fr-FR" sz="3200">
                <a:latin typeface="Symbol"/>
                <a:ea typeface="Verdana"/>
                <a:cs typeface="Verdana"/>
              </a:rPr>
              <a:t>x</a:t>
            </a:r>
            <a:r>
              <a:rPr lang="fr-FR" sz="3200" baseline="-25000">
                <a:latin typeface="Verdana"/>
                <a:ea typeface="Verdana"/>
                <a:cs typeface="Verdana"/>
              </a:rPr>
              <a:t>i</a:t>
            </a:r>
            <a:r>
              <a:rPr lang="fr-FR" sz="3200">
                <a:latin typeface="Verdana"/>
                <a:ea typeface="Verdana"/>
                <a:cs typeface="Verdana"/>
              </a:rPr>
              <a:t>J</a:t>
            </a:r>
            <a:r>
              <a:rPr lang="fr-FR" sz="3200" baseline="-25000">
                <a:latin typeface="Verdana"/>
                <a:ea typeface="Verdana"/>
                <a:cs typeface="Verdana"/>
              </a:rPr>
              <a:t>i</a:t>
            </a:r>
            <a:r>
              <a:rPr lang="fr-FR" sz="3200">
                <a:latin typeface="Verdana"/>
                <a:ea typeface="Verdana"/>
                <a:cs typeface="Verdana"/>
              </a:rPr>
              <a:t>       </a:t>
            </a:r>
            <a:r>
              <a:rPr lang="fr-FR" sz="3200">
                <a:latin typeface="Symbol"/>
                <a:ea typeface="Verdana"/>
                <a:cs typeface="Verdana"/>
              </a:rPr>
              <a:t>x</a:t>
            </a:r>
            <a:r>
              <a:rPr lang="fr-FR" sz="3200" baseline="-25000">
                <a:latin typeface="Verdana"/>
                <a:ea typeface="Verdana"/>
                <a:cs typeface="Verdana"/>
              </a:rPr>
              <a:t>f</a:t>
            </a:r>
            <a:r>
              <a:rPr lang="fr-FR" sz="3200">
                <a:latin typeface="Verdana"/>
                <a:ea typeface="Verdana"/>
                <a:cs typeface="Verdana"/>
              </a:rPr>
              <a:t>J</a:t>
            </a:r>
            <a:r>
              <a:rPr lang="fr-FR" sz="3200" baseline="-25000">
                <a:latin typeface="Verdana"/>
                <a:ea typeface="Verdana"/>
                <a:cs typeface="Verdana"/>
              </a:rPr>
              <a:t>f</a:t>
            </a:r>
            <a:r>
              <a:rPr lang="fr-FR" sz="3200">
                <a:latin typeface="Verdana"/>
                <a:ea typeface="Verdana"/>
                <a:cs typeface="Verdana"/>
              </a:rPr>
              <a:t>) </a:t>
            </a:r>
            <a:r>
              <a:rPr lang="fr-FR" sz="3200">
                <a:latin typeface="Verdana"/>
                <a:ea typeface="Verdana"/>
                <a:cs typeface="Verdana"/>
              </a:rPr>
              <a:t> 1/</a:t>
            </a:r>
            <a:r>
              <a:rPr lang="fr-FR" sz="4000">
                <a:latin typeface="Symbol"/>
                <a:ea typeface="Verdana"/>
                <a:cs typeface="Verdana"/>
              </a:rPr>
              <a:t>t</a:t>
            </a:r>
            <a:endParaRPr lang="fr-FR" sz="4000">
              <a:latin typeface="Symbol"/>
              <a:ea typeface="Verdana"/>
              <a:cs typeface="Verdana"/>
            </a:endParaRPr>
          </a:p>
          <a:p>
            <a:pPr>
              <a:defRPr/>
            </a:pPr>
            <a:r>
              <a:rPr lang="fr-FR" sz="4000">
                <a:latin typeface="Symbol"/>
                <a:ea typeface="Verdana"/>
                <a:cs typeface="Verdana"/>
              </a:rPr>
              <a:t>    </a:t>
            </a:r>
            <a:r>
              <a:rPr lang="fr-FR" sz="2800">
                <a:latin typeface="Verdana"/>
                <a:ea typeface="Verdana"/>
                <a:cs typeface="Verdana"/>
              </a:rPr>
              <a:t>need</a:t>
            </a:r>
            <a:r>
              <a:rPr lang="fr-FR" sz="2800">
                <a:latin typeface="Verdana"/>
                <a:ea typeface="Verdana"/>
                <a:cs typeface="Verdana"/>
              </a:rPr>
              <a:t> to </a:t>
            </a:r>
            <a:r>
              <a:rPr lang="fr-FR" sz="2800">
                <a:latin typeface="Verdana"/>
                <a:ea typeface="Verdana"/>
                <a:cs typeface="Verdana"/>
              </a:rPr>
              <a:t>measure</a:t>
            </a:r>
            <a:r>
              <a:rPr lang="fr-FR" sz="2800">
                <a:latin typeface="Verdana"/>
                <a:ea typeface="Verdana"/>
                <a:cs typeface="Verdana"/>
              </a:rPr>
              <a:t> </a:t>
            </a:r>
            <a:r>
              <a:rPr lang="fr-FR" sz="4000">
                <a:latin typeface="Symbol"/>
                <a:ea typeface="Verdana"/>
                <a:cs typeface="Verdana"/>
              </a:rPr>
              <a:t>l, s, </a:t>
            </a:r>
            <a:r>
              <a:rPr lang="fr-FR" sz="4000">
                <a:latin typeface="Symbol"/>
                <a:ea typeface="Verdana"/>
                <a:cs typeface="Verdana"/>
              </a:rPr>
              <a:t>t</a:t>
            </a:r>
            <a:endParaRPr lang="fr-FR" sz="3200">
              <a:latin typeface="Symbol"/>
              <a:ea typeface="Verdana"/>
              <a:cs typeface="Verdana"/>
            </a:endParaRPr>
          </a:p>
        </p:txBody>
      </p:sp>
      <p:cxnSp>
        <p:nvCxnSpPr>
          <p:cNvPr id="48" name="Connecteur droit avec flèche 47"/>
          <p:cNvCxnSpPr>
            <a:cxnSpLocks/>
          </p:cNvCxnSpPr>
          <p:nvPr/>
        </p:nvCxnSpPr>
        <p:spPr bwMode="auto">
          <a:xfrm>
            <a:off x="8261863" y="4674145"/>
            <a:ext cx="73429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9" name="Flèche vers la droite 48"/>
          <p:cNvSpPr/>
          <p:nvPr/>
        </p:nvSpPr>
        <p:spPr bwMode="auto">
          <a:xfrm>
            <a:off x="6383736" y="5045110"/>
            <a:ext cx="346363" cy="46204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Espace réservé du texte 2"/>
          <p:cNvSpPr>
            <a:spLocks noGrp="1"/>
          </p:cNvSpPr>
          <p:nvPr>
            <p:ph type="body" sz="quarter" idx="18"/>
          </p:nvPr>
        </p:nvSpPr>
        <p:spPr bwMode="auto">
          <a:xfrm>
            <a:off x="96982" y="204769"/>
            <a:ext cx="12095018" cy="891903"/>
          </a:xfrm>
        </p:spPr>
        <p:txBody>
          <a:bodyPr/>
          <a:lstStyle/>
          <a:p>
            <a:pPr>
              <a:defRPr/>
            </a:pPr>
            <a:r>
              <a:rPr lang="fr-FR"/>
              <a:t>Angular</a:t>
            </a:r>
            <a:r>
              <a:rPr lang="fr-FR"/>
              <a:t> distributions (</a:t>
            </a:r>
            <a:r>
              <a:rPr lang="fr-FR"/>
              <a:t>correlations</a:t>
            </a:r>
            <a:r>
              <a:rPr lang="fr-FR"/>
              <a:t>) </a:t>
            </a:r>
            <a:endParaRPr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20"/>
          </p:nvPr>
        </p:nvSpPr>
        <p:spPr bwMode="auto">
          <a:xfrm>
            <a:off x="96982" y="1096672"/>
            <a:ext cx="11627564" cy="475001"/>
          </a:xfrm>
        </p:spPr>
        <p:txBody>
          <a:bodyPr/>
          <a:lstStyle/>
          <a:p>
            <a:pPr>
              <a:defRPr/>
            </a:pPr>
            <a:r>
              <a:rPr lang="fr-FR"/>
              <a:t>Measurement</a:t>
            </a:r>
            <a:r>
              <a:rPr lang="fr-FR"/>
              <a:t> of the </a:t>
            </a:r>
            <a:r>
              <a:rPr lang="fr-FR"/>
              <a:t>multipole</a:t>
            </a:r>
            <a:r>
              <a:rPr lang="fr-FR"/>
              <a:t> </a:t>
            </a:r>
            <a:r>
              <a:rPr lang="fr-FR"/>
              <a:t>order</a:t>
            </a:r>
            <a:r>
              <a:rPr lang="fr-FR"/>
              <a:t> of the transition (</a:t>
            </a:r>
            <a:r>
              <a:rPr lang="fr-FR">
                <a:latin typeface="Symbol"/>
              </a:rPr>
              <a:t>l</a:t>
            </a:r>
            <a:r>
              <a:rPr lang="fr-FR"/>
              <a:t>, </a:t>
            </a:r>
            <a:r>
              <a:rPr lang="fr-FR"/>
              <a:t>eventually</a:t>
            </a:r>
            <a:r>
              <a:rPr lang="fr-FR"/>
              <a:t> mixed) </a:t>
            </a:r>
            <a:endParaRPr/>
          </a:p>
        </p:txBody>
      </p:sp>
      <p:grpSp>
        <p:nvGrpSpPr>
          <p:cNvPr id="11" name="Group 19"/>
          <p:cNvGrpSpPr>
            <a:grpSpLocks noChangeAspect="1"/>
          </p:cNvGrpSpPr>
          <p:nvPr/>
        </p:nvGrpSpPr>
        <p:grpSpPr bwMode="auto">
          <a:xfrm>
            <a:off x="2512761" y="2231985"/>
            <a:ext cx="751823" cy="730741"/>
            <a:chOff x="1436384" y="2089906"/>
            <a:chExt cx="406297" cy="394904"/>
          </a:xfrm>
        </p:grpSpPr>
        <p:sp>
          <p:nvSpPr>
            <p:cNvPr id="12" name="Oval 20"/>
            <p:cNvSpPr/>
            <p:nvPr/>
          </p:nvSpPr>
          <p:spPr bwMode="auto">
            <a:xfrm>
              <a:off x="1594565" y="2381940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3" name="Oval 21"/>
            <p:cNvSpPr/>
            <p:nvPr/>
          </p:nvSpPr>
          <p:spPr bwMode="auto">
            <a:xfrm>
              <a:off x="1718632" y="2138646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4" name="Oval 22"/>
            <p:cNvSpPr/>
            <p:nvPr/>
          </p:nvSpPr>
          <p:spPr bwMode="auto">
            <a:xfrm>
              <a:off x="1683232" y="233347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5" name="Oval 23"/>
            <p:cNvSpPr/>
            <p:nvPr/>
          </p:nvSpPr>
          <p:spPr bwMode="auto">
            <a:xfrm>
              <a:off x="1518370" y="2357523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6" name="Oval 24"/>
            <p:cNvSpPr/>
            <p:nvPr/>
          </p:nvSpPr>
          <p:spPr bwMode="auto">
            <a:xfrm>
              <a:off x="1732225" y="224039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7" name="Oval 25"/>
            <p:cNvSpPr/>
            <p:nvPr/>
          </p:nvSpPr>
          <p:spPr bwMode="auto">
            <a:xfrm>
              <a:off x="1681505" y="2287478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8" name="Oval 26"/>
            <p:cNvSpPr/>
            <p:nvPr/>
          </p:nvSpPr>
          <p:spPr bwMode="auto">
            <a:xfrm>
              <a:off x="1436384" y="2219116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9" name="Oval 27"/>
            <p:cNvSpPr/>
            <p:nvPr/>
          </p:nvSpPr>
          <p:spPr bwMode="auto">
            <a:xfrm>
              <a:off x="1621276" y="2351467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0" name="Oval 28"/>
            <p:cNvSpPr/>
            <p:nvPr/>
          </p:nvSpPr>
          <p:spPr bwMode="auto">
            <a:xfrm>
              <a:off x="1651006" y="2172444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1" name="Oval 29"/>
            <p:cNvSpPr/>
            <p:nvPr/>
          </p:nvSpPr>
          <p:spPr bwMode="auto">
            <a:xfrm>
              <a:off x="1640436" y="2267683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2" name="Oval 30"/>
            <p:cNvSpPr/>
            <p:nvPr/>
          </p:nvSpPr>
          <p:spPr bwMode="auto">
            <a:xfrm>
              <a:off x="1472203" y="2142600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3" name="Oval 31"/>
            <p:cNvSpPr/>
            <p:nvPr/>
          </p:nvSpPr>
          <p:spPr bwMode="auto">
            <a:xfrm>
              <a:off x="1591137" y="2089906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4" name="Oval 32"/>
            <p:cNvSpPr/>
            <p:nvPr/>
          </p:nvSpPr>
          <p:spPr bwMode="auto">
            <a:xfrm>
              <a:off x="1582659" y="2240395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5" name="Oval 33"/>
            <p:cNvSpPr/>
            <p:nvPr/>
          </p:nvSpPr>
          <p:spPr bwMode="auto">
            <a:xfrm>
              <a:off x="1463298" y="231278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6" name="Oval 34"/>
            <p:cNvSpPr/>
            <p:nvPr/>
          </p:nvSpPr>
          <p:spPr bwMode="auto">
            <a:xfrm>
              <a:off x="1571049" y="233347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7" name="Oval 35"/>
            <p:cNvSpPr/>
            <p:nvPr/>
          </p:nvSpPr>
          <p:spPr bwMode="auto">
            <a:xfrm>
              <a:off x="1522790" y="210323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8" name="Oval 36"/>
            <p:cNvSpPr/>
            <p:nvPr/>
          </p:nvSpPr>
          <p:spPr bwMode="auto">
            <a:xfrm>
              <a:off x="1600163" y="2181467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9" name="Oval 37"/>
            <p:cNvSpPr/>
            <p:nvPr/>
          </p:nvSpPr>
          <p:spPr bwMode="auto">
            <a:xfrm>
              <a:off x="1527431" y="2175625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30" name="Oval 38"/>
            <p:cNvSpPr/>
            <p:nvPr/>
          </p:nvSpPr>
          <p:spPr bwMode="auto">
            <a:xfrm>
              <a:off x="1507210" y="2263163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31" name="Oval 39"/>
            <p:cNvSpPr/>
            <p:nvPr/>
          </p:nvSpPr>
          <p:spPr bwMode="auto">
            <a:xfrm>
              <a:off x="1470476" y="2229279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32" name="Oval 40"/>
            <p:cNvSpPr/>
            <p:nvPr/>
          </p:nvSpPr>
          <p:spPr bwMode="auto">
            <a:xfrm>
              <a:off x="1651876" y="2100682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33" name="Oval 41"/>
            <p:cNvSpPr/>
            <p:nvPr/>
          </p:nvSpPr>
          <p:spPr bwMode="auto">
            <a:xfrm>
              <a:off x="1705021" y="2196232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34" name="Oval 42"/>
            <p:cNvSpPr/>
            <p:nvPr/>
          </p:nvSpPr>
          <p:spPr bwMode="auto">
            <a:xfrm>
              <a:off x="1723395" y="2291046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</p:grpSp>
      <p:sp>
        <p:nvSpPr>
          <p:cNvPr id="40" name="ZoneTexte 39"/>
          <p:cNvSpPr txBox="1"/>
          <p:nvPr/>
        </p:nvSpPr>
        <p:spPr bwMode="auto">
          <a:xfrm>
            <a:off x="189902" y="3962366"/>
            <a:ext cx="7827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"sources" of alignement :  </a:t>
            </a:r>
            <a:r>
              <a:rPr lang="fr-FR">
                <a:latin typeface="Verdana"/>
                <a:ea typeface="Verdana"/>
                <a:cs typeface="Verdana"/>
              </a:rPr>
              <a:t>magnetic</a:t>
            </a:r>
            <a:r>
              <a:rPr lang="fr-FR">
                <a:latin typeface="Verdana"/>
                <a:ea typeface="Verdana"/>
                <a:cs typeface="Verdana"/>
              </a:rPr>
              <a:t> </a:t>
            </a:r>
            <a:r>
              <a:rPr lang="fr-FR">
                <a:latin typeface="Verdana"/>
                <a:ea typeface="Verdana"/>
                <a:cs typeface="Verdana"/>
              </a:rPr>
              <a:t>field</a:t>
            </a:r>
            <a:endParaRPr lang="fr-FR">
              <a:latin typeface="Verdana"/>
              <a:ea typeface="Verdana"/>
              <a:cs typeface="Verdana"/>
            </a:endParaRPr>
          </a:p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                                      </a:t>
            </a:r>
            <a:r>
              <a:rPr lang="fr-FR">
                <a:latin typeface="Verdana"/>
                <a:ea typeface="Verdana"/>
                <a:cs typeface="Verdana"/>
              </a:rPr>
              <a:t>nuclear</a:t>
            </a:r>
            <a:r>
              <a:rPr lang="fr-FR">
                <a:latin typeface="Verdana"/>
                <a:ea typeface="Verdana"/>
                <a:cs typeface="Verdana"/>
              </a:rPr>
              <a:t> </a:t>
            </a:r>
            <a:r>
              <a:rPr lang="fr-FR">
                <a:latin typeface="Verdana"/>
                <a:ea typeface="Verdana"/>
                <a:cs typeface="Verdana"/>
              </a:rPr>
              <a:t>reactions</a:t>
            </a:r>
            <a:r>
              <a:rPr lang="fr-FR">
                <a:latin typeface="Verdana"/>
                <a:ea typeface="Verdana"/>
                <a:cs typeface="Verdana"/>
              </a:rPr>
              <a:t> (</a:t>
            </a:r>
            <a:r>
              <a:rPr lang="fr-FR">
                <a:latin typeface="Verdana"/>
                <a:ea typeface="Verdana"/>
                <a:cs typeface="Verdana"/>
              </a:rPr>
              <a:t>heavy</a:t>
            </a:r>
            <a:r>
              <a:rPr lang="fr-FR">
                <a:latin typeface="Verdana"/>
                <a:ea typeface="Verdana"/>
                <a:cs typeface="Verdana"/>
              </a:rPr>
              <a:t> ion </a:t>
            </a:r>
            <a:r>
              <a:rPr lang="fr-FR">
                <a:latin typeface="Verdana"/>
                <a:ea typeface="Verdana"/>
                <a:cs typeface="Verdana"/>
              </a:rPr>
              <a:t>reactions</a:t>
            </a:r>
            <a:r>
              <a:rPr lang="fr-FR">
                <a:latin typeface="Verdana"/>
                <a:ea typeface="Verdana"/>
                <a:cs typeface="Verdana"/>
              </a:rPr>
              <a:t>)</a:t>
            </a:r>
            <a:endParaRPr/>
          </a:p>
        </p:txBody>
      </p:sp>
      <p:pic>
        <p:nvPicPr>
          <p:cNvPr id="42" name="Image 41" descr="Une image contenant texte&#10;&#10;Description générée automatiquement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90185" y="2124697"/>
            <a:ext cx="3837705" cy="860175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69366" y="1926329"/>
            <a:ext cx="1943389" cy="1436153"/>
          </a:xfrm>
          <a:prstGeom prst="rect">
            <a:avLst/>
          </a:prstGeom>
        </p:spPr>
      </p:pic>
      <p:cxnSp>
        <p:nvCxnSpPr>
          <p:cNvPr id="46" name="Connecteur droit avec flèche 45"/>
          <p:cNvCxnSpPr>
            <a:cxnSpLocks/>
          </p:cNvCxnSpPr>
          <p:nvPr/>
        </p:nvCxnSpPr>
        <p:spPr bwMode="auto">
          <a:xfrm flipH="1">
            <a:off x="3851568" y="2637334"/>
            <a:ext cx="443346" cy="4383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>
            <a:cxnSpLocks/>
          </p:cNvCxnSpPr>
          <p:nvPr/>
        </p:nvCxnSpPr>
        <p:spPr bwMode="auto">
          <a:xfrm flipV="1">
            <a:off x="4294914" y="2016535"/>
            <a:ext cx="0" cy="6274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>
            <a:cxnSpLocks/>
          </p:cNvCxnSpPr>
          <p:nvPr/>
        </p:nvCxnSpPr>
        <p:spPr bwMode="auto">
          <a:xfrm>
            <a:off x="4294914" y="2643936"/>
            <a:ext cx="69737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 bwMode="auto">
          <a:xfrm>
            <a:off x="197076" y="2658260"/>
            <a:ext cx="1646017" cy="784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4" name="Rectangle 53"/>
          <p:cNvSpPr/>
          <p:nvPr/>
        </p:nvSpPr>
        <p:spPr bwMode="auto">
          <a:xfrm>
            <a:off x="1843093" y="3087065"/>
            <a:ext cx="269663" cy="2754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8" name="Forme libre 57"/>
          <p:cNvSpPr/>
          <p:nvPr/>
        </p:nvSpPr>
        <p:spPr bwMode="auto">
          <a:xfrm rot="20508093">
            <a:off x="3089120" y="2131275"/>
            <a:ext cx="582335" cy="320980"/>
          </a:xfrm>
          <a:custGeom>
            <a:avLst/>
            <a:gdLst>
              <a:gd name="connsiteX0" fmla="*/ 444 w 582335"/>
              <a:gd name="connsiteY0" fmla="*/ 320980 h 320980"/>
              <a:gd name="connsiteX1" fmla="*/ 28153 w 582335"/>
              <a:gd name="connsiteY1" fmla="*/ 140870 h 320980"/>
              <a:gd name="connsiteX2" fmla="*/ 180553 w 582335"/>
              <a:gd name="connsiteY2" fmla="*/ 265561 h 320980"/>
              <a:gd name="connsiteX3" fmla="*/ 152844 w 582335"/>
              <a:gd name="connsiteY3" fmla="*/ 113161 h 320980"/>
              <a:gd name="connsiteX4" fmla="*/ 277535 w 582335"/>
              <a:gd name="connsiteY4" fmla="*/ 223998 h 320980"/>
              <a:gd name="connsiteX5" fmla="*/ 277535 w 582335"/>
              <a:gd name="connsiteY5" fmla="*/ 71598 h 320980"/>
              <a:gd name="connsiteX6" fmla="*/ 388371 w 582335"/>
              <a:gd name="connsiteY6" fmla="*/ 196289 h 320980"/>
              <a:gd name="connsiteX7" fmla="*/ 360662 w 582335"/>
              <a:gd name="connsiteY7" fmla="*/ 30034 h 320980"/>
              <a:gd name="connsiteX8" fmla="*/ 471498 w 582335"/>
              <a:gd name="connsiteY8" fmla="*/ 127016 h 320980"/>
              <a:gd name="connsiteX9" fmla="*/ 471498 w 582335"/>
              <a:gd name="connsiteY9" fmla="*/ 2325 h 320980"/>
              <a:gd name="connsiteX10" fmla="*/ 582335 w 582335"/>
              <a:gd name="connsiteY10" fmla="*/ 57743 h 320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2335" h="320980" fill="norm" stroke="1" extrusionOk="0">
                <a:moveTo>
                  <a:pt x="444" y="320980"/>
                </a:moveTo>
                <a:cubicBezTo>
                  <a:pt x="-711" y="235543"/>
                  <a:pt x="-1865" y="150106"/>
                  <a:pt x="28153" y="140870"/>
                </a:cubicBezTo>
                <a:cubicBezTo>
                  <a:pt x="58171" y="131633"/>
                  <a:pt x="159771" y="270179"/>
                  <a:pt x="180553" y="265561"/>
                </a:cubicBezTo>
                <a:cubicBezTo>
                  <a:pt x="201335" y="260943"/>
                  <a:pt x="136680" y="120088"/>
                  <a:pt x="152844" y="113161"/>
                </a:cubicBezTo>
                <a:cubicBezTo>
                  <a:pt x="169008" y="106234"/>
                  <a:pt x="256753" y="230925"/>
                  <a:pt x="277535" y="223998"/>
                </a:cubicBezTo>
                <a:cubicBezTo>
                  <a:pt x="298317" y="217071"/>
                  <a:pt x="259062" y="76216"/>
                  <a:pt x="277535" y="71598"/>
                </a:cubicBezTo>
                <a:cubicBezTo>
                  <a:pt x="296008" y="66980"/>
                  <a:pt x="374517" y="203216"/>
                  <a:pt x="388371" y="196289"/>
                </a:cubicBezTo>
                <a:cubicBezTo>
                  <a:pt x="402225" y="189362"/>
                  <a:pt x="346808" y="41579"/>
                  <a:pt x="360662" y="30034"/>
                </a:cubicBezTo>
                <a:cubicBezTo>
                  <a:pt x="374517" y="18488"/>
                  <a:pt x="453025" y="131634"/>
                  <a:pt x="471498" y="127016"/>
                </a:cubicBezTo>
                <a:cubicBezTo>
                  <a:pt x="489971" y="122398"/>
                  <a:pt x="453025" y="13870"/>
                  <a:pt x="471498" y="2325"/>
                </a:cubicBezTo>
                <a:cubicBezTo>
                  <a:pt x="489971" y="-9220"/>
                  <a:pt x="536153" y="24261"/>
                  <a:pt x="582335" y="57743"/>
                </a:cubicBezTo>
              </a:path>
            </a:pathLst>
          </a:custGeom>
          <a:ln w="12700"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9" name="ZoneTexte 58"/>
          <p:cNvSpPr txBox="1"/>
          <p:nvPr/>
        </p:nvSpPr>
        <p:spPr bwMode="auto">
          <a:xfrm>
            <a:off x="3061282" y="180128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Symbol"/>
                <a:ea typeface="Verdana"/>
                <a:cs typeface="Verdana"/>
              </a:rPr>
              <a:t>g</a:t>
            </a:r>
            <a:r>
              <a:rPr lang="fr-FR" baseline="-25000"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60" name="ZoneTexte 59"/>
          <p:cNvSpPr txBox="1"/>
          <p:nvPr/>
        </p:nvSpPr>
        <p:spPr bwMode="auto">
          <a:xfrm>
            <a:off x="5187180" y="2234073"/>
            <a:ext cx="1438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2400">
                <a:latin typeface="Verdana"/>
                <a:ea typeface="Verdana"/>
                <a:cs typeface="Verdana"/>
              </a:rPr>
              <a:t>I</a:t>
            </a:r>
            <a:r>
              <a:rPr lang="fr-FR" sz="2400" baseline="-25000">
                <a:latin typeface="Symbol"/>
                <a:ea typeface="Verdana"/>
                <a:cs typeface="Verdana"/>
              </a:rPr>
              <a:t>g</a:t>
            </a:r>
            <a:r>
              <a:rPr lang="fr-FR" sz="2400">
                <a:latin typeface="Verdana"/>
                <a:ea typeface="Verdana"/>
                <a:cs typeface="Verdana"/>
              </a:rPr>
              <a:t>(</a:t>
            </a:r>
            <a:r>
              <a:rPr lang="fr-FR" sz="2400">
                <a:latin typeface="Symbol"/>
                <a:ea typeface="Verdana"/>
                <a:cs typeface="Verdana"/>
              </a:rPr>
              <a:t>q</a:t>
            </a:r>
            <a:r>
              <a:rPr lang="fr-FR" sz="2400">
                <a:latin typeface="Verdana"/>
                <a:ea typeface="Verdana"/>
                <a:cs typeface="Verdana"/>
              </a:rPr>
              <a:t>) = I</a:t>
            </a:r>
            <a:endParaRPr/>
          </a:p>
        </p:txBody>
      </p:sp>
      <p:sp>
        <p:nvSpPr>
          <p:cNvPr id="62" name="ZoneTexte 61"/>
          <p:cNvSpPr txBox="1"/>
          <p:nvPr/>
        </p:nvSpPr>
        <p:spPr bwMode="auto">
          <a:xfrm>
            <a:off x="4829563" y="2724581"/>
            <a:ext cx="2305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(in case of </a:t>
            </a:r>
            <a:r>
              <a:rPr lang="fr-FR">
                <a:latin typeface="Symbol"/>
                <a:ea typeface="Verdana"/>
                <a:cs typeface="Verdana"/>
              </a:rPr>
              <a:t>e</a:t>
            </a:r>
            <a:r>
              <a:rPr lang="fr-FR">
                <a:latin typeface="Verdana"/>
                <a:ea typeface="Verdana"/>
                <a:cs typeface="Verdana"/>
              </a:rPr>
              <a:t>(</a:t>
            </a:r>
            <a:r>
              <a:rPr lang="fr-FR">
                <a:latin typeface="Symbol"/>
                <a:ea typeface="Verdana"/>
                <a:cs typeface="Verdana"/>
              </a:rPr>
              <a:t>q</a:t>
            </a:r>
            <a:r>
              <a:rPr lang="fr-FR">
                <a:latin typeface="Verdana"/>
                <a:ea typeface="Verdana"/>
                <a:cs typeface="Verdana"/>
              </a:rPr>
              <a:t>)=</a:t>
            </a:r>
            <a:r>
              <a:rPr lang="fr-FR">
                <a:latin typeface="Symbol"/>
                <a:ea typeface="Verdana"/>
                <a:cs typeface="Verdana"/>
              </a:rPr>
              <a:t>e</a:t>
            </a:r>
            <a:r>
              <a:rPr lang="fr-FR">
                <a:latin typeface="Verdana"/>
                <a:ea typeface="Verdana"/>
                <a:cs typeface="Verdana"/>
              </a:rPr>
              <a:t>)</a:t>
            </a:r>
            <a:endParaRPr/>
          </a:p>
        </p:txBody>
      </p:sp>
      <p:pic>
        <p:nvPicPr>
          <p:cNvPr id="63" name="Shape 727" descr="gammasphere"/>
          <p:cNvPicPr>
            <a:picLocks noChangeAspect="1"/>
          </p:cNvPicPr>
          <p:nvPr/>
        </p:nvPicPr>
        <p:blipFill>
          <a:blip r:embed="rId4">
            <a:alphaModFix/>
          </a:blip>
          <a:srcRect l="0" t="0" r="6076" b="0"/>
          <a:stretch/>
        </p:blipFill>
        <p:spPr bwMode="auto">
          <a:xfrm>
            <a:off x="10159184" y="263076"/>
            <a:ext cx="1790265" cy="1912294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ZoneTexte 63"/>
          <p:cNvSpPr txBox="1"/>
          <p:nvPr/>
        </p:nvSpPr>
        <p:spPr bwMode="auto">
          <a:xfrm>
            <a:off x="254182" y="4537887"/>
            <a:ext cx="9925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fr-FR">
              <a:latin typeface="Verdana"/>
              <a:ea typeface="Verdana"/>
              <a:cs typeface="Verdana"/>
            </a:endParaRPr>
          </a:p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Or set a direction by </a:t>
            </a:r>
            <a:r>
              <a:rPr lang="fr-FR">
                <a:latin typeface="Verdana"/>
                <a:ea typeface="Verdana"/>
                <a:cs typeface="Verdana"/>
              </a:rPr>
              <a:t>coincidence</a:t>
            </a:r>
            <a:r>
              <a:rPr lang="fr-FR">
                <a:latin typeface="Verdana"/>
                <a:ea typeface="Verdana"/>
                <a:cs typeface="Verdana"/>
              </a:rPr>
              <a:t> on a gamma on the cascade : </a:t>
            </a:r>
            <a:r>
              <a:rPr lang="fr-FR" i="1">
                <a:latin typeface="Verdana"/>
                <a:ea typeface="Verdana"/>
                <a:cs typeface="Verdana"/>
              </a:rPr>
              <a:t>angular</a:t>
            </a:r>
            <a:r>
              <a:rPr lang="fr-FR" i="1">
                <a:latin typeface="Verdana"/>
                <a:ea typeface="Verdana"/>
                <a:cs typeface="Verdana"/>
              </a:rPr>
              <a:t> </a:t>
            </a:r>
            <a:r>
              <a:rPr lang="fr-FR" i="1">
                <a:latin typeface="Verdana"/>
                <a:ea typeface="Verdana"/>
                <a:cs typeface="Verdana"/>
              </a:rPr>
              <a:t>correlations</a:t>
            </a:r>
            <a:endParaRPr lang="fr-FR" i="1">
              <a:latin typeface="Verdana"/>
              <a:ea typeface="Verdana"/>
              <a:cs typeface="Verdana"/>
            </a:endParaRPr>
          </a:p>
        </p:txBody>
      </p:sp>
      <p:cxnSp>
        <p:nvCxnSpPr>
          <p:cNvPr id="66" name="Connecteur droit avec flèche 65"/>
          <p:cNvCxnSpPr>
            <a:cxnSpLocks/>
          </p:cNvCxnSpPr>
          <p:nvPr/>
        </p:nvCxnSpPr>
        <p:spPr bwMode="auto">
          <a:xfrm flipH="1" flipV="1">
            <a:off x="2534281" y="1930532"/>
            <a:ext cx="342172" cy="6058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8" name="ZoneTexte 67"/>
          <p:cNvSpPr txBox="1"/>
          <p:nvPr/>
        </p:nvSpPr>
        <p:spPr bwMode="auto">
          <a:xfrm>
            <a:off x="6060310" y="2180668"/>
            <a:ext cx="577851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800">
                <a:latin typeface="Verdana"/>
                <a:ea typeface="Verdana"/>
                <a:cs typeface="Verdana"/>
              </a:rPr>
              <a:t></a:t>
            </a:r>
            <a:endParaRPr lang="fr-FR" sz="2800"/>
          </a:p>
        </p:txBody>
      </p:sp>
      <p:sp>
        <p:nvSpPr>
          <p:cNvPr id="69" name="Rectangle 68"/>
          <p:cNvSpPr/>
          <p:nvPr/>
        </p:nvSpPr>
        <p:spPr bwMode="auto">
          <a:xfrm>
            <a:off x="4829563" y="2724581"/>
            <a:ext cx="2305439" cy="4065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72" name="Image 7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69366" y="1939180"/>
            <a:ext cx="1943389" cy="1436153"/>
          </a:xfrm>
          <a:prstGeom prst="rect">
            <a:avLst/>
          </a:prstGeom>
        </p:spPr>
      </p:pic>
      <p:sp>
        <p:nvSpPr>
          <p:cNvPr id="104" name="Rectangle 103"/>
          <p:cNvSpPr/>
          <p:nvPr/>
        </p:nvSpPr>
        <p:spPr bwMode="auto">
          <a:xfrm>
            <a:off x="2497400" y="1809752"/>
            <a:ext cx="1233788" cy="13699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73" name="Group 19"/>
          <p:cNvGrpSpPr>
            <a:grpSpLocks noChangeAspect="1"/>
          </p:cNvGrpSpPr>
          <p:nvPr/>
        </p:nvGrpSpPr>
        <p:grpSpPr bwMode="auto">
          <a:xfrm>
            <a:off x="2497400" y="2240451"/>
            <a:ext cx="751823" cy="730741"/>
            <a:chOff x="1436384" y="2089906"/>
            <a:chExt cx="406297" cy="394904"/>
          </a:xfrm>
        </p:grpSpPr>
        <p:sp>
          <p:nvSpPr>
            <p:cNvPr id="74" name="Oval 20"/>
            <p:cNvSpPr/>
            <p:nvPr/>
          </p:nvSpPr>
          <p:spPr bwMode="auto">
            <a:xfrm>
              <a:off x="1594565" y="2381940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75" name="Oval 21"/>
            <p:cNvSpPr/>
            <p:nvPr/>
          </p:nvSpPr>
          <p:spPr bwMode="auto">
            <a:xfrm>
              <a:off x="1718632" y="2138646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76" name="Oval 22"/>
            <p:cNvSpPr/>
            <p:nvPr/>
          </p:nvSpPr>
          <p:spPr bwMode="auto">
            <a:xfrm>
              <a:off x="1683232" y="233347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77" name="Oval 23"/>
            <p:cNvSpPr/>
            <p:nvPr/>
          </p:nvSpPr>
          <p:spPr bwMode="auto">
            <a:xfrm>
              <a:off x="1518370" y="2357523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78" name="Oval 24"/>
            <p:cNvSpPr/>
            <p:nvPr/>
          </p:nvSpPr>
          <p:spPr bwMode="auto">
            <a:xfrm>
              <a:off x="1732225" y="224039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79" name="Oval 25"/>
            <p:cNvSpPr/>
            <p:nvPr/>
          </p:nvSpPr>
          <p:spPr bwMode="auto">
            <a:xfrm>
              <a:off x="1681505" y="2287478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80" name="Oval 26"/>
            <p:cNvSpPr/>
            <p:nvPr/>
          </p:nvSpPr>
          <p:spPr bwMode="auto">
            <a:xfrm>
              <a:off x="1436384" y="2219116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81" name="Oval 27"/>
            <p:cNvSpPr/>
            <p:nvPr/>
          </p:nvSpPr>
          <p:spPr bwMode="auto">
            <a:xfrm>
              <a:off x="1621276" y="2351467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82" name="Oval 28"/>
            <p:cNvSpPr/>
            <p:nvPr/>
          </p:nvSpPr>
          <p:spPr bwMode="auto">
            <a:xfrm>
              <a:off x="1651006" y="2172444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83" name="Oval 29"/>
            <p:cNvSpPr/>
            <p:nvPr/>
          </p:nvSpPr>
          <p:spPr bwMode="auto">
            <a:xfrm>
              <a:off x="1640436" y="2267683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84" name="Oval 30"/>
            <p:cNvSpPr/>
            <p:nvPr/>
          </p:nvSpPr>
          <p:spPr bwMode="auto">
            <a:xfrm>
              <a:off x="1472203" y="2142600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85" name="Oval 31"/>
            <p:cNvSpPr/>
            <p:nvPr/>
          </p:nvSpPr>
          <p:spPr bwMode="auto">
            <a:xfrm>
              <a:off x="1591137" y="2089906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86" name="Oval 32"/>
            <p:cNvSpPr/>
            <p:nvPr/>
          </p:nvSpPr>
          <p:spPr bwMode="auto">
            <a:xfrm>
              <a:off x="1582659" y="2240395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87" name="Oval 33"/>
            <p:cNvSpPr/>
            <p:nvPr/>
          </p:nvSpPr>
          <p:spPr bwMode="auto">
            <a:xfrm>
              <a:off x="1463298" y="231278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88" name="Oval 34"/>
            <p:cNvSpPr/>
            <p:nvPr/>
          </p:nvSpPr>
          <p:spPr bwMode="auto">
            <a:xfrm>
              <a:off x="1571049" y="233347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89" name="Oval 35"/>
            <p:cNvSpPr/>
            <p:nvPr/>
          </p:nvSpPr>
          <p:spPr bwMode="auto">
            <a:xfrm>
              <a:off x="1522790" y="210323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90" name="Oval 36"/>
            <p:cNvSpPr/>
            <p:nvPr/>
          </p:nvSpPr>
          <p:spPr bwMode="auto">
            <a:xfrm>
              <a:off x="1600163" y="2181467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91" name="Oval 37"/>
            <p:cNvSpPr/>
            <p:nvPr/>
          </p:nvSpPr>
          <p:spPr bwMode="auto">
            <a:xfrm>
              <a:off x="1527431" y="2175625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92" name="Oval 38"/>
            <p:cNvSpPr/>
            <p:nvPr/>
          </p:nvSpPr>
          <p:spPr bwMode="auto">
            <a:xfrm>
              <a:off x="1507210" y="2263163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93" name="Oval 39"/>
            <p:cNvSpPr/>
            <p:nvPr/>
          </p:nvSpPr>
          <p:spPr bwMode="auto">
            <a:xfrm>
              <a:off x="1470476" y="2229279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94" name="Oval 40"/>
            <p:cNvSpPr/>
            <p:nvPr/>
          </p:nvSpPr>
          <p:spPr bwMode="auto">
            <a:xfrm>
              <a:off x="1651876" y="2100682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95" name="Oval 41"/>
            <p:cNvSpPr/>
            <p:nvPr/>
          </p:nvSpPr>
          <p:spPr bwMode="auto">
            <a:xfrm>
              <a:off x="1705021" y="2196232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96" name="Oval 42"/>
            <p:cNvSpPr/>
            <p:nvPr/>
          </p:nvSpPr>
          <p:spPr bwMode="auto">
            <a:xfrm>
              <a:off x="1723395" y="2291046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GB" sz="2400">
                <a:solidFill>
                  <a:srgbClr val="FFFFFF"/>
                </a:solidFill>
                <a:latin typeface="Calibri"/>
              </a:endParaRPr>
            </a:p>
          </p:txBody>
        </p:sp>
      </p:grpSp>
      <p:sp>
        <p:nvSpPr>
          <p:cNvPr id="97" name="Forme libre 96"/>
          <p:cNvSpPr/>
          <p:nvPr/>
        </p:nvSpPr>
        <p:spPr bwMode="auto">
          <a:xfrm rot="20508093">
            <a:off x="3073759" y="2139741"/>
            <a:ext cx="582335" cy="320980"/>
          </a:xfrm>
          <a:custGeom>
            <a:avLst/>
            <a:gdLst>
              <a:gd name="connsiteX0" fmla="*/ 444 w 582335"/>
              <a:gd name="connsiteY0" fmla="*/ 320980 h 320980"/>
              <a:gd name="connsiteX1" fmla="*/ 28153 w 582335"/>
              <a:gd name="connsiteY1" fmla="*/ 140870 h 320980"/>
              <a:gd name="connsiteX2" fmla="*/ 180553 w 582335"/>
              <a:gd name="connsiteY2" fmla="*/ 265561 h 320980"/>
              <a:gd name="connsiteX3" fmla="*/ 152844 w 582335"/>
              <a:gd name="connsiteY3" fmla="*/ 113161 h 320980"/>
              <a:gd name="connsiteX4" fmla="*/ 277535 w 582335"/>
              <a:gd name="connsiteY4" fmla="*/ 223998 h 320980"/>
              <a:gd name="connsiteX5" fmla="*/ 277535 w 582335"/>
              <a:gd name="connsiteY5" fmla="*/ 71598 h 320980"/>
              <a:gd name="connsiteX6" fmla="*/ 388371 w 582335"/>
              <a:gd name="connsiteY6" fmla="*/ 196289 h 320980"/>
              <a:gd name="connsiteX7" fmla="*/ 360662 w 582335"/>
              <a:gd name="connsiteY7" fmla="*/ 30034 h 320980"/>
              <a:gd name="connsiteX8" fmla="*/ 471498 w 582335"/>
              <a:gd name="connsiteY8" fmla="*/ 127016 h 320980"/>
              <a:gd name="connsiteX9" fmla="*/ 471498 w 582335"/>
              <a:gd name="connsiteY9" fmla="*/ 2325 h 320980"/>
              <a:gd name="connsiteX10" fmla="*/ 582335 w 582335"/>
              <a:gd name="connsiteY10" fmla="*/ 57743 h 320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2335" h="320980" fill="norm" stroke="1" extrusionOk="0">
                <a:moveTo>
                  <a:pt x="444" y="320980"/>
                </a:moveTo>
                <a:cubicBezTo>
                  <a:pt x="-711" y="235543"/>
                  <a:pt x="-1865" y="150106"/>
                  <a:pt x="28153" y="140870"/>
                </a:cubicBezTo>
                <a:cubicBezTo>
                  <a:pt x="58171" y="131633"/>
                  <a:pt x="159771" y="270179"/>
                  <a:pt x="180553" y="265561"/>
                </a:cubicBezTo>
                <a:cubicBezTo>
                  <a:pt x="201335" y="260943"/>
                  <a:pt x="136680" y="120088"/>
                  <a:pt x="152844" y="113161"/>
                </a:cubicBezTo>
                <a:cubicBezTo>
                  <a:pt x="169008" y="106234"/>
                  <a:pt x="256753" y="230925"/>
                  <a:pt x="277535" y="223998"/>
                </a:cubicBezTo>
                <a:cubicBezTo>
                  <a:pt x="298317" y="217071"/>
                  <a:pt x="259062" y="76216"/>
                  <a:pt x="277535" y="71598"/>
                </a:cubicBezTo>
                <a:cubicBezTo>
                  <a:pt x="296008" y="66980"/>
                  <a:pt x="374517" y="203216"/>
                  <a:pt x="388371" y="196289"/>
                </a:cubicBezTo>
                <a:cubicBezTo>
                  <a:pt x="402225" y="189362"/>
                  <a:pt x="346808" y="41579"/>
                  <a:pt x="360662" y="30034"/>
                </a:cubicBezTo>
                <a:cubicBezTo>
                  <a:pt x="374517" y="18488"/>
                  <a:pt x="453025" y="131634"/>
                  <a:pt x="471498" y="127016"/>
                </a:cubicBezTo>
                <a:cubicBezTo>
                  <a:pt x="489971" y="122398"/>
                  <a:pt x="453025" y="13870"/>
                  <a:pt x="471498" y="2325"/>
                </a:cubicBezTo>
                <a:cubicBezTo>
                  <a:pt x="489971" y="-9220"/>
                  <a:pt x="536153" y="24261"/>
                  <a:pt x="582335" y="57743"/>
                </a:cubicBezTo>
              </a:path>
            </a:pathLst>
          </a:custGeom>
          <a:ln w="12700"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8" name="ZoneTexte 97"/>
          <p:cNvSpPr txBox="1"/>
          <p:nvPr/>
        </p:nvSpPr>
        <p:spPr bwMode="auto">
          <a:xfrm>
            <a:off x="3045921" y="180975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Symbol"/>
                <a:ea typeface="Verdana"/>
                <a:cs typeface="Verdana"/>
              </a:rPr>
              <a:t>g</a:t>
            </a:r>
            <a:r>
              <a:rPr lang="fr-FR" baseline="-25000">
                <a:latin typeface="Verdana"/>
                <a:ea typeface="Verdana"/>
                <a:cs typeface="Verdana"/>
              </a:rPr>
              <a:t>1</a:t>
            </a:r>
            <a:endParaRPr/>
          </a:p>
        </p:txBody>
      </p:sp>
      <p:sp>
        <p:nvSpPr>
          <p:cNvPr id="100" name="Forme libre 99"/>
          <p:cNvSpPr/>
          <p:nvPr/>
        </p:nvSpPr>
        <p:spPr bwMode="auto">
          <a:xfrm rot="2200162">
            <a:off x="3157285" y="2528213"/>
            <a:ext cx="582335" cy="320980"/>
          </a:xfrm>
          <a:custGeom>
            <a:avLst/>
            <a:gdLst>
              <a:gd name="connsiteX0" fmla="*/ 444 w 582335"/>
              <a:gd name="connsiteY0" fmla="*/ 320980 h 320980"/>
              <a:gd name="connsiteX1" fmla="*/ 28153 w 582335"/>
              <a:gd name="connsiteY1" fmla="*/ 140870 h 320980"/>
              <a:gd name="connsiteX2" fmla="*/ 180553 w 582335"/>
              <a:gd name="connsiteY2" fmla="*/ 265561 h 320980"/>
              <a:gd name="connsiteX3" fmla="*/ 152844 w 582335"/>
              <a:gd name="connsiteY3" fmla="*/ 113161 h 320980"/>
              <a:gd name="connsiteX4" fmla="*/ 277535 w 582335"/>
              <a:gd name="connsiteY4" fmla="*/ 223998 h 320980"/>
              <a:gd name="connsiteX5" fmla="*/ 277535 w 582335"/>
              <a:gd name="connsiteY5" fmla="*/ 71598 h 320980"/>
              <a:gd name="connsiteX6" fmla="*/ 388371 w 582335"/>
              <a:gd name="connsiteY6" fmla="*/ 196289 h 320980"/>
              <a:gd name="connsiteX7" fmla="*/ 360662 w 582335"/>
              <a:gd name="connsiteY7" fmla="*/ 30034 h 320980"/>
              <a:gd name="connsiteX8" fmla="*/ 471498 w 582335"/>
              <a:gd name="connsiteY8" fmla="*/ 127016 h 320980"/>
              <a:gd name="connsiteX9" fmla="*/ 471498 w 582335"/>
              <a:gd name="connsiteY9" fmla="*/ 2325 h 320980"/>
              <a:gd name="connsiteX10" fmla="*/ 582335 w 582335"/>
              <a:gd name="connsiteY10" fmla="*/ 57743 h 320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2335" h="320980" fill="norm" stroke="1" extrusionOk="0">
                <a:moveTo>
                  <a:pt x="444" y="320980"/>
                </a:moveTo>
                <a:cubicBezTo>
                  <a:pt x="-711" y="235543"/>
                  <a:pt x="-1865" y="150106"/>
                  <a:pt x="28153" y="140870"/>
                </a:cubicBezTo>
                <a:cubicBezTo>
                  <a:pt x="58171" y="131633"/>
                  <a:pt x="159771" y="270179"/>
                  <a:pt x="180553" y="265561"/>
                </a:cubicBezTo>
                <a:cubicBezTo>
                  <a:pt x="201335" y="260943"/>
                  <a:pt x="136680" y="120088"/>
                  <a:pt x="152844" y="113161"/>
                </a:cubicBezTo>
                <a:cubicBezTo>
                  <a:pt x="169008" y="106234"/>
                  <a:pt x="256753" y="230925"/>
                  <a:pt x="277535" y="223998"/>
                </a:cubicBezTo>
                <a:cubicBezTo>
                  <a:pt x="298317" y="217071"/>
                  <a:pt x="259062" y="76216"/>
                  <a:pt x="277535" y="71598"/>
                </a:cubicBezTo>
                <a:cubicBezTo>
                  <a:pt x="296008" y="66980"/>
                  <a:pt x="374517" y="203216"/>
                  <a:pt x="388371" y="196289"/>
                </a:cubicBezTo>
                <a:cubicBezTo>
                  <a:pt x="402225" y="189362"/>
                  <a:pt x="346808" y="41579"/>
                  <a:pt x="360662" y="30034"/>
                </a:cubicBezTo>
                <a:cubicBezTo>
                  <a:pt x="374517" y="18488"/>
                  <a:pt x="453025" y="131634"/>
                  <a:pt x="471498" y="127016"/>
                </a:cubicBezTo>
                <a:cubicBezTo>
                  <a:pt x="489971" y="122398"/>
                  <a:pt x="453025" y="13870"/>
                  <a:pt x="471498" y="2325"/>
                </a:cubicBezTo>
                <a:cubicBezTo>
                  <a:pt x="489971" y="-9220"/>
                  <a:pt x="536153" y="24261"/>
                  <a:pt x="582335" y="57743"/>
                </a:cubicBezTo>
              </a:path>
            </a:pathLst>
          </a:custGeom>
          <a:ln w="12700"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2" name="ZoneTexte 101"/>
          <p:cNvSpPr txBox="1"/>
          <p:nvPr/>
        </p:nvSpPr>
        <p:spPr bwMode="auto">
          <a:xfrm>
            <a:off x="3354161" y="2248254"/>
            <a:ext cx="377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800">
                <a:latin typeface="Symbol"/>
                <a:ea typeface="Verdana"/>
                <a:cs typeface="Verdana"/>
              </a:rPr>
              <a:t>q</a:t>
            </a:r>
            <a:endParaRPr lang="fr-FR"/>
          </a:p>
        </p:txBody>
      </p:sp>
      <p:sp>
        <p:nvSpPr>
          <p:cNvPr id="103" name="ZoneTexte 102"/>
          <p:cNvSpPr txBox="1"/>
          <p:nvPr/>
        </p:nvSpPr>
        <p:spPr bwMode="auto">
          <a:xfrm>
            <a:off x="3324367" y="269941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Symbol"/>
                <a:ea typeface="Verdana"/>
                <a:cs typeface="Verdana"/>
              </a:rPr>
              <a:t>g</a:t>
            </a:r>
            <a:r>
              <a:rPr lang="fr-FR" baseline="-25000">
                <a:latin typeface="Verdana"/>
                <a:ea typeface="Verdana"/>
                <a:cs typeface="Verdana"/>
              </a:rPr>
              <a:t>2</a:t>
            </a:r>
            <a:endParaRPr/>
          </a:p>
        </p:txBody>
      </p:sp>
      <p:sp>
        <p:nvSpPr>
          <p:cNvPr id="105" name="ZoneTexte 104"/>
          <p:cNvSpPr txBox="1"/>
          <p:nvPr/>
        </p:nvSpPr>
        <p:spPr bwMode="auto">
          <a:xfrm>
            <a:off x="7093349" y="3169780"/>
            <a:ext cx="42066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A</a:t>
            </a:r>
            <a:r>
              <a:rPr lang="fr-FR" baseline="-25000">
                <a:latin typeface="Verdana"/>
                <a:ea typeface="Verdana"/>
                <a:cs typeface="Verdana"/>
              </a:rPr>
              <a:t>k</a:t>
            </a:r>
            <a:r>
              <a:rPr lang="fr-FR">
                <a:latin typeface="Verdana"/>
                <a:ea typeface="Verdana"/>
                <a:cs typeface="Verdana"/>
              </a:rPr>
              <a:t> </a:t>
            </a:r>
            <a:r>
              <a:rPr lang="fr-FR">
                <a:latin typeface="Verdana"/>
                <a:ea typeface="Verdana"/>
                <a:cs typeface="Verdana"/>
              </a:rPr>
              <a:t> Theory</a:t>
            </a:r>
            <a:endParaRPr/>
          </a:p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P</a:t>
            </a:r>
            <a:r>
              <a:rPr lang="fr-FR" baseline="-25000">
                <a:latin typeface="Verdana"/>
                <a:ea typeface="Verdana"/>
                <a:cs typeface="Verdana"/>
              </a:rPr>
              <a:t>k</a:t>
            </a:r>
            <a:r>
              <a:rPr lang="fr-FR">
                <a:latin typeface="Verdana"/>
                <a:ea typeface="Verdana"/>
                <a:cs typeface="Verdana"/>
              </a:rPr>
              <a:t>(cos(</a:t>
            </a:r>
            <a:r>
              <a:rPr lang="fr-FR">
                <a:latin typeface="Symbol"/>
                <a:ea typeface="Verdana"/>
                <a:cs typeface="Verdana"/>
              </a:rPr>
              <a:t>q</a:t>
            </a:r>
            <a:r>
              <a:rPr lang="fr-FR">
                <a:latin typeface="Verdana"/>
                <a:ea typeface="Verdana"/>
                <a:cs typeface="Verdana"/>
              </a:rPr>
              <a:t>))  Legendre </a:t>
            </a:r>
            <a:r>
              <a:rPr lang="fr-FR">
                <a:latin typeface="Verdana"/>
                <a:ea typeface="Verdana"/>
                <a:cs typeface="Verdana"/>
              </a:rPr>
              <a:t>polinomials</a:t>
            </a:r>
            <a:endParaRPr lang="fr-FR">
              <a:latin typeface="Verdana"/>
              <a:ea typeface="Verdana"/>
              <a:cs typeface="Verdana"/>
            </a:endParaRPr>
          </a:p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k </a:t>
            </a:r>
            <a:r>
              <a:rPr lang="fr-FR">
                <a:latin typeface="Verdana"/>
                <a:ea typeface="Verdana"/>
                <a:cs typeface="Verdana"/>
              </a:rPr>
              <a:t>integer</a:t>
            </a:r>
            <a:r>
              <a:rPr lang="fr-FR">
                <a:latin typeface="Verdana"/>
                <a:ea typeface="Verdana"/>
                <a:cs typeface="Verdana"/>
              </a:rPr>
              <a:t> up to min{2J</a:t>
            </a:r>
            <a:r>
              <a:rPr lang="fr-FR" baseline="-25000">
                <a:latin typeface="Verdana"/>
                <a:ea typeface="Verdana"/>
                <a:cs typeface="Verdana"/>
              </a:rPr>
              <a:t>2</a:t>
            </a:r>
            <a:r>
              <a:rPr lang="fr-FR">
                <a:latin typeface="Verdana"/>
                <a:ea typeface="Verdana"/>
                <a:cs typeface="Verdana"/>
              </a:rPr>
              <a:t>, </a:t>
            </a:r>
            <a:r>
              <a:rPr lang="fr-FR">
                <a:latin typeface="Symbol"/>
                <a:ea typeface="Verdana"/>
                <a:cs typeface="Verdana"/>
              </a:rPr>
              <a:t>l</a:t>
            </a:r>
            <a:r>
              <a:rPr lang="fr-FR" baseline="-25000">
                <a:latin typeface="Verdana"/>
                <a:ea typeface="Verdana"/>
                <a:cs typeface="Verdana"/>
              </a:rPr>
              <a:t>1</a:t>
            </a:r>
            <a:r>
              <a:rPr lang="fr-FR">
                <a:latin typeface="Verdana"/>
                <a:ea typeface="Verdana"/>
                <a:cs typeface="Verdana"/>
              </a:rPr>
              <a:t>, </a:t>
            </a:r>
            <a:r>
              <a:rPr lang="fr-FR">
                <a:latin typeface="Symbol"/>
                <a:ea typeface="Verdana"/>
                <a:cs typeface="Verdana"/>
              </a:rPr>
              <a:t>l</a:t>
            </a:r>
            <a:r>
              <a:rPr lang="fr-FR" baseline="-25000">
                <a:latin typeface="Verdana"/>
                <a:ea typeface="Verdana"/>
                <a:cs typeface="Verdana"/>
              </a:rPr>
              <a:t>2</a:t>
            </a:r>
            <a:r>
              <a:rPr lang="fr-FR">
                <a:latin typeface="Verdana"/>
                <a:ea typeface="Verdana"/>
                <a:cs typeface="Verdana"/>
              </a:rPr>
              <a:t>}</a:t>
            </a:r>
            <a:endParaRPr lang="fr-FR">
              <a:latin typeface="Verdana"/>
              <a:ea typeface="Verdana"/>
              <a:cs typeface="Verdana"/>
            </a:endParaRPr>
          </a:p>
        </p:txBody>
      </p:sp>
      <p:sp>
        <p:nvSpPr>
          <p:cNvPr id="106" name="ZoneTexte 105"/>
          <p:cNvSpPr txBox="1"/>
          <p:nvPr/>
        </p:nvSpPr>
        <p:spPr bwMode="auto">
          <a:xfrm>
            <a:off x="245350" y="5337154"/>
            <a:ext cx="3176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If max </a:t>
            </a:r>
            <a:r>
              <a:rPr lang="fr-FR">
                <a:latin typeface="Verdana"/>
                <a:ea typeface="Verdana"/>
                <a:cs typeface="Verdana"/>
              </a:rPr>
              <a:t>multipolarity</a:t>
            </a:r>
            <a:r>
              <a:rPr lang="fr-FR">
                <a:latin typeface="Verdana"/>
                <a:ea typeface="Verdana"/>
                <a:cs typeface="Verdana"/>
              </a:rPr>
              <a:t> = 2 :</a:t>
            </a:r>
            <a:endParaRPr/>
          </a:p>
        </p:txBody>
      </p:sp>
      <p:pic>
        <p:nvPicPr>
          <p:cNvPr id="108" name="Image 107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422947" y="5232209"/>
            <a:ext cx="5613998" cy="579222"/>
          </a:xfrm>
          <a:prstGeom prst="rect">
            <a:avLst/>
          </a:prstGeom>
        </p:spPr>
      </p:pic>
      <p:pic>
        <p:nvPicPr>
          <p:cNvPr id="110" name="Image 109" descr="Une image contenant texte&#10;&#10;Description générée automatiquement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328728" y="5363586"/>
            <a:ext cx="1320800" cy="342900"/>
          </a:xfrm>
          <a:prstGeom prst="rect">
            <a:avLst/>
          </a:prstGeom>
        </p:spPr>
      </p:pic>
      <p:pic>
        <p:nvPicPr>
          <p:cNvPr id="112" name="Image 111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736637" y="5833548"/>
            <a:ext cx="7772400" cy="5603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>
          <a:xfrm>
            <a:off x="153742" y="270093"/>
            <a:ext cx="12192000" cy="891903"/>
          </a:xfrm>
        </p:spPr>
        <p:txBody>
          <a:bodyPr/>
          <a:lstStyle/>
          <a:p>
            <a:pPr>
              <a:defRPr/>
            </a:pPr>
            <a:r>
              <a:rPr lang="fr-FR" sz="3200"/>
              <a:t>Examples</a:t>
            </a:r>
            <a:r>
              <a:rPr lang="fr-FR" sz="3200"/>
              <a:t> of </a:t>
            </a:r>
            <a:r>
              <a:rPr lang="fr-FR" sz="3200"/>
              <a:t>theoretical</a:t>
            </a:r>
            <a:r>
              <a:rPr lang="fr-FR" sz="3200"/>
              <a:t> </a:t>
            </a:r>
            <a:r>
              <a:rPr lang="fr-FR" sz="3200"/>
              <a:t>angular</a:t>
            </a:r>
            <a:r>
              <a:rPr lang="fr-FR" sz="3200"/>
              <a:t> </a:t>
            </a:r>
            <a:r>
              <a:rPr lang="fr-FR" sz="3200"/>
              <a:t>correlation</a:t>
            </a:r>
            <a:r>
              <a:rPr lang="fr-FR" sz="3200"/>
              <a:t> </a:t>
            </a:r>
            <a:r>
              <a:rPr lang="fr-FR" sz="3200"/>
              <a:t>functions</a:t>
            </a:r>
            <a:endParaRPr lang="fr-FR" sz="320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3742" y="1291300"/>
            <a:ext cx="7772400" cy="4275400"/>
          </a:xfrm>
          <a:prstGeom prst="rect">
            <a:avLst/>
          </a:prstGeom>
        </p:spPr>
      </p:pic>
      <p:pic>
        <p:nvPicPr>
          <p:cNvPr id="12" name="Image 11" descr="Une image contenant table&#10;&#10;Description générée automatiquement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472657" y="2183203"/>
            <a:ext cx="2594347" cy="140739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676293" y="1010648"/>
            <a:ext cx="4187077" cy="43200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 bwMode="auto">
          <a:xfrm>
            <a:off x="27710" y="6511726"/>
            <a:ext cx="74793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200" i="1">
                <a:latin typeface="Verdana"/>
                <a:ea typeface="Verdana"/>
                <a:cs typeface="Verdana"/>
              </a:rPr>
              <a:t>Data </a:t>
            </a:r>
            <a:r>
              <a:rPr lang="fr-FR" sz="1200" i="1">
                <a:latin typeface="Verdana"/>
                <a:ea typeface="Verdana"/>
                <a:cs typeface="Verdana"/>
              </a:rPr>
              <a:t>from</a:t>
            </a:r>
            <a:r>
              <a:rPr lang="fr-FR" sz="1200" i="1">
                <a:latin typeface="Verdana"/>
                <a:ea typeface="Verdana"/>
                <a:cs typeface="Verdana"/>
              </a:rPr>
              <a:t> https://</a:t>
            </a:r>
            <a:r>
              <a:rPr lang="fr-FR" sz="1200" i="1">
                <a:latin typeface="Verdana"/>
                <a:ea typeface="Verdana"/>
                <a:cs typeface="Verdana"/>
              </a:rPr>
              <a:t>griffincollaboration.github.io</a:t>
            </a:r>
            <a:r>
              <a:rPr lang="fr-FR" sz="1200" i="1">
                <a:latin typeface="Verdana"/>
                <a:ea typeface="Verdana"/>
                <a:cs typeface="Verdana"/>
              </a:rPr>
              <a:t>/</a:t>
            </a:r>
            <a:r>
              <a:rPr lang="fr-FR" sz="1200" i="1">
                <a:latin typeface="Verdana"/>
                <a:ea typeface="Verdana"/>
                <a:cs typeface="Verdana"/>
              </a:rPr>
              <a:t>AngularCorrelationUtility</a:t>
            </a:r>
            <a:r>
              <a:rPr lang="fr-FR" sz="1200" i="1">
                <a:latin typeface="Verdana"/>
                <a:ea typeface="Verdana"/>
                <a:cs typeface="Verdana"/>
              </a:rPr>
              <a:t>/</a:t>
            </a:r>
            <a:endParaRPr/>
          </a:p>
        </p:txBody>
      </p:sp>
      <p:sp>
        <p:nvSpPr>
          <p:cNvPr id="17" name="ZoneTexte 16"/>
          <p:cNvSpPr txBox="1"/>
          <p:nvPr/>
        </p:nvSpPr>
        <p:spPr bwMode="auto">
          <a:xfrm>
            <a:off x="7948975" y="4045526"/>
            <a:ext cx="3641710" cy="1651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>
                <a:latin typeface="Verdana"/>
                <a:ea typeface="Verdana"/>
                <a:cs typeface="Verdana"/>
              </a:rPr>
              <a:t>Real life:</a:t>
            </a:r>
            <a:endParaRPr/>
          </a:p>
          <a:p>
            <a:pPr algn="ctr">
              <a:defRPr/>
            </a:pPr>
            <a:endParaRPr lang="fr-FR" sz="1000">
              <a:latin typeface="Verdana"/>
              <a:ea typeface="Verdana"/>
              <a:cs typeface="Verdana"/>
            </a:endParaRPr>
          </a:p>
          <a:p>
            <a:pPr algn="ctr">
              <a:defRPr/>
            </a:pPr>
            <a:r>
              <a:rPr lang="fr-FR" sz="2000">
                <a:latin typeface="Verdana"/>
                <a:ea typeface="Verdana"/>
                <a:cs typeface="Verdana"/>
              </a:rPr>
              <a:t>a</a:t>
            </a:r>
            <a:r>
              <a:rPr lang="fr-FR" sz="2000" baseline="-25000">
                <a:latin typeface="Verdana"/>
                <a:ea typeface="Verdana"/>
                <a:cs typeface="Verdana"/>
              </a:rPr>
              <a:t>k</a:t>
            </a:r>
            <a:r>
              <a:rPr lang="fr-FR" sz="2000">
                <a:latin typeface="Verdana"/>
                <a:ea typeface="Verdana"/>
                <a:cs typeface="Verdana"/>
              </a:rPr>
              <a:t> = </a:t>
            </a:r>
            <a:r>
              <a:rPr lang="fr-FR" sz="2000">
                <a:latin typeface="Verdana"/>
                <a:ea typeface="Verdana"/>
                <a:cs typeface="Verdana"/>
              </a:rPr>
              <a:t>q</a:t>
            </a:r>
            <a:r>
              <a:rPr lang="fr-FR" sz="2000" baseline="-25000">
                <a:latin typeface="Verdana"/>
                <a:ea typeface="Verdana"/>
                <a:cs typeface="Verdana"/>
              </a:rPr>
              <a:t>k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a</a:t>
            </a:r>
            <a:r>
              <a:rPr lang="fr-FR" sz="2000" baseline="-25000">
                <a:latin typeface="Verdana"/>
                <a:ea typeface="Verdana"/>
                <a:cs typeface="Verdana"/>
              </a:rPr>
              <a:t>th</a:t>
            </a:r>
            <a:endParaRPr lang="fr-FR" sz="2000" baseline="-25000">
              <a:latin typeface="Verdana"/>
              <a:ea typeface="Verdana"/>
              <a:cs typeface="Verdana"/>
            </a:endParaRPr>
          </a:p>
          <a:p>
            <a:pPr algn="ctr">
              <a:defRPr/>
            </a:pPr>
            <a:endParaRPr lang="fr-FR" sz="2000" baseline="-25000">
              <a:latin typeface="Verdana"/>
              <a:ea typeface="Verdana"/>
              <a:cs typeface="Verdana"/>
            </a:endParaRPr>
          </a:p>
          <a:p>
            <a:pPr algn="ctr">
              <a:defRPr/>
            </a:pPr>
            <a:r>
              <a:rPr lang="fr-FR" sz="2000">
                <a:latin typeface="Verdana"/>
                <a:ea typeface="Verdana"/>
                <a:cs typeface="Verdana"/>
              </a:rPr>
              <a:t>q</a:t>
            </a:r>
            <a:r>
              <a:rPr lang="fr-FR" sz="2000" baseline="-25000">
                <a:latin typeface="Verdana"/>
                <a:ea typeface="Verdana"/>
                <a:cs typeface="Verdana"/>
              </a:rPr>
              <a:t>k</a:t>
            </a:r>
            <a:r>
              <a:rPr lang="fr-FR" sz="2000" baseline="-25000">
                <a:latin typeface="Verdana"/>
                <a:ea typeface="Verdana"/>
                <a:cs typeface="Verdana"/>
              </a:rPr>
              <a:t> </a:t>
            </a:r>
            <a:r>
              <a:rPr lang="fr-FR" sz="2000" baseline="-25000">
                <a:latin typeface="Verdana"/>
                <a:ea typeface="Verdana"/>
                <a:cs typeface="Verdana"/>
              </a:rPr>
              <a:t> </a:t>
            </a:r>
            <a:r>
              <a:rPr lang="fr-FR" sz="2000">
                <a:latin typeface="Verdana"/>
                <a:ea typeface="Verdana"/>
                <a:cs typeface="Verdana"/>
              </a:rPr>
              <a:t>response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function</a:t>
            </a:r>
            <a:r>
              <a:rPr lang="fr-FR" sz="2000">
                <a:latin typeface="Verdana"/>
                <a:ea typeface="Verdana"/>
                <a:cs typeface="Verdana"/>
              </a:rPr>
              <a:t> of the gamma </a:t>
            </a:r>
            <a:r>
              <a:rPr lang="fr-FR" sz="2000">
                <a:latin typeface="Verdana"/>
                <a:ea typeface="Verdana"/>
                <a:cs typeface="Verdana"/>
              </a:rPr>
              <a:t>array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used</a:t>
            </a:r>
            <a:endParaRPr lang="fr-FR" sz="2000">
              <a:latin typeface="Verdana"/>
              <a:ea typeface="Verdana"/>
              <a:cs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3600" baseline="30000"/>
              <a:t>109</a:t>
            </a:r>
            <a:r>
              <a:rPr lang="fr-FR" sz="3600"/>
              <a:t>Te </a:t>
            </a:r>
            <a:r>
              <a:rPr lang="fr-FR" sz="3600"/>
              <a:t>from</a:t>
            </a:r>
            <a:r>
              <a:rPr lang="fr-FR" sz="3600"/>
              <a:t> fusion-</a:t>
            </a:r>
            <a:r>
              <a:rPr lang="fr-FR" sz="3600"/>
              <a:t>evaporation</a:t>
            </a:r>
            <a:r>
              <a:rPr lang="fr-FR" sz="3600"/>
              <a:t> </a:t>
            </a:r>
            <a:r>
              <a:rPr lang="fr-FR" sz="3600"/>
              <a:t>reactions</a:t>
            </a:r>
            <a:endParaRPr lang="fr-FR" sz="360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3462" y="1176766"/>
            <a:ext cx="7188200" cy="42291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835565" y="2973628"/>
            <a:ext cx="5287318" cy="296089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 bwMode="auto">
          <a:xfrm>
            <a:off x="53462" y="6542395"/>
            <a:ext cx="7080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200" i="1"/>
              <a:t>https://</a:t>
            </a:r>
            <a:r>
              <a:rPr lang="fr-FR" sz="1200" i="1"/>
              <a:t>ns.ph.liv.ac.uk</a:t>
            </a:r>
            <a:r>
              <a:rPr lang="fr-FR" sz="1200" i="1"/>
              <a:t>/~</a:t>
            </a:r>
            <a:r>
              <a:rPr lang="fr-FR" sz="1200" i="1"/>
              <a:t>ajb</a:t>
            </a:r>
            <a:r>
              <a:rPr lang="fr-FR" sz="1200" i="1"/>
              <a:t>/</a:t>
            </a:r>
            <a:r>
              <a:rPr lang="fr-FR" sz="1200" i="1"/>
              <a:t>summerschool</a:t>
            </a:r>
            <a:r>
              <a:rPr lang="fr-FR" sz="1200" i="1"/>
              <a:t>/files/ESP-Lecture4.pdf</a:t>
            </a:r>
            <a:endParaRPr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4"/>
          <a:srcRect l="0" t="7224" r="0" b="0"/>
          <a:stretch/>
        </p:blipFill>
        <p:spPr bwMode="auto">
          <a:xfrm>
            <a:off x="6962017" y="1267448"/>
            <a:ext cx="4517707" cy="1657712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 bwMode="auto">
          <a:xfrm>
            <a:off x="4460446" y="1395605"/>
            <a:ext cx="2375119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endParaRPr lang="fr-FR">
              <a:latin typeface="Verdana"/>
              <a:ea typeface="Verdana"/>
              <a:cs typeface="Verdana"/>
            </a:endParaRPr>
          </a:p>
          <a:p>
            <a:pPr>
              <a:defRPr/>
            </a:pPr>
            <a:endParaRPr lang="fr-FR">
              <a:latin typeface="Verdana"/>
              <a:ea typeface="Verdana"/>
              <a:cs typeface="Verdana"/>
            </a:endParaRPr>
          </a:p>
          <a:p>
            <a:pPr>
              <a:defRPr/>
            </a:pPr>
            <a:endParaRPr lang="fr-FR">
              <a:latin typeface="Verdana"/>
              <a:ea typeface="Verdana"/>
              <a:cs typeface="Verdana"/>
            </a:endParaRPr>
          </a:p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A</a:t>
            </a:r>
            <a:r>
              <a:rPr lang="fr-FR" baseline="-25000">
                <a:latin typeface="Verdana"/>
                <a:ea typeface="Verdana"/>
                <a:cs typeface="Verdana"/>
              </a:rPr>
              <a:t>4</a:t>
            </a:r>
            <a:r>
              <a:rPr lang="fr-FR">
                <a:latin typeface="Verdana"/>
                <a:ea typeface="Verdana"/>
                <a:cs typeface="Verdana"/>
              </a:rPr>
              <a:t>/A</a:t>
            </a:r>
            <a:r>
              <a:rPr lang="fr-FR" baseline="-25000">
                <a:latin typeface="Verdana"/>
                <a:ea typeface="Verdana"/>
                <a:cs typeface="Verdana"/>
              </a:rPr>
              <a:t>0</a:t>
            </a:r>
            <a:r>
              <a:rPr lang="fr-FR">
                <a:latin typeface="Verdana"/>
                <a:ea typeface="Verdana"/>
                <a:cs typeface="Verdana"/>
              </a:rPr>
              <a:t> ~ 0</a:t>
            </a:r>
            <a:endParaRPr/>
          </a:p>
          <a:p>
            <a:pPr>
              <a:defRPr/>
            </a:pPr>
            <a:endParaRPr lang="fr-FR">
              <a:latin typeface="Verdana"/>
              <a:ea typeface="Verdana"/>
              <a:cs typeface="Verdana"/>
            </a:endParaRPr>
          </a:p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A2/A0 ~ +0.3 pure </a:t>
            </a:r>
            <a:r>
              <a:rPr lang="fr-FR">
                <a:latin typeface="Verdana"/>
                <a:ea typeface="Verdana"/>
                <a:cs typeface="Verdana"/>
              </a:rPr>
              <a:t>quadrupole</a:t>
            </a:r>
            <a:r>
              <a:rPr lang="fr-FR">
                <a:latin typeface="Verdana"/>
                <a:ea typeface="Verdana"/>
                <a:cs typeface="Verdana"/>
              </a:rPr>
              <a:t> transition</a:t>
            </a:r>
            <a:endParaRPr/>
          </a:p>
          <a:p>
            <a:pPr>
              <a:defRPr/>
            </a:pPr>
            <a:endParaRPr lang="fr-FR">
              <a:latin typeface="Verdana"/>
              <a:ea typeface="Verdana"/>
              <a:cs typeface="Verdana"/>
            </a:endParaRPr>
          </a:p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A2/A0 ~ -0.3 pure </a:t>
            </a:r>
            <a:r>
              <a:rPr lang="fr-FR">
                <a:latin typeface="Verdana"/>
                <a:ea typeface="Verdana"/>
                <a:cs typeface="Verdana"/>
              </a:rPr>
              <a:t>dipole</a:t>
            </a:r>
            <a:r>
              <a:rPr lang="fr-FR">
                <a:latin typeface="Verdana"/>
                <a:ea typeface="Verdana"/>
                <a:cs typeface="Verdana"/>
              </a:rPr>
              <a:t> transition</a:t>
            </a:r>
            <a:endParaRPr/>
          </a:p>
          <a:p>
            <a:pPr>
              <a:defRPr/>
            </a:pPr>
            <a:endParaRPr lang="fr-FR">
              <a:latin typeface="Verdana"/>
              <a:ea typeface="Verdana"/>
              <a:cs typeface="Verdana"/>
            </a:endParaRPr>
          </a:p>
          <a:p>
            <a:pPr>
              <a:defRPr/>
            </a:pPr>
            <a:endParaRPr lang="fr-FR">
              <a:latin typeface="Verdana"/>
              <a:ea typeface="Verdana"/>
              <a:cs typeface="Verdana"/>
            </a:endParaRPr>
          </a:p>
          <a:p>
            <a:pPr>
              <a:defRPr/>
            </a:pPr>
            <a:endParaRPr lang="fr-FR">
              <a:latin typeface="Verdana"/>
              <a:ea typeface="Verdana"/>
              <a:cs typeface="Verdana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314559" y="5431845"/>
            <a:ext cx="4475124" cy="58189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0" name="ZoneTexte 19"/>
          <p:cNvSpPr txBox="1"/>
          <p:nvPr/>
        </p:nvSpPr>
        <p:spPr bwMode="auto">
          <a:xfrm>
            <a:off x="7623616" y="5461306"/>
            <a:ext cx="6172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A</a:t>
            </a:r>
            <a:r>
              <a:rPr lang="fr-FR" baseline="-25000">
                <a:latin typeface="Verdana"/>
                <a:ea typeface="Verdana"/>
                <a:cs typeface="Verdana"/>
              </a:rPr>
              <a:t>4</a:t>
            </a:r>
            <a:r>
              <a:rPr lang="fr-FR">
                <a:latin typeface="Verdana"/>
                <a:ea typeface="Verdana"/>
                <a:cs typeface="Verdana"/>
              </a:rPr>
              <a:t>/A</a:t>
            </a:r>
            <a:r>
              <a:rPr lang="fr-FR" baseline="-25000">
                <a:latin typeface="Verdana"/>
                <a:ea typeface="Verdana"/>
                <a:cs typeface="Verdana"/>
              </a:rPr>
              <a:t>0</a:t>
            </a:r>
            <a:r>
              <a:rPr lang="fr-FR">
                <a:latin typeface="Verdana"/>
                <a:ea typeface="Verdana"/>
                <a:cs typeface="Verdana"/>
              </a:rPr>
              <a:t> ~ 0 </a:t>
            </a:r>
            <a:r>
              <a:rPr lang="fr-FR">
                <a:latin typeface="Verdana"/>
                <a:ea typeface="Verdana"/>
                <a:cs typeface="Verdana"/>
              </a:rPr>
              <a:t>  W(</a:t>
            </a:r>
            <a:r>
              <a:rPr lang="fr-FR">
                <a:latin typeface="Symbol"/>
                <a:ea typeface="Verdana"/>
                <a:cs typeface="Verdana"/>
              </a:rPr>
              <a:t>q</a:t>
            </a:r>
            <a:r>
              <a:rPr lang="fr-FR">
                <a:latin typeface="Verdana"/>
                <a:ea typeface="Verdana"/>
                <a:cs typeface="Verdana"/>
              </a:rPr>
              <a:t>) </a:t>
            </a:r>
            <a:r>
              <a:rPr lang="fr-FR">
                <a:latin typeface="Verdana"/>
                <a:ea typeface="Verdana"/>
                <a:cs typeface="Verdana"/>
              </a:rPr>
              <a:t>linear</a:t>
            </a:r>
            <a:r>
              <a:rPr lang="fr-FR">
                <a:latin typeface="Verdana"/>
                <a:ea typeface="Verdana"/>
                <a:cs typeface="Verdana"/>
              </a:rPr>
              <a:t> in cos</a:t>
            </a:r>
            <a:r>
              <a:rPr lang="fr-FR" baseline="30000">
                <a:latin typeface="Verdana"/>
                <a:ea typeface="Verdana"/>
                <a:cs typeface="Verdana"/>
              </a:rPr>
              <a:t>2</a:t>
            </a:r>
            <a:r>
              <a:rPr lang="fr-FR">
                <a:latin typeface="Symbol"/>
                <a:ea typeface="Verdana"/>
                <a:cs typeface="Verdana"/>
              </a:rPr>
              <a:t>q</a:t>
            </a:r>
            <a:endParaRPr lang="fr-FR">
              <a:latin typeface="Symbol"/>
              <a:ea typeface="Verdana"/>
              <a:cs typeface="Verdana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6502365" y="1554161"/>
            <a:ext cx="632007" cy="134025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7" name="Ellipse 26"/>
          <p:cNvSpPr/>
          <p:nvPr/>
        </p:nvSpPr>
        <p:spPr bwMode="auto">
          <a:xfrm>
            <a:off x="7980218" y="1595726"/>
            <a:ext cx="457200" cy="219221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8" name="Ellipse 27"/>
          <p:cNvSpPr/>
          <p:nvPr/>
        </p:nvSpPr>
        <p:spPr bwMode="auto">
          <a:xfrm>
            <a:off x="8947374" y="1395605"/>
            <a:ext cx="457200" cy="219221"/>
          </a:xfrm>
          <a:prstGeom prst="ellipse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4000"/>
              <a:t>Polar plots as a </a:t>
            </a:r>
            <a:r>
              <a:rPr lang="fr-FR" sz="4000"/>
              <a:t>function</a:t>
            </a:r>
            <a:r>
              <a:rPr lang="fr-FR" sz="4000"/>
              <a:t> of </a:t>
            </a:r>
            <a:r>
              <a:rPr lang="fr-FR" sz="4000"/>
              <a:t>beam</a:t>
            </a:r>
            <a:r>
              <a:rPr lang="fr-FR" sz="4000"/>
              <a:t> </a:t>
            </a:r>
            <a:r>
              <a:rPr lang="fr-FR" sz="4000"/>
              <a:t>velocity</a:t>
            </a:r>
            <a:r>
              <a:rPr lang="fr-FR" sz="4000"/>
              <a:t> </a:t>
            </a:r>
            <a:r>
              <a:rPr lang="fr-FR" sz="4000">
                <a:latin typeface="Symbol"/>
              </a:rPr>
              <a:t>b</a:t>
            </a:r>
            <a:endParaRPr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rcRect l="0" t="1" r="0" b="17795"/>
          <a:stretch/>
        </p:blipFill>
        <p:spPr bwMode="auto">
          <a:xfrm>
            <a:off x="300614" y="1579470"/>
            <a:ext cx="7645400" cy="440569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 bwMode="auto">
          <a:xfrm>
            <a:off x="0" y="6507408"/>
            <a:ext cx="54055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i="1">
                <a:latin typeface="Verdana"/>
                <a:ea typeface="Verdana"/>
                <a:cs typeface="Verdana"/>
              </a:rPr>
              <a:t>Mueller al, </a:t>
            </a:r>
            <a:r>
              <a:rPr lang="fr-FR" sz="1100" i="1">
                <a:latin typeface="Verdana"/>
                <a:ea typeface="Verdana"/>
                <a:cs typeface="Verdana"/>
              </a:rPr>
              <a:t>Nucl</a:t>
            </a:r>
            <a:r>
              <a:rPr lang="fr-FR" sz="1100" i="1">
                <a:latin typeface="Verdana"/>
                <a:ea typeface="Verdana"/>
                <a:cs typeface="Verdana"/>
              </a:rPr>
              <a:t>. </a:t>
            </a:r>
            <a:r>
              <a:rPr lang="fr-FR" sz="1100" i="1">
                <a:latin typeface="Verdana"/>
                <a:ea typeface="Verdana"/>
                <a:cs typeface="Verdana"/>
              </a:rPr>
              <a:t>Instrum</a:t>
            </a:r>
            <a:r>
              <a:rPr lang="fr-FR" sz="1100" i="1">
                <a:latin typeface="Verdana"/>
                <a:ea typeface="Verdana"/>
                <a:cs typeface="Verdana"/>
              </a:rPr>
              <a:t>. Methods 466,492 (2001).</a:t>
            </a:r>
            <a:endParaRPr lang="fr-FR" sz="1100" i="1">
              <a:latin typeface="Verdana"/>
              <a:ea typeface="Verdana"/>
              <a:cs typeface="Verdana"/>
            </a:endParaRPr>
          </a:p>
        </p:txBody>
      </p:sp>
      <p:sp>
        <p:nvSpPr>
          <p:cNvPr id="11" name="ZoneTexte 10"/>
          <p:cNvSpPr txBox="1"/>
          <p:nvPr/>
        </p:nvSpPr>
        <p:spPr bwMode="auto">
          <a:xfrm>
            <a:off x="8392390" y="1676399"/>
            <a:ext cx="3355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In the lab. frame</a:t>
            </a:r>
            <a:endParaRPr/>
          </a:p>
          <a:p>
            <a:pPr>
              <a:defRPr/>
            </a:pPr>
            <a:endParaRPr lang="fr-FR">
              <a:latin typeface="Verdana"/>
              <a:ea typeface="Verdana"/>
              <a:cs typeface="Verdana"/>
            </a:endParaRPr>
          </a:p>
          <a:p>
            <a:pPr>
              <a:defRPr/>
            </a:pPr>
            <a:r>
              <a:rPr lang="fr-FR">
                <a:latin typeface="Symbol"/>
                <a:ea typeface="Verdana"/>
                <a:cs typeface="Verdana"/>
              </a:rPr>
              <a:t>s</a:t>
            </a:r>
            <a:r>
              <a:rPr lang="fr-FR">
                <a:latin typeface="Verdana"/>
                <a:ea typeface="Verdana"/>
                <a:cs typeface="Verdana"/>
              </a:rPr>
              <a:t>/l = </a:t>
            </a:r>
            <a:r>
              <a:rPr lang="fr-FR">
                <a:latin typeface="Verdana"/>
                <a:ea typeface="Verdana"/>
                <a:cs typeface="Verdana"/>
              </a:rPr>
              <a:t>width</a:t>
            </a:r>
            <a:r>
              <a:rPr lang="fr-FR">
                <a:latin typeface="Verdana"/>
                <a:ea typeface="Verdana"/>
                <a:cs typeface="Verdana"/>
              </a:rPr>
              <a:t> of the </a:t>
            </a:r>
            <a:r>
              <a:rPr lang="fr-FR">
                <a:latin typeface="Verdana"/>
                <a:ea typeface="Verdana"/>
                <a:cs typeface="Verdana"/>
              </a:rPr>
              <a:t>gaussian</a:t>
            </a:r>
            <a:r>
              <a:rPr lang="fr-FR">
                <a:latin typeface="Verdana"/>
                <a:ea typeface="Verdana"/>
                <a:cs typeface="Verdana"/>
              </a:rPr>
              <a:t> m-state distribution</a:t>
            </a:r>
            <a:endParaRPr/>
          </a:p>
        </p:txBody>
      </p:sp>
      <p:cxnSp>
        <p:nvCxnSpPr>
          <p:cNvPr id="13" name="Connecteur droit avec flèche 12"/>
          <p:cNvCxnSpPr>
            <a:cxnSpLocks/>
          </p:cNvCxnSpPr>
          <p:nvPr/>
        </p:nvCxnSpPr>
        <p:spPr bwMode="auto">
          <a:xfrm>
            <a:off x="8922328" y="4592544"/>
            <a:ext cx="173181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 bwMode="auto">
          <a:xfrm>
            <a:off x="9674766" y="4654654"/>
            <a:ext cx="1542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1400" i="1">
                <a:latin typeface="Verdana"/>
                <a:ea typeface="Verdana"/>
                <a:cs typeface="Verdana"/>
              </a:rPr>
              <a:t>Beam direction</a:t>
            </a:r>
            <a:endParaRPr/>
          </a:p>
        </p:txBody>
      </p:sp>
      <p:cxnSp>
        <p:nvCxnSpPr>
          <p:cNvPr id="16" name="Connecteur droit avec flèche 15"/>
          <p:cNvCxnSpPr>
            <a:cxnSpLocks/>
          </p:cNvCxnSpPr>
          <p:nvPr/>
        </p:nvCxnSpPr>
        <p:spPr bwMode="auto">
          <a:xfrm flipV="1">
            <a:off x="8922328" y="3574473"/>
            <a:ext cx="581890" cy="9994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 bwMode="auto">
          <a:xfrm>
            <a:off x="8922328" y="4204615"/>
            <a:ext cx="581890" cy="505927"/>
          </a:xfrm>
          <a:prstGeom prst="arc">
            <a:avLst>
              <a:gd name="adj1" fmla="val 16200000"/>
              <a:gd name="adj2" fmla="val 1362865"/>
            </a:avLst>
          </a:prstGeom>
          <a:ln>
            <a:head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8" name="ZoneTexte 17"/>
          <p:cNvSpPr txBox="1"/>
          <p:nvPr/>
        </p:nvSpPr>
        <p:spPr bwMode="auto">
          <a:xfrm>
            <a:off x="9481743" y="398127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Symbol"/>
              </a:rPr>
              <a:t>q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Examples</a:t>
            </a:r>
            <a:r>
              <a:rPr lang="fr-FR"/>
              <a:t> of </a:t>
            </a:r>
            <a:r>
              <a:rPr lang="fr-FR"/>
              <a:t>angular</a:t>
            </a:r>
            <a:r>
              <a:rPr lang="fr-FR"/>
              <a:t> </a:t>
            </a:r>
            <a:r>
              <a:rPr lang="fr-FR"/>
              <a:t>correlations</a:t>
            </a:r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49886" y="1282818"/>
            <a:ext cx="6129479" cy="2332149"/>
          </a:xfrm>
          <a:prstGeom prst="rect">
            <a:avLst/>
          </a:prstGeom>
        </p:spPr>
      </p:pic>
      <p:grpSp>
        <p:nvGrpSpPr>
          <p:cNvPr id="11" name="Group 18"/>
          <p:cNvGrpSpPr>
            <a:grpSpLocks noChangeAspect="1"/>
          </p:cNvGrpSpPr>
          <p:nvPr/>
        </p:nvGrpSpPr>
        <p:grpSpPr bwMode="auto">
          <a:xfrm>
            <a:off x="9358645" y="1656656"/>
            <a:ext cx="277620" cy="269835"/>
            <a:chOff x="1436384" y="2089906"/>
            <a:chExt cx="406297" cy="394904"/>
          </a:xfrm>
        </p:grpSpPr>
        <p:sp>
          <p:nvSpPr>
            <p:cNvPr id="12" name="Oval 19"/>
            <p:cNvSpPr/>
            <p:nvPr/>
          </p:nvSpPr>
          <p:spPr bwMode="auto">
            <a:xfrm>
              <a:off x="1594565" y="2381940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" name="Oval 22"/>
            <p:cNvSpPr/>
            <p:nvPr/>
          </p:nvSpPr>
          <p:spPr bwMode="auto">
            <a:xfrm>
              <a:off x="1718632" y="2138646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" name="Oval 23"/>
            <p:cNvSpPr/>
            <p:nvPr/>
          </p:nvSpPr>
          <p:spPr bwMode="auto">
            <a:xfrm>
              <a:off x="1683232" y="233347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" name="Oval 24"/>
            <p:cNvSpPr/>
            <p:nvPr/>
          </p:nvSpPr>
          <p:spPr bwMode="auto">
            <a:xfrm>
              <a:off x="1518370" y="2357523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6" name="Oval 25"/>
            <p:cNvSpPr/>
            <p:nvPr/>
          </p:nvSpPr>
          <p:spPr bwMode="auto">
            <a:xfrm>
              <a:off x="1732225" y="224039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7" name="Oval 26"/>
            <p:cNvSpPr/>
            <p:nvPr/>
          </p:nvSpPr>
          <p:spPr bwMode="auto">
            <a:xfrm>
              <a:off x="1681505" y="2287478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8" name="Oval 27"/>
            <p:cNvSpPr/>
            <p:nvPr/>
          </p:nvSpPr>
          <p:spPr bwMode="auto">
            <a:xfrm>
              <a:off x="1436384" y="2219116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9" name="Oval 28"/>
            <p:cNvSpPr/>
            <p:nvPr/>
          </p:nvSpPr>
          <p:spPr bwMode="auto">
            <a:xfrm>
              <a:off x="1621276" y="2351467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0" name="Oval 29"/>
            <p:cNvSpPr/>
            <p:nvPr/>
          </p:nvSpPr>
          <p:spPr bwMode="auto">
            <a:xfrm>
              <a:off x="1651006" y="2172444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1" name="Oval 30"/>
            <p:cNvSpPr/>
            <p:nvPr/>
          </p:nvSpPr>
          <p:spPr bwMode="auto">
            <a:xfrm>
              <a:off x="1640436" y="2267683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2" name="Oval 31"/>
            <p:cNvSpPr/>
            <p:nvPr/>
          </p:nvSpPr>
          <p:spPr bwMode="auto">
            <a:xfrm>
              <a:off x="1472203" y="2142600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3" name="Oval 32"/>
            <p:cNvSpPr/>
            <p:nvPr/>
          </p:nvSpPr>
          <p:spPr bwMode="auto">
            <a:xfrm>
              <a:off x="1591137" y="2089906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4" name="Oval 33"/>
            <p:cNvSpPr/>
            <p:nvPr/>
          </p:nvSpPr>
          <p:spPr bwMode="auto">
            <a:xfrm>
              <a:off x="1582659" y="2240395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5" name="Oval 34"/>
            <p:cNvSpPr/>
            <p:nvPr/>
          </p:nvSpPr>
          <p:spPr bwMode="auto">
            <a:xfrm>
              <a:off x="1463298" y="231278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" name="Oval 36"/>
            <p:cNvSpPr/>
            <p:nvPr/>
          </p:nvSpPr>
          <p:spPr bwMode="auto">
            <a:xfrm>
              <a:off x="1571049" y="233347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7" name="Oval 37"/>
            <p:cNvSpPr/>
            <p:nvPr/>
          </p:nvSpPr>
          <p:spPr bwMode="auto">
            <a:xfrm>
              <a:off x="1522790" y="210323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8" name="Oval 38"/>
            <p:cNvSpPr/>
            <p:nvPr/>
          </p:nvSpPr>
          <p:spPr bwMode="auto">
            <a:xfrm>
              <a:off x="1600163" y="2181467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9" name="Oval 39"/>
            <p:cNvSpPr/>
            <p:nvPr/>
          </p:nvSpPr>
          <p:spPr bwMode="auto">
            <a:xfrm>
              <a:off x="1527431" y="2175625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0" name="Oval 40"/>
            <p:cNvSpPr/>
            <p:nvPr/>
          </p:nvSpPr>
          <p:spPr bwMode="auto">
            <a:xfrm>
              <a:off x="1507210" y="2263163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1" name="Oval 41"/>
            <p:cNvSpPr/>
            <p:nvPr/>
          </p:nvSpPr>
          <p:spPr bwMode="auto">
            <a:xfrm>
              <a:off x="1470476" y="2229279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2" name="Oval 42"/>
            <p:cNvSpPr/>
            <p:nvPr/>
          </p:nvSpPr>
          <p:spPr bwMode="auto">
            <a:xfrm>
              <a:off x="1651876" y="2100682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3" name="Oval 43"/>
            <p:cNvSpPr/>
            <p:nvPr/>
          </p:nvSpPr>
          <p:spPr bwMode="auto">
            <a:xfrm>
              <a:off x="1705021" y="2196232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4" name="Oval 44"/>
            <p:cNvSpPr/>
            <p:nvPr/>
          </p:nvSpPr>
          <p:spPr bwMode="auto">
            <a:xfrm>
              <a:off x="1723395" y="2291046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35" name="Oval 45"/>
          <p:cNvSpPr/>
          <p:nvPr/>
        </p:nvSpPr>
        <p:spPr bwMode="auto">
          <a:xfrm>
            <a:off x="9028978" y="1755993"/>
            <a:ext cx="75474" cy="70290"/>
          </a:xfrm>
          <a:prstGeom prst="ellipse">
            <a:avLst/>
          </a:prstGeom>
          <a:solidFill>
            <a:srgbClr val="0000FF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36" name="Straight Arrow Connector 4"/>
          <p:cNvCxnSpPr>
            <a:cxnSpLocks/>
          </p:cNvCxnSpPr>
          <p:nvPr/>
        </p:nvCxnSpPr>
        <p:spPr bwMode="auto">
          <a:xfrm flipV="1">
            <a:off x="9156697" y="1790456"/>
            <a:ext cx="164522" cy="682"/>
          </a:xfrm>
          <a:prstGeom prst="straightConnector1">
            <a:avLst/>
          </a:prstGeom>
          <a:ln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7" name="Group 47"/>
          <p:cNvGrpSpPr>
            <a:grpSpLocks noChangeAspect="1"/>
          </p:cNvGrpSpPr>
          <p:nvPr/>
        </p:nvGrpSpPr>
        <p:grpSpPr bwMode="auto">
          <a:xfrm>
            <a:off x="9863612" y="1656656"/>
            <a:ext cx="277620" cy="269835"/>
            <a:chOff x="1436384" y="2089906"/>
            <a:chExt cx="406297" cy="394904"/>
          </a:xfrm>
        </p:grpSpPr>
        <p:sp>
          <p:nvSpPr>
            <p:cNvPr id="38" name="Oval 48"/>
            <p:cNvSpPr/>
            <p:nvPr/>
          </p:nvSpPr>
          <p:spPr bwMode="auto">
            <a:xfrm>
              <a:off x="1594565" y="2381940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9" name="Oval 49"/>
            <p:cNvSpPr/>
            <p:nvPr/>
          </p:nvSpPr>
          <p:spPr bwMode="auto">
            <a:xfrm>
              <a:off x="1718632" y="2138646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0" name="Oval 50"/>
            <p:cNvSpPr/>
            <p:nvPr/>
          </p:nvSpPr>
          <p:spPr bwMode="auto">
            <a:xfrm>
              <a:off x="1683232" y="233347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1" name="Oval 51"/>
            <p:cNvSpPr/>
            <p:nvPr/>
          </p:nvSpPr>
          <p:spPr bwMode="auto">
            <a:xfrm>
              <a:off x="1518370" y="2357523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2" name="Oval 52"/>
            <p:cNvSpPr/>
            <p:nvPr/>
          </p:nvSpPr>
          <p:spPr bwMode="auto">
            <a:xfrm>
              <a:off x="1732225" y="224039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3" name="Oval 53"/>
            <p:cNvSpPr/>
            <p:nvPr/>
          </p:nvSpPr>
          <p:spPr bwMode="auto">
            <a:xfrm>
              <a:off x="1681505" y="2287478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4" name="Oval 54"/>
            <p:cNvSpPr/>
            <p:nvPr/>
          </p:nvSpPr>
          <p:spPr bwMode="auto">
            <a:xfrm>
              <a:off x="1436384" y="2219116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5" name="Oval 55"/>
            <p:cNvSpPr/>
            <p:nvPr/>
          </p:nvSpPr>
          <p:spPr bwMode="auto">
            <a:xfrm>
              <a:off x="1621276" y="2351467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6" name="Oval 56"/>
            <p:cNvSpPr/>
            <p:nvPr/>
          </p:nvSpPr>
          <p:spPr bwMode="auto">
            <a:xfrm>
              <a:off x="1651006" y="2172444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7" name="Oval 63"/>
            <p:cNvSpPr/>
            <p:nvPr/>
          </p:nvSpPr>
          <p:spPr bwMode="auto">
            <a:xfrm>
              <a:off x="1640436" y="2267683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8" name="Oval 64"/>
            <p:cNvSpPr/>
            <p:nvPr/>
          </p:nvSpPr>
          <p:spPr bwMode="auto">
            <a:xfrm>
              <a:off x="1472203" y="2142600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9" name="Oval 65"/>
            <p:cNvSpPr/>
            <p:nvPr/>
          </p:nvSpPr>
          <p:spPr bwMode="auto">
            <a:xfrm>
              <a:off x="1591137" y="2089906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0" name="Oval 66"/>
            <p:cNvSpPr/>
            <p:nvPr/>
          </p:nvSpPr>
          <p:spPr bwMode="auto">
            <a:xfrm>
              <a:off x="1582659" y="2240395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1" name="Oval 67"/>
            <p:cNvSpPr/>
            <p:nvPr/>
          </p:nvSpPr>
          <p:spPr bwMode="auto">
            <a:xfrm>
              <a:off x="1463298" y="231278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2" name="Oval 68"/>
            <p:cNvSpPr/>
            <p:nvPr/>
          </p:nvSpPr>
          <p:spPr bwMode="auto">
            <a:xfrm>
              <a:off x="1571049" y="233347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3" name="Oval 69"/>
            <p:cNvSpPr/>
            <p:nvPr/>
          </p:nvSpPr>
          <p:spPr bwMode="auto">
            <a:xfrm>
              <a:off x="1522790" y="2103235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4" name="Oval 70"/>
            <p:cNvSpPr/>
            <p:nvPr/>
          </p:nvSpPr>
          <p:spPr bwMode="auto">
            <a:xfrm>
              <a:off x="1600163" y="2181467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5" name="Oval 71"/>
            <p:cNvSpPr/>
            <p:nvPr/>
          </p:nvSpPr>
          <p:spPr bwMode="auto">
            <a:xfrm>
              <a:off x="1527431" y="2175625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6" name="Oval 72"/>
            <p:cNvSpPr/>
            <p:nvPr/>
          </p:nvSpPr>
          <p:spPr bwMode="auto">
            <a:xfrm>
              <a:off x="1507210" y="2263163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7" name="Oval 73"/>
            <p:cNvSpPr/>
            <p:nvPr/>
          </p:nvSpPr>
          <p:spPr bwMode="auto">
            <a:xfrm>
              <a:off x="1470476" y="2229279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8" name="Oval 74"/>
            <p:cNvSpPr/>
            <p:nvPr/>
          </p:nvSpPr>
          <p:spPr bwMode="auto">
            <a:xfrm>
              <a:off x="1651876" y="2100682"/>
              <a:ext cx="110456" cy="10287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9" name="Oval 75"/>
            <p:cNvSpPr/>
            <p:nvPr/>
          </p:nvSpPr>
          <p:spPr bwMode="auto">
            <a:xfrm>
              <a:off x="1705021" y="2196232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60" name="Oval 76"/>
            <p:cNvSpPr/>
            <p:nvPr/>
          </p:nvSpPr>
          <p:spPr bwMode="auto">
            <a:xfrm>
              <a:off x="1723395" y="2291046"/>
              <a:ext cx="110456" cy="102870"/>
            </a:xfrm>
            <a:prstGeom prst="ellipse">
              <a:avLst/>
            </a:prstGeom>
            <a:solidFill>
              <a:srgbClr val="0000FF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61" name="Oval 77"/>
          <p:cNvSpPr/>
          <p:nvPr/>
        </p:nvSpPr>
        <p:spPr bwMode="auto">
          <a:xfrm>
            <a:off x="9994377" y="1771877"/>
            <a:ext cx="75474" cy="70290"/>
          </a:xfrm>
          <a:prstGeom prst="ellipse">
            <a:avLst/>
          </a:prstGeom>
          <a:solidFill>
            <a:srgbClr val="0000FF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62" name="Straight Arrow Connector 78"/>
          <p:cNvCxnSpPr>
            <a:cxnSpLocks/>
          </p:cNvCxnSpPr>
          <p:nvPr/>
        </p:nvCxnSpPr>
        <p:spPr bwMode="auto">
          <a:xfrm flipV="1">
            <a:off x="9684327" y="1787892"/>
            <a:ext cx="164522" cy="682"/>
          </a:xfrm>
          <a:prstGeom prst="straightConnector1">
            <a:avLst/>
          </a:prstGeom>
          <a:ln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 bwMode="auto">
          <a:xfrm>
            <a:off x="9227973" y="1319068"/>
            <a:ext cx="4876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200" baseline="30000">
                <a:latin typeface="Verdana"/>
                <a:ea typeface="Verdana"/>
                <a:cs typeface="Verdana"/>
              </a:rPr>
              <a:t>91</a:t>
            </a:r>
            <a:r>
              <a:rPr lang="fr-FR" sz="1200">
                <a:latin typeface="Verdana"/>
                <a:ea typeface="Verdana"/>
                <a:cs typeface="Verdana"/>
              </a:rPr>
              <a:t>Zr</a:t>
            </a:r>
            <a:endParaRPr lang="en-GB" sz="1200">
              <a:latin typeface="Verdana"/>
              <a:ea typeface="Verdana"/>
              <a:cs typeface="Verdana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9795218" y="1319068"/>
            <a:ext cx="5854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200" baseline="30000">
                <a:latin typeface="Verdana"/>
                <a:ea typeface="Verdana"/>
                <a:cs typeface="Verdana"/>
              </a:rPr>
              <a:t>92</a:t>
            </a:r>
            <a:r>
              <a:rPr lang="fr-FR" sz="1200">
                <a:latin typeface="Verdana"/>
                <a:ea typeface="Verdana"/>
                <a:cs typeface="Verdana"/>
              </a:rPr>
              <a:t>Zr*</a:t>
            </a:r>
            <a:endParaRPr lang="en-GB" sz="1200">
              <a:latin typeface="Verdana"/>
              <a:ea typeface="Verdana"/>
              <a:cs typeface="Verdana"/>
            </a:endParaRPr>
          </a:p>
        </p:txBody>
      </p:sp>
      <p:sp>
        <p:nvSpPr>
          <p:cNvPr id="65" name="ZoneTexte 64"/>
          <p:cNvSpPr txBox="1"/>
          <p:nvPr/>
        </p:nvSpPr>
        <p:spPr bwMode="auto">
          <a:xfrm>
            <a:off x="8241743" y="1433709"/>
            <a:ext cx="8755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1100">
                <a:latin typeface="Verdana"/>
                <a:ea typeface="Verdana"/>
                <a:cs typeface="Verdana"/>
              </a:rPr>
              <a:t>thermal n</a:t>
            </a:r>
            <a:endParaRPr/>
          </a:p>
        </p:txBody>
      </p:sp>
      <p:pic>
        <p:nvPicPr>
          <p:cNvPr id="67" name="Image 6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4411" y="3723417"/>
            <a:ext cx="6204954" cy="2513504"/>
          </a:xfrm>
          <a:prstGeom prst="rect">
            <a:avLst/>
          </a:prstGeom>
        </p:spPr>
      </p:pic>
      <p:sp>
        <p:nvSpPr>
          <p:cNvPr id="68" name="ZoneTexte 67"/>
          <p:cNvSpPr txBox="1"/>
          <p:nvPr/>
        </p:nvSpPr>
        <p:spPr bwMode="auto">
          <a:xfrm>
            <a:off x="135081" y="6411590"/>
            <a:ext cx="540558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i="1">
                <a:latin typeface="Verdana"/>
                <a:ea typeface="Verdana"/>
                <a:cs typeface="Verdana"/>
              </a:rPr>
              <a:t>M. </a:t>
            </a:r>
            <a:r>
              <a:rPr lang="fr-FR" sz="1100" i="1">
                <a:latin typeface="Verdana"/>
                <a:ea typeface="Verdana"/>
                <a:cs typeface="Verdana"/>
              </a:rPr>
              <a:t>Jentschel</a:t>
            </a:r>
            <a:r>
              <a:rPr lang="fr-FR" sz="1100" i="1">
                <a:latin typeface="Verdana"/>
                <a:ea typeface="Verdana"/>
                <a:cs typeface="Verdana"/>
              </a:rPr>
              <a:t> et al., JINST 12 (2017) P11003 </a:t>
            </a:r>
            <a:endParaRPr/>
          </a:p>
          <a:p>
            <a:pPr>
              <a:defRPr/>
            </a:pPr>
            <a:endParaRPr lang="fr-FR" sz="1100" i="1">
              <a:latin typeface="Verdana"/>
              <a:ea typeface="Verdana"/>
              <a:cs typeface="Verdana"/>
            </a:endParaRPr>
          </a:p>
        </p:txBody>
      </p:sp>
      <p:pic>
        <p:nvPicPr>
          <p:cNvPr id="70" name="Image 6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547402" y="2427519"/>
            <a:ext cx="3810000" cy="2501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Angular</a:t>
            </a:r>
            <a:r>
              <a:rPr lang="fr-FR"/>
              <a:t> </a:t>
            </a:r>
            <a:r>
              <a:rPr lang="fr-FR"/>
              <a:t>Correlations</a:t>
            </a:r>
            <a:r>
              <a:rPr lang="fr-FR"/>
              <a:t>: </a:t>
            </a:r>
            <a:r>
              <a:rPr lang="fr-FR"/>
              <a:t>normalization</a:t>
            </a:r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668632" y="136576"/>
            <a:ext cx="1268477" cy="1249959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 bwMode="auto">
          <a:xfrm>
            <a:off x="0" y="6542395"/>
            <a:ext cx="61722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i="1">
                <a:latin typeface="Verdana"/>
                <a:ea typeface="Verdana"/>
                <a:cs typeface="Verdana"/>
              </a:rPr>
              <a:t>J.K. Smith et al., </a:t>
            </a:r>
            <a:r>
              <a:rPr lang="fr-FR" sz="1100" i="1">
                <a:latin typeface="Verdana"/>
                <a:ea typeface="Verdana"/>
                <a:cs typeface="Verdana"/>
              </a:rPr>
              <a:t>Nucl</a:t>
            </a:r>
            <a:r>
              <a:rPr lang="fr-FR" sz="1100" i="1">
                <a:latin typeface="Verdana"/>
                <a:ea typeface="Verdana"/>
                <a:cs typeface="Verdana"/>
              </a:rPr>
              <a:t>. </a:t>
            </a:r>
            <a:r>
              <a:rPr lang="fr-FR" sz="1100" i="1">
                <a:latin typeface="Verdana"/>
                <a:ea typeface="Verdana"/>
                <a:cs typeface="Verdana"/>
              </a:rPr>
              <a:t>Instr</a:t>
            </a:r>
            <a:r>
              <a:rPr lang="fr-FR" sz="1100" i="1">
                <a:latin typeface="Verdana"/>
                <a:ea typeface="Verdana"/>
                <a:cs typeface="Verdana"/>
              </a:rPr>
              <a:t>. </a:t>
            </a:r>
            <a:r>
              <a:rPr lang="fr-FR" sz="1100" i="1">
                <a:latin typeface="Verdana"/>
                <a:ea typeface="Verdana"/>
                <a:cs typeface="Verdana"/>
              </a:rPr>
              <a:t>Meth</a:t>
            </a:r>
            <a:r>
              <a:rPr lang="fr-FR" sz="1100" i="1">
                <a:latin typeface="Verdana"/>
                <a:ea typeface="Verdana"/>
                <a:cs typeface="Verdana"/>
              </a:rPr>
              <a:t>. A922 (2019) 47</a:t>
            </a:r>
            <a:endParaRPr/>
          </a:p>
        </p:txBody>
      </p:sp>
      <p:sp>
        <p:nvSpPr>
          <p:cNvPr id="11" name="ZoneTexte 10"/>
          <p:cNvSpPr txBox="1"/>
          <p:nvPr/>
        </p:nvSpPr>
        <p:spPr bwMode="auto">
          <a:xfrm>
            <a:off x="8455500" y="4746626"/>
            <a:ext cx="33579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>
                <a:latin typeface="Verdana"/>
                <a:ea typeface="Verdana"/>
                <a:cs typeface="Verdana"/>
              </a:rPr>
              <a:t>The </a:t>
            </a:r>
            <a:r>
              <a:rPr lang="fr-FR">
                <a:latin typeface="Verdana"/>
                <a:ea typeface="Verdana"/>
                <a:cs typeface="Verdana"/>
              </a:rPr>
              <a:t>intensities</a:t>
            </a:r>
            <a:r>
              <a:rPr lang="fr-FR">
                <a:latin typeface="Verdana"/>
                <a:ea typeface="Verdana"/>
                <a:cs typeface="Verdana"/>
              </a:rPr>
              <a:t> at </a:t>
            </a:r>
            <a:r>
              <a:rPr lang="fr-FR">
                <a:latin typeface="Verdana"/>
                <a:ea typeface="Verdana"/>
                <a:cs typeface="Verdana"/>
              </a:rPr>
              <a:t>each</a:t>
            </a:r>
            <a:r>
              <a:rPr lang="fr-FR">
                <a:latin typeface="Verdana"/>
                <a:ea typeface="Verdana"/>
                <a:cs typeface="Verdana"/>
              </a:rPr>
              <a:t> angle are </a:t>
            </a:r>
            <a:r>
              <a:rPr lang="fr-FR">
                <a:latin typeface="Verdana"/>
                <a:ea typeface="Verdana"/>
                <a:cs typeface="Verdana"/>
              </a:rPr>
              <a:t>normalized</a:t>
            </a:r>
            <a:r>
              <a:rPr lang="fr-FR">
                <a:latin typeface="Verdana"/>
                <a:ea typeface="Verdana"/>
                <a:cs typeface="Verdana"/>
              </a:rPr>
              <a:t> </a:t>
            </a:r>
            <a:r>
              <a:rPr lang="fr-FR">
                <a:latin typeface="Verdana"/>
                <a:ea typeface="Verdana"/>
                <a:cs typeface="Verdana"/>
              </a:rPr>
              <a:t>using</a:t>
            </a:r>
            <a:r>
              <a:rPr lang="fr-FR">
                <a:latin typeface="Verdana"/>
                <a:ea typeface="Verdana"/>
                <a:cs typeface="Verdana"/>
              </a:rPr>
              <a:t> the </a:t>
            </a:r>
            <a:r>
              <a:rPr lang="fr-FR" i="1">
                <a:latin typeface="Verdana"/>
                <a:ea typeface="Verdana"/>
                <a:cs typeface="Verdana"/>
              </a:rPr>
              <a:t>EVENT MIXING </a:t>
            </a:r>
            <a:r>
              <a:rPr lang="fr-FR">
                <a:latin typeface="Verdana"/>
                <a:ea typeface="Verdana"/>
                <a:cs typeface="Verdana"/>
              </a:rPr>
              <a:t>technique</a:t>
            </a:r>
            <a:endParaRPr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0444" y="1014269"/>
            <a:ext cx="7922059" cy="5386532"/>
          </a:xfrm>
          <a:prstGeom prst="rect">
            <a:avLst/>
          </a:prstGeom>
        </p:spPr>
      </p:pic>
      <p:pic>
        <p:nvPicPr>
          <p:cNvPr id="15" name="Image 14" descr="Une image contenant LEGO, jouet, décoré, automate&#10;&#10;Description générée automatiquement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774155" y="1718104"/>
            <a:ext cx="3039341" cy="2431473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 bwMode="auto">
          <a:xfrm>
            <a:off x="3616036" y="1207508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/>
              <a:t>4</a:t>
            </a:r>
            <a:r>
              <a:rPr lang="fr-FR" baseline="30000"/>
              <a:t>+</a:t>
            </a:r>
            <a:r>
              <a:rPr lang="fr-FR"/>
              <a:t>    2</a:t>
            </a:r>
            <a:r>
              <a:rPr lang="fr-FR" baseline="30000"/>
              <a:t>+</a:t>
            </a:r>
            <a:r>
              <a:rPr lang="fr-FR"/>
              <a:t>    0</a:t>
            </a:r>
            <a:r>
              <a:rPr lang="fr-FR" baseline="30000"/>
              <a:t>+</a:t>
            </a:r>
            <a:endParaRPr/>
          </a:p>
        </p:txBody>
      </p:sp>
      <p:cxnSp>
        <p:nvCxnSpPr>
          <p:cNvPr id="19" name="Connecteur droit avec flèche 18"/>
          <p:cNvCxnSpPr>
            <a:cxnSpLocks/>
          </p:cNvCxnSpPr>
          <p:nvPr/>
        </p:nvCxnSpPr>
        <p:spPr bwMode="auto">
          <a:xfrm>
            <a:off x="3893127" y="1399309"/>
            <a:ext cx="20781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>
            <a:cxnSpLocks/>
          </p:cNvCxnSpPr>
          <p:nvPr/>
        </p:nvCxnSpPr>
        <p:spPr bwMode="auto">
          <a:xfrm>
            <a:off x="4294909" y="1399304"/>
            <a:ext cx="20781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 bwMode="auto">
          <a:xfrm>
            <a:off x="3792206" y="1591101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baseline="30000">
                <a:latin typeface="Verdana"/>
                <a:ea typeface="Verdana"/>
                <a:cs typeface="Verdana"/>
              </a:rPr>
              <a:t>60</a:t>
            </a:r>
            <a:r>
              <a:rPr lang="fr-FR">
                <a:latin typeface="Verdana"/>
                <a:ea typeface="Verdana"/>
                <a:cs typeface="Verdana"/>
              </a:rPr>
              <a:t>Ni</a:t>
            </a:r>
            <a:endParaRPr/>
          </a:p>
        </p:txBody>
      </p:sp>
      <p:sp>
        <p:nvSpPr>
          <p:cNvPr id="22" name="ZoneTexte 21"/>
          <p:cNvSpPr txBox="1"/>
          <p:nvPr/>
        </p:nvSpPr>
        <p:spPr bwMode="auto">
          <a:xfrm>
            <a:off x="3406042" y="2015282"/>
            <a:ext cx="1156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1200">
                <a:latin typeface="Verdana"/>
                <a:ea typeface="Verdana"/>
                <a:cs typeface="Verdana"/>
              </a:rPr>
              <a:t>coincidences</a:t>
            </a:r>
            <a:endParaRPr lang="fr-FR" sz="1200">
              <a:latin typeface="Verdana"/>
              <a:ea typeface="Verdana"/>
              <a:cs typeface="Verdana"/>
            </a:endParaRPr>
          </a:p>
        </p:txBody>
      </p:sp>
      <p:sp>
        <p:nvSpPr>
          <p:cNvPr id="23" name="ZoneTexte 22"/>
          <p:cNvSpPr txBox="1"/>
          <p:nvPr/>
        </p:nvSpPr>
        <p:spPr bwMode="auto">
          <a:xfrm>
            <a:off x="3418993" y="2224579"/>
            <a:ext cx="1568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20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event</a:t>
            </a:r>
            <a:r>
              <a:rPr lang="fr-FR" sz="120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-mixed </a:t>
            </a:r>
            <a:r>
              <a:rPr lang="fr-FR" sz="120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coincidences</a:t>
            </a:r>
            <a:endParaRPr lang="fr-FR" sz="1200">
              <a:solidFill>
                <a:srgbClr val="FF0000"/>
              </a:solidFill>
              <a:latin typeface="Verdana"/>
              <a:ea typeface="Verdana"/>
              <a:cs typeface="Verdana"/>
            </a:endParaRPr>
          </a:p>
        </p:txBody>
      </p:sp>
      <p:sp>
        <p:nvSpPr>
          <p:cNvPr id="24" name="ZoneTexte 23"/>
          <p:cNvSpPr txBox="1"/>
          <p:nvPr/>
        </p:nvSpPr>
        <p:spPr bwMode="auto">
          <a:xfrm>
            <a:off x="3406043" y="3246408"/>
            <a:ext cx="13183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200">
                <a:latin typeface="Verdana"/>
                <a:ea typeface="Verdana"/>
                <a:cs typeface="Verdana"/>
              </a:rPr>
              <a:t>divided</a:t>
            </a:r>
            <a:r>
              <a:rPr lang="fr-FR" sz="1200">
                <a:latin typeface="Verdana"/>
                <a:ea typeface="Verdana"/>
                <a:cs typeface="Verdana"/>
              </a:rPr>
              <a:t> by </a:t>
            </a:r>
            <a:endParaRPr/>
          </a:p>
          <a:p>
            <a:pPr>
              <a:defRPr/>
            </a:pPr>
            <a:r>
              <a:rPr lang="fr-FR" sz="1200">
                <a:latin typeface="Verdana"/>
                <a:ea typeface="Verdana"/>
                <a:cs typeface="Verdana"/>
              </a:rPr>
              <a:t># of </a:t>
            </a:r>
            <a:r>
              <a:rPr lang="fr-FR" sz="1200">
                <a:latin typeface="Verdana"/>
                <a:ea typeface="Verdana"/>
                <a:cs typeface="Verdana"/>
              </a:rPr>
              <a:t>crystal</a:t>
            </a:r>
            <a:r>
              <a:rPr lang="fr-FR" sz="1200">
                <a:latin typeface="Verdana"/>
                <a:ea typeface="Verdana"/>
                <a:cs typeface="Verdana"/>
              </a:rPr>
              <a:t> pairs at </a:t>
            </a:r>
            <a:r>
              <a:rPr lang="fr-FR" sz="1200">
                <a:latin typeface="Verdana"/>
                <a:ea typeface="Verdana"/>
                <a:cs typeface="Verdana"/>
              </a:rPr>
              <a:t>each</a:t>
            </a:r>
            <a:r>
              <a:rPr lang="fr-FR" sz="1200">
                <a:latin typeface="Verdana"/>
                <a:ea typeface="Verdana"/>
                <a:cs typeface="Verdana"/>
              </a:rPr>
              <a:t> angle</a:t>
            </a:r>
            <a:endParaRPr/>
          </a:p>
        </p:txBody>
      </p:sp>
      <p:sp>
        <p:nvSpPr>
          <p:cNvPr id="25" name="ZoneTexte 24"/>
          <p:cNvSpPr txBox="1"/>
          <p:nvPr/>
        </p:nvSpPr>
        <p:spPr bwMode="auto">
          <a:xfrm>
            <a:off x="3441765" y="5069791"/>
            <a:ext cx="13183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200">
                <a:latin typeface="Verdana"/>
                <a:ea typeface="Verdana"/>
                <a:cs typeface="Verdana"/>
              </a:rPr>
              <a:t>final </a:t>
            </a:r>
            <a:r>
              <a:rPr lang="fr-FR" sz="1200">
                <a:latin typeface="Verdana"/>
                <a:ea typeface="Verdana"/>
                <a:cs typeface="Verdana"/>
              </a:rPr>
              <a:t>ang</a:t>
            </a:r>
            <a:r>
              <a:rPr lang="fr-FR" sz="1200">
                <a:latin typeface="Verdana"/>
                <a:ea typeface="Verdana"/>
                <a:cs typeface="Verdana"/>
              </a:rPr>
              <a:t> </a:t>
            </a:r>
            <a:r>
              <a:rPr lang="fr-FR" sz="1200">
                <a:latin typeface="Verdana"/>
                <a:ea typeface="Verdana"/>
                <a:cs typeface="Verdana"/>
              </a:rPr>
              <a:t>corr</a:t>
            </a:r>
            <a:endParaRPr lang="fr-FR" sz="1200">
              <a:latin typeface="Verdana"/>
              <a:ea typeface="Verdana"/>
              <a:cs typeface="Verdana"/>
            </a:endParaRPr>
          </a:p>
        </p:txBody>
      </p:sp>
      <p:sp>
        <p:nvSpPr>
          <p:cNvPr id="26" name="ZoneTexte 25"/>
          <p:cNvSpPr txBox="1"/>
          <p:nvPr/>
        </p:nvSpPr>
        <p:spPr bwMode="auto">
          <a:xfrm>
            <a:off x="5489895" y="1190085"/>
            <a:ext cx="20648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200">
                <a:latin typeface="Verdana"/>
                <a:ea typeface="Verdana"/>
                <a:cs typeface="Verdana"/>
              </a:rPr>
              <a:t>norm</a:t>
            </a:r>
            <a:r>
              <a:rPr lang="fr-FR" sz="1200">
                <a:latin typeface="Verdana"/>
                <a:ea typeface="Verdana"/>
                <a:cs typeface="Verdana"/>
              </a:rPr>
              <a:t> = # of </a:t>
            </a:r>
            <a:r>
              <a:rPr lang="fr-FR" sz="1200">
                <a:latin typeface="Verdana"/>
                <a:ea typeface="Verdana"/>
                <a:cs typeface="Verdana"/>
              </a:rPr>
              <a:t>crys</a:t>
            </a:r>
            <a:r>
              <a:rPr lang="fr-FR" sz="1200">
                <a:latin typeface="Verdana"/>
                <a:ea typeface="Verdana"/>
                <a:cs typeface="Verdana"/>
              </a:rPr>
              <a:t> pairs</a:t>
            </a:r>
            <a:endParaRPr/>
          </a:p>
        </p:txBody>
      </p:sp>
      <p:sp>
        <p:nvSpPr>
          <p:cNvPr id="27" name="ZoneTexte 26"/>
          <p:cNvSpPr txBox="1"/>
          <p:nvPr/>
        </p:nvSpPr>
        <p:spPr bwMode="auto">
          <a:xfrm>
            <a:off x="5493743" y="2838567"/>
            <a:ext cx="2064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200">
                <a:latin typeface="Verdana"/>
                <a:ea typeface="Verdana"/>
                <a:cs typeface="Verdana"/>
              </a:rPr>
              <a:t>norm</a:t>
            </a:r>
            <a:r>
              <a:rPr lang="fr-FR" sz="1200">
                <a:latin typeface="Verdana"/>
                <a:ea typeface="Verdana"/>
                <a:cs typeface="Verdana"/>
              </a:rPr>
              <a:t> = # of </a:t>
            </a:r>
            <a:r>
              <a:rPr lang="fr-FR" sz="1200">
                <a:latin typeface="Verdana"/>
                <a:ea typeface="Verdana"/>
                <a:cs typeface="Verdana"/>
              </a:rPr>
              <a:t>crys</a:t>
            </a:r>
            <a:r>
              <a:rPr lang="fr-FR" sz="1200">
                <a:latin typeface="Verdana"/>
                <a:ea typeface="Verdana"/>
                <a:cs typeface="Verdana"/>
              </a:rPr>
              <a:t> pairs +</a:t>
            </a:r>
            <a:r>
              <a:rPr lang="fr-FR" sz="1200">
                <a:latin typeface="Verdana"/>
                <a:ea typeface="Verdana"/>
                <a:cs typeface="Verdana"/>
              </a:rPr>
              <a:t>effi</a:t>
            </a:r>
            <a:endParaRPr lang="fr-FR" sz="1200">
              <a:latin typeface="Verdana"/>
              <a:ea typeface="Verdana"/>
              <a:cs typeface="Verdana"/>
            </a:endParaRPr>
          </a:p>
        </p:txBody>
      </p:sp>
      <p:sp>
        <p:nvSpPr>
          <p:cNvPr id="28" name="ZoneTexte 27"/>
          <p:cNvSpPr txBox="1"/>
          <p:nvPr/>
        </p:nvSpPr>
        <p:spPr bwMode="auto">
          <a:xfrm>
            <a:off x="5489895" y="4515793"/>
            <a:ext cx="20648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200">
                <a:latin typeface="Verdana"/>
                <a:ea typeface="Verdana"/>
                <a:cs typeface="Verdana"/>
              </a:rPr>
              <a:t>norm</a:t>
            </a:r>
            <a:r>
              <a:rPr lang="fr-FR" sz="1200">
                <a:latin typeface="Verdana"/>
                <a:ea typeface="Verdana"/>
                <a:cs typeface="Verdana"/>
              </a:rPr>
              <a:t> = </a:t>
            </a:r>
            <a:r>
              <a:rPr lang="fr-FR" sz="1200">
                <a:latin typeface="Verdana"/>
                <a:ea typeface="Verdana"/>
                <a:cs typeface="Verdana"/>
              </a:rPr>
              <a:t>event</a:t>
            </a:r>
            <a:r>
              <a:rPr lang="fr-FR" sz="1200">
                <a:latin typeface="Verdana"/>
                <a:ea typeface="Verdana"/>
                <a:cs typeface="Verdana"/>
              </a:rPr>
              <a:t> </a:t>
            </a:r>
            <a:r>
              <a:rPr lang="fr-FR" sz="1200">
                <a:latin typeface="Verdana"/>
                <a:ea typeface="Verdana"/>
                <a:cs typeface="Verdana"/>
              </a:rPr>
              <a:t>mixing</a:t>
            </a:r>
            <a:endParaRPr lang="fr-FR" sz="1200">
              <a:latin typeface="Verdana"/>
              <a:ea typeface="Verdana"/>
              <a:cs typeface="Verdana"/>
            </a:endParaRPr>
          </a:p>
        </p:txBody>
      </p:sp>
      <p:sp>
        <p:nvSpPr>
          <p:cNvPr id="29" name="ZoneTexte 28"/>
          <p:cNvSpPr txBox="1"/>
          <p:nvPr/>
        </p:nvSpPr>
        <p:spPr bwMode="auto">
          <a:xfrm>
            <a:off x="9299001" y="4162644"/>
            <a:ext cx="1989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/>
              <a:t>GRIFFIN @ TRIUMF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Angular</a:t>
            </a:r>
            <a:r>
              <a:rPr lang="fr-FR"/>
              <a:t> </a:t>
            </a:r>
            <a:r>
              <a:rPr lang="fr-FR"/>
              <a:t>Correlations</a:t>
            </a:r>
            <a:r>
              <a:rPr lang="fr-FR"/>
              <a:t>: </a:t>
            </a:r>
            <a:r>
              <a:rPr lang="fr-FR"/>
              <a:t>bg</a:t>
            </a:r>
            <a:r>
              <a:rPr lang="fr-FR"/>
              <a:t> </a:t>
            </a:r>
            <a:r>
              <a:rPr lang="fr-FR"/>
              <a:t>subtraction</a:t>
            </a:r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668632" y="136576"/>
            <a:ext cx="1268477" cy="1249959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 bwMode="auto">
          <a:xfrm>
            <a:off x="0" y="6542395"/>
            <a:ext cx="61722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i="1">
                <a:latin typeface="Verdana"/>
                <a:ea typeface="Verdana"/>
                <a:cs typeface="Verdana"/>
              </a:rPr>
              <a:t>Courtesy</a:t>
            </a:r>
            <a:r>
              <a:rPr lang="fr-FR" sz="1100" i="1">
                <a:latin typeface="Verdana"/>
                <a:ea typeface="Verdana"/>
                <a:cs typeface="Verdana"/>
              </a:rPr>
              <a:t> of JM </a:t>
            </a:r>
            <a:r>
              <a:rPr lang="fr-FR" sz="1100" i="1">
                <a:latin typeface="Verdana"/>
                <a:ea typeface="Verdana"/>
                <a:cs typeface="Verdana"/>
              </a:rPr>
              <a:t>Allmond</a:t>
            </a:r>
            <a:r>
              <a:rPr lang="fr-FR" sz="1100" i="1">
                <a:latin typeface="Verdana"/>
                <a:ea typeface="Verdana"/>
                <a:cs typeface="Verdana"/>
              </a:rPr>
              <a:t> (GRETA collaboration)</a:t>
            </a:r>
            <a:endParaRPr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00614" y="1566644"/>
            <a:ext cx="7772400" cy="441523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 bwMode="auto">
          <a:xfrm>
            <a:off x="8215745" y="2599208"/>
            <a:ext cx="38377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2000">
                <a:latin typeface="Verdana"/>
                <a:ea typeface="Verdana"/>
                <a:cs typeface="Verdana"/>
              </a:rPr>
              <a:t>Correlated</a:t>
            </a:r>
            <a:r>
              <a:rPr lang="fr-FR" sz="2000">
                <a:latin typeface="Verdana"/>
                <a:ea typeface="Verdana"/>
                <a:cs typeface="Verdana"/>
              </a:rPr>
              <a:t> background must </a:t>
            </a:r>
            <a:r>
              <a:rPr lang="fr-FR" sz="2000">
                <a:latin typeface="Verdana"/>
                <a:ea typeface="Verdana"/>
                <a:cs typeface="Verdana"/>
              </a:rPr>
              <a:t>be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properly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subctrated</a:t>
            </a:r>
            <a:r>
              <a:rPr lang="fr-FR" sz="2000">
                <a:latin typeface="Verdana"/>
                <a:ea typeface="Verdana"/>
                <a:cs typeface="Verdana"/>
              </a:rPr>
              <a:t> (</a:t>
            </a:r>
            <a:r>
              <a:rPr lang="fr-FR" sz="2000">
                <a:latin typeface="Verdana"/>
                <a:ea typeface="Verdana"/>
                <a:cs typeface="Verdana"/>
              </a:rPr>
              <a:t>often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ignored</a:t>
            </a:r>
            <a:r>
              <a:rPr lang="fr-FR" sz="2000">
                <a:latin typeface="Verdana"/>
                <a:ea typeface="Verdana"/>
                <a:cs typeface="Verdana"/>
              </a:rPr>
              <a:t> in a "simple" 1D </a:t>
            </a:r>
            <a:r>
              <a:rPr lang="fr-FR" sz="2000">
                <a:latin typeface="Verdana"/>
                <a:ea typeface="Verdana"/>
                <a:cs typeface="Verdana"/>
              </a:rPr>
              <a:t>analysis</a:t>
            </a:r>
            <a:r>
              <a:rPr lang="fr-FR" sz="2000">
                <a:latin typeface="Verdana"/>
                <a:ea typeface="Verdana"/>
                <a:cs typeface="Verdana"/>
              </a:rPr>
              <a:t>… !)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8"/>
          </p:nvPr>
        </p:nvSpPr>
        <p:spPr bwMode="auto">
          <a:xfrm>
            <a:off x="300615" y="315605"/>
            <a:ext cx="8594003" cy="928256"/>
          </a:xfrm>
        </p:spPr>
        <p:txBody>
          <a:bodyPr/>
          <a:lstStyle/>
          <a:p>
            <a:pPr>
              <a:defRPr/>
            </a:pPr>
            <a:r>
              <a:rPr lang="en-US" sz="3600">
                <a:latin typeface="Verdana"/>
                <a:ea typeface="Verdana"/>
                <a:cs typeface="Verdana"/>
              </a:rPr>
              <a:t>Angular correlations with hybrid detector setup</a:t>
            </a:r>
            <a:endParaRPr sz="3200">
              <a:latin typeface="Verdana"/>
              <a:ea typeface="Verdana"/>
              <a:cs typeface="Verdana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89778" y="1687531"/>
            <a:ext cx="7398898" cy="485486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rcRect l="31454" t="32093" r="21486" b="10658"/>
          <a:stretch/>
        </p:blipFill>
        <p:spPr bwMode="auto">
          <a:xfrm>
            <a:off x="7869380" y="1505681"/>
            <a:ext cx="3657601" cy="27432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 bwMode="auto">
          <a:xfrm>
            <a:off x="8174181" y="4510702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Hybrid</a:t>
            </a:r>
            <a:r>
              <a:rPr lang="fr-FR">
                <a:latin typeface="Verdana"/>
                <a:ea typeface="Verdana"/>
                <a:cs typeface="Verdana"/>
              </a:rPr>
              <a:t> detector setup! </a:t>
            </a:r>
            <a:endParaRPr/>
          </a:p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Simultaneous</a:t>
            </a:r>
            <a:r>
              <a:rPr lang="fr-FR">
                <a:latin typeface="Verdana"/>
                <a:ea typeface="Verdana"/>
                <a:cs typeface="Verdana"/>
              </a:rPr>
              <a:t> fit of all type of combinations</a:t>
            </a:r>
            <a:endParaRPr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0668632" y="136576"/>
            <a:ext cx="1268477" cy="12499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Table of contents</a:t>
            </a:r>
            <a:endParaRPr/>
          </a:p>
        </p:txBody>
      </p:sp>
      <p:sp>
        <p:nvSpPr>
          <p:cNvPr id="4" name="ZoneTexte 3"/>
          <p:cNvSpPr txBox="1"/>
          <p:nvPr/>
        </p:nvSpPr>
        <p:spPr bwMode="auto">
          <a:xfrm>
            <a:off x="300614" y="1238700"/>
            <a:ext cx="11322426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GB" sz="2800"/>
              <a:t>Introduction: main challenges in Nuclear Physics, why </a:t>
            </a:r>
            <a:r>
              <a:rPr lang="en-GB" sz="2800">
                <a:latin typeface="Symbol"/>
                <a:ea typeface="Verdana"/>
                <a:cs typeface="Verdana"/>
              </a:rPr>
              <a:t>g</a:t>
            </a:r>
            <a:r>
              <a:rPr lang="en-GB" sz="2800"/>
              <a:t> spectroscopy</a:t>
            </a:r>
            <a:endParaRPr/>
          </a:p>
          <a:p>
            <a:pPr>
              <a:defRPr/>
            </a:pPr>
            <a:r>
              <a:rPr lang="en-GB" sz="2800"/>
              <a:t>	</a:t>
            </a:r>
            <a:r>
              <a:rPr lang="en-GB" sz="2800"/>
              <a:t> Nuclear Structure and Astrophysics</a:t>
            </a:r>
            <a:endParaRPr/>
          </a:p>
          <a:p>
            <a:pPr>
              <a:defRPr/>
            </a:pPr>
            <a:endParaRPr lang="en-GB" sz="1000"/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28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Arial"/>
                <a:cs typeface="Arial"/>
              </a:rPr>
              <a:t>Why high resolution and how</a:t>
            </a:r>
            <a:endParaRPr/>
          </a:p>
          <a:p>
            <a:pPr lvl="1">
              <a:defRPr/>
            </a:pPr>
            <a:r>
              <a:rPr lang="en-GB" sz="2800">
                <a:solidFill>
                  <a:srgbClr val="000000"/>
                </a:solidFill>
                <a:latin typeface="Calibri"/>
              </a:rPr>
              <a:t>	</a:t>
            </a:r>
            <a:r>
              <a:rPr lang="en-GB" sz="2800">
                <a:solidFill>
                  <a:srgbClr val="000000"/>
                </a:solidFill>
                <a:latin typeface="Calibri"/>
              </a:rPr>
              <a:t> </a:t>
            </a:r>
            <a:r>
              <a:rPr lang="en-GB" sz="2800">
                <a:solidFill>
                  <a:srgbClr val="000000"/>
                </a:solidFill>
                <a:latin typeface="Calibri"/>
              </a:rPr>
              <a:t>HPGe</a:t>
            </a:r>
            <a:r>
              <a:rPr lang="en-GB" sz="2800">
                <a:solidFill>
                  <a:srgbClr val="000000"/>
                </a:solidFill>
                <a:latin typeface="Calibri"/>
              </a:rPr>
              <a:t> detectors and related technologies</a:t>
            </a:r>
            <a:endParaRPr/>
          </a:p>
          <a:p>
            <a:pPr lvl="1">
              <a:defRPr/>
            </a:pPr>
            <a:r>
              <a:rPr lang="en-GB" sz="28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Arial"/>
                <a:cs typeface="Arial"/>
              </a:rPr>
              <a:t>	 Array of </a:t>
            </a:r>
            <a:r>
              <a:rPr lang="en-GB" sz="28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Arial"/>
                <a:cs typeface="Arial"/>
              </a:rPr>
              <a:t>HPGe</a:t>
            </a:r>
            <a:r>
              <a:rPr lang="en-GB" sz="28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Arial"/>
                <a:cs typeface="Arial"/>
              </a:rPr>
              <a:t> detectors, facilities (in-beam </a:t>
            </a:r>
            <a:r>
              <a:rPr lang="en-GB" sz="28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Symbol"/>
              </a:rPr>
              <a:t>g</a:t>
            </a:r>
            <a:r>
              <a:rPr lang="en-GB" sz="28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Arial"/>
                <a:cs typeface="Arial"/>
              </a:rPr>
              <a:t>-ray spectroscopy)</a:t>
            </a:r>
            <a:endParaRPr/>
          </a:p>
          <a:p>
            <a:pPr lvl="1">
              <a:defRPr/>
            </a:pPr>
            <a:r>
              <a:rPr lang="en-GB" sz="2800">
                <a:solidFill>
                  <a:srgbClr val="000000"/>
                </a:solidFill>
                <a:latin typeface="Calibri"/>
              </a:rPr>
              <a:t>		 Performance, back-ground reduction and selectivity </a:t>
            </a:r>
            <a:endParaRPr/>
          </a:p>
          <a:p>
            <a:pPr lvl="1">
              <a:defRPr/>
            </a:pPr>
            <a:r>
              <a:rPr lang="en-GB" sz="2800">
                <a:solidFill>
                  <a:srgbClr val="000000"/>
                </a:solidFill>
                <a:latin typeface="Calibri"/>
              </a:rPr>
              <a:t>		 Angular correlations, polarization and lifetimes</a:t>
            </a:r>
            <a:endParaRPr/>
          </a:p>
          <a:p>
            <a:pPr lvl="1">
              <a:defRPr/>
            </a:pPr>
            <a:endParaRPr lang="en-GB" sz="1000">
              <a:solidFill>
                <a:srgbClr val="000000"/>
              </a:solidFill>
              <a:latin typeface="Calibri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28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Arial"/>
                <a:cs typeface="Arial"/>
              </a:rPr>
              <a:t>Advanced </a:t>
            </a:r>
            <a:r>
              <a:rPr lang="en-GB" sz="28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Symbol"/>
              </a:rPr>
              <a:t>g</a:t>
            </a:r>
            <a:r>
              <a:rPr lang="en-GB" sz="28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Arial"/>
                <a:cs typeface="Arial"/>
              </a:rPr>
              <a:t>-ray tracking </a:t>
            </a:r>
            <a:endParaRPr/>
          </a:p>
          <a:p>
            <a:pPr marR="0" lvl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GB" sz="2800">
                <a:solidFill>
                  <a:srgbClr val="000000"/>
                </a:solidFill>
                <a:latin typeface="Calibri"/>
              </a:rPr>
              <a:t>	</a:t>
            </a:r>
            <a:r>
              <a:rPr lang="en-GB" sz="2800">
                <a:solidFill>
                  <a:srgbClr val="000000"/>
                </a:solidFill>
                <a:latin typeface="Calibri"/>
              </a:rPr>
              <a:t> Basics</a:t>
            </a:r>
            <a:endParaRPr/>
          </a:p>
          <a:p>
            <a:pPr marR="0" lvl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GB" sz="28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Arial"/>
                <a:cs typeface="Arial"/>
              </a:rPr>
              <a:t>	 The AGATA project</a:t>
            </a:r>
            <a:endParaRPr/>
          </a:p>
          <a:p>
            <a:pPr marR="0" lvl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GB" sz="10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E/M </a:t>
            </a:r>
            <a:r>
              <a:rPr lang="fr-FR"/>
              <a:t>character</a:t>
            </a:r>
            <a:r>
              <a:rPr lang="fr-FR"/>
              <a:t> of </a:t>
            </a:r>
            <a:r>
              <a:rPr lang="fr-FR">
                <a:latin typeface="Symbol"/>
              </a:rPr>
              <a:t>g</a:t>
            </a:r>
            <a:r>
              <a:rPr lang="fr-FR"/>
              <a:t> transitions </a:t>
            </a:r>
            <a:endParaRPr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Parity</a:t>
            </a:r>
            <a:r>
              <a:rPr lang="fr-FR"/>
              <a:t> of </a:t>
            </a:r>
            <a:r>
              <a:rPr lang="fr-FR"/>
              <a:t>nuclear</a:t>
            </a:r>
            <a:r>
              <a:rPr lang="fr-FR"/>
              <a:t> states</a:t>
            </a:r>
            <a:endParaRPr/>
          </a:p>
        </p:txBody>
      </p:sp>
      <p:sp>
        <p:nvSpPr>
          <p:cNvPr id="8" name="ZoneTexte 7"/>
          <p:cNvSpPr txBox="1"/>
          <p:nvPr/>
        </p:nvSpPr>
        <p:spPr bwMode="auto">
          <a:xfrm>
            <a:off x="300614" y="1783678"/>
            <a:ext cx="515807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>
                <a:latin typeface="Verdana"/>
                <a:ea typeface="Verdana"/>
                <a:cs typeface="Verdana"/>
              </a:rPr>
              <a:t>Compton </a:t>
            </a:r>
            <a:r>
              <a:rPr lang="fr-FR" sz="2000">
                <a:latin typeface="Verdana"/>
                <a:ea typeface="Verdana"/>
                <a:cs typeface="Verdana"/>
              </a:rPr>
              <a:t>scattering</a:t>
            </a:r>
            <a:r>
              <a:rPr lang="fr-FR" sz="2000">
                <a:latin typeface="Verdana"/>
                <a:ea typeface="Verdana"/>
                <a:cs typeface="Verdana"/>
              </a:rPr>
              <a:t> can </a:t>
            </a:r>
            <a:r>
              <a:rPr lang="fr-FR" sz="2000">
                <a:latin typeface="Verdana"/>
                <a:ea typeface="Verdana"/>
                <a:cs typeface="Verdana"/>
              </a:rPr>
              <a:t>be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used</a:t>
            </a:r>
            <a:r>
              <a:rPr lang="fr-FR" sz="2000">
                <a:latin typeface="Verdana"/>
                <a:ea typeface="Verdana"/>
                <a:cs typeface="Verdana"/>
              </a:rPr>
              <a:t> to </a:t>
            </a:r>
            <a:r>
              <a:rPr lang="fr-FR" sz="2000">
                <a:latin typeface="Verdana"/>
                <a:ea typeface="Verdana"/>
                <a:cs typeface="Verdana"/>
              </a:rPr>
              <a:t>measure</a:t>
            </a:r>
            <a:r>
              <a:rPr lang="fr-FR" sz="2000">
                <a:latin typeface="Verdana"/>
                <a:ea typeface="Verdana"/>
                <a:cs typeface="Verdana"/>
              </a:rPr>
              <a:t> the </a:t>
            </a:r>
            <a:r>
              <a:rPr lang="fr-FR" sz="2000">
                <a:latin typeface="Symbol"/>
                <a:ea typeface="Verdana"/>
                <a:cs typeface="Verdana"/>
              </a:rPr>
              <a:t>g</a:t>
            </a:r>
            <a:r>
              <a:rPr lang="fr-FR" sz="2000">
                <a:latin typeface="Verdana"/>
                <a:ea typeface="Verdana"/>
                <a:cs typeface="Verdana"/>
              </a:rPr>
              <a:t>-ray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linear</a:t>
            </a:r>
            <a:r>
              <a:rPr lang="fr-FR" sz="2000">
                <a:latin typeface="Verdana"/>
                <a:ea typeface="Verdana"/>
                <a:cs typeface="Verdana"/>
              </a:rPr>
              <a:t> polarisation – the direction of the </a:t>
            </a:r>
            <a:r>
              <a:rPr lang="fr-FR" sz="2000">
                <a:latin typeface="Verdana"/>
                <a:ea typeface="Verdana"/>
                <a:cs typeface="Verdana"/>
              </a:rPr>
              <a:t>electric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vector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with</a:t>
            </a:r>
            <a:r>
              <a:rPr lang="fr-FR" sz="2000">
                <a:latin typeface="Verdana"/>
                <a:ea typeface="Verdana"/>
                <a:cs typeface="Verdana"/>
              </a:rPr>
              <a:t> respect to the </a:t>
            </a:r>
            <a:r>
              <a:rPr lang="fr-FR" sz="2000">
                <a:latin typeface="Verdana"/>
                <a:ea typeface="Verdana"/>
                <a:cs typeface="Verdana"/>
              </a:rPr>
              <a:t>beam</a:t>
            </a:r>
            <a:r>
              <a:rPr lang="fr-FR" sz="2000">
                <a:latin typeface="Verdana"/>
                <a:ea typeface="Verdana"/>
                <a:cs typeface="Verdana"/>
              </a:rPr>
              <a:t>-detector plane </a:t>
            </a:r>
            <a:endParaRPr/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2"/>
          <a:srcRect l="82151" t="41907" r="6503" b="48170"/>
          <a:stretch/>
        </p:blipFill>
        <p:spPr bwMode="auto">
          <a:xfrm>
            <a:off x="3293825" y="983364"/>
            <a:ext cx="1288306" cy="891904"/>
          </a:xfrm>
          <a:prstGeom prst="rect">
            <a:avLst/>
          </a:prstGeom>
        </p:spPr>
      </p:pic>
      <p:pic>
        <p:nvPicPr>
          <p:cNvPr id="11" name="Image 10" descr="Une image contenant texte, vert&#10;&#10;Description générée automatiquement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118861" y="995352"/>
            <a:ext cx="2387600" cy="2286000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 bwMode="auto">
          <a:xfrm>
            <a:off x="4932219" y="4926048"/>
            <a:ext cx="6662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Q =</a:t>
            </a:r>
            <a:r>
              <a:rPr lang="fr-FR">
                <a:latin typeface="Verdana"/>
                <a:ea typeface="Verdana"/>
                <a:cs typeface="Verdana"/>
              </a:rPr>
              <a:t>polarization</a:t>
            </a:r>
            <a:r>
              <a:rPr lang="fr-FR">
                <a:latin typeface="Verdana"/>
                <a:ea typeface="Verdana"/>
                <a:cs typeface="Verdana"/>
              </a:rPr>
              <a:t> </a:t>
            </a:r>
            <a:r>
              <a:rPr lang="fr-FR">
                <a:latin typeface="Verdana"/>
                <a:ea typeface="Verdana"/>
                <a:cs typeface="Verdana"/>
              </a:rPr>
              <a:t>sensitivity</a:t>
            </a:r>
            <a:r>
              <a:rPr lang="fr-FR">
                <a:latin typeface="Verdana"/>
                <a:ea typeface="Verdana"/>
                <a:cs typeface="Verdana"/>
              </a:rPr>
              <a:t> (as a </a:t>
            </a:r>
            <a:r>
              <a:rPr lang="fr-FR">
                <a:latin typeface="Verdana"/>
                <a:ea typeface="Verdana"/>
                <a:cs typeface="Verdana"/>
              </a:rPr>
              <a:t>function</a:t>
            </a:r>
            <a:r>
              <a:rPr lang="fr-FR">
                <a:latin typeface="Verdana"/>
                <a:ea typeface="Verdana"/>
                <a:cs typeface="Verdana"/>
              </a:rPr>
              <a:t> of the </a:t>
            </a:r>
            <a:r>
              <a:rPr lang="fr-FR">
                <a:latin typeface="Verdana"/>
                <a:ea typeface="Verdana"/>
                <a:cs typeface="Verdana"/>
              </a:rPr>
              <a:t>energy</a:t>
            </a:r>
            <a:r>
              <a:rPr lang="fr-FR">
                <a:latin typeface="Verdana"/>
                <a:ea typeface="Verdana"/>
                <a:cs typeface="Verdana"/>
              </a:rPr>
              <a:t>)</a:t>
            </a:r>
            <a:endParaRPr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07922" y="3259521"/>
            <a:ext cx="4524297" cy="3282874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 bwMode="auto">
          <a:xfrm>
            <a:off x="8839458" y="2883849"/>
            <a:ext cx="3165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Clover</a:t>
            </a:r>
            <a:r>
              <a:rPr lang="fr-FR">
                <a:latin typeface="Verdana"/>
                <a:ea typeface="Verdana"/>
                <a:cs typeface="Verdana"/>
              </a:rPr>
              <a:t> detectors are </a:t>
            </a:r>
            <a:r>
              <a:rPr lang="fr-FR">
                <a:latin typeface="Verdana"/>
                <a:ea typeface="Verdana"/>
                <a:cs typeface="Verdana"/>
              </a:rPr>
              <a:t>ideal</a:t>
            </a:r>
            <a:endParaRPr lang="fr-FR">
              <a:latin typeface="Verdana"/>
              <a:ea typeface="Verdana"/>
              <a:cs typeface="Verdana"/>
            </a:endParaRPr>
          </a:p>
        </p:txBody>
      </p:sp>
      <p:sp>
        <p:nvSpPr>
          <p:cNvPr id="22" name="ZoneTexte 21"/>
          <p:cNvSpPr txBox="1"/>
          <p:nvPr/>
        </p:nvSpPr>
        <p:spPr bwMode="auto">
          <a:xfrm>
            <a:off x="5693438" y="5677982"/>
            <a:ext cx="5048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Streched</a:t>
            </a:r>
            <a:r>
              <a:rPr lang="fr-FR">
                <a:latin typeface="Verdana"/>
                <a:ea typeface="Verdana"/>
                <a:cs typeface="Verdana"/>
              </a:rPr>
              <a:t> E2 : P&gt;0;     </a:t>
            </a:r>
            <a:r>
              <a:rPr lang="fr-FR">
                <a:latin typeface="Verdana"/>
                <a:ea typeface="Verdana"/>
                <a:cs typeface="Verdana"/>
              </a:rPr>
              <a:t>Streched</a:t>
            </a:r>
            <a:r>
              <a:rPr lang="fr-FR">
                <a:latin typeface="Verdana"/>
                <a:ea typeface="Verdana"/>
                <a:cs typeface="Verdana"/>
              </a:rPr>
              <a:t> M1 : P&lt;0</a:t>
            </a:r>
            <a:endParaRPr/>
          </a:p>
        </p:txBody>
      </p:sp>
      <p:sp>
        <p:nvSpPr>
          <p:cNvPr id="23" name="ZoneTexte 22"/>
          <p:cNvSpPr txBox="1"/>
          <p:nvPr/>
        </p:nvSpPr>
        <p:spPr bwMode="auto">
          <a:xfrm>
            <a:off x="7367613" y="4423629"/>
            <a:ext cx="1221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2000">
                <a:latin typeface="Verdana"/>
                <a:ea typeface="Verdana"/>
                <a:cs typeface="Verdana"/>
              </a:rPr>
              <a:t>P = A/Q</a:t>
            </a:r>
            <a:endParaRPr/>
          </a:p>
        </p:txBody>
      </p:sp>
      <p:pic>
        <p:nvPicPr>
          <p:cNvPr id="26" name="Image 25" descr="Une image contenant texte&#10;&#10;Description générée automatiquement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616958" y="3356120"/>
            <a:ext cx="2222500" cy="96520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 bwMode="auto">
          <a:xfrm>
            <a:off x="6996545" y="3867009"/>
            <a:ext cx="96982" cy="1793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28" name="Image 27" descr="Une image contenant intérieur&#10;&#10;Description générée automatiquement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455160" y="92752"/>
            <a:ext cx="2002549" cy="25458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>
          <a:xfrm>
            <a:off x="277752" y="417058"/>
            <a:ext cx="11636495" cy="891903"/>
          </a:xfrm>
        </p:spPr>
        <p:txBody>
          <a:bodyPr/>
          <a:lstStyle/>
          <a:p>
            <a:pPr>
              <a:defRPr/>
            </a:pPr>
            <a:r>
              <a:rPr lang="fr-FR"/>
              <a:t>An </a:t>
            </a:r>
            <a:r>
              <a:rPr lang="fr-FR"/>
              <a:t>example</a:t>
            </a:r>
            <a:endParaRPr lang="fr-FR"/>
          </a:p>
        </p:txBody>
      </p:sp>
      <p:sp>
        <p:nvSpPr>
          <p:cNvPr id="7" name="ZoneTexte 6"/>
          <p:cNvSpPr txBox="1"/>
          <p:nvPr/>
        </p:nvSpPr>
        <p:spPr bwMode="auto">
          <a:xfrm>
            <a:off x="0" y="6542395"/>
            <a:ext cx="61722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i="1">
                <a:latin typeface="Verdana"/>
                <a:ea typeface="Verdana"/>
                <a:cs typeface="Verdana"/>
              </a:rPr>
              <a:t>Y. Zheng, PHYSICAL REVIEW C 87, 044328 (2013)</a:t>
            </a:r>
            <a:br>
              <a:rPr lang="fr-FR" sz="1100" i="1">
                <a:latin typeface="Verdana"/>
                <a:ea typeface="Verdana"/>
                <a:cs typeface="Verdana"/>
              </a:rPr>
            </a:br>
            <a:endParaRPr lang="fr-FR" sz="1100" i="1">
              <a:latin typeface="Verdana"/>
              <a:ea typeface="Verdana"/>
              <a:cs typeface="Verdana"/>
            </a:endParaRPr>
          </a:p>
          <a:p>
            <a:pPr>
              <a:defRPr/>
            </a:pPr>
            <a:endParaRPr lang="fr-FR" sz="1100" i="1">
              <a:latin typeface="Verdana"/>
              <a:ea typeface="Verdana"/>
              <a:cs typeface="Verdana"/>
            </a:endParaRPr>
          </a:p>
        </p:txBody>
      </p:sp>
      <p:pic>
        <p:nvPicPr>
          <p:cNvPr id="9" name="Image 8" descr="Une image contenant texte&#10;&#10;Description générée automatiquement"/>
          <p:cNvPicPr>
            <a:picLocks noChangeAspect="1"/>
          </p:cNvPicPr>
          <p:nvPr/>
        </p:nvPicPr>
        <p:blipFill>
          <a:blip r:embed="rId2"/>
          <a:srcRect l="0" t="9943" r="0" b="0"/>
          <a:stretch/>
        </p:blipFill>
        <p:spPr bwMode="auto">
          <a:xfrm>
            <a:off x="4647623" y="576979"/>
            <a:ext cx="2425700" cy="731982"/>
          </a:xfrm>
          <a:prstGeom prst="rect">
            <a:avLst/>
          </a:prstGeom>
        </p:spPr>
      </p:pic>
      <p:pic>
        <p:nvPicPr>
          <p:cNvPr id="11" name="Image 10" descr="Une image contenant texte&#10;&#10;Description générée automatiquement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004585" y="589325"/>
            <a:ext cx="2489200" cy="6223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91491" y="3211591"/>
            <a:ext cx="4447128" cy="306943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095999" y="1383892"/>
            <a:ext cx="5499100" cy="4216400"/>
          </a:xfrm>
          <a:prstGeom prst="rect">
            <a:avLst/>
          </a:prstGeom>
        </p:spPr>
      </p:pic>
      <p:pic>
        <p:nvPicPr>
          <p:cNvPr id="17" name="Image 16" descr="Une image contenant clipart&#10;&#10;Description générée automatiquement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3415055" y="1247764"/>
            <a:ext cx="2133600" cy="2006600"/>
          </a:xfrm>
          <a:prstGeom prst="rect">
            <a:avLst/>
          </a:prstGeom>
        </p:spPr>
      </p:pic>
      <p:pic>
        <p:nvPicPr>
          <p:cNvPr id="19" name="Image 18" descr="Une image contenant intérieur&#10;&#10;Description générée automatiquement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548894" y="1242694"/>
            <a:ext cx="2682985" cy="17886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 bwMode="auto">
          <a:xfrm>
            <a:off x="256100" y="586322"/>
            <a:ext cx="11679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3600">
                <a:latin typeface="Verdana"/>
                <a:ea typeface="Verdana"/>
                <a:cs typeface="Verdana"/>
              </a:rPr>
              <a:t>Lifetime</a:t>
            </a:r>
            <a:r>
              <a:rPr lang="fr-FR" sz="3600">
                <a:latin typeface="Verdana"/>
                <a:ea typeface="Verdana"/>
                <a:cs typeface="Verdana"/>
              </a:rPr>
              <a:t> </a:t>
            </a:r>
            <a:r>
              <a:rPr lang="fr-FR" sz="3600">
                <a:latin typeface="Verdana"/>
                <a:ea typeface="Verdana"/>
                <a:cs typeface="Verdana"/>
              </a:rPr>
              <a:t>measurements</a:t>
            </a:r>
            <a:r>
              <a:rPr lang="fr-FR" sz="3600">
                <a:latin typeface="Verdana"/>
                <a:ea typeface="Verdana"/>
                <a:cs typeface="Verdana"/>
              </a:rPr>
              <a:t> </a:t>
            </a:r>
            <a:r>
              <a:rPr lang="fr-FR" sz="3600">
                <a:latin typeface="Verdana"/>
                <a:ea typeface="Verdana"/>
                <a:cs typeface="Verdana"/>
              </a:rPr>
              <a:t>using</a:t>
            </a:r>
            <a:r>
              <a:rPr lang="fr-FR" sz="3600">
                <a:latin typeface="Verdana"/>
                <a:ea typeface="Verdana"/>
                <a:cs typeface="Verdana"/>
              </a:rPr>
              <a:t> Doppler techniques</a:t>
            </a:r>
            <a:endParaRPr/>
          </a:p>
        </p:txBody>
      </p:sp>
      <p:pic>
        <p:nvPicPr>
          <p:cNvPr id="8" name="Shape 497" descr="Doppler_effect.jp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10403160" y="2996544"/>
            <a:ext cx="1279384" cy="12793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Shape 498"/>
          <p:cNvCxnSpPr>
            <a:cxnSpLocks/>
          </p:cNvCxnSpPr>
          <p:nvPr/>
        </p:nvCxnSpPr>
        <p:spPr bwMode="auto">
          <a:xfrm rot="10800000">
            <a:off x="9592252" y="3616264"/>
            <a:ext cx="1170872" cy="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10" name="Shape 499"/>
          <p:cNvSpPr txBox="1"/>
          <p:nvPr/>
        </p:nvSpPr>
        <p:spPr bwMode="auto">
          <a:xfrm>
            <a:off x="9827096" y="3644616"/>
            <a:ext cx="319317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defRPr/>
            </a:pPr>
            <a:r>
              <a:rPr lang="en-US" sz="2400">
                <a:solidFill>
                  <a:srgbClr val="FF0000"/>
                </a:solidFill>
                <a:latin typeface="Corsiva"/>
                <a:ea typeface="Corsiva"/>
                <a:cs typeface="Corsiva"/>
              </a:rPr>
              <a:t>v</a:t>
            </a:r>
            <a:endParaRPr/>
          </a:p>
        </p:txBody>
      </p:sp>
      <p:cxnSp>
        <p:nvCxnSpPr>
          <p:cNvPr id="11" name="Shape 500"/>
          <p:cNvCxnSpPr>
            <a:cxnSpLocks/>
          </p:cNvCxnSpPr>
          <p:nvPr/>
        </p:nvCxnSpPr>
        <p:spPr bwMode="auto">
          <a:xfrm>
            <a:off x="9953026" y="3742218"/>
            <a:ext cx="216023" cy="0"/>
          </a:xfrm>
          <a:prstGeom prst="straightConnector1">
            <a:avLst/>
          </a:prstGeom>
          <a:noFill/>
          <a:ln w="127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2" name="Shape 501"/>
          <p:cNvCxnSpPr>
            <a:cxnSpLocks/>
          </p:cNvCxnSpPr>
          <p:nvPr/>
        </p:nvCxnSpPr>
        <p:spPr bwMode="auto">
          <a:xfrm rot="10800000">
            <a:off x="9664261" y="2887928"/>
            <a:ext cx="1080120" cy="710275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</p:spPr>
      </p:cxnSp>
      <p:pic>
        <p:nvPicPr>
          <p:cNvPr id="13" name="Shape 502" descr="occhio.jpg"/>
          <p:cNvPicPr/>
          <p:nvPr/>
        </p:nvPicPr>
        <p:blipFill>
          <a:blip r:embed="rId3">
            <a:alphaModFix/>
          </a:blip>
          <a:srcRect l="0" t="0" r="0" b="28408"/>
          <a:stretch/>
        </p:blipFill>
        <p:spPr bwMode="auto">
          <a:xfrm>
            <a:off x="9260459" y="2560042"/>
            <a:ext cx="457200" cy="28803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Shape 503"/>
          <p:cNvSpPr/>
          <p:nvPr/>
        </p:nvSpPr>
        <p:spPr bwMode="auto">
          <a:xfrm rot="-4941271">
            <a:off x="9756152" y="3310050"/>
            <a:ext cx="451736" cy="113487"/>
          </a:xfrm>
          <a:prstGeom prst="curvedDownArrow">
            <a:avLst>
              <a:gd name="adj1" fmla="val 25000"/>
              <a:gd name="adj2" fmla="val 47412"/>
              <a:gd name="adj3" fmla="val 25000"/>
            </a:avLst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defRPr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5" name="Shape 504"/>
          <p:cNvSpPr txBox="1"/>
          <p:nvPr/>
        </p:nvSpPr>
        <p:spPr bwMode="auto">
          <a:xfrm>
            <a:off x="9608058" y="3078937"/>
            <a:ext cx="344967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defRPr/>
            </a:pPr>
            <a:r>
              <a:rPr lang="en-US" sz="2400">
                <a:solidFill>
                  <a:schemeClr val="dk1"/>
                </a:solidFill>
                <a:latin typeface="Noto Sans Symbols"/>
                <a:ea typeface="Noto Sans Symbols"/>
                <a:cs typeface="Noto Sans Symbols"/>
              </a:rPr>
              <a:t>θ</a:t>
            </a:r>
            <a:endParaRPr/>
          </a:p>
        </p:txBody>
      </p:sp>
      <p:pic>
        <p:nvPicPr>
          <p:cNvPr id="16" name="Shape 519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409307" y="3540601"/>
            <a:ext cx="6526659" cy="180859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Shape 532"/>
          <p:cNvSpPr txBox="1"/>
          <p:nvPr/>
        </p:nvSpPr>
        <p:spPr bwMode="auto">
          <a:xfrm>
            <a:off x="6919124" y="3616264"/>
            <a:ext cx="1753708" cy="738664"/>
          </a:xfrm>
          <a:prstGeom prst="rect">
            <a:avLst/>
          </a:prstGeom>
          <a:solidFill>
            <a:srgbClr val="EAF1DD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defRPr/>
            </a:pPr>
            <a:r>
              <a:rPr lang="en-US" sz="1400">
                <a:solidFill>
                  <a:schemeClr val="dk1"/>
                </a:solidFill>
                <a:latin typeface="Verdana"/>
                <a:ea typeface="Verdana"/>
                <a:cs typeface="Verdana"/>
              </a:rPr>
              <a:t>Source at rest → intrinsic energy </a:t>
            </a:r>
            <a:endParaRPr/>
          </a:p>
          <a:p>
            <a:pPr>
              <a:buSzPct val="25000"/>
              <a:defRPr/>
            </a:pPr>
            <a:r>
              <a:rPr lang="en-US" sz="1400">
                <a:solidFill>
                  <a:schemeClr val="dk1"/>
                </a:solidFill>
                <a:latin typeface="Verdana"/>
                <a:ea typeface="Verdana"/>
                <a:cs typeface="Verdana"/>
              </a:rPr>
              <a:t>resolution</a:t>
            </a:r>
            <a:endParaRPr/>
          </a:p>
        </p:txBody>
      </p:sp>
      <p:pic>
        <p:nvPicPr>
          <p:cNvPr id="18" name="Shape 505"/>
          <p:cNvPicPr>
            <a:picLocks noChangeAspect="1"/>
          </p:cNvPicPr>
          <p:nvPr/>
        </p:nvPicPr>
        <p:blipFill>
          <a:blip r:embed="rId5">
            <a:alphaModFix/>
          </a:blip>
          <a:stretch/>
        </p:blipFill>
        <p:spPr bwMode="auto">
          <a:xfrm>
            <a:off x="8039131" y="4700311"/>
            <a:ext cx="2684399" cy="8919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ZoneTexte 18"/>
          <p:cNvSpPr txBox="1"/>
          <p:nvPr/>
        </p:nvSpPr>
        <p:spPr bwMode="auto">
          <a:xfrm>
            <a:off x="409307" y="2385161"/>
            <a:ext cx="60015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3200">
                <a:latin typeface="Verdana"/>
                <a:ea typeface="Verdana"/>
                <a:cs typeface="Verdana"/>
              </a:rPr>
              <a:t>Reminder</a:t>
            </a:r>
            <a:r>
              <a:rPr lang="fr-FR" sz="3200">
                <a:latin typeface="Verdana"/>
                <a:ea typeface="Verdana"/>
                <a:cs typeface="Verdana"/>
              </a:rPr>
              <a:t> </a:t>
            </a:r>
            <a:r>
              <a:rPr lang="fr-FR" sz="3200">
                <a:latin typeface="Verdana"/>
                <a:ea typeface="Verdana"/>
                <a:cs typeface="Verdana"/>
              </a:rPr>
              <a:t>from</a:t>
            </a:r>
            <a:r>
              <a:rPr lang="fr-FR" sz="3200">
                <a:latin typeface="Verdana"/>
                <a:ea typeface="Verdana"/>
                <a:cs typeface="Verdana"/>
              </a:rPr>
              <a:t> last Lecture: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>
          <a:xfrm>
            <a:off x="0" y="315605"/>
            <a:ext cx="11937109" cy="891903"/>
          </a:xfrm>
        </p:spPr>
        <p:txBody>
          <a:bodyPr/>
          <a:lstStyle/>
          <a:p>
            <a:pPr>
              <a:defRPr/>
            </a:pPr>
            <a:r>
              <a:rPr lang="fr-FR" sz="3600"/>
              <a:t>Direct vs Indirect </a:t>
            </a:r>
            <a:r>
              <a:rPr lang="fr-FR" sz="3600"/>
              <a:t>methods</a:t>
            </a:r>
            <a:r>
              <a:rPr lang="fr-FR" sz="3600"/>
              <a:t> for </a:t>
            </a:r>
            <a:r>
              <a:rPr lang="fr-FR" sz="3600"/>
              <a:t>measuring</a:t>
            </a:r>
            <a:r>
              <a:rPr lang="fr-FR" sz="3600"/>
              <a:t> </a:t>
            </a:r>
            <a:r>
              <a:rPr lang="fr-FR" sz="3600"/>
              <a:t>lifetimes</a:t>
            </a:r>
            <a:endParaRPr lang="fr-FR" sz="360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54891" y="1096671"/>
            <a:ext cx="7772400" cy="4982957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 bwMode="auto">
          <a:xfrm>
            <a:off x="3532909" y="5070764"/>
            <a:ext cx="748146" cy="7065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13" name="Image 12" descr="Une image contenant montagne, eau, extérieur, ciel&#10;&#10;Description générée automatiquement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677245" y="1207508"/>
            <a:ext cx="6700091" cy="31277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401690" y="3994439"/>
            <a:ext cx="1625600" cy="2152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ZoneTexte 15"/>
          <p:cNvSpPr txBox="1"/>
          <p:nvPr/>
        </p:nvSpPr>
        <p:spPr bwMode="auto">
          <a:xfrm>
            <a:off x="8193546" y="4446076"/>
            <a:ext cx="19543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water flow in </a:t>
            </a:r>
            <a:r>
              <a:rPr lang="fr-FR">
                <a:latin typeface="Verdana"/>
                <a:ea typeface="Verdana"/>
                <a:cs typeface="Verdana"/>
              </a:rPr>
              <a:t>Isere</a:t>
            </a:r>
            <a:r>
              <a:rPr lang="fr-FR">
                <a:latin typeface="Verdana"/>
                <a:ea typeface="Verdana"/>
                <a:cs typeface="Verdana"/>
              </a:rPr>
              <a:t> in the </a:t>
            </a:r>
            <a:r>
              <a:rPr lang="fr-FR">
                <a:latin typeface="Verdana"/>
                <a:ea typeface="Verdana"/>
                <a:cs typeface="Verdana"/>
              </a:rPr>
              <a:t>month</a:t>
            </a:r>
            <a:r>
              <a:rPr lang="fr-FR">
                <a:latin typeface="Verdana"/>
                <a:ea typeface="Verdana"/>
                <a:cs typeface="Verdana"/>
              </a:rPr>
              <a:t> of June</a:t>
            </a:r>
            <a:endParaRPr/>
          </a:p>
        </p:txBody>
      </p:sp>
      <p:cxnSp>
        <p:nvCxnSpPr>
          <p:cNvPr id="18" name="Connecteur droit 17"/>
          <p:cNvCxnSpPr>
            <a:cxnSpLocks/>
          </p:cNvCxnSpPr>
          <p:nvPr/>
        </p:nvCxnSpPr>
        <p:spPr bwMode="auto">
          <a:xfrm flipH="1">
            <a:off x="9827406" y="4904508"/>
            <a:ext cx="411018" cy="8728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 bwMode="auto">
          <a:xfrm>
            <a:off x="10147925" y="5369406"/>
            <a:ext cx="1157384" cy="654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bottle</a:t>
            </a:r>
            <a:r>
              <a:rPr lang="fr-FR">
                <a:latin typeface="Verdana"/>
                <a:ea typeface="Verdana"/>
                <a:cs typeface="Verdana"/>
              </a:rPr>
              <a:t> of </a:t>
            </a:r>
            <a:r>
              <a:rPr lang="fr-FR">
                <a:latin typeface="Verdana"/>
                <a:ea typeface="Verdana"/>
                <a:cs typeface="Verdana"/>
              </a:rPr>
              <a:t>wine</a:t>
            </a:r>
            <a:endParaRPr lang="fr-FR">
              <a:latin typeface="Verdana"/>
              <a:ea typeface="Verdana"/>
              <a:cs typeface="Verdana"/>
            </a:endParaRPr>
          </a:p>
        </p:txBody>
      </p:sp>
      <p:sp>
        <p:nvSpPr>
          <p:cNvPr id="20" name="ZoneTexte 19"/>
          <p:cNvSpPr txBox="1"/>
          <p:nvPr/>
        </p:nvSpPr>
        <p:spPr bwMode="auto">
          <a:xfrm>
            <a:off x="10648419" y="4615471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~ 10</a:t>
            </a:r>
            <a:r>
              <a:rPr lang="fr-FR" baseline="30000">
                <a:latin typeface="Verdana"/>
                <a:ea typeface="Verdana"/>
                <a:cs typeface="Verdana"/>
              </a:rPr>
              <a:t>-12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A </a:t>
            </a:r>
            <a:r>
              <a:rPr lang="fr-FR"/>
              <a:t>very</a:t>
            </a:r>
            <a:r>
              <a:rPr lang="fr-FR"/>
              <a:t> simple </a:t>
            </a:r>
            <a:r>
              <a:rPr lang="fr-FR"/>
              <a:t>starting</a:t>
            </a:r>
            <a:r>
              <a:rPr lang="fr-FR"/>
              <a:t> point…</a:t>
            </a:r>
            <a:endParaRPr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rcRect l="0" t="357" r="0" b="1"/>
          <a:stretch/>
        </p:blipFill>
        <p:spPr bwMode="auto">
          <a:xfrm>
            <a:off x="922868" y="1440873"/>
            <a:ext cx="9487280" cy="3976254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22867" y="1440873"/>
            <a:ext cx="9487280" cy="45963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Recoil</a:t>
            </a:r>
            <a:r>
              <a:rPr lang="fr-FR"/>
              <a:t> Distance Doppler Shift Techniques</a:t>
            </a:r>
            <a:endParaRPr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rcRect l="0" t="1139" r="0" b="0"/>
          <a:stretch/>
        </p:blipFill>
        <p:spPr bwMode="auto">
          <a:xfrm>
            <a:off x="300614" y="1207508"/>
            <a:ext cx="10257896" cy="50400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 bwMode="auto">
          <a:xfrm rot="16199999">
            <a:off x="9454360" y="5054393"/>
            <a:ext cx="16943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SPECTROMETER</a:t>
            </a:r>
            <a:endParaRPr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78083" y="1154208"/>
            <a:ext cx="10180427" cy="51466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 bwMode="auto">
          <a:xfrm rot="16199999">
            <a:off x="9427997" y="5081043"/>
            <a:ext cx="16943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SPECTROMETER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Doppler Shift </a:t>
            </a:r>
            <a:r>
              <a:rPr lang="fr-FR"/>
              <a:t>Attenuation</a:t>
            </a:r>
            <a:r>
              <a:rPr lang="fr-FR"/>
              <a:t> Method (DSAM)</a:t>
            </a:r>
            <a:endParaRPr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00614" y="1089000"/>
            <a:ext cx="11252398" cy="4680000"/>
          </a:xfrm>
          <a:prstGeom prst="rect">
            <a:avLst/>
          </a:prstGeom>
        </p:spPr>
      </p:pic>
      <p:pic>
        <p:nvPicPr>
          <p:cNvPr id="10" name="Image 9" descr="Une image contenant texte&#10;&#10;Description générée automatiquement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00614" y="1088999"/>
            <a:ext cx="11087822" cy="5374545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 bwMode="auto">
          <a:xfrm>
            <a:off x="7523264" y="5746940"/>
            <a:ext cx="422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highlight>
                  <a:srgbClr val="FFFF00"/>
                </a:highlight>
                <a:latin typeface="Verdana"/>
                <a:ea typeface="Verdana"/>
                <a:cs typeface="Verdana"/>
              </a:rPr>
              <a:t>Nowadays</a:t>
            </a:r>
            <a:r>
              <a:rPr lang="fr-FR">
                <a:highlight>
                  <a:srgbClr val="FFFF00"/>
                </a:highlight>
                <a:latin typeface="Verdana"/>
                <a:ea typeface="Verdana"/>
                <a:cs typeface="Verdana"/>
              </a:rPr>
              <a:t>: full Geant4 simulations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Doppler shift techniques</a:t>
            </a:r>
            <a:endParaRPr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Some</a:t>
            </a:r>
            <a:r>
              <a:rPr lang="fr-FR"/>
              <a:t> </a:t>
            </a:r>
            <a:r>
              <a:rPr lang="fr-FR"/>
              <a:t>remarks</a:t>
            </a:r>
            <a:endParaRPr lang="fr-FR"/>
          </a:p>
        </p:txBody>
      </p:sp>
      <p:pic>
        <p:nvPicPr>
          <p:cNvPr id="8" name="Image 7" descr="Une image contenant texte&#10;&#10;Description générée automatiquement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270431" y="1709927"/>
            <a:ext cx="9439131" cy="50051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Lifetime</a:t>
            </a:r>
            <a:r>
              <a:rPr lang="fr-FR"/>
              <a:t> </a:t>
            </a:r>
            <a:r>
              <a:rPr lang="fr-FR"/>
              <a:t>measurements</a:t>
            </a:r>
            <a:r>
              <a:rPr lang="fr-FR"/>
              <a:t> in </a:t>
            </a:r>
            <a:r>
              <a:rPr lang="fr-FR" baseline="30000"/>
              <a:t>207</a:t>
            </a:r>
            <a:r>
              <a:rPr lang="fr-FR"/>
              <a:t>Pb</a:t>
            </a:r>
            <a:endParaRPr/>
          </a:p>
        </p:txBody>
      </p:sp>
      <p:sp>
        <p:nvSpPr>
          <p:cNvPr id="7" name="ZoneTexte 6"/>
          <p:cNvSpPr txBox="1"/>
          <p:nvPr/>
        </p:nvSpPr>
        <p:spPr bwMode="auto">
          <a:xfrm>
            <a:off x="0" y="6570155"/>
            <a:ext cx="2812473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i="1"/>
            </a:lvl1pPr>
          </a:lstStyle>
          <a:p>
            <a:pPr>
              <a:defRPr/>
            </a:pPr>
            <a:r>
              <a:rPr lang="fr-FR"/>
              <a:t>D. </a:t>
            </a:r>
            <a:r>
              <a:rPr lang="fr-FR"/>
              <a:t>Ralet</a:t>
            </a:r>
            <a:r>
              <a:rPr lang="fr-FR"/>
              <a:t> et al, PLB 797 (2019) 134797</a:t>
            </a:r>
            <a:endParaRPr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414329" y="1207508"/>
            <a:ext cx="4019691" cy="2034456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 bwMode="auto">
          <a:xfrm>
            <a:off x="254891" y="1277344"/>
            <a:ext cx="215236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400" b="0" i="0" u="none" strike="noStrike" baseline="30000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208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Pb 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beam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1400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@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 6.25</a:t>
            </a:r>
            <a:r>
              <a:rPr lang="fr-FR" sz="1400" b="0" i="1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A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 MeV on 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enriched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 1.9 mg/cm</a:t>
            </a:r>
            <a:r>
              <a:rPr lang="fr-FR" sz="1400" b="0" i="0" u="none" strike="noStrike" baseline="30000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2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-thick </a:t>
            </a:r>
            <a:r>
              <a:rPr lang="fr-FR" sz="1400" b="0" i="0" u="none" strike="noStrike" baseline="30000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100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Mo 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target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 </a:t>
            </a:r>
            <a:endParaRPr lang="fr-FR" sz="1400">
              <a:solidFill>
                <a:srgbClr val="2E2E2E"/>
              </a:solidFill>
              <a:latin typeface="Verdana"/>
              <a:ea typeface="Verdana"/>
              <a:cs typeface="Verdana"/>
            </a:endParaRPr>
          </a:p>
          <a:p>
            <a:pPr>
              <a:defRPr/>
            </a:pP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2 mg/cm</a:t>
            </a:r>
            <a:r>
              <a:rPr lang="fr-FR" sz="1400" b="0" i="0" u="none" strike="noStrike" baseline="30000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2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-thick Ni 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degrader</a:t>
            </a:r>
            <a:endParaRPr lang="fr-FR" sz="1400" b="0" i="0" u="none" strike="noStrike">
              <a:solidFill>
                <a:srgbClr val="2E2E2E"/>
              </a:solidFill>
              <a:latin typeface="Verdana"/>
              <a:ea typeface="Verdana"/>
              <a:cs typeface="Verdana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867814" y="1066223"/>
            <a:ext cx="4635500" cy="5168900"/>
          </a:xfrm>
          <a:prstGeom prst="rect">
            <a:avLst/>
          </a:prstGeom>
        </p:spPr>
      </p:pic>
      <p:pic>
        <p:nvPicPr>
          <p:cNvPr id="16" name="Image 15" descr="Une image contenant jouet&#10;&#10;Description générée automatiquement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82964" y="4232527"/>
            <a:ext cx="5551055" cy="2002596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 bwMode="auto">
          <a:xfrm>
            <a:off x="182197" y="3031261"/>
            <a:ext cx="3596673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fr-FR" sz="1400">
              <a:solidFill>
                <a:srgbClr val="2E2E2E"/>
              </a:solidFill>
              <a:latin typeface="Verdana"/>
              <a:ea typeface="Verdana"/>
              <a:cs typeface="Verdana"/>
            </a:endParaRPr>
          </a:p>
          <a:p>
            <a:pPr>
              <a:defRPr/>
            </a:pP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Beam-like 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reaction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products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detected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 and 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identified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 on an 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event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-by-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event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 basis in the large-acceptance VAMOS++ </a:t>
            </a:r>
            <a:r>
              <a:rPr lang="fr-FR" sz="1400" b="0" i="0" u="none" strike="noStrike">
                <a:solidFill>
                  <a:srgbClr val="2E2E2E"/>
                </a:solidFill>
                <a:latin typeface="Verdana"/>
                <a:ea typeface="Verdana"/>
                <a:cs typeface="Verdana"/>
              </a:rPr>
              <a:t>spectrometer</a:t>
            </a:r>
            <a:endParaRPr lang="fr-FR" sz="1400">
              <a:latin typeface="Verdana"/>
              <a:ea typeface="Verdana"/>
              <a:cs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35379" y="255020"/>
            <a:ext cx="8563181" cy="61966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 bwMode="auto">
          <a:xfrm>
            <a:off x="8916895" y="1255059"/>
            <a:ext cx="3039727" cy="1323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2650"/>
              <a:t>There’s</a:t>
            </a:r>
            <a:r>
              <a:rPr lang="fr-FR" sz="2650"/>
              <a:t> not a </a:t>
            </a:r>
            <a:r>
              <a:rPr lang="fr-FR" sz="2650"/>
              <a:t>nuclear</a:t>
            </a:r>
            <a:r>
              <a:rPr lang="fr-FR" sz="2650"/>
              <a:t> model </a:t>
            </a:r>
            <a:r>
              <a:rPr lang="fr-FR" sz="2650"/>
              <a:t>that</a:t>
            </a:r>
            <a:r>
              <a:rPr lang="fr-FR" sz="2650"/>
              <a:t> </a:t>
            </a:r>
            <a:r>
              <a:rPr lang="fr-FR" sz="2650"/>
              <a:t>explains</a:t>
            </a:r>
            <a:r>
              <a:rPr lang="fr-FR" sz="2650"/>
              <a:t> </a:t>
            </a:r>
            <a:r>
              <a:rPr lang="fr-FR" sz="2650"/>
              <a:t>everything</a:t>
            </a:r>
            <a:r>
              <a:rPr lang="fr-FR" sz="2650"/>
              <a:t>!</a:t>
            </a:r>
            <a:endParaRPr lang="en-GB" sz="2650"/>
          </a:p>
        </p:txBody>
      </p:sp>
      <p:sp>
        <p:nvSpPr>
          <p:cNvPr id="4" name="TextBox 3"/>
          <p:cNvSpPr txBox="1"/>
          <p:nvPr/>
        </p:nvSpPr>
        <p:spPr bwMode="auto">
          <a:xfrm>
            <a:off x="8928847" y="3442448"/>
            <a:ext cx="3039727" cy="1898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2650"/>
              <a:t>A challenge for </a:t>
            </a:r>
            <a:r>
              <a:rPr lang="fr-FR" sz="2650"/>
              <a:t>both</a:t>
            </a:r>
            <a:r>
              <a:rPr lang="fr-FR" sz="2650"/>
              <a:t> </a:t>
            </a:r>
            <a:r>
              <a:rPr lang="fr-FR" sz="2650"/>
              <a:t>theory</a:t>
            </a:r>
            <a:r>
              <a:rPr lang="fr-FR" sz="2650"/>
              <a:t> and</a:t>
            </a:r>
            <a:endParaRPr/>
          </a:p>
          <a:p>
            <a:pPr algn="ctr">
              <a:defRPr/>
            </a:pPr>
            <a:r>
              <a:rPr lang="fr-FR" sz="3200">
                <a:solidFill>
                  <a:srgbClr val="FF0000"/>
                </a:solidFill>
              </a:rPr>
              <a:t>nuclear</a:t>
            </a:r>
            <a:r>
              <a:rPr lang="fr-FR" sz="3200">
                <a:solidFill>
                  <a:srgbClr val="FF0000"/>
                </a:solidFill>
              </a:rPr>
              <a:t> instrumentation</a:t>
            </a:r>
            <a:endParaRPr lang="en-GB" sz="265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93" name="Shape 493"/>
          <p:cNvSpPr txBox="1">
            <a:spLocks noGrp="1"/>
          </p:cNvSpPr>
          <p:nvPr>
            <p:ph type="body" idx="2"/>
          </p:nvPr>
        </p:nvSpPr>
        <p:spPr bwMode="auto">
          <a:xfrm>
            <a:off x="300613" y="315604"/>
            <a:ext cx="11636400" cy="892000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spcBef>
                <a:spcPts val="0"/>
              </a:spcBef>
              <a:buSzPct val="25000"/>
              <a:defRPr/>
            </a:pPr>
            <a:r>
              <a:rPr lang="fr-FR"/>
              <a:t>(Main) </a:t>
            </a:r>
            <a:r>
              <a:rPr lang="fr-FR"/>
              <a:t>bibliography</a:t>
            </a:r>
            <a:r>
              <a:rPr lang="fr-FR"/>
              <a:t> of </a:t>
            </a:r>
            <a:r>
              <a:rPr lang="fr-FR"/>
              <a:t>today’s</a:t>
            </a:r>
            <a:r>
              <a:rPr lang="fr-FR"/>
              <a:t> lecture</a:t>
            </a:r>
            <a:endParaRPr/>
          </a:p>
        </p:txBody>
      </p:sp>
      <p:sp>
        <p:nvSpPr>
          <p:cNvPr id="3" name="TextBox 2"/>
          <p:cNvSpPr txBox="1"/>
          <p:nvPr/>
        </p:nvSpPr>
        <p:spPr bwMode="auto">
          <a:xfrm>
            <a:off x="254986" y="1637097"/>
            <a:ext cx="1178461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2400">
                <a:latin typeface="Verdana"/>
                <a:ea typeface="Verdana"/>
                <a:cs typeface="Verdana"/>
              </a:rPr>
              <a:t>P. Ring and P. </a:t>
            </a:r>
            <a:r>
              <a:rPr lang="fr-FR" sz="2400">
                <a:latin typeface="Verdana"/>
                <a:ea typeface="Verdana"/>
                <a:cs typeface="Verdana"/>
              </a:rPr>
              <a:t>Schuck</a:t>
            </a:r>
            <a:r>
              <a:rPr lang="fr-FR" sz="24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"The </a:t>
            </a:r>
            <a:r>
              <a:rPr lang="fr-FR" sz="2000">
                <a:latin typeface="Verdana"/>
                <a:ea typeface="Verdana"/>
                <a:cs typeface="Verdana"/>
              </a:rPr>
              <a:t>Nuclear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Many</a:t>
            </a:r>
            <a:r>
              <a:rPr lang="fr-FR" sz="2000">
                <a:latin typeface="Verdana"/>
                <a:ea typeface="Verdana"/>
                <a:cs typeface="Verdana"/>
              </a:rPr>
              <a:t> Body </a:t>
            </a:r>
            <a:r>
              <a:rPr lang="fr-FR" sz="2000">
                <a:latin typeface="Verdana"/>
                <a:ea typeface="Verdana"/>
                <a:cs typeface="Verdana"/>
              </a:rPr>
              <a:t>problem</a:t>
            </a:r>
            <a:r>
              <a:rPr lang="fr-FR" sz="2000">
                <a:latin typeface="Verdana"/>
                <a:ea typeface="Verdana"/>
                <a:cs typeface="Verdana"/>
              </a:rPr>
              <a:t>"</a:t>
            </a:r>
            <a:endParaRPr/>
          </a:p>
          <a:p>
            <a:pPr>
              <a:defRPr/>
            </a:pPr>
            <a:endParaRPr lang="fr-FR" sz="800">
              <a:latin typeface="Verdana"/>
              <a:ea typeface="Verdana"/>
              <a:cs typeface="Verdana"/>
            </a:endParaRPr>
          </a:p>
          <a:p>
            <a:pPr>
              <a:defRPr/>
            </a:pPr>
            <a:r>
              <a:rPr lang="fr-FR" sz="2400">
                <a:latin typeface="Verdana"/>
                <a:ea typeface="Verdana"/>
                <a:cs typeface="Verdana"/>
              </a:rPr>
              <a:t>P. J. Nolan and J. F. Sharpey-</a:t>
            </a:r>
            <a:r>
              <a:rPr lang="fr-FR" sz="2400">
                <a:latin typeface="Verdana"/>
                <a:ea typeface="Verdana"/>
                <a:cs typeface="Verdana"/>
              </a:rPr>
              <a:t>Schafer</a:t>
            </a:r>
            <a:r>
              <a:rPr lang="fr-FR" sz="2400">
                <a:latin typeface="Verdana"/>
                <a:ea typeface="Verdana"/>
                <a:cs typeface="Verdana"/>
              </a:rPr>
              <a:t>, Rep. Prog. Phys. 42, 1 (1979)</a:t>
            </a:r>
            <a:endParaRPr/>
          </a:p>
          <a:p>
            <a:pPr>
              <a:defRPr/>
            </a:pPr>
            <a:r>
              <a:rPr lang="fr-FR" sz="2000">
                <a:latin typeface="Verdana"/>
                <a:ea typeface="Verdana"/>
                <a:cs typeface="Verdana"/>
              </a:rPr>
              <a:t>"The </a:t>
            </a:r>
            <a:r>
              <a:rPr lang="fr-FR" sz="2000">
                <a:latin typeface="Verdana"/>
                <a:ea typeface="Verdana"/>
                <a:cs typeface="Verdana"/>
              </a:rPr>
              <a:t>measurement</a:t>
            </a:r>
            <a:r>
              <a:rPr lang="fr-FR" sz="2000">
                <a:latin typeface="Verdana"/>
                <a:ea typeface="Verdana"/>
                <a:cs typeface="Verdana"/>
              </a:rPr>
              <a:t> of the </a:t>
            </a:r>
            <a:r>
              <a:rPr lang="fr-FR" sz="2000">
                <a:latin typeface="Verdana"/>
                <a:ea typeface="Verdana"/>
                <a:cs typeface="Verdana"/>
              </a:rPr>
              <a:t>lifetimes</a:t>
            </a:r>
            <a:r>
              <a:rPr lang="fr-FR" sz="2000">
                <a:latin typeface="Verdana"/>
                <a:ea typeface="Verdana"/>
                <a:cs typeface="Verdana"/>
              </a:rPr>
              <a:t> of </a:t>
            </a:r>
            <a:r>
              <a:rPr lang="fr-FR" sz="2000">
                <a:latin typeface="Verdana"/>
                <a:ea typeface="Verdana"/>
                <a:cs typeface="Verdana"/>
              </a:rPr>
              <a:t>excited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nuclear</a:t>
            </a:r>
            <a:r>
              <a:rPr lang="fr-FR" sz="2000">
                <a:latin typeface="Verdana"/>
                <a:ea typeface="Verdana"/>
                <a:cs typeface="Verdana"/>
              </a:rPr>
              <a:t> states"</a:t>
            </a:r>
            <a:endParaRPr/>
          </a:p>
          <a:p>
            <a:pPr>
              <a:defRPr/>
            </a:pPr>
            <a:r>
              <a:rPr lang="fr-FR" sz="800">
                <a:latin typeface="Verdana"/>
                <a:ea typeface="Verdana"/>
                <a:cs typeface="Verdana"/>
              </a:rPr>
              <a:t> </a:t>
            </a:r>
            <a:endParaRPr/>
          </a:p>
          <a:p>
            <a:pPr>
              <a:defRPr/>
            </a:pPr>
            <a:r>
              <a:rPr lang="fr-FR" sz="2400">
                <a:latin typeface="Verdana"/>
                <a:ea typeface="Verdana"/>
                <a:cs typeface="Verdana"/>
              </a:rPr>
              <a:t>J. </a:t>
            </a:r>
            <a:r>
              <a:rPr lang="fr-FR" sz="2400">
                <a:latin typeface="Verdana"/>
                <a:ea typeface="Verdana"/>
                <a:cs typeface="Verdana"/>
              </a:rPr>
              <a:t>Suhonen</a:t>
            </a:r>
            <a:r>
              <a:rPr lang="fr-FR" sz="24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"</a:t>
            </a:r>
            <a:r>
              <a:rPr lang="fr-FR" sz="2000">
                <a:latin typeface="Verdana"/>
                <a:ea typeface="Verdana"/>
                <a:cs typeface="Verdana"/>
              </a:rPr>
              <a:t>From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Nucleons</a:t>
            </a:r>
            <a:r>
              <a:rPr lang="fr-FR" sz="2000">
                <a:latin typeface="Verdana"/>
                <a:ea typeface="Verdana"/>
                <a:cs typeface="Verdana"/>
              </a:rPr>
              <a:t> to Nucleus: Concepts of </a:t>
            </a:r>
            <a:r>
              <a:rPr lang="fr-FR" sz="2000">
                <a:latin typeface="Verdana"/>
                <a:ea typeface="Verdana"/>
                <a:cs typeface="Verdana"/>
              </a:rPr>
              <a:t>Microscopic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Nuclear</a:t>
            </a:r>
            <a:r>
              <a:rPr lang="fr-FR" sz="2000">
                <a:latin typeface="Verdana"/>
                <a:ea typeface="Verdana"/>
                <a:cs typeface="Verdana"/>
              </a:rPr>
              <a:t> Theory"</a:t>
            </a:r>
            <a:endParaRPr/>
          </a:p>
          <a:p>
            <a:pPr>
              <a:defRPr/>
            </a:pPr>
            <a:endParaRPr lang="fr-FR" sz="800">
              <a:latin typeface="Verdana"/>
              <a:ea typeface="Verdana"/>
              <a:cs typeface="Verdana"/>
            </a:endParaRPr>
          </a:p>
          <a:p>
            <a:pPr>
              <a:defRPr/>
            </a:pPr>
            <a:r>
              <a:rPr lang="fr-FR" sz="2400">
                <a:latin typeface="Verdana"/>
                <a:ea typeface="Verdana"/>
                <a:cs typeface="Verdana"/>
              </a:rPr>
              <a:t>L.W. </a:t>
            </a:r>
            <a:r>
              <a:rPr lang="fr-FR" sz="2400">
                <a:latin typeface="Verdana"/>
                <a:ea typeface="Verdana"/>
                <a:cs typeface="Verdana"/>
              </a:rPr>
              <a:t>Fagg</a:t>
            </a:r>
            <a:r>
              <a:rPr lang="fr-FR" sz="2400">
                <a:latin typeface="Verdana"/>
                <a:ea typeface="Verdana"/>
                <a:cs typeface="Verdana"/>
              </a:rPr>
              <a:t> and SS. Hanna, </a:t>
            </a:r>
            <a:r>
              <a:rPr lang="fr-FR" sz="2400">
                <a:latin typeface="Verdana"/>
                <a:ea typeface="Verdana"/>
                <a:cs typeface="Verdana"/>
              </a:rPr>
              <a:t>Rew</a:t>
            </a:r>
            <a:r>
              <a:rPr lang="fr-FR" sz="2400">
                <a:latin typeface="Verdana"/>
                <a:ea typeface="Verdana"/>
                <a:cs typeface="Verdana"/>
              </a:rPr>
              <a:t>. Mod. Phys. 31, 711 (1959)</a:t>
            </a:r>
            <a:endParaRPr/>
          </a:p>
          <a:p>
            <a:pPr>
              <a:defRPr/>
            </a:pPr>
            <a:r>
              <a:rPr lang="fr-FR" sz="2000">
                <a:latin typeface="Verdana"/>
                <a:ea typeface="Verdana"/>
                <a:cs typeface="Verdana"/>
              </a:rPr>
              <a:t>"</a:t>
            </a:r>
            <a:r>
              <a:rPr lang="fr-FR" sz="2000">
                <a:latin typeface="Verdana"/>
                <a:ea typeface="Verdana"/>
                <a:cs typeface="Verdana"/>
              </a:rPr>
              <a:t>Polarization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measurements</a:t>
            </a:r>
            <a:r>
              <a:rPr lang="fr-FR" sz="2000">
                <a:latin typeface="Verdana"/>
                <a:ea typeface="Verdana"/>
                <a:cs typeface="Verdana"/>
              </a:rPr>
              <a:t> on </a:t>
            </a:r>
            <a:r>
              <a:rPr lang="fr-FR" sz="2000">
                <a:latin typeface="Verdana"/>
                <a:ea typeface="Verdana"/>
                <a:cs typeface="Verdana"/>
              </a:rPr>
              <a:t>nuclear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Symbol"/>
                <a:ea typeface="Verdana"/>
                <a:cs typeface="Verdana"/>
              </a:rPr>
              <a:t>g</a:t>
            </a:r>
            <a:r>
              <a:rPr lang="fr-FR" sz="2000">
                <a:latin typeface="Verdana"/>
                <a:ea typeface="Verdana"/>
                <a:cs typeface="Verdana"/>
              </a:rPr>
              <a:t> rays"</a:t>
            </a:r>
            <a:endParaRPr/>
          </a:p>
          <a:p>
            <a:pPr>
              <a:defRPr/>
            </a:pPr>
            <a:endParaRPr lang="fr-FR" sz="800">
              <a:latin typeface="Verdana"/>
              <a:ea typeface="Verdana"/>
              <a:cs typeface="Verdana"/>
            </a:endParaRPr>
          </a:p>
          <a:p>
            <a:pPr>
              <a:defRPr/>
            </a:pPr>
            <a:r>
              <a:rPr lang="fr-FR" sz="2400">
                <a:latin typeface="Verdana"/>
                <a:ea typeface="Verdana"/>
                <a:cs typeface="Verdana"/>
              </a:rPr>
              <a:t>J.K. Smith et al., </a:t>
            </a:r>
            <a:r>
              <a:rPr lang="fr-FR" sz="2400">
                <a:latin typeface="Verdana"/>
                <a:ea typeface="Verdana"/>
                <a:cs typeface="Verdana"/>
              </a:rPr>
              <a:t>Nucl</a:t>
            </a:r>
            <a:r>
              <a:rPr lang="fr-FR" sz="2400">
                <a:latin typeface="Verdana"/>
                <a:ea typeface="Verdana"/>
                <a:cs typeface="Verdana"/>
              </a:rPr>
              <a:t>. </a:t>
            </a:r>
            <a:r>
              <a:rPr lang="fr-FR" sz="2400">
                <a:latin typeface="Verdana"/>
                <a:ea typeface="Verdana"/>
                <a:cs typeface="Verdana"/>
              </a:rPr>
              <a:t>Instr</a:t>
            </a:r>
            <a:r>
              <a:rPr lang="fr-FR" sz="2400">
                <a:latin typeface="Verdana"/>
                <a:ea typeface="Verdana"/>
                <a:cs typeface="Verdana"/>
              </a:rPr>
              <a:t>. </a:t>
            </a:r>
            <a:r>
              <a:rPr lang="fr-FR" sz="2400">
                <a:latin typeface="Verdana"/>
                <a:ea typeface="Verdana"/>
                <a:cs typeface="Verdana"/>
              </a:rPr>
              <a:t>Meth</a:t>
            </a:r>
            <a:r>
              <a:rPr lang="fr-FR" sz="2400">
                <a:latin typeface="Verdana"/>
                <a:ea typeface="Verdana"/>
                <a:cs typeface="Verdana"/>
              </a:rPr>
              <a:t>. A922 (2019) 47</a:t>
            </a:r>
            <a:endParaRPr/>
          </a:p>
          <a:p>
            <a:pPr>
              <a:defRPr/>
            </a:pPr>
            <a:r>
              <a:rPr lang="fr-FR" sz="2000">
                <a:latin typeface="Verdana"/>
                <a:ea typeface="Verdana"/>
                <a:cs typeface="Verdana"/>
              </a:rPr>
              <a:t>"</a:t>
            </a:r>
            <a:r>
              <a:rPr lang="fr-FR" sz="2000">
                <a:latin typeface="Symbol"/>
                <a:ea typeface="Verdana"/>
                <a:cs typeface="Verdana"/>
              </a:rPr>
              <a:t>gg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angular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correlation</a:t>
            </a:r>
            <a:r>
              <a:rPr lang="fr-FR" sz="2000"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latin typeface="Verdana"/>
                <a:ea typeface="Verdana"/>
                <a:cs typeface="Verdana"/>
              </a:rPr>
              <a:t>analysis</a:t>
            </a:r>
            <a:r>
              <a:rPr lang="fr-FR" sz="2000">
                <a:latin typeface="Verdana"/>
                <a:ea typeface="Verdana"/>
                <a:cs typeface="Verdana"/>
              </a:rPr>
              <a:t> techniques </a:t>
            </a:r>
            <a:r>
              <a:rPr lang="fr-FR" sz="2000">
                <a:latin typeface="Verdana"/>
                <a:ea typeface="Verdana"/>
                <a:cs typeface="Verdana"/>
              </a:rPr>
              <a:t>with</a:t>
            </a:r>
            <a:r>
              <a:rPr lang="fr-FR" sz="2000">
                <a:latin typeface="Verdana"/>
                <a:ea typeface="Verdana"/>
                <a:cs typeface="Verdana"/>
              </a:rPr>
              <a:t> the GRIFFIN </a:t>
            </a:r>
            <a:r>
              <a:rPr lang="fr-FR" sz="2000">
                <a:latin typeface="Verdana"/>
                <a:ea typeface="Verdana"/>
                <a:cs typeface="Verdana"/>
              </a:rPr>
              <a:t>spectrometer</a:t>
            </a:r>
            <a:r>
              <a:rPr lang="fr-FR" sz="2000">
                <a:latin typeface="Verdana"/>
                <a:ea typeface="Verdana"/>
                <a:cs typeface="Verdana"/>
              </a:rPr>
              <a:t>"</a:t>
            </a:r>
            <a:endParaRPr/>
          </a:p>
          <a:p>
            <a:pPr>
              <a:defRPr/>
            </a:pPr>
            <a:endParaRPr lang="fr-FR" sz="2000">
              <a:latin typeface="Verdana"/>
              <a:ea typeface="Verdana"/>
              <a:cs typeface="Verdana"/>
            </a:endParaRPr>
          </a:p>
          <a:p>
            <a:pPr>
              <a:defRPr/>
            </a:pPr>
            <a:r>
              <a:rPr lang="fr-FR" sz="2000">
                <a:latin typeface="Verdana"/>
                <a:ea typeface="Verdana"/>
                <a:cs typeface="Verdana"/>
              </a:rPr>
              <a:t>D. </a:t>
            </a:r>
            <a:r>
              <a:rPr lang="fr-FR" sz="2000">
                <a:latin typeface="Verdana"/>
                <a:ea typeface="Verdana"/>
                <a:cs typeface="Verdana"/>
              </a:rPr>
              <a:t>Reygadas</a:t>
            </a:r>
            <a:r>
              <a:rPr lang="fr-FR" sz="2000">
                <a:latin typeface="Verdana"/>
                <a:ea typeface="Verdana"/>
                <a:cs typeface="Verdana"/>
              </a:rPr>
              <a:t>, PhD </a:t>
            </a:r>
            <a:r>
              <a:rPr lang="fr-FR" sz="2000">
                <a:latin typeface="Verdana"/>
                <a:ea typeface="Verdana"/>
                <a:cs typeface="Verdana"/>
              </a:rPr>
              <a:t>Thesis</a:t>
            </a:r>
            <a:r>
              <a:rPr lang="fr-FR" sz="2000">
                <a:latin typeface="Verdana"/>
                <a:ea typeface="Verdana"/>
                <a:cs typeface="Verdana"/>
              </a:rPr>
              <a:t>, Univ. Grenoble-</a:t>
            </a:r>
            <a:r>
              <a:rPr lang="fr-FR" sz="2000">
                <a:latin typeface="Verdana"/>
                <a:ea typeface="Verdana"/>
                <a:cs typeface="Verdana"/>
              </a:rPr>
              <a:t>Alps</a:t>
            </a:r>
            <a:r>
              <a:rPr lang="fr-FR" sz="2000">
                <a:latin typeface="Verdana"/>
                <a:ea typeface="Verdana"/>
                <a:cs typeface="Verdana"/>
              </a:rPr>
              <a:t>, 2021</a:t>
            </a:r>
            <a:endParaRPr/>
          </a:p>
          <a:p>
            <a:pPr>
              <a:defRPr/>
            </a:pPr>
            <a:endParaRPr lang="fr-FR" sz="800">
              <a:latin typeface="Verdana"/>
              <a:ea typeface="Verdana"/>
              <a:cs typeface="Verdana"/>
            </a:endParaRPr>
          </a:p>
          <a:p>
            <a:pPr>
              <a:defRPr/>
            </a:pPr>
            <a:r>
              <a:rPr lang="fr-FR" sz="2000">
                <a:latin typeface="Verdana"/>
                <a:ea typeface="Verdana"/>
                <a:cs typeface="Verdana"/>
              </a:rPr>
              <a:t>G. </a:t>
            </a:r>
            <a:r>
              <a:rPr lang="fr-FR" sz="2000">
                <a:latin typeface="Verdana"/>
                <a:ea typeface="Verdana"/>
                <a:cs typeface="Verdana"/>
              </a:rPr>
              <a:t>Bocchi</a:t>
            </a:r>
            <a:r>
              <a:rPr lang="fr-FR" sz="2000">
                <a:latin typeface="Verdana"/>
                <a:ea typeface="Verdana"/>
                <a:cs typeface="Verdana"/>
              </a:rPr>
              <a:t>, PhD </a:t>
            </a:r>
            <a:r>
              <a:rPr lang="fr-FR" sz="2000">
                <a:latin typeface="Verdana"/>
                <a:ea typeface="Verdana"/>
                <a:cs typeface="Verdana"/>
              </a:rPr>
              <a:t>Thesis</a:t>
            </a:r>
            <a:r>
              <a:rPr lang="fr-FR" sz="2000">
                <a:latin typeface="Verdana"/>
                <a:ea typeface="Verdana"/>
                <a:cs typeface="Verdana"/>
              </a:rPr>
              <a:t>, Univ. Milano, 2015</a:t>
            </a:r>
            <a:endParaRPr/>
          </a:p>
          <a:p>
            <a:pPr>
              <a:defRPr/>
            </a:pPr>
            <a:endParaRPr lang="fr-FR" sz="2400">
              <a:latin typeface="Verdana"/>
              <a:ea typeface="Verdana"/>
              <a:cs typeface="Verdana"/>
            </a:endParaRPr>
          </a:p>
          <a:p>
            <a:pPr>
              <a:defRPr/>
            </a:pPr>
            <a:endParaRPr lang="fr-FR" sz="800">
              <a:latin typeface="Verdana"/>
              <a:ea typeface="Verdana"/>
              <a:cs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Introducing my lectures…</a:t>
            </a:r>
            <a:endParaRPr/>
          </a:p>
        </p:txBody>
      </p:sp>
      <p:sp>
        <p:nvSpPr>
          <p:cNvPr id="2" name="TextBox 1"/>
          <p:cNvSpPr txBox="1"/>
          <p:nvPr/>
        </p:nvSpPr>
        <p:spPr bwMode="auto">
          <a:xfrm>
            <a:off x="300614" y="1331259"/>
            <a:ext cx="113762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800"/>
              <a:t>Scope : showing you (main) challenges and technologies in high-resolution Nuclear Structure, from  and </a:t>
            </a:r>
            <a:r>
              <a:rPr lang="en-GB" sz="2800" b="1"/>
              <a:t>experimentalist</a:t>
            </a:r>
            <a:r>
              <a:rPr lang="en-GB" sz="2800"/>
              <a:t> point of view...</a:t>
            </a:r>
            <a:endParaRPr/>
          </a:p>
        </p:txBody>
      </p:sp>
      <p:sp>
        <p:nvSpPr>
          <p:cNvPr id="5" name="TextBox 4"/>
          <p:cNvSpPr txBox="1"/>
          <p:nvPr/>
        </p:nvSpPr>
        <p:spPr bwMode="auto">
          <a:xfrm>
            <a:off x="300614" y="2663444"/>
            <a:ext cx="11376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800"/>
              <a:t>… through a “personal taste and experience”-biased </a:t>
            </a:r>
            <a:r>
              <a:rPr lang="en-GB" sz="2800" b="1"/>
              <a:t>selection</a:t>
            </a:r>
            <a:r>
              <a:rPr lang="en-GB" sz="2800"/>
              <a:t> of examples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In-beam </a:t>
            </a:r>
            <a:r>
              <a:rPr lang="en-GB">
                <a:latin typeface="Symbol"/>
              </a:rPr>
              <a:t>g</a:t>
            </a:r>
            <a:r>
              <a:rPr lang="en-GB"/>
              <a:t>-ray spectroscopy </a:t>
            </a:r>
            <a:endParaRPr/>
          </a:p>
        </p:txBody>
      </p:sp>
      <p:pic>
        <p:nvPicPr>
          <p:cNvPr id="2" name="Shape 476" descr="magne1"/>
          <p:cNvPicPr>
            <a:picLocks noChangeAspect="1"/>
          </p:cNvPicPr>
          <p:nvPr/>
        </p:nvPicPr>
        <p:blipFill>
          <a:blip r:embed="rId2">
            <a:alphaModFix/>
          </a:blip>
          <a:stretch/>
        </p:blipFill>
        <p:spPr bwMode="auto">
          <a:xfrm>
            <a:off x="9434946" y="159908"/>
            <a:ext cx="2620772" cy="2610978"/>
          </a:xfrm>
          <a:prstGeom prst="rect">
            <a:avLst/>
          </a:prstGeom>
          <a:noFill/>
          <a:ln w="57150" cap="flat" cmpd="sng">
            <a:solidFill>
              <a:srgbClr val="339966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5" name="Shape 475"/>
          <p:cNvSpPr txBox="1"/>
          <p:nvPr/>
        </p:nvSpPr>
        <p:spPr bwMode="auto">
          <a:xfrm>
            <a:off x="300613" y="1737344"/>
            <a:ext cx="10990842" cy="496074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defRPr/>
            </a:pPr>
            <a:r>
              <a:rPr lang="en-US" sz="2000" b="1">
                <a:solidFill>
                  <a:schemeClr val="dk1"/>
                </a:solidFill>
                <a:latin typeface="Verdana"/>
                <a:ea typeface="Verdana"/>
                <a:cs typeface="Verdana"/>
              </a:rPr>
              <a:t>Energy resolution</a:t>
            </a: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Verdana"/>
              </a:rPr>
              <a:t>, </a:t>
            </a:r>
            <a:endParaRPr/>
          </a:p>
          <a:p>
            <a:pPr>
              <a:buSzPct val="25000"/>
              <a:defRPr/>
            </a:pP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Verdana"/>
              </a:rPr>
              <a:t>to disentangle complex spectra → germanium detectors</a:t>
            </a:r>
            <a:endParaRPr/>
          </a:p>
          <a:p>
            <a:pPr>
              <a:defRPr/>
            </a:pPr>
            <a:endParaRPr sz="2000" b="1">
              <a:solidFill>
                <a:schemeClr val="dk1"/>
              </a:solidFill>
              <a:latin typeface="Verdana"/>
              <a:ea typeface="Verdana"/>
              <a:cs typeface="Verdana"/>
            </a:endParaRPr>
          </a:p>
          <a:p>
            <a:pPr>
              <a:buSzPct val="25000"/>
              <a:defRPr/>
            </a:pPr>
            <a:r>
              <a:rPr lang="en-US" sz="2000" b="1">
                <a:solidFill>
                  <a:schemeClr val="dk1"/>
                </a:solidFill>
                <a:latin typeface="Verdana"/>
                <a:ea typeface="Verdana"/>
                <a:cs typeface="Verdana"/>
              </a:rPr>
              <a:t>Peak-to-Total ratio</a:t>
            </a: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Verdana"/>
              </a:rPr>
              <a:t>, </a:t>
            </a:r>
            <a:endParaRPr/>
          </a:p>
          <a:p>
            <a:pPr>
              <a:buSzPct val="25000"/>
              <a:defRPr/>
            </a:pP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Verdana"/>
              </a:rPr>
              <a:t>to maximize “good events” → Compton background suppression 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2000" b="1" i="0" u="none" strike="noStrike" cap="none" spc="0">
              <a:ln>
                <a:noFill/>
              </a:ln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Doppler-correction 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capabilities</a:t>
            </a:r>
            <a:r>
              <a:rPr lang="fr-FR" sz="200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,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 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compensate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the Doppler 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broadening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(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emitting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nucleus in motion)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endParaRPr lang="fr-FR" sz="2000" b="0" i="0" u="none" strike="noStrike" cap="none" spc="0">
              <a:ln>
                <a:noFill/>
              </a:ln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lang="fr-FR" sz="2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Good </a:t>
            </a:r>
            <a:r>
              <a:rPr lang="fr-FR" sz="2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solid</a:t>
            </a:r>
            <a:r>
              <a:rPr lang="fr-FR" sz="2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angle </a:t>
            </a:r>
            <a:r>
              <a:rPr lang="fr-FR" sz="2000" b="1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coverage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,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 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maximize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the 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efficiency</a:t>
            </a:r>
            <a:endParaRPr lang="fr-FR" sz="2000" b="0" i="0" u="none" strike="noStrike" cap="none" spc="0">
              <a:ln>
                <a:noFill/>
              </a:ln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endParaRPr lang="fr-FR" sz="2000" b="0" i="0" u="none" strike="noStrike" cap="none" spc="0">
              <a:ln>
                <a:noFill/>
              </a:ln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Good 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granularity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, 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 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reduce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multiple hits on the detectors, 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measure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angular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distributions/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correlations</a:t>
            </a:r>
            <a:endParaRPr lang="fr-FR" sz="2000" b="0" i="0" u="none" strike="noStrike" cap="none" spc="0">
              <a:ln>
                <a:noFill/>
              </a:ln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20"/>
          </p:nvPr>
        </p:nvSpPr>
        <p:spPr bwMode="auto">
          <a:xfrm>
            <a:off x="309546" y="1234926"/>
            <a:ext cx="11627564" cy="475001"/>
          </a:xfrm>
        </p:spPr>
        <p:txBody>
          <a:bodyPr/>
          <a:lstStyle/>
          <a:p>
            <a:pPr>
              <a:defRPr/>
            </a:pPr>
            <a:r>
              <a:rPr lang="en-GB"/>
              <a:t>The “check-list” of detection requirements, </a:t>
            </a:r>
            <a:r>
              <a:rPr lang="en-GB"/>
              <a:t>Eg</a:t>
            </a:r>
            <a:r>
              <a:rPr lang="en-GB"/>
              <a:t> ~ 10keV – 10MeV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In-beam </a:t>
            </a:r>
            <a:r>
              <a:rPr lang="en-GB">
                <a:latin typeface="Symbol"/>
              </a:rPr>
              <a:t>g</a:t>
            </a:r>
            <a:r>
              <a:rPr lang="en-GB"/>
              <a:t>-ray spectroscopy </a:t>
            </a:r>
            <a:endParaRPr/>
          </a:p>
        </p:txBody>
      </p:sp>
      <p:pic>
        <p:nvPicPr>
          <p:cNvPr id="2" name="Shape 476" descr="magne1"/>
          <p:cNvPicPr>
            <a:picLocks noChangeAspect="1"/>
          </p:cNvPicPr>
          <p:nvPr/>
        </p:nvPicPr>
        <p:blipFill>
          <a:blip r:embed="rId2">
            <a:alphaModFix/>
          </a:blip>
          <a:stretch/>
        </p:blipFill>
        <p:spPr bwMode="auto">
          <a:xfrm>
            <a:off x="9434946" y="159908"/>
            <a:ext cx="2620772" cy="2610978"/>
          </a:xfrm>
          <a:prstGeom prst="rect">
            <a:avLst/>
          </a:prstGeom>
          <a:noFill/>
          <a:ln w="57150" cap="flat" cmpd="sng">
            <a:solidFill>
              <a:srgbClr val="339966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5" name="Shape 475"/>
          <p:cNvSpPr txBox="1"/>
          <p:nvPr/>
        </p:nvSpPr>
        <p:spPr bwMode="auto">
          <a:xfrm>
            <a:off x="300613" y="1737344"/>
            <a:ext cx="10990842" cy="496074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Avoid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dead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materials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,</a:t>
            </a:r>
            <a:endParaRPr lang="fr-FR" sz="2000" i="0" u="none" strike="noStrike" cap="none" spc="0">
              <a:ln>
                <a:noFill/>
              </a:ln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o 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avoid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radiation 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absorbtion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and 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preserve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low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energies</a:t>
            </a:r>
            <a:endParaRPr lang="fr-FR" sz="2000" b="0" i="0" u="none" strike="noStrike" cap="none" spc="0">
              <a:ln>
                <a:noFill/>
              </a:ln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endParaRPr lang="fr-FR" sz="2000" b="0" i="0" u="none" strike="noStrike" cap="none" spc="0">
              <a:ln>
                <a:noFill/>
              </a:ln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High 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counting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rate 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capability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,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often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the 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channel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of 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interest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is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(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much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!) 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less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strong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than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the 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bakground</a:t>
            </a:r>
            <a:endParaRPr lang="fr-FR" sz="2000" b="0" i="0" u="none" strike="noStrike" cap="none" spc="0">
              <a:ln>
                <a:noFill/>
              </a:ln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endParaRPr lang="fr-FR" sz="2000" b="0" i="0" u="none" strike="noStrike" cap="none" spc="0">
              <a:ln>
                <a:noFill/>
              </a:ln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Time 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resolution</a:t>
            </a:r>
            <a:r>
              <a:rPr lang="fr-FR" sz="200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,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for 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prompt 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events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selection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, 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lifetime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20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measurements</a:t>
            </a:r>
            <a:endParaRPr lang="fr-FR" sz="2000" b="0" i="0" u="none" strike="noStrike" cap="none" spc="0">
              <a:ln>
                <a:noFill/>
              </a:ln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endParaRPr lang="fr-FR" sz="2000"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Possibility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to couple 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with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ancillary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devices</a:t>
            </a:r>
            <a:r>
              <a:rPr lang="fr-FR" sz="2000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,</a:t>
            </a:r>
            <a:r>
              <a:rPr lang="fr-FR" sz="20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 lang="fr-FR" sz="2000" i="0" u="none" strike="noStrike" cap="none" spc="0">
              <a:ln>
                <a:noFill/>
              </a:ln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to 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improve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selectivity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, 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determine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velocity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vector</a:t>
            </a:r>
            <a:r>
              <a:rPr lang="fr-FR" sz="200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, …</a:t>
            </a:r>
            <a:endParaRPr lang="fr-FR" sz="2000" b="0" i="0" u="none" strike="noStrike" cap="none" spc="0">
              <a:ln>
                <a:noFill/>
              </a:ln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endParaRPr lang="fr-FR" sz="2000"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endParaRPr lang="fr-FR" sz="2000" b="0" i="0" u="none" strike="noStrike" cap="none" spc="0">
              <a:ln>
                <a:noFill/>
              </a:ln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20"/>
          </p:nvPr>
        </p:nvSpPr>
        <p:spPr bwMode="auto">
          <a:xfrm>
            <a:off x="309546" y="1234926"/>
            <a:ext cx="11627564" cy="475001"/>
          </a:xfrm>
        </p:spPr>
        <p:txBody>
          <a:bodyPr/>
          <a:lstStyle/>
          <a:p>
            <a:pPr>
              <a:defRPr/>
            </a:pPr>
            <a:r>
              <a:rPr lang="en-GB"/>
              <a:t>The “check-list” of detection requirements, </a:t>
            </a:r>
            <a:r>
              <a:rPr lang="en-GB"/>
              <a:t>Eg</a:t>
            </a:r>
            <a:r>
              <a:rPr lang="en-GB"/>
              <a:t> ~ 10keV – 10MeV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 bwMode="auto">
          <a:xfrm>
            <a:off x="300614" y="315605"/>
            <a:ext cx="11636495" cy="1315449"/>
          </a:xfrm>
        </p:spPr>
        <p:txBody>
          <a:bodyPr/>
          <a:lstStyle/>
          <a:p>
            <a:pPr>
              <a:defRPr/>
            </a:pPr>
            <a:r>
              <a:rPr lang="fr-FR" sz="3750"/>
              <a:t>The structure of the nucleus</a:t>
            </a:r>
            <a:endParaRPr lang="en-GB" sz="3750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20"/>
          </p:nvPr>
        </p:nvSpPr>
        <p:spPr bwMode="auto">
          <a:xfrm>
            <a:off x="309546" y="1184126"/>
            <a:ext cx="11627564" cy="475001"/>
          </a:xfrm>
        </p:spPr>
        <p:txBody>
          <a:bodyPr/>
          <a:lstStyle/>
          <a:p>
            <a:pPr>
              <a:defRPr/>
            </a:pPr>
            <a:r>
              <a:rPr lang="fr-FR"/>
              <a:t>Low-energy</a:t>
            </a:r>
            <a:r>
              <a:rPr lang="fr-FR"/>
              <a:t> (&lt;~10-15MeV) </a:t>
            </a:r>
            <a:r>
              <a:rPr lang="fr-FR"/>
              <a:t>nuclear</a:t>
            </a:r>
            <a:r>
              <a:rPr lang="fr-FR"/>
              <a:t> states</a:t>
            </a:r>
            <a:endParaRPr lang="en-GB"/>
          </a:p>
        </p:txBody>
      </p:sp>
      <p:cxnSp>
        <p:nvCxnSpPr>
          <p:cNvPr id="23" name="Shape 257"/>
          <p:cNvCxnSpPr>
            <a:cxnSpLocks/>
          </p:cNvCxnSpPr>
          <p:nvPr/>
        </p:nvCxnSpPr>
        <p:spPr bwMode="auto">
          <a:xfrm>
            <a:off x="649623" y="1901676"/>
            <a:ext cx="792087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Shape 258"/>
          <p:cNvCxnSpPr>
            <a:cxnSpLocks/>
          </p:cNvCxnSpPr>
          <p:nvPr/>
        </p:nvCxnSpPr>
        <p:spPr bwMode="auto">
          <a:xfrm>
            <a:off x="649623" y="2405733"/>
            <a:ext cx="792087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Shape 259"/>
          <p:cNvCxnSpPr>
            <a:cxnSpLocks/>
          </p:cNvCxnSpPr>
          <p:nvPr/>
        </p:nvCxnSpPr>
        <p:spPr bwMode="auto">
          <a:xfrm>
            <a:off x="649623" y="3053805"/>
            <a:ext cx="792087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" name="Shape 260"/>
          <p:cNvCxnSpPr>
            <a:cxnSpLocks/>
          </p:cNvCxnSpPr>
          <p:nvPr/>
        </p:nvCxnSpPr>
        <p:spPr bwMode="auto">
          <a:xfrm>
            <a:off x="1594110" y="2765773"/>
            <a:ext cx="792087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" name="Shape 261"/>
          <p:cNvCxnSpPr>
            <a:cxnSpLocks/>
          </p:cNvCxnSpPr>
          <p:nvPr/>
        </p:nvCxnSpPr>
        <p:spPr bwMode="auto">
          <a:xfrm>
            <a:off x="2521830" y="2261716"/>
            <a:ext cx="792087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" name="Shape 262"/>
          <p:cNvCxnSpPr>
            <a:cxnSpLocks/>
          </p:cNvCxnSpPr>
          <p:nvPr/>
        </p:nvCxnSpPr>
        <p:spPr bwMode="auto">
          <a:xfrm>
            <a:off x="2521830" y="3197821"/>
            <a:ext cx="792087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" name="Shape 263"/>
          <p:cNvCxnSpPr>
            <a:cxnSpLocks/>
          </p:cNvCxnSpPr>
          <p:nvPr/>
        </p:nvCxnSpPr>
        <p:spPr bwMode="auto">
          <a:xfrm>
            <a:off x="1594110" y="3557860"/>
            <a:ext cx="792087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Shape 264"/>
          <p:cNvCxnSpPr>
            <a:cxnSpLocks/>
          </p:cNvCxnSpPr>
          <p:nvPr/>
        </p:nvCxnSpPr>
        <p:spPr bwMode="auto">
          <a:xfrm>
            <a:off x="1594110" y="4205932"/>
            <a:ext cx="792087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Shape 265"/>
          <p:cNvSpPr txBox="1"/>
          <p:nvPr/>
        </p:nvSpPr>
        <p:spPr bwMode="auto">
          <a:xfrm>
            <a:off x="3385926" y="3013156"/>
            <a:ext cx="74411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defRPr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</a:t>
            </a:r>
            <a:r>
              <a:rPr lang="en-US" baseline="-250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  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J</a:t>
            </a:r>
            <a:r>
              <a:rPr lang="en-US" baseline="-250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 </a:t>
            </a:r>
            <a:r>
              <a:rPr lang="en-US">
                <a:solidFill>
                  <a:schemeClr val="dk1"/>
                </a:solidFill>
                <a:latin typeface="Noto Sans Symbols"/>
                <a:ea typeface="Noto Sans Symbols"/>
                <a:cs typeface="Noto Sans Symbols"/>
              </a:rPr>
              <a:t>π</a:t>
            </a:r>
            <a:r>
              <a:rPr lang="en-US" baseline="-250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 </a:t>
            </a:r>
            <a:endParaRPr/>
          </a:p>
        </p:txBody>
      </p:sp>
      <p:sp>
        <p:nvSpPr>
          <p:cNvPr id="32" name="Shape 266"/>
          <p:cNvSpPr txBox="1"/>
          <p:nvPr/>
        </p:nvSpPr>
        <p:spPr bwMode="auto">
          <a:xfrm>
            <a:off x="2377813" y="4061918"/>
            <a:ext cx="972189" cy="276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defRPr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ground state</a:t>
            </a:r>
            <a:endParaRPr/>
          </a:p>
        </p:txBody>
      </p:sp>
      <p:cxnSp>
        <p:nvCxnSpPr>
          <p:cNvPr id="33" name="Shape 269"/>
          <p:cNvCxnSpPr>
            <a:cxnSpLocks/>
          </p:cNvCxnSpPr>
          <p:nvPr/>
        </p:nvCxnSpPr>
        <p:spPr bwMode="auto">
          <a:xfrm rot="10800000">
            <a:off x="577612" y="1685654"/>
            <a:ext cx="0" cy="265326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34" name="Shape 270"/>
          <p:cNvSpPr txBox="1"/>
          <p:nvPr/>
        </p:nvSpPr>
        <p:spPr bwMode="auto">
          <a:xfrm rot="-5400000">
            <a:off x="134639" y="2693623"/>
            <a:ext cx="608949" cy="276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defRPr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Energy</a:t>
            </a:r>
            <a:endParaRPr/>
          </a:p>
        </p:txBody>
      </p:sp>
      <p:cxnSp>
        <p:nvCxnSpPr>
          <p:cNvPr id="35" name="Shape 271"/>
          <p:cNvCxnSpPr>
            <a:cxnSpLocks/>
          </p:cNvCxnSpPr>
          <p:nvPr/>
        </p:nvCxnSpPr>
        <p:spPr bwMode="auto">
          <a:xfrm>
            <a:off x="1045665" y="1937682"/>
            <a:ext cx="0" cy="394303"/>
          </a:xfrm>
          <a:prstGeom prst="straightConnector1">
            <a:avLst/>
          </a:prstGeom>
          <a:noFill/>
          <a:ln w="9525" cap="flat" cmpd="sng">
            <a:solidFill>
              <a:srgbClr val="E36C09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36" name="Shape 272"/>
          <p:cNvCxnSpPr>
            <a:cxnSpLocks/>
          </p:cNvCxnSpPr>
          <p:nvPr/>
        </p:nvCxnSpPr>
        <p:spPr bwMode="auto">
          <a:xfrm>
            <a:off x="1041874" y="2437818"/>
            <a:ext cx="0" cy="574467"/>
          </a:xfrm>
          <a:prstGeom prst="straightConnector1">
            <a:avLst/>
          </a:prstGeom>
          <a:noFill/>
          <a:ln w="9525" cap="flat" cmpd="sng">
            <a:solidFill>
              <a:srgbClr val="E36C09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37" name="Shape 273"/>
          <p:cNvCxnSpPr>
            <a:cxnSpLocks/>
          </p:cNvCxnSpPr>
          <p:nvPr/>
        </p:nvCxnSpPr>
        <p:spPr bwMode="auto">
          <a:xfrm>
            <a:off x="1990151" y="2777799"/>
            <a:ext cx="0" cy="780063"/>
          </a:xfrm>
          <a:prstGeom prst="straightConnector1">
            <a:avLst/>
          </a:prstGeom>
          <a:noFill/>
          <a:ln w="9525" cap="flat" cmpd="sng">
            <a:solidFill>
              <a:srgbClr val="E36C09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38" name="Shape 274"/>
          <p:cNvCxnSpPr>
            <a:cxnSpLocks/>
          </p:cNvCxnSpPr>
          <p:nvPr/>
        </p:nvCxnSpPr>
        <p:spPr bwMode="auto">
          <a:xfrm>
            <a:off x="2903082" y="2297276"/>
            <a:ext cx="0" cy="839320"/>
          </a:xfrm>
          <a:prstGeom prst="straightConnector1">
            <a:avLst/>
          </a:prstGeom>
          <a:noFill/>
          <a:ln w="9525" cap="flat" cmpd="sng">
            <a:solidFill>
              <a:srgbClr val="E36C09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39" name="Shape 275"/>
          <p:cNvCxnSpPr>
            <a:cxnSpLocks/>
          </p:cNvCxnSpPr>
          <p:nvPr/>
        </p:nvCxnSpPr>
        <p:spPr bwMode="auto">
          <a:xfrm>
            <a:off x="1990151" y="3595252"/>
            <a:ext cx="0" cy="538672"/>
          </a:xfrm>
          <a:prstGeom prst="straightConnector1">
            <a:avLst/>
          </a:prstGeom>
          <a:noFill/>
          <a:ln w="9525" cap="flat" cmpd="sng">
            <a:solidFill>
              <a:srgbClr val="E36C09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40" name="Shape 276"/>
          <p:cNvCxnSpPr>
            <a:cxnSpLocks/>
          </p:cNvCxnSpPr>
          <p:nvPr/>
        </p:nvCxnSpPr>
        <p:spPr bwMode="auto">
          <a:xfrm flipH="1">
            <a:off x="2386196" y="3208979"/>
            <a:ext cx="135632" cy="386273"/>
          </a:xfrm>
          <a:prstGeom prst="straightConnector1">
            <a:avLst/>
          </a:prstGeom>
          <a:noFill/>
          <a:ln w="9525" cap="flat" cmpd="sng">
            <a:solidFill>
              <a:srgbClr val="E36C09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41" name="Shape 277"/>
          <p:cNvCxnSpPr>
            <a:cxnSpLocks/>
          </p:cNvCxnSpPr>
          <p:nvPr/>
        </p:nvCxnSpPr>
        <p:spPr bwMode="auto">
          <a:xfrm>
            <a:off x="1441711" y="3057164"/>
            <a:ext cx="152399" cy="500695"/>
          </a:xfrm>
          <a:prstGeom prst="straightConnector1">
            <a:avLst/>
          </a:prstGeom>
          <a:noFill/>
          <a:ln w="9525" cap="flat" cmpd="sng">
            <a:solidFill>
              <a:srgbClr val="E36C09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42" name="Shape 268"/>
          <p:cNvSpPr txBox="1"/>
          <p:nvPr/>
        </p:nvSpPr>
        <p:spPr bwMode="auto">
          <a:xfrm>
            <a:off x="64349" y="4894136"/>
            <a:ext cx="4914957" cy="153888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SzPct val="25000"/>
              <a:defRPr/>
            </a:pPr>
            <a:r>
              <a:rPr lang="en-US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populate in excited state(s) and </a:t>
            </a:r>
            <a:endParaRPr/>
          </a:p>
          <a:p>
            <a:pPr algn="ctr">
              <a:buSzPct val="25000"/>
              <a:defRPr/>
            </a:pPr>
            <a:r>
              <a:rPr lang="en-US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observe </a:t>
            </a:r>
            <a:r>
              <a:rPr lang="en-US">
                <a:solidFill>
                  <a:schemeClr val="dk1"/>
                </a:solidFill>
                <a:latin typeface="Symbol"/>
                <a:ea typeface="Verdana"/>
                <a:cs typeface="Noto Sans Symbols"/>
              </a:rPr>
              <a:t>g</a:t>
            </a:r>
            <a:r>
              <a:rPr lang="en-US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-ray de-excitation radiation</a:t>
            </a:r>
            <a:endParaRPr/>
          </a:p>
          <a:p>
            <a:pPr algn="ctr">
              <a:defRPr/>
            </a:pPr>
            <a:endParaRPr>
              <a:solidFill>
                <a:schemeClr val="dk1"/>
              </a:solidFill>
              <a:latin typeface="Verdana"/>
              <a:ea typeface="Verdana"/>
              <a:cs typeface="Calibri"/>
            </a:endParaRPr>
          </a:p>
          <a:p>
            <a:pPr algn="ctr">
              <a:buSzPct val="25000"/>
              <a:defRPr/>
            </a:pPr>
            <a:r>
              <a:rPr lang="en-US" sz="2000" b="1" u="sng">
                <a:solidFill>
                  <a:srgbClr val="002060"/>
                </a:solidFill>
                <a:latin typeface="Symbol"/>
                <a:ea typeface="Verdana"/>
                <a:cs typeface="Noto Sans Symbols"/>
              </a:rPr>
              <a:t>g</a:t>
            </a:r>
            <a:r>
              <a:rPr lang="en-US" sz="2000" b="1" u="sng">
                <a:solidFill>
                  <a:srgbClr val="002060"/>
                </a:solidFill>
                <a:latin typeface="Verdana"/>
                <a:ea typeface="Verdana"/>
                <a:cs typeface="Noto Sans Symbols"/>
              </a:rPr>
              <a:t>-</a:t>
            </a:r>
            <a:r>
              <a:rPr lang="en-US" sz="2000" b="1" u="sng">
                <a:solidFill>
                  <a:srgbClr val="002060"/>
                </a:solidFill>
                <a:latin typeface="Verdana"/>
                <a:ea typeface="Verdana"/>
                <a:cs typeface="Calibri"/>
              </a:rPr>
              <a:t>ray spectroscopy </a:t>
            </a:r>
            <a:r>
              <a:rPr lang="en-US" sz="2000">
                <a:solidFill>
                  <a:srgbClr val="002060"/>
                </a:solidFill>
                <a:latin typeface="Verdana"/>
                <a:ea typeface="Verdana"/>
                <a:cs typeface="Calibri"/>
              </a:rPr>
              <a:t>is an approach </a:t>
            </a:r>
            <a:endParaRPr/>
          </a:p>
          <a:p>
            <a:pPr algn="ctr">
              <a:buSzPct val="25000"/>
              <a:defRPr/>
            </a:pPr>
            <a:r>
              <a:rPr lang="en-US" sz="2000">
                <a:solidFill>
                  <a:srgbClr val="002060"/>
                </a:solidFill>
                <a:latin typeface="Verdana"/>
                <a:ea typeface="Verdana"/>
                <a:cs typeface="Calibri"/>
              </a:rPr>
              <a:t>for the study of nuclear structure</a:t>
            </a:r>
            <a:endParaRPr/>
          </a:p>
        </p:txBody>
      </p:sp>
      <p:sp>
        <p:nvSpPr>
          <p:cNvPr id="43" name="Shape 255"/>
          <p:cNvSpPr txBox="1"/>
          <p:nvPr/>
        </p:nvSpPr>
        <p:spPr bwMode="auto">
          <a:xfrm>
            <a:off x="4612882" y="1937682"/>
            <a:ext cx="4800030" cy="30168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defRPr/>
            </a:pP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Observables:</a:t>
            </a:r>
            <a:endParaRPr/>
          </a:p>
          <a:p>
            <a:pPr>
              <a:defRPr/>
            </a:pPr>
            <a:endParaRPr sz="1200">
              <a:solidFill>
                <a:schemeClr val="dk1"/>
              </a:solidFill>
              <a:latin typeface="Verdana"/>
              <a:ea typeface="Verdana"/>
              <a:cs typeface="Calibri"/>
            </a:endParaRPr>
          </a:p>
          <a:p>
            <a:pPr>
              <a:buClr>
                <a:schemeClr val="dk1"/>
              </a:buClr>
              <a:buSzPct val="100000"/>
              <a:buFont typeface="Noto Sans Symbols"/>
              <a:buChar char="✓"/>
              <a:defRPr/>
            </a:pP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energy levels (</a:t>
            </a: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E</a:t>
            </a:r>
            <a:r>
              <a:rPr lang="en-US" sz="2000" baseline="-25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i</a:t>
            </a: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)</a:t>
            </a:r>
            <a:endParaRPr/>
          </a:p>
          <a:p>
            <a:pPr>
              <a:defRPr/>
            </a:pPr>
            <a:endParaRPr sz="1000">
              <a:solidFill>
                <a:schemeClr val="dk1"/>
              </a:solidFill>
              <a:latin typeface="Verdana"/>
              <a:ea typeface="Verdana"/>
              <a:cs typeface="Calibri"/>
            </a:endParaRPr>
          </a:p>
          <a:p>
            <a:pPr>
              <a:buClr>
                <a:schemeClr val="dk1"/>
              </a:buClr>
              <a:buSzPct val="100000"/>
              <a:buFont typeface="Noto Sans Symbols"/>
              <a:buChar char="✓"/>
              <a:defRPr/>
            </a:pP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spin (J</a:t>
            </a:r>
            <a:r>
              <a:rPr lang="en-US" sz="2000" baseline="-25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i</a:t>
            </a: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)</a:t>
            </a:r>
            <a:endParaRPr/>
          </a:p>
          <a:p>
            <a:pPr>
              <a:defRPr/>
            </a:pPr>
            <a:endParaRPr sz="1000">
              <a:solidFill>
                <a:schemeClr val="dk1"/>
              </a:solidFill>
              <a:latin typeface="Verdana"/>
              <a:ea typeface="Verdana"/>
              <a:cs typeface="Calibri"/>
            </a:endParaRPr>
          </a:p>
          <a:p>
            <a:pPr>
              <a:buClr>
                <a:schemeClr val="dk1"/>
              </a:buClr>
              <a:buSzPct val="100000"/>
              <a:buFont typeface="Noto Sans Symbols"/>
              <a:buChar char="✓"/>
              <a:defRPr/>
            </a:pP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parity (</a:t>
            </a:r>
            <a:r>
              <a:rPr lang="en-US" sz="2400">
                <a:solidFill>
                  <a:schemeClr val="dk1"/>
                </a:solidFill>
                <a:latin typeface="Symbol"/>
                <a:ea typeface="Verdana"/>
                <a:cs typeface="Noto Sans Symbols"/>
              </a:rPr>
              <a:t>p</a:t>
            </a:r>
            <a:r>
              <a:rPr lang="en-US" sz="2000" baseline="-25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i</a:t>
            </a: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)</a:t>
            </a:r>
            <a:endParaRPr/>
          </a:p>
          <a:p>
            <a:pPr>
              <a:defRPr/>
            </a:pPr>
            <a:endParaRPr sz="1000">
              <a:solidFill>
                <a:schemeClr val="dk1"/>
              </a:solidFill>
              <a:latin typeface="Verdana"/>
              <a:ea typeface="Verdana"/>
              <a:cs typeface="Calibri"/>
            </a:endParaRPr>
          </a:p>
          <a:p>
            <a:pPr>
              <a:buClr>
                <a:schemeClr val="dk1"/>
              </a:buClr>
              <a:buSzPct val="100000"/>
              <a:buFont typeface="Noto Sans Symbols"/>
              <a:buChar char="✓"/>
              <a:defRPr/>
            </a:pP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lifetime </a:t>
            </a:r>
            <a:endParaRPr/>
          </a:p>
          <a:p>
            <a:pPr>
              <a:buClr>
                <a:schemeClr val="dk1"/>
              </a:buClr>
              <a:buSzPct val="100000"/>
              <a:defRPr/>
            </a:pP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  </a:t>
            </a:r>
            <a:r>
              <a:rPr lang="en-US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(transition probabilities) </a:t>
            </a: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(</a:t>
            </a:r>
            <a:r>
              <a:rPr lang="en-US" sz="2400">
                <a:solidFill>
                  <a:schemeClr val="dk1"/>
                </a:solidFill>
                <a:latin typeface="Symbol"/>
                <a:ea typeface="Verdana"/>
                <a:cs typeface="Calibri"/>
              </a:rPr>
              <a:t>t</a:t>
            </a:r>
            <a:r>
              <a:rPr lang="en-US" sz="2000" baseline="-25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i</a:t>
            </a: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)</a:t>
            </a:r>
            <a:endParaRPr/>
          </a:p>
          <a:p>
            <a:pPr>
              <a:defRPr/>
            </a:pPr>
            <a:endParaRPr sz="1000">
              <a:solidFill>
                <a:schemeClr val="dk1"/>
              </a:solidFill>
              <a:latin typeface="Verdana"/>
              <a:ea typeface="Verdana"/>
              <a:cs typeface="Calibri"/>
            </a:endParaRPr>
          </a:p>
          <a:p>
            <a:pPr>
              <a:buClr>
                <a:schemeClr val="dk1"/>
              </a:buClr>
              <a:buSzPct val="100000"/>
              <a:buFont typeface="Noto Sans Symbols"/>
              <a:buChar char="✓"/>
              <a:defRPr/>
            </a:pPr>
            <a:r>
              <a:rPr lang="en-US" sz="2000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nuclear moments </a:t>
            </a:r>
            <a:r>
              <a:rPr lang="en-US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(g-factors)</a:t>
            </a:r>
            <a:endParaRPr/>
          </a:p>
        </p:txBody>
      </p:sp>
      <p:sp>
        <p:nvSpPr>
          <p:cNvPr id="44" name="Shape 278"/>
          <p:cNvSpPr txBox="1"/>
          <p:nvPr/>
        </p:nvSpPr>
        <p:spPr bwMode="auto">
          <a:xfrm>
            <a:off x="8531732" y="1937906"/>
            <a:ext cx="4963442" cy="295623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defRPr/>
            </a:pPr>
            <a:r>
              <a:rPr lang="en-US" sz="2000">
                <a:solidFill>
                  <a:srgbClr val="002060"/>
                </a:solidFill>
                <a:latin typeface="Verdana"/>
                <a:ea typeface="Verdana"/>
                <a:cs typeface="Calibri"/>
              </a:rPr>
              <a:t>Measuring </a:t>
            </a:r>
            <a:r>
              <a:rPr lang="en-US" sz="2000">
                <a:solidFill>
                  <a:srgbClr val="002060"/>
                </a:solidFill>
                <a:latin typeface="Symbol"/>
                <a:ea typeface="Verdana"/>
                <a:cs typeface="Noto Sans Symbols"/>
              </a:rPr>
              <a:t>g</a:t>
            </a:r>
            <a:r>
              <a:rPr lang="en-US" sz="2000">
                <a:solidFill>
                  <a:srgbClr val="002060"/>
                </a:solidFill>
                <a:latin typeface="Verdana"/>
                <a:ea typeface="Verdana"/>
                <a:cs typeface="Calibri"/>
              </a:rPr>
              <a:t>-ray:</a:t>
            </a:r>
            <a:endParaRPr/>
          </a:p>
          <a:p>
            <a:pPr>
              <a:defRPr/>
            </a:pPr>
            <a:endParaRPr sz="1200">
              <a:solidFill>
                <a:srgbClr val="002060"/>
              </a:solidFill>
              <a:latin typeface="Verdana"/>
              <a:ea typeface="Verdana"/>
              <a:cs typeface="Calibri"/>
            </a:endParaRPr>
          </a:p>
          <a:p>
            <a:pPr>
              <a:buClr>
                <a:srgbClr val="002060"/>
              </a:buClr>
              <a:buSzPct val="100000"/>
              <a:buFont typeface="Noto Sans Symbols"/>
              <a:buChar char="✓"/>
              <a:defRPr/>
            </a:pPr>
            <a:r>
              <a:rPr lang="en-US" sz="2000">
                <a:solidFill>
                  <a:srgbClr val="002060"/>
                </a:solidFill>
                <a:latin typeface="Verdana"/>
                <a:ea typeface="Verdana"/>
                <a:cs typeface="Calibri"/>
              </a:rPr>
              <a:t>energy</a:t>
            </a:r>
            <a:endParaRPr/>
          </a:p>
          <a:p>
            <a:pPr>
              <a:defRPr/>
            </a:pPr>
            <a:endParaRPr sz="1000">
              <a:solidFill>
                <a:srgbClr val="002060"/>
              </a:solidFill>
              <a:latin typeface="Verdana"/>
              <a:ea typeface="Verdana"/>
              <a:cs typeface="Calibri"/>
            </a:endParaRPr>
          </a:p>
          <a:p>
            <a:pPr>
              <a:buClr>
                <a:srgbClr val="002060"/>
              </a:buClr>
              <a:buSzPct val="100000"/>
              <a:buFont typeface="Noto Sans Symbols"/>
              <a:buChar char="✓"/>
              <a:defRPr/>
            </a:pPr>
            <a:r>
              <a:rPr lang="en-US" sz="2000">
                <a:solidFill>
                  <a:srgbClr val="002060"/>
                </a:solidFill>
                <a:latin typeface="Verdana"/>
                <a:ea typeface="Verdana"/>
                <a:cs typeface="Calibri"/>
              </a:rPr>
              <a:t>angular distribution</a:t>
            </a:r>
            <a:endParaRPr/>
          </a:p>
          <a:p>
            <a:pPr>
              <a:defRPr/>
            </a:pPr>
            <a:endParaRPr sz="1000">
              <a:solidFill>
                <a:srgbClr val="002060"/>
              </a:solidFill>
              <a:latin typeface="Verdana"/>
              <a:ea typeface="Verdana"/>
              <a:cs typeface="Calibri"/>
            </a:endParaRPr>
          </a:p>
          <a:p>
            <a:pPr>
              <a:buClr>
                <a:srgbClr val="002060"/>
              </a:buClr>
              <a:buSzPct val="100000"/>
              <a:buFont typeface="Noto Sans Symbols"/>
              <a:buChar char="✓"/>
              <a:defRPr/>
            </a:pPr>
            <a:r>
              <a:rPr lang="en-US" sz="2000">
                <a:solidFill>
                  <a:srgbClr val="002060"/>
                </a:solidFill>
                <a:latin typeface="Verdana"/>
                <a:ea typeface="Verdana"/>
                <a:cs typeface="Calibri"/>
              </a:rPr>
              <a:t>linear polarization</a:t>
            </a:r>
            <a:endParaRPr/>
          </a:p>
          <a:p>
            <a:pPr>
              <a:defRPr/>
            </a:pPr>
            <a:endParaRPr sz="1000">
              <a:solidFill>
                <a:srgbClr val="002060"/>
              </a:solidFill>
              <a:latin typeface="Verdana"/>
              <a:ea typeface="Verdana"/>
              <a:cs typeface="Calibri"/>
            </a:endParaRPr>
          </a:p>
          <a:p>
            <a:pPr>
              <a:buClr>
                <a:srgbClr val="002060"/>
              </a:buClr>
              <a:buSzPct val="100000"/>
              <a:buFont typeface="Noto Sans Symbols"/>
              <a:buChar char="✓"/>
              <a:defRPr/>
            </a:pPr>
            <a:r>
              <a:rPr lang="en-US" sz="2000">
                <a:solidFill>
                  <a:srgbClr val="002060"/>
                </a:solidFill>
                <a:latin typeface="Verdana"/>
                <a:ea typeface="Verdana"/>
                <a:cs typeface="Calibri"/>
              </a:rPr>
              <a:t>energy Doppler shift </a:t>
            </a:r>
            <a:endParaRPr/>
          </a:p>
          <a:p>
            <a:pPr>
              <a:buClr>
                <a:srgbClr val="002060"/>
              </a:buClr>
              <a:buSzPct val="100000"/>
              <a:defRPr/>
            </a:pPr>
            <a:r>
              <a:rPr lang="en-US" sz="2000">
                <a:solidFill>
                  <a:srgbClr val="002060"/>
                </a:solidFill>
                <a:latin typeface="Verdana"/>
                <a:ea typeface="Verdana"/>
                <a:cs typeface="Calibri"/>
              </a:rPr>
              <a:t>  </a:t>
            </a:r>
            <a:r>
              <a:rPr lang="en-US">
                <a:solidFill>
                  <a:srgbClr val="002060"/>
                </a:solidFill>
                <a:latin typeface="Verdana"/>
                <a:ea typeface="Verdana"/>
                <a:cs typeface="Calibri"/>
              </a:rPr>
              <a:t>(for example)</a:t>
            </a:r>
            <a:endParaRPr/>
          </a:p>
          <a:p>
            <a:pPr>
              <a:defRPr/>
            </a:pPr>
            <a:endParaRPr sz="1000">
              <a:solidFill>
                <a:srgbClr val="002060"/>
              </a:solidFill>
              <a:latin typeface="Verdana"/>
              <a:ea typeface="Verdana"/>
              <a:cs typeface="Calibri"/>
            </a:endParaRPr>
          </a:p>
          <a:p>
            <a:pPr>
              <a:buClr>
                <a:srgbClr val="002060"/>
              </a:buClr>
              <a:buSzPct val="100000"/>
              <a:buFont typeface="Noto Sans Symbols"/>
              <a:buChar char="✓"/>
              <a:defRPr/>
            </a:pPr>
            <a:r>
              <a:rPr lang="en-US" sz="2000">
                <a:solidFill>
                  <a:srgbClr val="002060"/>
                </a:solidFill>
                <a:latin typeface="Verdana"/>
                <a:ea typeface="Verdana"/>
                <a:cs typeface="Calibri"/>
              </a:rPr>
              <a:t>angular distribution vs t</a:t>
            </a:r>
            <a:endParaRPr/>
          </a:p>
        </p:txBody>
      </p:sp>
      <p:sp>
        <p:nvSpPr>
          <p:cNvPr id="45" name="Shape 256"/>
          <p:cNvSpPr txBox="1"/>
          <p:nvPr/>
        </p:nvSpPr>
        <p:spPr bwMode="auto">
          <a:xfrm>
            <a:off x="5882469" y="5261355"/>
            <a:ext cx="4742860" cy="1026717"/>
          </a:xfrm>
          <a:prstGeom prst="rect">
            <a:avLst/>
          </a:prstGeom>
          <a:solidFill>
            <a:srgbClr val="FDE9D8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890" indent="-342890">
              <a:buClr>
                <a:schemeClr val="dk1"/>
              </a:buClr>
              <a:buSzPct val="100000"/>
              <a:buFont typeface="Noto Sans Symbols"/>
              <a:buChar char="✓"/>
              <a:defRPr/>
            </a:pPr>
            <a:r>
              <a:rPr lang="en-US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systematics (e.g. shape transitions)</a:t>
            </a:r>
            <a:endParaRPr/>
          </a:p>
          <a:p>
            <a:pPr marL="342890" indent="-342890">
              <a:buClr>
                <a:schemeClr val="dk1"/>
              </a:buClr>
              <a:buSzPct val="100000"/>
              <a:buFont typeface="Noto Sans Symbols"/>
              <a:buChar char="✓"/>
              <a:defRPr/>
            </a:pPr>
            <a:r>
              <a:rPr lang="en-US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benchmarks for nuclear models </a:t>
            </a:r>
            <a:endParaRPr/>
          </a:p>
          <a:p>
            <a:pPr marL="342890" indent="-342890">
              <a:buSzPct val="25000"/>
              <a:defRPr/>
            </a:pPr>
            <a:r>
              <a:rPr lang="en-US">
                <a:solidFill>
                  <a:schemeClr val="dk1"/>
                </a:solidFill>
                <a:latin typeface="Verdana"/>
                <a:ea typeface="Verdana"/>
                <a:cs typeface="Calibri"/>
              </a:rPr>
              <a:t>      (e.g. Nuclear Shell Model)</a:t>
            </a:r>
            <a:endParaRPr/>
          </a:p>
        </p:txBody>
      </p:sp>
      <p:sp>
        <p:nvSpPr>
          <p:cNvPr id="4" name="Rectangle 3"/>
          <p:cNvSpPr/>
          <p:nvPr/>
        </p:nvSpPr>
        <p:spPr bwMode="auto">
          <a:xfrm>
            <a:off x="4498848" y="2911909"/>
            <a:ext cx="3913589" cy="168425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" name="Rectangle 1"/>
          <p:cNvSpPr/>
          <p:nvPr/>
        </p:nvSpPr>
        <p:spPr bwMode="auto">
          <a:xfrm>
            <a:off x="4498848" y="2437818"/>
            <a:ext cx="3913589" cy="474091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Transition </a:t>
            </a:r>
            <a:r>
              <a:rPr lang="fr-FR"/>
              <a:t>probability</a:t>
            </a:r>
            <a:r>
              <a:rPr lang="fr-FR"/>
              <a:t> and </a:t>
            </a:r>
            <a:r>
              <a:rPr lang="fr-FR"/>
              <a:t>multipolarity</a:t>
            </a:r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12564" y="1418174"/>
            <a:ext cx="5553305" cy="2839520"/>
          </a:xfrm>
          <a:prstGeom prst="rect">
            <a:avLst/>
          </a:prstGeom>
        </p:spPr>
      </p:pic>
      <p:pic>
        <p:nvPicPr>
          <p:cNvPr id="10" name="Image 9" descr="Une image contenant texte, horloge&#10;&#10;Description générée automatiquement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9660217" y="2206194"/>
            <a:ext cx="1594427" cy="73482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 bwMode="auto">
          <a:xfrm>
            <a:off x="6203224" y="2304410"/>
            <a:ext cx="3507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If </a:t>
            </a:r>
            <a:r>
              <a:rPr lang="fr-FR">
                <a:latin typeface="Verdana"/>
                <a:ea typeface="Verdana"/>
                <a:cs typeface="Verdana"/>
              </a:rPr>
              <a:t>different</a:t>
            </a:r>
            <a:r>
              <a:rPr lang="fr-FR">
                <a:latin typeface="Verdana"/>
                <a:ea typeface="Verdana"/>
                <a:cs typeface="Verdana"/>
              </a:rPr>
              <a:t> </a:t>
            </a:r>
            <a:r>
              <a:rPr lang="fr-FR">
                <a:latin typeface="Verdana"/>
                <a:ea typeface="Verdana"/>
                <a:cs typeface="Verdana"/>
              </a:rPr>
              <a:t>decay</a:t>
            </a:r>
            <a:r>
              <a:rPr lang="fr-FR">
                <a:latin typeface="Verdana"/>
                <a:ea typeface="Verdana"/>
                <a:cs typeface="Verdana"/>
              </a:rPr>
              <a:t> modes (j):</a:t>
            </a:r>
            <a:endParaRPr/>
          </a:p>
        </p:txBody>
      </p:sp>
      <p:pic>
        <p:nvPicPr>
          <p:cNvPr id="13" name="Image 12" descr="Une image contenant texte&#10;&#10;Description générée automatiquement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413346" y="1305724"/>
            <a:ext cx="1235143" cy="5764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6827982" y="1312054"/>
            <a:ext cx="3101788" cy="609600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 bwMode="auto">
          <a:xfrm>
            <a:off x="6648489" y="3070006"/>
            <a:ext cx="4489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transition </a:t>
            </a:r>
            <a:r>
              <a:rPr lang="fr-FR">
                <a:latin typeface="Verdana"/>
                <a:ea typeface="Verdana"/>
                <a:cs typeface="Verdana"/>
              </a:rPr>
              <a:t>probability</a:t>
            </a:r>
            <a:r>
              <a:rPr lang="fr-FR">
                <a:latin typeface="Verdana"/>
                <a:ea typeface="Verdana"/>
                <a:cs typeface="Verdana"/>
              </a:rPr>
              <a:t> (per unit time):</a:t>
            </a:r>
            <a:endParaRPr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7405899" y="3511752"/>
            <a:ext cx="1676400" cy="64770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9307470" y="3520304"/>
            <a:ext cx="1244600" cy="609600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 bwMode="auto">
          <a:xfrm>
            <a:off x="7445386" y="4261199"/>
            <a:ext cx="3874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I</a:t>
            </a:r>
            <a:r>
              <a:rPr lang="fr-FR">
                <a:latin typeface="Symbol"/>
                <a:ea typeface="Verdana"/>
                <a:cs typeface="Verdana"/>
              </a:rPr>
              <a:t>g</a:t>
            </a:r>
            <a:r>
              <a:rPr lang="fr-FR">
                <a:latin typeface="Verdana"/>
                <a:ea typeface="Verdana"/>
                <a:cs typeface="Verdana"/>
              </a:rPr>
              <a:t>= </a:t>
            </a:r>
            <a:r>
              <a:rPr lang="fr-FR">
                <a:latin typeface="Verdana"/>
                <a:ea typeface="Verdana"/>
                <a:cs typeface="Verdana"/>
              </a:rPr>
              <a:t>intensity</a:t>
            </a:r>
            <a:r>
              <a:rPr lang="fr-FR">
                <a:latin typeface="Verdana"/>
                <a:ea typeface="Verdana"/>
                <a:cs typeface="Verdana"/>
              </a:rPr>
              <a:t> of the transition   </a:t>
            </a:r>
            <a:r>
              <a:rPr lang="fr-FR">
                <a:latin typeface="Verdana"/>
                <a:ea typeface="Verdana"/>
                <a:cs typeface="Verdana"/>
              </a:rPr>
              <a:t>with</a:t>
            </a:r>
            <a:r>
              <a:rPr lang="fr-FR">
                <a:latin typeface="Verdana"/>
                <a:ea typeface="Verdana"/>
                <a:cs typeface="Verdana"/>
              </a:rPr>
              <a:t> </a:t>
            </a:r>
            <a:r>
              <a:rPr lang="fr-FR">
                <a:latin typeface="Verdana"/>
                <a:ea typeface="Verdana"/>
                <a:cs typeface="Verdana"/>
              </a:rPr>
              <a:t>given</a:t>
            </a:r>
            <a:r>
              <a:rPr lang="fr-FR">
                <a:latin typeface="Verdana"/>
                <a:ea typeface="Verdana"/>
                <a:cs typeface="Verdana"/>
              </a:rPr>
              <a:t> </a:t>
            </a:r>
            <a:r>
              <a:rPr lang="fr-FR">
                <a:latin typeface="Verdana"/>
                <a:ea typeface="Verdana"/>
                <a:cs typeface="Verdana"/>
              </a:rPr>
              <a:t>multipolarity</a:t>
            </a:r>
            <a:r>
              <a:rPr lang="fr-FR">
                <a:latin typeface="Verdana"/>
                <a:ea typeface="Verdana"/>
                <a:cs typeface="Verdana"/>
              </a:rPr>
              <a:t> </a:t>
            </a:r>
            <a:r>
              <a:rPr lang="fr-FR">
                <a:latin typeface="Symbol"/>
                <a:ea typeface="Verdana"/>
                <a:cs typeface="Verdana"/>
              </a:rPr>
              <a:t>l</a:t>
            </a:r>
            <a:endParaRPr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312564" y="5033426"/>
            <a:ext cx="6553200" cy="812800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 bwMode="auto">
          <a:xfrm>
            <a:off x="423401" y="4664094"/>
            <a:ext cx="5318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E or M transition </a:t>
            </a:r>
            <a:r>
              <a:rPr lang="fr-FR">
                <a:latin typeface="Verdana"/>
                <a:ea typeface="Verdana"/>
                <a:cs typeface="Verdana"/>
              </a:rPr>
              <a:t>probability</a:t>
            </a:r>
            <a:r>
              <a:rPr lang="fr-FR">
                <a:latin typeface="Verdana"/>
                <a:ea typeface="Verdana"/>
                <a:cs typeface="Verdana"/>
              </a:rPr>
              <a:t> ("golden </a:t>
            </a:r>
            <a:r>
              <a:rPr lang="fr-FR">
                <a:latin typeface="Verdana"/>
                <a:ea typeface="Verdana"/>
                <a:cs typeface="Verdana"/>
              </a:rPr>
              <a:t>rule</a:t>
            </a:r>
            <a:r>
              <a:rPr lang="fr-FR">
                <a:latin typeface="Verdana"/>
                <a:ea typeface="Verdana"/>
                <a:cs typeface="Verdana"/>
              </a:rPr>
              <a:t>"):</a:t>
            </a:r>
            <a:endParaRPr/>
          </a:p>
        </p:txBody>
      </p:sp>
      <p:sp>
        <p:nvSpPr>
          <p:cNvPr id="28" name="ZoneTexte 27"/>
          <p:cNvSpPr txBox="1"/>
          <p:nvPr/>
        </p:nvSpPr>
        <p:spPr bwMode="auto">
          <a:xfrm>
            <a:off x="423401" y="5846226"/>
            <a:ext cx="3506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Symbol"/>
              </a:rPr>
              <a:t>s</a:t>
            </a:r>
            <a:r>
              <a:rPr lang="fr-FR"/>
              <a:t> = E, M        </a:t>
            </a:r>
            <a:r>
              <a:rPr lang="fr-FR">
                <a:latin typeface="Symbol"/>
              </a:rPr>
              <a:t>m</a:t>
            </a:r>
            <a:r>
              <a:rPr lang="fr-FR"/>
              <a:t> = </a:t>
            </a:r>
            <a:r>
              <a:rPr lang="fr-FR"/>
              <a:t>magnetic</a:t>
            </a:r>
            <a:r>
              <a:rPr lang="fr-FR"/>
              <a:t> </a:t>
            </a:r>
            <a:r>
              <a:rPr lang="fr-FR"/>
              <a:t>substate</a:t>
            </a:r>
            <a:endParaRPr lang="fr-FR"/>
          </a:p>
        </p:txBody>
      </p:sp>
      <p:sp>
        <p:nvSpPr>
          <p:cNvPr id="29" name="ZoneTexte 28"/>
          <p:cNvSpPr txBox="1"/>
          <p:nvPr/>
        </p:nvSpPr>
        <p:spPr bwMode="auto">
          <a:xfrm>
            <a:off x="7962762" y="4982538"/>
            <a:ext cx="2239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|</a:t>
            </a:r>
            <a:r>
              <a:rPr lang="fr-FR">
                <a:latin typeface="Verdana"/>
                <a:ea typeface="Verdana"/>
                <a:cs typeface="Verdana"/>
              </a:rPr>
              <a:t>J</a:t>
            </a:r>
            <a:r>
              <a:rPr lang="fr-FR" baseline="-25000">
                <a:latin typeface="Verdana"/>
                <a:ea typeface="Verdana"/>
                <a:cs typeface="Verdana"/>
              </a:rPr>
              <a:t>f</a:t>
            </a:r>
            <a:r>
              <a:rPr lang="fr-FR">
                <a:latin typeface="Verdana"/>
                <a:ea typeface="Verdana"/>
                <a:cs typeface="Verdana"/>
              </a:rPr>
              <a:t>-J</a:t>
            </a:r>
            <a:r>
              <a:rPr lang="fr-FR" baseline="-25000">
                <a:latin typeface="Verdana"/>
                <a:ea typeface="Verdana"/>
                <a:cs typeface="Verdana"/>
              </a:rPr>
              <a:t>i</a:t>
            </a:r>
            <a:r>
              <a:rPr lang="fr-FR">
                <a:latin typeface="Verdana"/>
                <a:ea typeface="Verdana"/>
                <a:cs typeface="Verdana"/>
              </a:rPr>
              <a:t>|&lt; </a:t>
            </a:r>
            <a:r>
              <a:rPr lang="fr-FR">
                <a:latin typeface="Symbol"/>
                <a:ea typeface="Verdana"/>
                <a:cs typeface="Verdana"/>
              </a:rPr>
              <a:t>l</a:t>
            </a:r>
            <a:r>
              <a:rPr lang="fr-FR">
                <a:latin typeface="Verdana"/>
                <a:ea typeface="Verdana"/>
                <a:cs typeface="Verdana"/>
              </a:rPr>
              <a:t> &lt; |</a:t>
            </a:r>
            <a:r>
              <a:rPr lang="fr-FR">
                <a:latin typeface="Verdana"/>
                <a:ea typeface="Verdana"/>
                <a:cs typeface="Verdana"/>
              </a:rPr>
              <a:t>J</a:t>
            </a:r>
            <a:r>
              <a:rPr lang="fr-FR" baseline="-25000">
                <a:latin typeface="Verdana"/>
                <a:ea typeface="Verdana"/>
                <a:cs typeface="Verdana"/>
              </a:rPr>
              <a:t>i</a:t>
            </a:r>
            <a:r>
              <a:rPr lang="fr-FR">
                <a:latin typeface="Verdana"/>
                <a:ea typeface="Verdana"/>
                <a:cs typeface="Verdana"/>
              </a:rPr>
              <a:t>+J</a:t>
            </a:r>
            <a:r>
              <a:rPr lang="fr-FR" baseline="-25000">
                <a:latin typeface="Verdana"/>
                <a:ea typeface="Verdana"/>
                <a:cs typeface="Verdana"/>
              </a:rPr>
              <a:t>f</a:t>
            </a:r>
            <a:r>
              <a:rPr lang="fr-FR">
                <a:latin typeface="Verdana"/>
                <a:ea typeface="Verdana"/>
                <a:cs typeface="Verdana"/>
              </a:rPr>
              <a:t>|</a:t>
            </a:r>
            <a:endParaRPr/>
          </a:p>
        </p:txBody>
      </p:sp>
      <p:sp>
        <p:nvSpPr>
          <p:cNvPr id="30" name="ZoneTexte 29"/>
          <p:cNvSpPr txBox="1"/>
          <p:nvPr/>
        </p:nvSpPr>
        <p:spPr bwMode="auto">
          <a:xfrm>
            <a:off x="8259574" y="5295199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-</a:t>
            </a:r>
            <a:r>
              <a:rPr lang="fr-FR">
                <a:latin typeface="Symbol"/>
                <a:ea typeface="Verdana"/>
                <a:cs typeface="Verdana"/>
              </a:rPr>
              <a:t>l</a:t>
            </a:r>
            <a:r>
              <a:rPr lang="fr-FR">
                <a:latin typeface="Verdana"/>
                <a:ea typeface="Verdana"/>
                <a:cs typeface="Verdana"/>
              </a:rPr>
              <a:t> &lt; </a:t>
            </a:r>
            <a:r>
              <a:rPr lang="fr-FR">
                <a:latin typeface="Symbol"/>
                <a:ea typeface="Verdana"/>
                <a:cs typeface="Verdana"/>
              </a:rPr>
              <a:t>m</a:t>
            </a:r>
            <a:r>
              <a:rPr lang="fr-FR">
                <a:latin typeface="Verdana"/>
                <a:ea typeface="Verdana"/>
                <a:cs typeface="Verdana"/>
              </a:rPr>
              <a:t> &lt; </a:t>
            </a:r>
            <a:r>
              <a:rPr lang="fr-FR">
                <a:latin typeface="Symbol"/>
                <a:ea typeface="Verdana"/>
                <a:cs typeface="Verdana"/>
              </a:rPr>
              <a:t>l</a:t>
            </a:r>
            <a:endParaRPr/>
          </a:p>
        </p:txBody>
      </p:sp>
      <p:sp>
        <p:nvSpPr>
          <p:cNvPr id="33" name="ZoneTexte 32"/>
          <p:cNvSpPr txBox="1"/>
          <p:nvPr/>
        </p:nvSpPr>
        <p:spPr bwMode="auto">
          <a:xfrm>
            <a:off x="8071487" y="5664531"/>
            <a:ext cx="203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Symbol"/>
              </a:rPr>
              <a:t>p</a:t>
            </a:r>
            <a:r>
              <a:rPr lang="fr-FR" baseline="-25000"/>
              <a:t>f</a:t>
            </a:r>
            <a:r>
              <a:rPr lang="fr-FR"/>
              <a:t> = (-1)</a:t>
            </a:r>
            <a:r>
              <a:rPr lang="fr-FR" baseline="30000">
                <a:latin typeface="Symbol"/>
              </a:rPr>
              <a:t>l</a:t>
            </a:r>
            <a:r>
              <a:rPr lang="fr-FR"/>
              <a:t> </a:t>
            </a:r>
            <a:r>
              <a:rPr lang="fr-FR">
                <a:latin typeface="Symbol"/>
              </a:rPr>
              <a:t>p</a:t>
            </a:r>
            <a:r>
              <a:rPr lang="fr-FR" baseline="-25000"/>
              <a:t>i          </a:t>
            </a:r>
            <a:r>
              <a:rPr lang="fr-FR">
                <a:latin typeface="Symbol"/>
              </a:rPr>
              <a:t>s</a:t>
            </a:r>
            <a:r>
              <a:rPr lang="fr-FR"/>
              <a:t> = E</a:t>
            </a:r>
            <a:endParaRPr/>
          </a:p>
        </p:txBody>
      </p:sp>
      <p:sp>
        <p:nvSpPr>
          <p:cNvPr id="34" name="ZoneTexte 33"/>
          <p:cNvSpPr txBox="1"/>
          <p:nvPr/>
        </p:nvSpPr>
        <p:spPr bwMode="auto">
          <a:xfrm>
            <a:off x="8027843" y="5994708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Symbol"/>
              </a:rPr>
              <a:t>p</a:t>
            </a:r>
            <a:r>
              <a:rPr lang="fr-FR" baseline="-25000"/>
              <a:t>f</a:t>
            </a:r>
            <a:r>
              <a:rPr lang="fr-FR"/>
              <a:t> = (-1)</a:t>
            </a:r>
            <a:r>
              <a:rPr lang="fr-FR" baseline="30000">
                <a:latin typeface="Symbol"/>
              </a:rPr>
              <a:t>l+1</a:t>
            </a:r>
            <a:r>
              <a:rPr lang="fr-FR"/>
              <a:t> </a:t>
            </a:r>
            <a:r>
              <a:rPr lang="fr-FR">
                <a:latin typeface="Symbol"/>
              </a:rPr>
              <a:t>p</a:t>
            </a:r>
            <a:r>
              <a:rPr lang="fr-FR" baseline="-25000"/>
              <a:t>i       </a:t>
            </a:r>
            <a:r>
              <a:rPr lang="fr-FR">
                <a:latin typeface="Symbol"/>
              </a:rPr>
              <a:t>s</a:t>
            </a:r>
            <a:r>
              <a:rPr lang="fr-FR"/>
              <a:t> = M</a:t>
            </a:r>
            <a:endParaRPr lang="fr-FR" baseline="-25000"/>
          </a:p>
        </p:txBody>
      </p:sp>
      <p:sp>
        <p:nvSpPr>
          <p:cNvPr id="36" name="ZoneTexte 35"/>
          <p:cNvSpPr txBox="1"/>
          <p:nvPr/>
        </p:nvSpPr>
        <p:spPr bwMode="auto">
          <a:xfrm>
            <a:off x="423401" y="6364040"/>
            <a:ext cx="3143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/>
              <a:t>J</a:t>
            </a:r>
            <a:r>
              <a:rPr lang="fr-FR" baseline="-25000"/>
              <a:t>f</a:t>
            </a:r>
            <a:r>
              <a:rPr lang="fr-FR"/>
              <a:t>=J</a:t>
            </a:r>
            <a:r>
              <a:rPr lang="fr-FR" baseline="-25000"/>
              <a:t>i</a:t>
            </a:r>
            <a:r>
              <a:rPr lang="fr-FR"/>
              <a:t> </a:t>
            </a:r>
            <a:r>
              <a:rPr lang="fr-FR"/>
              <a:t> E0 (</a:t>
            </a:r>
            <a:r>
              <a:rPr lang="fr-FR"/>
              <a:t>internal</a:t>
            </a:r>
            <a:r>
              <a:rPr lang="fr-FR"/>
              <a:t> conversion)</a:t>
            </a: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Reduced</a:t>
            </a:r>
            <a:r>
              <a:rPr lang="fr-FR"/>
              <a:t> transition </a:t>
            </a:r>
            <a:r>
              <a:rPr lang="fr-FR"/>
              <a:t>probabilities</a:t>
            </a:r>
            <a:endParaRPr lang="fr-FR"/>
          </a:p>
        </p:txBody>
      </p:sp>
      <p:sp>
        <p:nvSpPr>
          <p:cNvPr id="7" name="ZoneTexte 6"/>
          <p:cNvSpPr txBox="1"/>
          <p:nvPr/>
        </p:nvSpPr>
        <p:spPr bwMode="auto">
          <a:xfrm>
            <a:off x="151999" y="1458723"/>
            <a:ext cx="8660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Averaging</a:t>
            </a:r>
            <a:r>
              <a:rPr lang="fr-FR">
                <a:latin typeface="Verdana"/>
                <a:ea typeface="Verdana"/>
                <a:cs typeface="Verdana"/>
              </a:rPr>
              <a:t> on initial </a:t>
            </a:r>
            <a:r>
              <a:rPr lang="fr-FR">
                <a:latin typeface="Verdana"/>
                <a:ea typeface="Verdana"/>
                <a:cs typeface="Verdana"/>
              </a:rPr>
              <a:t>magnetic</a:t>
            </a:r>
            <a:r>
              <a:rPr lang="fr-FR">
                <a:latin typeface="Verdana"/>
                <a:ea typeface="Verdana"/>
                <a:cs typeface="Verdana"/>
              </a:rPr>
              <a:t> </a:t>
            </a:r>
            <a:r>
              <a:rPr lang="fr-FR">
                <a:latin typeface="Verdana"/>
                <a:ea typeface="Verdana"/>
                <a:cs typeface="Verdana"/>
              </a:rPr>
              <a:t>substates</a:t>
            </a:r>
            <a:r>
              <a:rPr lang="fr-FR">
                <a:latin typeface="Verdana"/>
                <a:ea typeface="Verdana"/>
                <a:cs typeface="Verdana"/>
              </a:rPr>
              <a:t> and </a:t>
            </a:r>
            <a:r>
              <a:rPr lang="fr-FR">
                <a:latin typeface="Verdana"/>
                <a:ea typeface="Verdana"/>
                <a:cs typeface="Verdana"/>
              </a:rPr>
              <a:t>summing</a:t>
            </a:r>
            <a:r>
              <a:rPr lang="fr-FR">
                <a:latin typeface="Verdana"/>
                <a:ea typeface="Verdana"/>
                <a:cs typeface="Verdana"/>
              </a:rPr>
              <a:t> over all final </a:t>
            </a:r>
            <a:r>
              <a:rPr lang="fr-FR">
                <a:latin typeface="Verdana"/>
                <a:ea typeface="Verdana"/>
                <a:cs typeface="Verdana"/>
              </a:rPr>
              <a:t>ones</a:t>
            </a:r>
            <a:r>
              <a:rPr lang="fr-FR">
                <a:latin typeface="Verdana"/>
                <a:ea typeface="Verdana"/>
                <a:cs typeface="Verdana"/>
              </a:rPr>
              <a:t> :</a:t>
            </a:r>
            <a:endParaRPr/>
          </a:p>
          <a:p>
            <a:pPr>
              <a:defRPr/>
            </a:pPr>
            <a:endParaRPr lang="fr-FR">
              <a:latin typeface="Verdana"/>
              <a:ea typeface="Verdana"/>
              <a:cs typeface="Verdana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1999" y="2009068"/>
            <a:ext cx="5524500" cy="10414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004337" y="2017181"/>
            <a:ext cx="4127500" cy="7112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 bwMode="auto">
          <a:xfrm>
            <a:off x="2900251" y="3059668"/>
            <a:ext cx="4391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Reduced</a:t>
            </a:r>
            <a:r>
              <a:rPr lang="fr-FR">
                <a:latin typeface="Verdana"/>
                <a:ea typeface="Verdana"/>
                <a:cs typeface="Verdana"/>
              </a:rPr>
              <a:t> transition </a:t>
            </a:r>
            <a:r>
              <a:rPr lang="fr-FR">
                <a:latin typeface="Verdana"/>
                <a:ea typeface="Verdana"/>
                <a:cs typeface="Verdana"/>
              </a:rPr>
              <a:t>probability</a:t>
            </a:r>
            <a:endParaRPr lang="fr-FR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680487" y="2828853"/>
            <a:ext cx="4775200" cy="558800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 bwMode="auto">
          <a:xfrm>
            <a:off x="300613" y="3795613"/>
            <a:ext cx="9619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>
                <a:latin typeface="Verdana"/>
                <a:ea typeface="Verdana"/>
                <a:cs typeface="Verdana"/>
              </a:rPr>
              <a:t>Weisskopf</a:t>
            </a:r>
            <a:r>
              <a:rPr lang="fr-FR">
                <a:latin typeface="Verdana"/>
                <a:ea typeface="Verdana"/>
                <a:cs typeface="Verdana"/>
              </a:rPr>
              <a:t> </a:t>
            </a:r>
            <a:r>
              <a:rPr lang="fr-FR">
                <a:latin typeface="Verdana"/>
                <a:ea typeface="Verdana"/>
                <a:cs typeface="Verdana"/>
              </a:rPr>
              <a:t>estimates</a:t>
            </a:r>
            <a:r>
              <a:rPr lang="fr-FR">
                <a:latin typeface="Verdana"/>
                <a:ea typeface="Verdana"/>
                <a:cs typeface="Verdana"/>
              </a:rPr>
              <a:t> (J</a:t>
            </a:r>
            <a:r>
              <a:rPr lang="fr-FR" baseline="-25000">
                <a:latin typeface="Verdana"/>
                <a:ea typeface="Verdana"/>
                <a:cs typeface="Verdana"/>
              </a:rPr>
              <a:t>i</a:t>
            </a:r>
            <a:r>
              <a:rPr lang="fr-FR">
                <a:latin typeface="Verdana"/>
                <a:ea typeface="Verdana"/>
                <a:cs typeface="Verdana"/>
              </a:rPr>
              <a:t>&gt;</a:t>
            </a:r>
            <a:r>
              <a:rPr lang="fr-FR">
                <a:latin typeface="Verdana"/>
                <a:ea typeface="Verdana"/>
                <a:cs typeface="Verdana"/>
              </a:rPr>
              <a:t>J</a:t>
            </a:r>
            <a:r>
              <a:rPr lang="fr-FR" baseline="-25000">
                <a:latin typeface="Verdana"/>
                <a:ea typeface="Verdana"/>
                <a:cs typeface="Verdana"/>
              </a:rPr>
              <a:t>f</a:t>
            </a:r>
            <a:r>
              <a:rPr lang="fr-FR">
                <a:latin typeface="Verdana"/>
                <a:ea typeface="Verdana"/>
                <a:cs typeface="Verdana"/>
              </a:rPr>
              <a:t>) – single </a:t>
            </a:r>
            <a:r>
              <a:rPr lang="fr-FR">
                <a:latin typeface="Verdana"/>
                <a:ea typeface="Verdana"/>
                <a:cs typeface="Verdana"/>
              </a:rPr>
              <a:t>particle</a:t>
            </a:r>
            <a:r>
              <a:rPr lang="fr-FR">
                <a:latin typeface="Verdana"/>
                <a:ea typeface="Verdana"/>
                <a:cs typeface="Verdana"/>
              </a:rPr>
              <a:t> </a:t>
            </a:r>
            <a:r>
              <a:rPr lang="fr-FR">
                <a:latin typeface="Verdana"/>
                <a:ea typeface="Verdana"/>
                <a:cs typeface="Verdana"/>
              </a:rPr>
              <a:t>probabilities</a:t>
            </a:r>
            <a:r>
              <a:rPr lang="fr-FR">
                <a:latin typeface="Verdana"/>
                <a:ea typeface="Verdana"/>
                <a:cs typeface="Verdana"/>
              </a:rPr>
              <a:t> </a:t>
            </a:r>
            <a:r>
              <a:rPr lang="fr-FR" sz="1400">
                <a:latin typeface="Verdana"/>
                <a:ea typeface="Verdana"/>
                <a:cs typeface="Verdana"/>
              </a:rPr>
              <a:t>(</a:t>
            </a:r>
            <a:r>
              <a:rPr lang="fr-FR" sz="1400" i="1">
                <a:latin typeface="Verdana"/>
                <a:ea typeface="Verdana"/>
                <a:cs typeface="Verdana"/>
              </a:rPr>
              <a:t>Energies in MeV</a:t>
            </a:r>
            <a:r>
              <a:rPr lang="fr-FR" sz="1400">
                <a:latin typeface="Verdana"/>
                <a:ea typeface="Verdana"/>
                <a:cs typeface="Verdana"/>
              </a:rPr>
              <a:t>)</a:t>
            </a:r>
            <a:r>
              <a:rPr lang="fr-FR">
                <a:latin typeface="Verdana"/>
                <a:ea typeface="Verdana"/>
                <a:cs typeface="Verdana"/>
              </a:rPr>
              <a:t>:</a:t>
            </a:r>
            <a:endParaRPr/>
          </a:p>
        </p:txBody>
      </p:sp>
      <p:pic>
        <p:nvPicPr>
          <p:cNvPr id="18" name="Image 17" descr="Une image contenant table&#10;&#10;Description générée automatiquement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-42311" y="4239453"/>
            <a:ext cx="5885125" cy="1836000"/>
          </a:xfrm>
          <a:prstGeom prst="rect">
            <a:avLst/>
          </a:prstGeom>
        </p:spPr>
      </p:pic>
      <p:pic>
        <p:nvPicPr>
          <p:cNvPr id="21" name="Image 20" descr="Une image contenant table&#10;&#10;Description générée automatiquement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5842813" y="4347453"/>
            <a:ext cx="6450547" cy="172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ILL 2016_slides V1">
  <a:themeElements>
    <a:clrScheme name="ILL 2">
      <a:dk1>
        <a:srgbClr val="000000"/>
      </a:dk1>
      <a:lt1>
        <a:srgbClr val="FFFFFF"/>
      </a:lt1>
      <a:dk2>
        <a:srgbClr val="007CB0"/>
      </a:dk2>
      <a:lt2>
        <a:srgbClr val="FFFFFF"/>
      </a:lt2>
      <a:accent1>
        <a:srgbClr val="95ACBA"/>
      </a:accent1>
      <a:accent2>
        <a:srgbClr val="009FE3"/>
      </a:accent2>
      <a:accent3>
        <a:srgbClr val="004899"/>
      </a:accent3>
      <a:accent4>
        <a:srgbClr val="73B1C3"/>
      </a:accent4>
      <a:accent5>
        <a:srgbClr val="A2C73B"/>
      </a:accent5>
      <a:accent6>
        <a:srgbClr val="869C80"/>
      </a:accent6>
      <a:hlink>
        <a:srgbClr val="E6007E"/>
      </a:hlink>
      <a:folHlink>
        <a:srgbClr val="AF1280"/>
      </a:folHlink>
    </a:clrScheme>
    <a:fontScheme name="Bureau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Bureau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ONLYOFFICE/7.2.2.56</Application>
  <DocSecurity>0</DocSecurity>
  <PresentationFormat>Grand écran</PresentationFormat>
  <Paragraphs>0</Paragraphs>
  <Slides>29</Slides>
  <Notes>29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Manager/>
  <Company>ILL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Caterina Michelagnoli</dc:creator>
  <cp:keywords/>
  <dc:description/>
  <dc:identifier/>
  <dc:language/>
  <cp:lastModifiedBy>Anónimo</cp:lastModifiedBy>
  <cp:revision>93</cp:revision>
  <dcterms:created xsi:type="dcterms:W3CDTF">2022-09-10T13:40:50Z</dcterms:created>
  <dcterms:modified xsi:type="dcterms:W3CDTF">2023-01-26T08:27:04Z</dcterms:modified>
  <cp:category/>
  <cp:contentStatus/>
  <cp:version/>
</cp:coreProperties>
</file>