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670" r:id="rId3"/>
    <p:sldMasterId id="2147483679" r:id="rId4"/>
    <p:sldMasterId id="2147483688" r:id="rId5"/>
    <p:sldMasterId id="2147483697" r:id="rId6"/>
    <p:sldMasterId id="2147483706" r:id="rId7"/>
  </p:sldMasterIdLst>
  <p:notesMasterIdLst>
    <p:notesMasterId r:id="rId35"/>
  </p:notesMasterIdLst>
  <p:handoutMasterIdLst>
    <p:handoutMasterId r:id="rId36"/>
  </p:handoutMasterIdLst>
  <p:sldIdLst>
    <p:sldId id="256" r:id="rId8"/>
    <p:sldId id="344" r:id="rId9"/>
    <p:sldId id="353" r:id="rId10"/>
    <p:sldId id="342" r:id="rId11"/>
    <p:sldId id="350" r:id="rId12"/>
    <p:sldId id="335" r:id="rId13"/>
    <p:sldId id="348" r:id="rId14"/>
    <p:sldId id="280" r:id="rId15"/>
    <p:sldId id="294" r:id="rId16"/>
    <p:sldId id="291" r:id="rId17"/>
    <p:sldId id="351" r:id="rId18"/>
    <p:sldId id="346" r:id="rId19"/>
    <p:sldId id="264" r:id="rId20"/>
    <p:sldId id="295" r:id="rId21"/>
    <p:sldId id="297" r:id="rId22"/>
    <p:sldId id="347" r:id="rId23"/>
    <p:sldId id="262" r:id="rId24"/>
    <p:sldId id="296" r:id="rId25"/>
    <p:sldId id="324" r:id="rId26"/>
    <p:sldId id="325" r:id="rId27"/>
    <p:sldId id="326" r:id="rId28"/>
    <p:sldId id="327" r:id="rId29"/>
    <p:sldId id="338" r:id="rId30"/>
    <p:sldId id="308" r:id="rId31"/>
    <p:sldId id="349" r:id="rId32"/>
    <p:sldId id="314" r:id="rId33"/>
    <p:sldId id="258" r:id="rId3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BD37BD"/>
    <a:srgbClr val="E34051"/>
    <a:srgbClr val="6DE558"/>
    <a:srgbClr val="48CD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7"/>
    <p:restoredTop sz="75648" autoAdjust="0"/>
  </p:normalViewPr>
  <p:slideViewPr>
    <p:cSldViewPr snapToGrid="0" snapToObjects="1">
      <p:cViewPr varScale="1">
        <p:scale>
          <a:sx n="122" d="100"/>
          <a:sy n="122" d="100"/>
        </p:scale>
        <p:origin x="288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1-24T14:56:43.395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9127C-FA8E-6E41-8393-1790F526205B}" type="datetimeFigureOut">
              <a:rPr lang="es-ES" smtClean="0"/>
              <a:t>26/1/23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6D846-264B-9D43-A284-D1BE696000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8544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C2130-41F1-D045-87B2-CA74C402DE32}" type="datetimeFigureOut">
              <a:rPr lang="es-ES" smtClean="0"/>
              <a:t>26/1/23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1D0B7-0AE1-FD42-8172-70C2A0C70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8451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 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tell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some</a:t>
            </a:r>
            <a:r>
              <a:rPr lang="es-ES" dirty="0"/>
              <a:t> </a:t>
            </a:r>
            <a:r>
              <a:rPr lang="es-ES" dirty="0" err="1"/>
              <a:t>details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R3B </a:t>
            </a:r>
            <a:r>
              <a:rPr lang="es-ES" dirty="0" err="1"/>
              <a:t>setup</a:t>
            </a:r>
            <a:r>
              <a:rPr lang="es-ES" dirty="0"/>
              <a:t> at GSI-FAIR.</a:t>
            </a:r>
          </a:p>
          <a:p>
            <a:r>
              <a:rPr lang="es-ES" dirty="0"/>
              <a:t>I 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go</a:t>
            </a:r>
            <a:r>
              <a:rPr lang="es-ES" dirty="0"/>
              <a:t> </a:t>
            </a:r>
            <a:r>
              <a:rPr lang="es-ES" dirty="0" err="1"/>
              <a:t>much</a:t>
            </a:r>
            <a:r>
              <a:rPr lang="es-ES" dirty="0"/>
              <a:t> </a:t>
            </a:r>
            <a:r>
              <a:rPr lang="es-ES" dirty="0" err="1"/>
              <a:t>into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 </a:t>
            </a:r>
            <a:r>
              <a:rPr lang="es-ES" dirty="0" err="1"/>
              <a:t>details</a:t>
            </a:r>
            <a:r>
              <a:rPr lang="es-ES" dirty="0"/>
              <a:t>, </a:t>
            </a:r>
            <a:r>
              <a:rPr lang="es-ES" dirty="0" err="1"/>
              <a:t>but</a:t>
            </a:r>
            <a:r>
              <a:rPr lang="es-ES" dirty="0"/>
              <a:t> </a:t>
            </a:r>
            <a:r>
              <a:rPr lang="es-ES" dirty="0" err="1"/>
              <a:t>mainly</a:t>
            </a:r>
            <a:r>
              <a:rPr lang="es-ES" dirty="0"/>
              <a:t> </a:t>
            </a:r>
            <a:r>
              <a:rPr lang="es-ES" dirty="0" err="1"/>
              <a:t>give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idea </a:t>
            </a:r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 Works.</a:t>
            </a:r>
          </a:p>
          <a:p>
            <a:r>
              <a:rPr lang="es-ES" dirty="0" err="1"/>
              <a:t>What</a:t>
            </a:r>
            <a:r>
              <a:rPr lang="es-ES" dirty="0"/>
              <a:t> are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looking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, </a:t>
            </a:r>
            <a:r>
              <a:rPr lang="es-ES" dirty="0" err="1"/>
              <a:t>how</a:t>
            </a:r>
            <a:r>
              <a:rPr lang="es-ES" dirty="0"/>
              <a:t> can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obtain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.</a:t>
            </a:r>
          </a:p>
          <a:p>
            <a:r>
              <a:rPr lang="es-ES" dirty="0"/>
              <a:t>To </a:t>
            </a:r>
            <a:r>
              <a:rPr lang="es-ES" dirty="0" err="1"/>
              <a:t>work</a:t>
            </a:r>
            <a:r>
              <a:rPr lang="es-ES" dirty="0"/>
              <a:t> in experimental </a:t>
            </a:r>
            <a:r>
              <a:rPr lang="es-ES" dirty="0" err="1"/>
              <a:t>physics</a:t>
            </a:r>
            <a:r>
              <a:rPr lang="es-ES" dirty="0"/>
              <a:t> </a:t>
            </a:r>
            <a:r>
              <a:rPr lang="es-ES" dirty="0" err="1"/>
              <a:t>involves</a:t>
            </a:r>
            <a:r>
              <a:rPr lang="es-ES" dirty="0"/>
              <a:t> a </a:t>
            </a:r>
            <a:r>
              <a:rPr lang="es-ES" dirty="0" err="1"/>
              <a:t>lot</a:t>
            </a:r>
            <a:r>
              <a:rPr lang="es-ES" dirty="0"/>
              <a:t> of </a:t>
            </a:r>
            <a:r>
              <a:rPr lang="es-ES" dirty="0" err="1"/>
              <a:t>machinery</a:t>
            </a:r>
            <a:r>
              <a:rPr lang="es-ES" dirty="0"/>
              <a:t>! </a:t>
            </a:r>
            <a:r>
              <a:rPr lang="es-ES" dirty="0" err="1"/>
              <a:t>Many</a:t>
            </a:r>
            <a:r>
              <a:rPr lang="es-ES" dirty="0"/>
              <a:t> </a:t>
            </a:r>
            <a:r>
              <a:rPr lang="es-ES" dirty="0" err="1"/>
              <a:t>different</a:t>
            </a:r>
            <a:r>
              <a:rPr lang="es-ES" dirty="0"/>
              <a:t> </a:t>
            </a:r>
            <a:r>
              <a:rPr lang="es-ES" dirty="0" err="1"/>
              <a:t>detectors</a:t>
            </a:r>
            <a:endParaRPr lang="es-ES" dirty="0"/>
          </a:p>
          <a:p>
            <a:r>
              <a:rPr lang="es-ES" dirty="0" err="1"/>
              <a:t>have</a:t>
            </a:r>
            <a:r>
              <a:rPr lang="es-ES" dirty="0"/>
              <a:t> to be </a:t>
            </a:r>
            <a:r>
              <a:rPr lang="es-ES" dirty="0" err="1"/>
              <a:t>built</a:t>
            </a:r>
            <a:r>
              <a:rPr lang="es-ES" dirty="0"/>
              <a:t>, </a:t>
            </a:r>
            <a:r>
              <a:rPr lang="es-ES" dirty="0" err="1"/>
              <a:t>big</a:t>
            </a:r>
            <a:r>
              <a:rPr lang="es-ES" dirty="0"/>
              <a:t> </a:t>
            </a:r>
            <a:r>
              <a:rPr lang="es-ES" dirty="0" err="1"/>
              <a:t>collaborations</a:t>
            </a:r>
            <a:r>
              <a:rPr lang="es-ES" dirty="0"/>
              <a:t> imposible to </a:t>
            </a:r>
            <a:r>
              <a:rPr lang="es-ES" dirty="0" err="1"/>
              <a:t>put</a:t>
            </a:r>
            <a:r>
              <a:rPr lang="es-ES" dirty="0"/>
              <a:t> </a:t>
            </a:r>
            <a:r>
              <a:rPr lang="es-ES" dirty="0" err="1"/>
              <a:t>your</a:t>
            </a:r>
            <a:r>
              <a:rPr lang="es-ES" dirty="0"/>
              <a:t> </a:t>
            </a:r>
            <a:r>
              <a:rPr lang="es-ES" dirty="0" err="1"/>
              <a:t>hands</a:t>
            </a:r>
            <a:r>
              <a:rPr lang="es-ES" dirty="0"/>
              <a:t> </a:t>
            </a:r>
            <a:r>
              <a:rPr lang="es-ES" dirty="0" err="1"/>
              <a:t>everywhere</a:t>
            </a:r>
            <a:r>
              <a:rPr lang="es-ES" dirty="0"/>
              <a:t>!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to </a:t>
            </a:r>
            <a:r>
              <a:rPr lang="es-ES" dirty="0" err="1"/>
              <a:t>have</a:t>
            </a:r>
            <a:r>
              <a:rPr lang="es-ES" dirty="0"/>
              <a:t> a multitasking </a:t>
            </a:r>
            <a:r>
              <a:rPr lang="es-ES" dirty="0" err="1"/>
              <a:t>interest</a:t>
            </a:r>
            <a:r>
              <a:rPr lang="es-ES" dirty="0"/>
              <a:t> </a:t>
            </a:r>
            <a:r>
              <a:rPr lang="es-ES" dirty="0" err="1"/>
              <a:t>partly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equipment</a:t>
            </a:r>
            <a:r>
              <a:rPr lang="es-ES" dirty="0"/>
              <a:t>, </a:t>
            </a:r>
            <a:r>
              <a:rPr lang="es-ES" dirty="0" err="1"/>
              <a:t>partly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running,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analysis</a:t>
            </a:r>
            <a:endParaRPr lang="es-ES" dirty="0"/>
          </a:p>
          <a:p>
            <a:r>
              <a:rPr lang="es-ES" dirty="0"/>
              <a:t>And of </a:t>
            </a:r>
            <a:r>
              <a:rPr lang="es-ES" dirty="0" err="1"/>
              <a:t>course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dirty="0" err="1"/>
              <a:t>interest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physics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9156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2724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artista </a:t>
            </a:r>
            <a:r>
              <a:rPr lang="es-ES" dirty="0" err="1"/>
              <a:t>view</a:t>
            </a:r>
            <a:r>
              <a:rPr lang="es-ES" dirty="0"/>
              <a:t> of </a:t>
            </a:r>
            <a:r>
              <a:rPr lang="es-ES" dirty="0" err="1"/>
              <a:t>how</a:t>
            </a:r>
            <a:r>
              <a:rPr lang="es-ES" dirty="0"/>
              <a:t> FAIR </a:t>
            </a:r>
            <a:r>
              <a:rPr lang="es-ES" dirty="0" err="1"/>
              <a:t>will</a:t>
            </a:r>
            <a:r>
              <a:rPr lang="es-ES" dirty="0"/>
              <a:t> look in a </a:t>
            </a:r>
            <a:r>
              <a:rPr lang="es-ES" dirty="0" err="1"/>
              <a:t>few</a:t>
            </a:r>
            <a:r>
              <a:rPr lang="es-ES" dirty="0"/>
              <a:t> </a:t>
            </a:r>
            <a:r>
              <a:rPr lang="es-ES" dirty="0" err="1"/>
              <a:t>years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know</a:t>
            </a:r>
            <a:r>
              <a:rPr lang="es-ES" dirty="0"/>
              <a:t> (2030?)</a:t>
            </a:r>
          </a:p>
          <a:p>
            <a:r>
              <a:rPr lang="es-ES" dirty="0" err="1"/>
              <a:t>Upper</a:t>
            </a:r>
            <a:r>
              <a:rPr lang="es-ES" dirty="0"/>
              <a:t> </a:t>
            </a:r>
            <a:r>
              <a:rPr lang="es-ES" dirty="0" err="1"/>
              <a:t>left</a:t>
            </a:r>
            <a:r>
              <a:rPr lang="es-ES" dirty="0"/>
              <a:t> </a:t>
            </a:r>
            <a:r>
              <a:rPr lang="es-ES" dirty="0" err="1"/>
              <a:t>corner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present</a:t>
            </a:r>
            <a:r>
              <a:rPr lang="es-ES" dirty="0"/>
              <a:t> GSI, and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future</a:t>
            </a:r>
            <a:r>
              <a:rPr lang="es-ES" dirty="0"/>
              <a:t> FAIR </a:t>
            </a:r>
            <a:r>
              <a:rPr lang="es-ES" dirty="0" err="1"/>
              <a:t>facility</a:t>
            </a:r>
            <a:r>
              <a:rPr lang="es-ES" dirty="0"/>
              <a:t>. (Berta </a:t>
            </a:r>
            <a:r>
              <a:rPr lang="es-ES" dirty="0" err="1"/>
              <a:t>showed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some</a:t>
            </a:r>
            <a:r>
              <a:rPr lang="es-ES" dirty="0"/>
              <a:t> </a:t>
            </a:r>
            <a:r>
              <a:rPr lang="es-ES" dirty="0" err="1"/>
              <a:t>photos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status).</a:t>
            </a:r>
          </a:p>
          <a:p>
            <a:r>
              <a:rPr lang="es-ES" dirty="0" err="1"/>
              <a:t>Inside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huge</a:t>
            </a:r>
            <a:r>
              <a:rPr lang="es-ES" dirty="0"/>
              <a:t> </a:t>
            </a:r>
            <a:r>
              <a:rPr lang="es-ES" dirty="0" err="1"/>
              <a:t>facility</a:t>
            </a:r>
            <a:r>
              <a:rPr lang="es-ES" dirty="0"/>
              <a:t>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NUSTAR </a:t>
            </a:r>
            <a:r>
              <a:rPr lang="es-ES" dirty="0" err="1"/>
              <a:t>facility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7790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NUSTAR </a:t>
            </a:r>
            <a:r>
              <a:rPr lang="en-GB" sz="1200" dirty="0" err="1">
                <a:solidFill>
                  <a:srgbClr val="FF3300"/>
                </a:solidFill>
                <a:latin typeface="Comic Sans MS" pitchFamily="66" charset="0"/>
              </a:rPr>
              <a:t>NU</a:t>
            </a:r>
            <a:r>
              <a:rPr lang="en-GB" sz="1200" dirty="0" err="1">
                <a:latin typeface="Comic Sans MS" pitchFamily="66" charset="0"/>
              </a:rPr>
              <a:t>clear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solidFill>
                  <a:srgbClr val="FF3300"/>
                </a:solidFill>
                <a:latin typeface="Comic Sans MS" pitchFamily="66" charset="0"/>
              </a:rPr>
              <a:t>ST</a:t>
            </a:r>
            <a:r>
              <a:rPr lang="en-GB" sz="1200" dirty="0" err="1">
                <a:latin typeface="Comic Sans MS" pitchFamily="66" charset="0"/>
              </a:rPr>
              <a:t>ructure</a:t>
            </a:r>
            <a:r>
              <a:rPr lang="en-GB" sz="1200" dirty="0">
                <a:latin typeface="Comic Sans MS" pitchFamily="66" charset="0"/>
              </a:rPr>
              <a:t> &amp; </a:t>
            </a:r>
            <a:r>
              <a:rPr lang="en-GB" sz="1200" dirty="0" err="1">
                <a:solidFill>
                  <a:srgbClr val="FF3300"/>
                </a:solidFill>
                <a:latin typeface="Comic Sans MS" pitchFamily="66" charset="0"/>
              </a:rPr>
              <a:t>A</a:t>
            </a:r>
            <a:r>
              <a:rPr lang="en-GB" sz="1200" dirty="0" err="1">
                <a:latin typeface="Comic Sans MS" pitchFamily="66" charset="0"/>
              </a:rPr>
              <a:t>strophysis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FF3300"/>
                </a:solidFill>
                <a:latin typeface="Comic Sans MS" pitchFamily="66" charset="0"/>
              </a:rPr>
              <a:t>R</a:t>
            </a:r>
            <a:r>
              <a:rPr lang="en-GB" sz="1200" dirty="0">
                <a:latin typeface="Comic Sans MS" pitchFamily="66" charset="0"/>
              </a:rPr>
              <a:t>esearch:</a:t>
            </a:r>
            <a:r>
              <a:rPr lang="es-ES" sz="1200" dirty="0"/>
              <a:t> </a:t>
            </a:r>
            <a:r>
              <a:rPr lang="es-ES" sz="1200" dirty="0" err="1"/>
              <a:t>includes</a:t>
            </a:r>
            <a:r>
              <a:rPr lang="es-ES" sz="1200" dirty="0"/>
              <a:t> </a:t>
            </a:r>
            <a:r>
              <a:rPr lang="es-ES" sz="1200" dirty="0" err="1"/>
              <a:t>many</a:t>
            </a:r>
            <a:r>
              <a:rPr lang="es-ES" sz="1200" dirty="0"/>
              <a:t> sub-</a:t>
            </a:r>
            <a:r>
              <a:rPr lang="es-ES" sz="1200" dirty="0" err="1"/>
              <a:t>collaborations</a:t>
            </a:r>
            <a:endParaRPr lang="es-ES" sz="1200" dirty="0"/>
          </a:p>
          <a:p>
            <a:r>
              <a:rPr lang="es-ES" sz="1200" dirty="0" err="1"/>
              <a:t>Specially</a:t>
            </a:r>
            <a:r>
              <a:rPr lang="es-ES" sz="1200" dirty="0"/>
              <a:t> </a:t>
            </a:r>
            <a:r>
              <a:rPr lang="es-ES" sz="1200" dirty="0" err="1"/>
              <a:t>we</a:t>
            </a:r>
            <a:r>
              <a:rPr lang="es-ES" sz="1200" dirty="0"/>
              <a:t> divide </a:t>
            </a:r>
            <a:r>
              <a:rPr lang="es-ES" sz="1200" dirty="0" err="1"/>
              <a:t>into</a:t>
            </a:r>
            <a:r>
              <a:rPr lang="es-ES" sz="1200" dirty="0"/>
              <a:t> </a:t>
            </a:r>
            <a:r>
              <a:rPr lang="es-ES" sz="1200" dirty="0" err="1"/>
              <a:t>Low</a:t>
            </a:r>
            <a:r>
              <a:rPr lang="es-ES" sz="1200" dirty="0"/>
              <a:t> </a:t>
            </a:r>
            <a:r>
              <a:rPr lang="es-ES" sz="1200" dirty="0" err="1"/>
              <a:t>EnergyBranch</a:t>
            </a:r>
            <a:r>
              <a:rPr lang="es-ES" sz="1200" dirty="0"/>
              <a:t>, Ring </a:t>
            </a:r>
            <a:r>
              <a:rPr lang="es-ES" sz="1200" dirty="0" err="1"/>
              <a:t>Branch</a:t>
            </a:r>
            <a:r>
              <a:rPr lang="es-ES" sz="1200" dirty="0"/>
              <a:t> and High </a:t>
            </a:r>
            <a:r>
              <a:rPr lang="es-ES" sz="1200" dirty="0" err="1"/>
              <a:t>Energy</a:t>
            </a:r>
            <a:r>
              <a:rPr lang="es-ES" sz="1200" dirty="0"/>
              <a:t> </a:t>
            </a:r>
            <a:r>
              <a:rPr lang="es-ES" sz="1200" dirty="0" err="1"/>
              <a:t>Branch</a:t>
            </a:r>
            <a:r>
              <a:rPr lang="es-ES" sz="1200" dirty="0"/>
              <a:t>=R3B.</a:t>
            </a:r>
          </a:p>
          <a:p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aim</a:t>
            </a:r>
            <a:r>
              <a:rPr lang="es-ES" sz="1200" dirty="0"/>
              <a:t> </a:t>
            </a:r>
            <a:r>
              <a:rPr lang="es-ES" sz="1200" dirty="0" err="1"/>
              <a:t>is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same</a:t>
            </a:r>
            <a:r>
              <a:rPr lang="es-ES" sz="1200" dirty="0"/>
              <a:t> </a:t>
            </a:r>
            <a:r>
              <a:rPr lang="es-ES" sz="1200" dirty="0" err="1"/>
              <a:t>but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methods</a:t>
            </a:r>
            <a:r>
              <a:rPr lang="es-ES" sz="1200" dirty="0"/>
              <a:t> </a:t>
            </a:r>
            <a:r>
              <a:rPr lang="es-ES" sz="1200" dirty="0" err="1"/>
              <a:t>differs</a:t>
            </a:r>
            <a:r>
              <a:rPr lang="es-ES" sz="1200" dirty="0"/>
              <a:t>, </a:t>
            </a:r>
            <a:r>
              <a:rPr lang="es-ES" sz="1200" dirty="0" err="1"/>
              <a:t>we</a:t>
            </a:r>
            <a:r>
              <a:rPr lang="es-ES" sz="1200" dirty="0"/>
              <a:t> </a:t>
            </a:r>
            <a:r>
              <a:rPr lang="es-ES" sz="1200" dirty="0" err="1"/>
              <a:t>all</a:t>
            </a:r>
            <a:r>
              <a:rPr lang="es-ES" sz="1200" dirty="0"/>
              <a:t> </a:t>
            </a:r>
            <a:r>
              <a:rPr lang="es-ES" sz="1200" dirty="0" err="1"/>
              <a:t>want</a:t>
            </a:r>
            <a:r>
              <a:rPr lang="es-ES" sz="1200" dirty="0"/>
              <a:t> to produce </a:t>
            </a:r>
            <a:r>
              <a:rPr lang="es-ES" sz="1200" dirty="0" err="1"/>
              <a:t>exotic</a:t>
            </a:r>
            <a:r>
              <a:rPr lang="es-ES" sz="1200" dirty="0"/>
              <a:t> </a:t>
            </a:r>
            <a:r>
              <a:rPr lang="es-ES" sz="1200" dirty="0" err="1"/>
              <a:t>nuclei</a:t>
            </a:r>
            <a:r>
              <a:rPr lang="es-ES" sz="1200" dirty="0"/>
              <a:t> and </a:t>
            </a:r>
            <a:r>
              <a:rPr lang="es-ES" sz="1200" dirty="0" err="1"/>
              <a:t>understand</a:t>
            </a:r>
            <a:r>
              <a:rPr lang="es-ES" sz="1200" dirty="0"/>
              <a:t> </a:t>
            </a:r>
            <a:r>
              <a:rPr lang="es-ES" sz="1200" dirty="0" err="1"/>
              <a:t>their</a:t>
            </a:r>
            <a:r>
              <a:rPr lang="es-ES" sz="1200" dirty="0"/>
              <a:t> </a:t>
            </a:r>
            <a:r>
              <a:rPr lang="es-ES" sz="1200" dirty="0" err="1"/>
              <a:t>structure</a:t>
            </a:r>
            <a:r>
              <a:rPr lang="es-ES" sz="1200" dirty="0"/>
              <a:t>.</a:t>
            </a:r>
          </a:p>
          <a:p>
            <a:endParaRPr lang="es-ES" sz="1200" dirty="0"/>
          </a:p>
          <a:p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heart</a:t>
            </a:r>
            <a:r>
              <a:rPr lang="es-ES" sz="1200" dirty="0"/>
              <a:t> and </a:t>
            </a:r>
            <a:r>
              <a:rPr lang="es-ES" sz="1200" dirty="0" err="1"/>
              <a:t>common</a:t>
            </a:r>
            <a:r>
              <a:rPr lang="es-ES" sz="1200" dirty="0"/>
              <a:t> </a:t>
            </a:r>
            <a:r>
              <a:rPr lang="es-ES" sz="1200" dirty="0" err="1"/>
              <a:t>part</a:t>
            </a:r>
            <a:r>
              <a:rPr lang="es-ES" sz="1200" dirty="0"/>
              <a:t> </a:t>
            </a:r>
            <a:r>
              <a:rPr lang="es-ES" sz="1200" dirty="0" err="1"/>
              <a:t>is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Super</a:t>
            </a:r>
            <a:r>
              <a:rPr lang="es-ES" sz="1200" dirty="0"/>
              <a:t> </a:t>
            </a:r>
            <a:r>
              <a:rPr lang="es-ES" sz="1200" dirty="0" err="1"/>
              <a:t>Fragment</a:t>
            </a:r>
            <a:r>
              <a:rPr lang="es-ES" sz="1200" dirty="0"/>
              <a:t> </a:t>
            </a:r>
            <a:r>
              <a:rPr lang="es-ES" sz="1200" dirty="0" err="1"/>
              <a:t>Separator</a:t>
            </a:r>
            <a:r>
              <a:rPr lang="es-ES" sz="1200" dirty="0"/>
              <a:t> SFRS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A91AB4C-B923-4B36-96AA-84A45BAADEC6}" type="slidenum">
              <a:rPr lang="en-GB" sz="1400" smtClean="0">
                <a:latin typeface="Times New Roman"/>
              </a:r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924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Physics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1218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err="1"/>
              <a:t>Along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talk</a:t>
            </a:r>
            <a:r>
              <a:rPr lang="es-ES_tradnl" dirty="0"/>
              <a:t> </a:t>
            </a:r>
            <a:r>
              <a:rPr lang="es-ES_tradnl" dirty="0" err="1"/>
              <a:t>you</a:t>
            </a:r>
            <a:r>
              <a:rPr lang="es-ES_tradnl" dirty="0"/>
              <a:t> </a:t>
            </a:r>
            <a:r>
              <a:rPr lang="es-ES_tradnl" dirty="0" err="1"/>
              <a:t>will</a:t>
            </a:r>
            <a:r>
              <a:rPr lang="es-ES_tradnl" dirty="0"/>
              <a:t> </a:t>
            </a:r>
            <a:r>
              <a:rPr lang="es-ES_tradnl" dirty="0" err="1"/>
              <a:t>see</a:t>
            </a:r>
            <a:r>
              <a:rPr lang="es-ES_tradnl" dirty="0"/>
              <a:t> </a:t>
            </a:r>
            <a:r>
              <a:rPr lang="es-ES_tradnl" dirty="0" err="1"/>
              <a:t>different</a:t>
            </a:r>
            <a:r>
              <a:rPr lang="es-ES_tradnl" dirty="0"/>
              <a:t> </a:t>
            </a:r>
            <a:r>
              <a:rPr lang="es-ES_tradnl" dirty="0" err="1"/>
              <a:t>layouts</a:t>
            </a:r>
            <a:r>
              <a:rPr lang="es-ES_tradnl" baseline="0" dirty="0"/>
              <a:t> of </a:t>
            </a:r>
            <a:r>
              <a:rPr lang="es-ES_tradnl" baseline="0" dirty="0" err="1"/>
              <a:t>the</a:t>
            </a:r>
            <a:r>
              <a:rPr lang="es-ES_tradnl" baseline="0" dirty="0"/>
              <a:t> R3B experimental hall.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not</a:t>
            </a:r>
            <a:r>
              <a:rPr lang="es-ES_tradnl" baseline="0" dirty="0"/>
              <a:t> </a:t>
            </a:r>
            <a:r>
              <a:rPr lang="es-ES_tradnl" baseline="0" dirty="0" err="1"/>
              <a:t>only</a:t>
            </a:r>
            <a:r>
              <a:rPr lang="es-ES_tradnl" baseline="0" dirty="0"/>
              <a:t> </a:t>
            </a:r>
            <a:r>
              <a:rPr lang="es-ES_tradnl" baseline="0" dirty="0" err="1"/>
              <a:t>due</a:t>
            </a:r>
            <a:r>
              <a:rPr lang="es-ES_tradnl" baseline="0" dirty="0"/>
              <a:t> to </a:t>
            </a:r>
            <a:r>
              <a:rPr lang="es-ES_tradnl" baseline="0" dirty="0" err="1"/>
              <a:t>historical</a:t>
            </a:r>
            <a:r>
              <a:rPr lang="es-ES_tradnl" baseline="0" dirty="0"/>
              <a:t> </a:t>
            </a:r>
            <a:r>
              <a:rPr lang="es-ES_tradnl" baseline="0" dirty="0" err="1"/>
              <a:t>advances</a:t>
            </a:r>
            <a:r>
              <a:rPr lang="es-ES_tradnl" baseline="0" dirty="0"/>
              <a:t> </a:t>
            </a:r>
            <a:r>
              <a:rPr lang="es-ES_tradnl" baseline="0" dirty="0" err="1"/>
              <a:t>but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equipment</a:t>
            </a:r>
            <a:r>
              <a:rPr lang="es-ES_tradnl" baseline="0" dirty="0"/>
              <a:t> </a:t>
            </a:r>
            <a:r>
              <a:rPr lang="es-ES_tradnl" baseline="0" dirty="0" err="1"/>
              <a:t>although</a:t>
            </a:r>
            <a:r>
              <a:rPr lang="es-ES_tradnl" baseline="0" dirty="0"/>
              <a:t> </a:t>
            </a:r>
            <a:r>
              <a:rPr lang="es-ES_tradnl" baseline="0" dirty="0" err="1"/>
              <a:t>big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moved </a:t>
            </a:r>
            <a:r>
              <a:rPr lang="es-ES_tradnl" baseline="0" dirty="0" err="1"/>
              <a:t>arround</a:t>
            </a:r>
            <a:r>
              <a:rPr lang="es-ES_tradnl" baseline="0" dirty="0"/>
              <a:t> </a:t>
            </a:r>
            <a:r>
              <a:rPr lang="es-ES_tradnl" baseline="0" dirty="0" err="1"/>
              <a:t>optimizing</a:t>
            </a:r>
            <a:r>
              <a:rPr lang="es-ES_tradnl" baseline="0" dirty="0"/>
              <a:t> </a:t>
            </a:r>
            <a:r>
              <a:rPr lang="es-ES_tradnl" baseline="0" dirty="0" err="1"/>
              <a:t>for</a:t>
            </a:r>
            <a:r>
              <a:rPr lang="es-ES_tradnl" baseline="0" dirty="0"/>
              <a:t> </a:t>
            </a:r>
            <a:r>
              <a:rPr lang="es-ES_tradnl" baseline="0" dirty="0" err="1"/>
              <a:t>each</a:t>
            </a:r>
            <a:r>
              <a:rPr lang="es-ES_tradnl" baseline="0" dirty="0"/>
              <a:t> </a:t>
            </a:r>
            <a:r>
              <a:rPr lang="es-ES_tradnl" baseline="0" dirty="0" err="1"/>
              <a:t>campaign</a:t>
            </a:r>
            <a:r>
              <a:rPr lang="es-ES_tradnl" baseline="0" dirty="0"/>
              <a:t>.</a:t>
            </a:r>
          </a:p>
          <a:p>
            <a:endParaRPr lang="es-ES_tradnl" baseline="0" dirty="0"/>
          </a:p>
          <a:p>
            <a:r>
              <a:rPr lang="es-ES_tradnl" baseline="0" dirty="0"/>
              <a:t>R3B </a:t>
            </a:r>
            <a:r>
              <a:rPr lang="es-ES_tradnl" baseline="0" dirty="0" err="1"/>
              <a:t>is</a:t>
            </a:r>
            <a:r>
              <a:rPr lang="es-ES_tradnl" baseline="0" dirty="0"/>
              <a:t> a universal </a:t>
            </a:r>
            <a:r>
              <a:rPr lang="es-ES_tradnl" baseline="0" dirty="0" err="1"/>
              <a:t>fixed</a:t>
            </a:r>
            <a:r>
              <a:rPr lang="es-ES_tradnl" baseline="0" dirty="0"/>
              <a:t> target </a:t>
            </a:r>
            <a:r>
              <a:rPr lang="es-ES_tradnl" baseline="0" dirty="0" err="1"/>
              <a:t>experiment</a:t>
            </a:r>
            <a:r>
              <a:rPr lang="es-ES_tradnl" baseline="0" dirty="0"/>
              <a:t> </a:t>
            </a:r>
            <a:r>
              <a:rPr lang="es-ES_tradnl" baseline="0" dirty="0" err="1"/>
              <a:t>for</a:t>
            </a:r>
            <a:r>
              <a:rPr lang="es-ES_tradnl" baseline="0" dirty="0"/>
              <a:t> complete </a:t>
            </a:r>
            <a:r>
              <a:rPr lang="es-ES_tradnl" baseline="0" dirty="0" err="1"/>
              <a:t>inverse</a:t>
            </a:r>
            <a:r>
              <a:rPr lang="es-ES_tradnl" baseline="0" dirty="0"/>
              <a:t> </a:t>
            </a:r>
            <a:r>
              <a:rPr lang="es-ES_tradnl" baseline="0" dirty="0" err="1"/>
              <a:t>kinematic</a:t>
            </a:r>
            <a:r>
              <a:rPr lang="es-ES_tradnl" baseline="0" dirty="0"/>
              <a:t> </a:t>
            </a:r>
            <a:r>
              <a:rPr lang="es-ES_tradnl" baseline="0" dirty="0" err="1"/>
              <a:t>reactions</a:t>
            </a:r>
            <a:r>
              <a:rPr lang="es-ES_tradnl" baseline="0" dirty="0"/>
              <a:t> </a:t>
            </a:r>
            <a:r>
              <a:rPr lang="es-ES_tradnl" baseline="0" dirty="0" err="1"/>
              <a:t>with</a:t>
            </a:r>
            <a:r>
              <a:rPr lang="es-ES_tradnl" baseline="0" dirty="0"/>
              <a:t> </a:t>
            </a:r>
            <a:r>
              <a:rPr lang="es-ES_tradnl" baseline="0" dirty="0" err="1"/>
              <a:t>radioactive</a:t>
            </a:r>
            <a:r>
              <a:rPr lang="es-ES_tradnl" baseline="0" dirty="0"/>
              <a:t> </a:t>
            </a:r>
            <a:r>
              <a:rPr lang="es-ES_tradnl" baseline="0" dirty="0" err="1"/>
              <a:t>beams</a:t>
            </a:r>
            <a:r>
              <a:rPr lang="es-ES_tradnl" baseline="0" dirty="0"/>
              <a:t> in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energy</a:t>
            </a:r>
            <a:r>
              <a:rPr lang="es-ES_tradnl" baseline="0" dirty="0"/>
              <a:t> </a:t>
            </a:r>
            <a:r>
              <a:rPr lang="es-ES_tradnl" baseline="0" dirty="0" err="1"/>
              <a:t>range</a:t>
            </a:r>
            <a:r>
              <a:rPr lang="es-ES_tradnl" baseline="0" dirty="0"/>
              <a:t> 300-15000MeV/u.</a:t>
            </a:r>
          </a:p>
          <a:p>
            <a:endParaRPr lang="es-ES_tradnl" baseline="0" dirty="0"/>
          </a:p>
          <a:p>
            <a:r>
              <a:rPr lang="es-ES_tradnl" baseline="0" dirty="0" err="1"/>
              <a:t>We</a:t>
            </a:r>
            <a:r>
              <a:rPr lang="es-ES_tradnl" baseline="0" dirty="0"/>
              <a:t> </a:t>
            </a:r>
            <a:r>
              <a:rPr lang="es-ES_tradnl" baseline="0" dirty="0" err="1"/>
              <a:t>will</a:t>
            </a:r>
            <a:r>
              <a:rPr lang="es-ES_tradnl" baseline="0" dirty="0"/>
              <a:t> </a:t>
            </a:r>
            <a:r>
              <a:rPr lang="es-ES_tradnl" baseline="0" dirty="0" err="1"/>
              <a:t>adress</a:t>
            </a:r>
            <a:r>
              <a:rPr lang="es-ES_tradnl" baseline="0" dirty="0"/>
              <a:t> Nuclear </a:t>
            </a:r>
            <a:r>
              <a:rPr lang="es-ES_tradnl" baseline="0" dirty="0" err="1"/>
              <a:t>Astrophysics</a:t>
            </a:r>
            <a:r>
              <a:rPr lang="es-ES_tradnl" baseline="0" dirty="0"/>
              <a:t>, </a:t>
            </a:r>
            <a:r>
              <a:rPr lang="es-ES_tradnl" baseline="0" dirty="0" err="1"/>
              <a:t>study</a:t>
            </a:r>
            <a:r>
              <a:rPr lang="es-ES_tradnl" baseline="0" dirty="0"/>
              <a:t> </a:t>
            </a:r>
            <a:r>
              <a:rPr lang="es-ES_tradnl" baseline="0" dirty="0" err="1"/>
              <a:t>exotic</a:t>
            </a:r>
            <a:r>
              <a:rPr lang="es-ES_tradnl" baseline="0" dirty="0"/>
              <a:t> </a:t>
            </a:r>
            <a:r>
              <a:rPr lang="es-ES_tradnl" baseline="0" dirty="0" err="1"/>
              <a:t>nuclei</a:t>
            </a:r>
            <a:r>
              <a:rPr lang="es-ES_tradnl" baseline="0" dirty="0"/>
              <a:t> </a:t>
            </a:r>
            <a:r>
              <a:rPr lang="es-ES_tradnl" baseline="0" dirty="0" err="1"/>
              <a:t>or</a:t>
            </a:r>
            <a:r>
              <a:rPr lang="es-ES_tradnl" baseline="0" dirty="0"/>
              <a:t> </a:t>
            </a:r>
            <a:r>
              <a:rPr lang="es-ES_tradnl" baseline="0" dirty="0" err="1"/>
              <a:t>nuclei</a:t>
            </a:r>
            <a:r>
              <a:rPr lang="es-ES_tradnl" baseline="0" dirty="0"/>
              <a:t> at </a:t>
            </a:r>
            <a:r>
              <a:rPr lang="es-ES_tradnl" baseline="0" dirty="0" err="1"/>
              <a:t>the</a:t>
            </a:r>
            <a:r>
              <a:rPr lang="es-ES_tradnl" baseline="0" dirty="0"/>
              <a:t> extreme</a:t>
            </a:r>
          </a:p>
          <a:p>
            <a:endParaRPr lang="es-ES_tradnl" baseline="0" dirty="0"/>
          </a:p>
          <a:p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a </a:t>
            </a:r>
            <a:r>
              <a:rPr lang="es-ES_tradnl" baseline="0" dirty="0" err="1"/>
              <a:t>very</a:t>
            </a:r>
            <a:r>
              <a:rPr lang="es-ES_tradnl" baseline="0" dirty="0"/>
              <a:t> </a:t>
            </a:r>
            <a:r>
              <a:rPr lang="es-ES_tradnl" baseline="0" dirty="0" err="1"/>
              <a:t>big</a:t>
            </a:r>
            <a:r>
              <a:rPr lang="es-ES_tradnl" baseline="0" dirty="0"/>
              <a:t> </a:t>
            </a:r>
            <a:r>
              <a:rPr lang="es-ES_tradnl" baseline="0" dirty="0" err="1"/>
              <a:t>experiment</a:t>
            </a:r>
            <a:r>
              <a:rPr lang="es-ES_tradnl" baseline="0" dirty="0"/>
              <a:t> in </a:t>
            </a:r>
            <a:r>
              <a:rPr lang="es-ES_tradnl" baseline="0" dirty="0" err="1"/>
              <a:t>size</a:t>
            </a:r>
            <a:r>
              <a:rPr lang="es-ES_tradnl" baseline="0" dirty="0"/>
              <a:t> 30x10m </a:t>
            </a:r>
            <a:r>
              <a:rPr lang="es-ES_tradnl" baseline="0" dirty="0" err="1"/>
              <a:t>incuding</a:t>
            </a:r>
            <a:r>
              <a:rPr lang="es-ES_tradnl" baseline="0" dirty="0"/>
              <a:t> </a:t>
            </a:r>
            <a:r>
              <a:rPr lang="es-ES_tradnl" baseline="0" dirty="0" err="1"/>
              <a:t>many</a:t>
            </a:r>
            <a:r>
              <a:rPr lang="es-ES_tradnl" baseline="0" dirty="0"/>
              <a:t> </a:t>
            </a:r>
            <a:r>
              <a:rPr lang="es-ES_tradnl" baseline="0" dirty="0" err="1"/>
              <a:t>different</a:t>
            </a:r>
            <a:r>
              <a:rPr lang="es-ES_tradnl" baseline="0" dirty="0"/>
              <a:t> </a:t>
            </a:r>
            <a:r>
              <a:rPr lang="es-ES_tradnl" baseline="0" dirty="0" err="1"/>
              <a:t>detectors</a:t>
            </a:r>
            <a:r>
              <a:rPr lang="es-ES_tradnl" baseline="0" dirty="0"/>
              <a:t>. </a:t>
            </a:r>
            <a:r>
              <a:rPr lang="es-ES_tradnl" baseline="0" dirty="0" err="1"/>
              <a:t>But</a:t>
            </a:r>
            <a:r>
              <a:rPr lang="es-ES_tradnl" baseline="0" dirty="0"/>
              <a:t>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not</a:t>
            </a:r>
            <a:r>
              <a:rPr lang="es-ES_tradnl" baseline="0" dirty="0"/>
              <a:t> CERN, </a:t>
            </a:r>
            <a:r>
              <a:rPr lang="es-ES_tradnl" baseline="0" dirty="0" err="1"/>
              <a:t>although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detectors</a:t>
            </a:r>
            <a:r>
              <a:rPr lang="es-ES_tradnl" baseline="0" dirty="0"/>
              <a:t> are </a:t>
            </a:r>
            <a:r>
              <a:rPr lang="es-ES_tradnl" baseline="0" dirty="0" err="1"/>
              <a:t>very</a:t>
            </a:r>
            <a:r>
              <a:rPr lang="es-ES_tradnl" baseline="0" dirty="0"/>
              <a:t> </a:t>
            </a:r>
            <a:r>
              <a:rPr lang="es-ES_tradnl" baseline="0" dirty="0" err="1"/>
              <a:t>big</a:t>
            </a:r>
            <a:r>
              <a:rPr lang="es-ES_tradnl" baseline="0" dirty="0"/>
              <a:t> </a:t>
            </a:r>
            <a:r>
              <a:rPr lang="es-ES_tradnl" baseline="0" dirty="0" err="1"/>
              <a:t>they</a:t>
            </a:r>
            <a:r>
              <a:rPr lang="es-ES_tradnl" baseline="0" dirty="0"/>
              <a:t> are </a:t>
            </a:r>
            <a:r>
              <a:rPr lang="es-ES_tradnl" baseline="0" dirty="0" err="1"/>
              <a:t>being</a:t>
            </a:r>
            <a:r>
              <a:rPr lang="es-ES_tradnl" baseline="0" dirty="0"/>
              <a:t> moved </a:t>
            </a:r>
            <a:r>
              <a:rPr lang="es-ES_tradnl" baseline="0" dirty="0" err="1"/>
              <a:t>around</a:t>
            </a:r>
            <a:r>
              <a:rPr lang="es-ES_tradnl" baseline="0" dirty="0"/>
              <a:t> and </a:t>
            </a:r>
            <a:r>
              <a:rPr lang="es-ES_tradnl" baseline="0" dirty="0" err="1"/>
              <a:t>exchanged</a:t>
            </a:r>
            <a:r>
              <a:rPr lang="es-ES_tradnl" baseline="0" dirty="0"/>
              <a:t> </a:t>
            </a:r>
            <a:r>
              <a:rPr lang="es-ES_tradnl" baseline="0" dirty="0" err="1"/>
              <a:t>for</a:t>
            </a:r>
            <a:endParaRPr lang="es-ES_tradnl" baseline="0" dirty="0"/>
          </a:p>
          <a:p>
            <a:r>
              <a:rPr lang="es-ES_tradnl" baseline="0" dirty="0" err="1"/>
              <a:t>For</a:t>
            </a:r>
            <a:r>
              <a:rPr lang="es-ES_tradnl" baseline="0" dirty="0"/>
              <a:t> </a:t>
            </a:r>
            <a:r>
              <a:rPr lang="es-ES_tradnl" baseline="0" dirty="0" err="1"/>
              <a:t>other</a:t>
            </a:r>
            <a:r>
              <a:rPr lang="es-ES_tradnl" baseline="0" dirty="0"/>
              <a:t> </a:t>
            </a:r>
            <a:r>
              <a:rPr lang="es-ES_tradnl" baseline="0" dirty="0" err="1"/>
              <a:t>depending</a:t>
            </a:r>
            <a:r>
              <a:rPr lang="es-ES_tradnl" baseline="0" dirty="0"/>
              <a:t> </a:t>
            </a:r>
            <a:r>
              <a:rPr lang="es-ES_tradnl" baseline="0" dirty="0" err="1"/>
              <a:t>on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needs</a:t>
            </a:r>
            <a:r>
              <a:rPr lang="es-ES_tradnl" baseline="0" dirty="0"/>
              <a:t> in </a:t>
            </a:r>
            <a:r>
              <a:rPr lang="es-ES_tradnl" baseline="0" dirty="0" err="1"/>
              <a:t>each</a:t>
            </a:r>
            <a:r>
              <a:rPr lang="es-ES_tradnl" baseline="0" dirty="0"/>
              <a:t> sub-</a:t>
            </a:r>
            <a:r>
              <a:rPr lang="es-ES_tradnl" baseline="0" dirty="0" err="1"/>
              <a:t>experiment</a:t>
            </a:r>
            <a:r>
              <a:rPr lang="es-ES_tradnl" baseline="0"/>
              <a:t>.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68F62-D2D4-4A0F-A3EE-9B3ADCDB2EFF}" type="slidenum">
              <a:rPr lang="es-ES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s-E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665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err="1"/>
              <a:t>This</a:t>
            </a:r>
            <a:r>
              <a:rPr lang="es-ES_tradnl" dirty="0"/>
              <a:t> </a:t>
            </a:r>
            <a:r>
              <a:rPr lang="es-ES_tradnl" dirty="0" err="1"/>
              <a:t>animation</a:t>
            </a:r>
            <a:r>
              <a:rPr lang="es-ES_tradnl" dirty="0"/>
              <a:t> </a:t>
            </a:r>
            <a:r>
              <a:rPr lang="es-ES_tradnl" dirty="0" err="1"/>
              <a:t>illustrates</a:t>
            </a:r>
            <a:r>
              <a:rPr lang="es-ES_tradnl" dirty="0"/>
              <a:t> </a:t>
            </a:r>
            <a:r>
              <a:rPr lang="es-ES_tradnl" dirty="0" err="1"/>
              <a:t>how</a:t>
            </a:r>
            <a:r>
              <a:rPr lang="es-ES_tradnl" dirty="0"/>
              <a:t> </a:t>
            </a:r>
            <a:r>
              <a:rPr lang="es-ES_tradnl" dirty="0" err="1"/>
              <a:t>these</a:t>
            </a:r>
            <a:r>
              <a:rPr lang="es-ES_tradnl" dirty="0"/>
              <a:t> </a:t>
            </a:r>
            <a:r>
              <a:rPr lang="es-ES_tradnl" dirty="0" err="1"/>
              <a:t>experiments</a:t>
            </a:r>
            <a:r>
              <a:rPr lang="es-ES_tradnl" baseline="0" dirty="0"/>
              <a:t> are </a:t>
            </a:r>
            <a:r>
              <a:rPr lang="es-ES_tradnl" baseline="0" dirty="0" err="1"/>
              <a:t>performed</a:t>
            </a:r>
            <a:r>
              <a:rPr lang="es-ES_tradnl" baseline="0" dirty="0"/>
              <a:t>..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68F62-D2D4-4A0F-A3EE-9B3ADCDB2EFF}" type="slidenum">
              <a:rPr lang="es-ES" smtClean="0">
                <a:solidFill>
                  <a:prstClr val="black"/>
                </a:solidFill>
                <a:latin typeface="Calibri"/>
              </a:rPr>
              <a:pPr/>
              <a:t>8</a:t>
            </a:fld>
            <a:endParaRPr lang="es-E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R3B concept </a:t>
            </a:r>
            <a:r>
              <a:rPr lang="es-ES" dirty="0" err="1"/>
              <a:t>is</a:t>
            </a:r>
            <a:r>
              <a:rPr lang="es-ES" dirty="0"/>
              <a:t> as </a:t>
            </a:r>
            <a:r>
              <a:rPr lang="es-ES" dirty="0" err="1"/>
              <a:t>told</a:t>
            </a:r>
            <a:r>
              <a:rPr lang="es-ES" dirty="0"/>
              <a:t>:</a:t>
            </a:r>
            <a:r>
              <a:rPr lang="es-ES" baseline="0" dirty="0"/>
              <a:t> in </a:t>
            </a:r>
            <a:r>
              <a:rPr lang="es-ES" baseline="0" dirty="0" err="1"/>
              <a:t>event</a:t>
            </a:r>
            <a:r>
              <a:rPr lang="es-ES" baseline="0" dirty="0"/>
              <a:t> </a:t>
            </a:r>
            <a:r>
              <a:rPr lang="es-ES" baseline="0" dirty="0" err="1"/>
              <a:t>by</a:t>
            </a:r>
            <a:r>
              <a:rPr lang="es-ES" baseline="0" dirty="0"/>
              <a:t> </a:t>
            </a:r>
            <a:r>
              <a:rPr lang="es-ES" baseline="0" dirty="0" err="1"/>
              <a:t>event</a:t>
            </a:r>
            <a:r>
              <a:rPr lang="es-ES" baseline="0" dirty="0"/>
              <a:t> </a:t>
            </a:r>
            <a:r>
              <a:rPr lang="es-ES" baseline="0" dirty="0" err="1"/>
              <a:t>identify</a:t>
            </a:r>
            <a:r>
              <a:rPr lang="es-ES" baseline="0" dirty="0"/>
              <a:t> </a:t>
            </a:r>
            <a:r>
              <a:rPr lang="es-ES" baseline="0" dirty="0" err="1"/>
              <a:t>the</a:t>
            </a:r>
            <a:r>
              <a:rPr lang="es-ES" baseline="0" dirty="0"/>
              <a:t> </a:t>
            </a:r>
            <a:r>
              <a:rPr lang="es-ES" baseline="0" dirty="0" err="1"/>
              <a:t>incoming</a:t>
            </a:r>
            <a:r>
              <a:rPr lang="es-ES" baseline="0" dirty="0"/>
              <a:t> </a:t>
            </a:r>
            <a:r>
              <a:rPr lang="es-ES" baseline="0" dirty="0" err="1"/>
              <a:t>fragment</a:t>
            </a:r>
            <a:r>
              <a:rPr lang="es-ES" baseline="0" dirty="0"/>
              <a:t> (</a:t>
            </a:r>
            <a:r>
              <a:rPr lang="es-ES" baseline="0" dirty="0" err="1"/>
              <a:t>usually</a:t>
            </a:r>
            <a:r>
              <a:rPr lang="es-ES" baseline="0" dirty="0"/>
              <a:t> </a:t>
            </a:r>
            <a:r>
              <a:rPr lang="es-ES" baseline="0" dirty="0" err="1"/>
              <a:t>from</a:t>
            </a:r>
            <a:r>
              <a:rPr lang="es-ES" baseline="0" dirty="0"/>
              <a:t> a </a:t>
            </a:r>
            <a:r>
              <a:rPr lang="es-ES" baseline="0" dirty="0" err="1"/>
              <a:t>cocktail</a:t>
            </a:r>
            <a:r>
              <a:rPr lang="es-ES" baseline="0" dirty="0"/>
              <a:t> </a:t>
            </a:r>
            <a:r>
              <a:rPr lang="es-ES" baseline="0" dirty="0" err="1"/>
              <a:t>beam</a:t>
            </a:r>
            <a:r>
              <a:rPr lang="es-ES" baseline="0" dirty="0"/>
              <a:t>)</a:t>
            </a:r>
          </a:p>
          <a:p>
            <a:endParaRPr lang="es-ES" baseline="0" dirty="0"/>
          </a:p>
          <a:p>
            <a:r>
              <a:rPr lang="es-ES" baseline="0" dirty="0" err="1"/>
              <a:t>Let</a:t>
            </a:r>
            <a:r>
              <a:rPr lang="es-ES" baseline="0" dirty="0"/>
              <a:t> </a:t>
            </a:r>
            <a:r>
              <a:rPr lang="es-ES" baseline="0" dirty="0" err="1"/>
              <a:t>it</a:t>
            </a:r>
            <a:r>
              <a:rPr lang="es-ES" baseline="0" dirty="0"/>
              <a:t> </a:t>
            </a:r>
            <a:r>
              <a:rPr lang="es-ES" baseline="0" dirty="0" err="1"/>
              <a:t>interact</a:t>
            </a:r>
            <a:r>
              <a:rPr lang="es-ES" baseline="0" dirty="0"/>
              <a:t> </a:t>
            </a:r>
            <a:r>
              <a:rPr lang="es-ES" baseline="0" dirty="0" err="1"/>
              <a:t>with</a:t>
            </a:r>
            <a:r>
              <a:rPr lang="es-ES" baseline="0" dirty="0"/>
              <a:t> </a:t>
            </a:r>
            <a:r>
              <a:rPr lang="es-ES" baseline="0" dirty="0" err="1"/>
              <a:t>different</a:t>
            </a:r>
            <a:r>
              <a:rPr lang="es-ES" baseline="0" dirty="0"/>
              <a:t> targets. Light </a:t>
            </a:r>
            <a:r>
              <a:rPr lang="es-ES" baseline="0" dirty="0" err="1"/>
              <a:t>heav</a:t>
            </a:r>
            <a:r>
              <a:rPr lang="es-ES" baseline="0" dirty="0"/>
              <a:t> and </a:t>
            </a:r>
            <a:r>
              <a:rPr lang="es-ES" baseline="0" dirty="0" err="1"/>
              <a:t>empty</a:t>
            </a:r>
            <a:r>
              <a:rPr lang="es-ES" baseline="0" dirty="0"/>
              <a:t> </a:t>
            </a:r>
            <a:r>
              <a:rPr lang="es-ES" baseline="0" dirty="0" err="1"/>
              <a:t>each</a:t>
            </a:r>
            <a:r>
              <a:rPr lang="es-ES" baseline="0" dirty="0"/>
              <a:t> in </a:t>
            </a:r>
            <a:r>
              <a:rPr lang="es-ES" baseline="0" dirty="0" err="1"/>
              <a:t>order</a:t>
            </a:r>
            <a:r>
              <a:rPr lang="es-ES" baseline="0" dirty="0"/>
              <a:t> </a:t>
            </a:r>
            <a:r>
              <a:rPr lang="es-ES" baseline="0" dirty="0" err="1"/>
              <a:t>to</a:t>
            </a:r>
            <a:r>
              <a:rPr lang="es-ES" baseline="0" dirty="0"/>
              <a:t> </a:t>
            </a:r>
            <a:r>
              <a:rPr lang="es-ES" baseline="0" dirty="0" err="1"/>
              <a:t>separate</a:t>
            </a:r>
            <a:r>
              <a:rPr lang="es-ES" baseline="0" dirty="0"/>
              <a:t> </a:t>
            </a:r>
            <a:r>
              <a:rPr lang="es-ES" baseline="0" dirty="0" err="1"/>
              <a:t>out</a:t>
            </a:r>
            <a:r>
              <a:rPr lang="es-ES" baseline="0" dirty="0"/>
              <a:t> </a:t>
            </a:r>
            <a:r>
              <a:rPr lang="es-ES" baseline="0" dirty="0" err="1"/>
              <a:t>direct</a:t>
            </a:r>
            <a:r>
              <a:rPr lang="es-ES" baseline="0" dirty="0"/>
              <a:t> </a:t>
            </a:r>
            <a:r>
              <a:rPr lang="es-ES" baseline="0" dirty="0" err="1"/>
              <a:t>reaction</a:t>
            </a:r>
            <a:r>
              <a:rPr lang="es-ES" baseline="0" dirty="0"/>
              <a:t>, Coulomb break-up and back-</a:t>
            </a:r>
            <a:r>
              <a:rPr lang="es-ES" baseline="0" dirty="0" err="1"/>
              <a:t>ground</a:t>
            </a:r>
            <a:endParaRPr lang="es-ES" baseline="0" dirty="0"/>
          </a:p>
          <a:p>
            <a:endParaRPr lang="es-ES" baseline="0" dirty="0"/>
          </a:p>
          <a:p>
            <a:r>
              <a:rPr lang="es-ES" baseline="0" dirty="0" err="1"/>
              <a:t>All</a:t>
            </a:r>
            <a:r>
              <a:rPr lang="es-ES" baseline="0" dirty="0"/>
              <a:t> </a:t>
            </a:r>
            <a:r>
              <a:rPr lang="es-ES" baseline="0" dirty="0" err="1"/>
              <a:t>outgoing</a:t>
            </a:r>
            <a:r>
              <a:rPr lang="es-ES" baseline="0" dirty="0"/>
              <a:t> </a:t>
            </a:r>
            <a:r>
              <a:rPr lang="es-ES" baseline="0" dirty="0" err="1"/>
              <a:t>fragments</a:t>
            </a:r>
            <a:r>
              <a:rPr lang="es-ES" baseline="0" dirty="0"/>
              <a:t>, </a:t>
            </a:r>
            <a:r>
              <a:rPr lang="es-ES" baseline="0" dirty="0" err="1"/>
              <a:t>nucleons</a:t>
            </a:r>
            <a:r>
              <a:rPr lang="es-ES" baseline="0" dirty="0"/>
              <a:t> and gammas are </a:t>
            </a:r>
            <a:r>
              <a:rPr lang="es-ES" baseline="0" dirty="0" err="1"/>
              <a:t>detected</a:t>
            </a:r>
            <a:r>
              <a:rPr lang="es-ES" baseline="0" dirty="0"/>
              <a:t> </a:t>
            </a:r>
            <a:r>
              <a:rPr lang="es-ES" baseline="0" dirty="0" err="1"/>
              <a:t>for</a:t>
            </a:r>
            <a:r>
              <a:rPr lang="es-ES" baseline="0" dirty="0"/>
              <a:t> a </a:t>
            </a:r>
            <a:r>
              <a:rPr lang="es-ES" baseline="0" dirty="0" err="1"/>
              <a:t>ful</a:t>
            </a:r>
            <a:r>
              <a:rPr lang="es-ES" baseline="0" dirty="0"/>
              <a:t> </a:t>
            </a:r>
            <a:r>
              <a:rPr lang="es-ES" baseline="0" dirty="0" err="1"/>
              <a:t>momentum</a:t>
            </a:r>
            <a:r>
              <a:rPr lang="es-ES" baseline="0" dirty="0"/>
              <a:t> </a:t>
            </a:r>
            <a:r>
              <a:rPr lang="es-ES" baseline="0" dirty="0" err="1"/>
              <a:t>reconstruction</a:t>
            </a:r>
            <a:r>
              <a:rPr lang="es-ES" baseline="0" dirty="0"/>
              <a:t>,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1463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s-ES" dirty="0" err="1">
                <a:solidFill>
                  <a:srgbClr val="008000"/>
                </a:solidFill>
                <a:latin typeface="Copperplate"/>
                <a:cs typeface="Copperplate"/>
              </a:rPr>
              <a:t>Secondary</a:t>
            </a:r>
            <a:r>
              <a:rPr lang="es-ES" dirty="0">
                <a:solidFill>
                  <a:srgbClr val="008000"/>
                </a:solidFill>
                <a:latin typeface="Copperplate"/>
                <a:cs typeface="Copperplate"/>
              </a:rPr>
              <a:t> Target. (</a:t>
            </a:r>
            <a:r>
              <a:rPr lang="es-ES" dirty="0" err="1">
                <a:solidFill>
                  <a:srgbClr val="008000"/>
                </a:solidFill>
                <a:latin typeface="Copperplate"/>
                <a:cs typeface="Copperplate"/>
              </a:rPr>
              <a:t>especially</a:t>
            </a:r>
            <a:r>
              <a:rPr lang="es-ES" dirty="0">
                <a:solidFill>
                  <a:srgbClr val="008000"/>
                </a:solidFill>
                <a:latin typeface="Copperplate"/>
                <a:cs typeface="Copperplate"/>
              </a:rPr>
              <a:t> LH</a:t>
            </a:r>
            <a:r>
              <a:rPr lang="es-ES" baseline="-25000" dirty="0">
                <a:solidFill>
                  <a:srgbClr val="008000"/>
                </a:solidFill>
                <a:latin typeface="Copperplate"/>
                <a:cs typeface="Copperplate"/>
              </a:rPr>
              <a:t>2 </a:t>
            </a:r>
            <a:r>
              <a:rPr lang="es-ES" baseline="0" dirty="0">
                <a:solidFill>
                  <a:srgbClr val="008000"/>
                </a:solidFill>
                <a:latin typeface="Copperplate"/>
                <a:cs typeface="Copperplate"/>
              </a:rPr>
              <a:t>i.e. </a:t>
            </a:r>
            <a:r>
              <a:rPr lang="es-ES" baseline="0" dirty="0" err="1">
                <a:solidFill>
                  <a:srgbClr val="008000"/>
                </a:solidFill>
                <a:latin typeface="Copperplate"/>
                <a:cs typeface="Copperplate"/>
              </a:rPr>
              <a:t>proton</a:t>
            </a:r>
            <a:r>
              <a:rPr lang="es-ES" baseline="0" dirty="0">
                <a:solidFill>
                  <a:srgbClr val="008000"/>
                </a:solidFill>
                <a:latin typeface="Copperplate"/>
                <a:cs typeface="Copperplate"/>
              </a:rPr>
              <a:t> target</a:t>
            </a:r>
            <a:r>
              <a:rPr lang="es-ES" dirty="0">
                <a:solidFill>
                  <a:srgbClr val="008000"/>
                </a:solidFill>
                <a:latin typeface="Copperplate"/>
                <a:cs typeface="Copperplate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s-ES" b="1" dirty="0" err="1">
                <a:solidFill>
                  <a:srgbClr val="000090"/>
                </a:solidFill>
                <a:latin typeface="Copperplate"/>
                <a:cs typeface="Copperplate"/>
              </a:rPr>
              <a:t>CALIFA:m</a:t>
            </a:r>
            <a:r>
              <a:rPr lang="es-ES" b="1" baseline="0" dirty="0">
                <a:solidFill>
                  <a:srgbClr val="00009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latin typeface="Comic Sans MS"/>
                <a:cs typeface="Comic Sans MS"/>
              </a:rPr>
              <a:t>γ</a:t>
            </a:r>
            <a:r>
              <a:rPr lang="es-ES" dirty="0">
                <a:latin typeface="Comic Sans MS"/>
                <a:cs typeface="Comic Sans MS"/>
              </a:rPr>
              <a:t>/p</a:t>
            </a:r>
            <a:r>
              <a:rPr lang="es-ES" dirty="0">
                <a:latin typeface="Copperplate"/>
                <a:cs typeface="Copperplate"/>
              </a:rPr>
              <a:t> </a:t>
            </a:r>
            <a:r>
              <a:rPr lang="es-ES" b="1" dirty="0" err="1">
                <a:latin typeface="Copperplate"/>
                <a:cs typeface="Copperplate"/>
              </a:rPr>
              <a:t>calorimeter-spectrometer</a:t>
            </a:r>
            <a:r>
              <a:rPr lang="es-ES" b="1" dirty="0">
                <a:latin typeface="Copperplate"/>
                <a:cs typeface="Copperplate"/>
              </a:rPr>
              <a:t> </a:t>
            </a:r>
            <a:r>
              <a:rPr lang="es-ES" b="1" baseline="0" dirty="0">
                <a:latin typeface="Copperplate"/>
                <a:cs typeface="Copperplate"/>
              </a:rPr>
              <a:t>      </a:t>
            </a:r>
            <a:r>
              <a:rPr lang="es-ES" b="1" dirty="0">
                <a:solidFill>
                  <a:srgbClr val="000090"/>
                </a:solidFill>
                <a:latin typeface="Copperplate"/>
                <a:cs typeface="Copperplate"/>
              </a:rPr>
              <a:t>Si-</a:t>
            </a:r>
            <a:r>
              <a:rPr lang="es-ES" b="1" dirty="0" err="1">
                <a:solidFill>
                  <a:srgbClr val="000090"/>
                </a:solidFill>
                <a:latin typeface="Copperplate"/>
                <a:cs typeface="Copperplate"/>
              </a:rPr>
              <a:t>tracker</a:t>
            </a:r>
            <a:r>
              <a:rPr lang="es-ES" b="1" dirty="0">
                <a:solidFill>
                  <a:srgbClr val="000090"/>
                </a:solidFill>
                <a:latin typeface="Copperplate"/>
                <a:cs typeface="Copperplate"/>
              </a:rPr>
              <a:t>:</a:t>
            </a:r>
            <a:r>
              <a:rPr lang="es-ES" b="1" baseline="0" dirty="0">
                <a:solidFill>
                  <a:srgbClr val="000090"/>
                </a:solidFill>
                <a:latin typeface="Copperplate"/>
                <a:cs typeface="Copperplate"/>
              </a:rPr>
              <a:t>  </a:t>
            </a:r>
            <a:r>
              <a:rPr lang="es-ES" b="1" dirty="0">
                <a:latin typeface="Copperplate"/>
                <a:cs typeface="Copperplate"/>
              </a:rPr>
              <a:t>target </a:t>
            </a:r>
            <a:r>
              <a:rPr lang="es-ES" b="1" dirty="0" err="1">
                <a:latin typeface="Copperplate"/>
                <a:cs typeface="Copperplate"/>
              </a:rPr>
              <a:t>recoil</a:t>
            </a:r>
            <a:r>
              <a:rPr lang="es-ES" b="1" dirty="0">
                <a:latin typeface="Copperplate"/>
                <a:cs typeface="Copperplate"/>
              </a:rPr>
              <a:t> detector</a:t>
            </a:r>
          </a:p>
          <a:p>
            <a:pPr marL="285750" indent="-285750">
              <a:buFont typeface="Arial"/>
              <a:buChar char="•"/>
            </a:pPr>
            <a:r>
              <a:rPr lang="es-ES" b="1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GLAD: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large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acceptance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 </a:t>
            </a:r>
            <a:r>
              <a:rPr lang="es-ES" b="1" dirty="0" err="1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dipole</a:t>
            </a:r>
            <a:r>
              <a:rPr lang="es-ES" b="1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magnet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 </a:t>
            </a:r>
            <a:r>
              <a:rPr lang="es-ES" baseline="0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         </a:t>
            </a:r>
            <a:r>
              <a:rPr lang="es-ES" b="1" dirty="0">
                <a:solidFill>
                  <a:srgbClr val="008000"/>
                </a:solidFill>
                <a:latin typeface="Copperplate"/>
                <a:cs typeface="Copperplate"/>
              </a:rPr>
              <a:t>tracking, DAQ, </a:t>
            </a:r>
            <a:r>
              <a:rPr lang="es-ES" b="1" dirty="0" err="1">
                <a:solidFill>
                  <a:srgbClr val="008000"/>
                </a:solidFill>
                <a:latin typeface="Copperplate"/>
                <a:cs typeface="Copperplate"/>
              </a:rPr>
              <a:t>simulation</a:t>
            </a:r>
            <a:r>
              <a:rPr lang="es-ES" b="1" dirty="0">
                <a:solidFill>
                  <a:srgbClr val="008000"/>
                </a:solidFill>
                <a:latin typeface="Copperplate"/>
                <a:cs typeface="Copperplate"/>
              </a:rPr>
              <a:t>, </a:t>
            </a:r>
            <a:r>
              <a:rPr lang="es-ES" b="1" dirty="0" err="1">
                <a:solidFill>
                  <a:srgbClr val="008000"/>
                </a:solidFill>
                <a:latin typeface="Copperplate"/>
                <a:cs typeface="Copperplate"/>
              </a:rPr>
              <a:t>infrastructure</a:t>
            </a:r>
            <a:r>
              <a:rPr lang="es-ES" b="1" dirty="0">
                <a:solidFill>
                  <a:srgbClr val="008000"/>
                </a:solidFill>
                <a:latin typeface="Copperplate"/>
                <a:cs typeface="Copperplate"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s-ES" b="1" dirty="0" err="1">
                <a:solidFill>
                  <a:srgbClr val="000090"/>
                </a:solidFill>
                <a:latin typeface="Copperplate"/>
                <a:cs typeface="Copperplate"/>
              </a:rPr>
              <a:t>NeuLAND</a:t>
            </a:r>
            <a:r>
              <a:rPr lang="es-ES" b="1" dirty="0">
                <a:solidFill>
                  <a:srgbClr val="000090"/>
                </a:solidFill>
                <a:latin typeface="Copperplate"/>
                <a:cs typeface="Copperplate"/>
              </a:rPr>
              <a:t>: </a:t>
            </a:r>
            <a:r>
              <a:rPr lang="es-ES" b="1" dirty="0" err="1">
                <a:latin typeface="Copperplate"/>
                <a:cs typeface="Copperplate"/>
              </a:rPr>
              <a:t>neutron</a:t>
            </a:r>
            <a:r>
              <a:rPr lang="es-ES" b="1" dirty="0">
                <a:latin typeface="Copperplate"/>
                <a:cs typeface="Copperplate"/>
              </a:rPr>
              <a:t> </a:t>
            </a:r>
            <a:r>
              <a:rPr lang="es-ES" dirty="0">
                <a:latin typeface="Copperplate"/>
                <a:cs typeface="Copperplate"/>
              </a:rPr>
              <a:t>time-of-</a:t>
            </a:r>
            <a:r>
              <a:rPr lang="es-ES" dirty="0" err="1">
                <a:latin typeface="Copperplate"/>
                <a:cs typeface="Copperplate"/>
              </a:rPr>
              <a:t>flight</a:t>
            </a:r>
            <a:r>
              <a:rPr lang="es-ES" dirty="0">
                <a:latin typeface="Copperplate"/>
                <a:cs typeface="Copperplate"/>
              </a:rPr>
              <a:t> </a:t>
            </a:r>
            <a:r>
              <a:rPr lang="es-ES" dirty="0" err="1">
                <a:latin typeface="Copperplate"/>
                <a:cs typeface="Copperplate"/>
              </a:rPr>
              <a:t>spectrometer</a:t>
            </a:r>
            <a:r>
              <a:rPr lang="es-ES" dirty="0">
                <a:latin typeface="Copperplate"/>
                <a:cs typeface="Copperplate"/>
              </a:rPr>
              <a:t> </a:t>
            </a:r>
            <a:endParaRPr lang="es-ES" dirty="0"/>
          </a:p>
          <a:p>
            <a:pPr marL="285750" indent="-285750">
              <a:buFont typeface="Arial"/>
              <a:buChar char="•"/>
            </a:pP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high-resolution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spectrometer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0000"/>
              </a:solidFill>
              <a:latin typeface="Copperplate"/>
              <a:cs typeface="Copperplate"/>
            </a:endParaRPr>
          </a:p>
          <a:p>
            <a:pPr marL="285750" indent="-285750">
              <a:buFont typeface="Arial"/>
              <a:buChar char="•"/>
            </a:pP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I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will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go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through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some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details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in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the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following</a:t>
            </a:r>
            <a:endParaRPr lang="es-ES" dirty="0">
              <a:solidFill>
                <a:srgbClr val="FF0000"/>
              </a:solidFill>
              <a:latin typeface="Copperplate"/>
              <a:cs typeface="Copperplate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5997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974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4547" y="126473"/>
            <a:ext cx="5742122" cy="622577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FF"/>
                </a:solidFill>
                <a:latin typeface="Copperplate"/>
                <a:cs typeface="Copperplate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514691"/>
            <a:ext cx="3301999" cy="365125"/>
          </a:xfrm>
        </p:spPr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482486" y="6483994"/>
            <a:ext cx="646394" cy="365125"/>
          </a:xfrm>
        </p:spPr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198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2796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343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883675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30294" y="6627191"/>
            <a:ext cx="179290" cy="233336"/>
          </a:xfrm>
          <a:prstGeom prst="rect">
            <a:avLst/>
          </a:prstGeom>
        </p:spPr>
        <p:txBody>
          <a:bodyPr lIns="91439" tIns="91439" rIns="91439" bIns="91439"/>
          <a:lstStyle>
            <a:lvl1pPr algn="l" defTabSz="342900">
              <a:defRPr sz="75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500890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94752"/>
              <a:chOff x="247157" y="247430"/>
              <a:chExt cx="8622792" cy="6394752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64059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01704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763198"/>
          </a:xfrm>
        </p:spPr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92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26.01.23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78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13809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43569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05598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75478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44995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6575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60929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99105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26.01.23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8239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94102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534364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84553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4667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62352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51586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78816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0568914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26.01.23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7513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935903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331922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37020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707323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69829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592461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14655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26.01.23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409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80910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031123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67956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846000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490303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9795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58183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368483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26.01.23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0105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0399076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161967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99445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858428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823677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29835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942618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83874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2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20" tIns="45711" rIns="91420" bIns="45711" rtlCol="0">
            <a:normAutofit/>
          </a:bodyPr>
          <a:lstStyle>
            <a:lvl1pPr marL="0" indent="0" algn="ctr" defTabSz="91421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6"/>
            <a:ext cx="2133600" cy="259317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404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94752"/>
              <a:chOff x="247157" y="247430"/>
              <a:chExt cx="8622792" cy="6394752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64059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01704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763198"/>
          </a:xfrm>
        </p:spPr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793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9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2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6"/>
            <a:ext cx="2133600" cy="259317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322368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2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803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27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648689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2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2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122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244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298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7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7" y="2147888"/>
            <a:ext cx="3008313" cy="3262313"/>
          </a:xfrm>
        </p:spPr>
        <p:txBody>
          <a:bodyPr vert="horz" lIns="91420" tIns="45711" rIns="91420" bIns="45711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marL="0" lvl="0" indent="0" algn="l" defTabSz="91421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8552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tos, imagen y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7" y="1694331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7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4454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2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6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20" tIns="45711" rIns="91420" bIns="45711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marL="0" lvl="0" indent="0" algn="l" defTabSz="91421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789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3" y="4287821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3" y="5271249"/>
            <a:ext cx="8021977" cy="1013011"/>
          </a:xfrm>
        </p:spPr>
        <p:txBody>
          <a:bodyPr vert="horz" lIns="91420" tIns="45711" rIns="91420" bIns="45711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marL="0" lvl="0" indent="0" algn="l" defTabSz="91421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7266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8614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1" y="609602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2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6906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5894-3047-264A-AC2B-B41EE5B91F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712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8275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2392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1305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6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34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2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1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50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457950"/>
            <a:ext cx="3187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261350" y="6457950"/>
            <a:ext cx="85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4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22" r:id="rId12"/>
    <p:sldLayoutId id="2147483723" r:id="rId13"/>
    <p:sldLayoutId id="2147483724" r:id="rId1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26.01.23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53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26.01.23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06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26.01.23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79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26.01.23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04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26.01.23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757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60"/>
            <a:ext cx="7345362" cy="1339850"/>
          </a:xfrm>
          <a:prstGeom prst="rect">
            <a:avLst/>
          </a:prstGeom>
        </p:spPr>
        <p:txBody>
          <a:bodyPr vert="horz" lIns="91420" tIns="45711" rIns="91420" bIns="45711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4" y="2133601"/>
            <a:ext cx="7345363" cy="393192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3"/>
            <a:ext cx="2133600" cy="259317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marL="0" algn="r" defTabSz="91421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/>
              <a:t>O. Tengblad     MASTER IEM-CSIC Madrid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marL="0" algn="ctr" defTabSz="91421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0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</p:sldLayoutIdLst>
  <p:hf hdr="0" dt="0"/>
  <p:txStyles>
    <p:titleStyle>
      <a:lvl1pPr algn="ctr" defTabSz="91421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829" indent="-342829" algn="l" defTabSz="91421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318" indent="-228553" algn="l" defTabSz="91421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7871" indent="-228553" algn="l" defTabSz="91421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423" indent="-228553" algn="l" defTabSz="91421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4975" indent="-228553" algn="l" defTabSz="91421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592" indent="-228553" algn="l" defTabSz="91421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558" indent="-228553" algn="l" defTabSz="91421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459" indent="-228553" algn="l" defTabSz="91421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425" indent="-228553" algn="l" defTabSz="91421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igfae.usc.es/igfae/es/califa-instalado-fair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://fpsalmon.usc.es/r3b/reports/R3B-Glad_MT20_Preprint_IEEEref-PID48880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www.gsi.de/work/forschung/nustarenna/nustarenna_divisions/kernreaktionen/r3b_project_group/neuland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omments" Target="../comments/comment1.xml"/><Relationship Id="rId5" Type="http://schemas.openxmlformats.org/officeDocument/2006/relationships/image" Target="../media/image11.tiff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1.png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10" Type="http://schemas.openxmlformats.org/officeDocument/2006/relationships/image" Target="../media/image6.png"/><Relationship Id="rId4" Type="http://schemas.openxmlformats.org/officeDocument/2006/relationships/image" Target="../media/image72.png"/><Relationship Id="rId9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997994"/>
            <a:ext cx="7772400" cy="2791912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4000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3600" b="1" dirty="0"/>
            </a:br>
            <a:r>
              <a:rPr lang="en-GB" sz="2800" dirty="0">
                <a:solidFill>
                  <a:srgbClr val="000090"/>
                </a:solidFill>
              </a:rPr>
              <a:t>a setup for kinematical complete measurements  </a:t>
            </a:r>
            <a:br>
              <a:rPr lang="en-US" sz="2800" dirty="0">
                <a:solidFill>
                  <a:srgbClr val="000090"/>
                </a:solidFill>
              </a:rPr>
            </a:br>
            <a:r>
              <a:rPr lang="en-US" sz="2800" dirty="0">
                <a:solidFill>
                  <a:srgbClr val="000090"/>
                </a:solidFill>
              </a:rPr>
              <a:t>@</a:t>
            </a:r>
            <a:br>
              <a:rPr lang="en-GB" sz="2800" dirty="0">
                <a:solidFill>
                  <a:srgbClr val="000090"/>
                </a:solidFill>
              </a:rPr>
            </a:br>
            <a:r>
              <a:rPr lang="en-GB" sz="2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800" b="1" dirty="0">
                <a:solidFill>
                  <a:srgbClr val="0070C0"/>
                </a:solidFill>
              </a:rPr>
              <a:t>FAIR</a:t>
            </a:r>
            <a:r>
              <a:rPr lang="en-GB" sz="2800" b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en-GB" sz="2800" b="1" dirty="0">
                <a:solidFill>
                  <a:srgbClr val="0070C0"/>
                </a:solidFill>
              </a:rPr>
              <a:t>F</a:t>
            </a:r>
            <a:r>
              <a:rPr lang="en-GB" sz="2800" b="1" dirty="0">
                <a:solidFill>
                  <a:schemeClr val="accent2">
                    <a:lumMod val="75000"/>
                  </a:schemeClr>
                </a:solidFill>
              </a:rPr>
              <a:t>acility for </a:t>
            </a:r>
            <a:r>
              <a:rPr lang="en-GB" sz="2800" b="1" dirty="0">
                <a:solidFill>
                  <a:srgbClr val="0070C0"/>
                </a:solidFill>
              </a:rPr>
              <a:t>A</a:t>
            </a:r>
            <a:r>
              <a:rPr lang="en-GB" sz="2800" b="1" dirty="0">
                <a:solidFill>
                  <a:schemeClr val="accent2">
                    <a:lumMod val="75000"/>
                  </a:schemeClr>
                </a:solidFill>
              </a:rPr>
              <a:t>ntiproton &amp; </a:t>
            </a:r>
            <a:r>
              <a:rPr lang="en-GB" sz="2800" b="1" dirty="0">
                <a:solidFill>
                  <a:srgbClr val="0070C0"/>
                </a:solidFill>
              </a:rPr>
              <a:t>I</a:t>
            </a:r>
            <a:r>
              <a:rPr lang="en-GB" sz="2800" b="1" dirty="0">
                <a:solidFill>
                  <a:schemeClr val="accent2">
                    <a:lumMod val="75000"/>
                  </a:schemeClr>
                </a:solidFill>
              </a:rPr>
              <a:t>on </a:t>
            </a:r>
            <a:r>
              <a:rPr lang="en-GB" sz="2800" b="1" dirty="0">
                <a:solidFill>
                  <a:srgbClr val="0070C0"/>
                </a:solidFill>
              </a:rPr>
              <a:t>R</a:t>
            </a:r>
            <a:r>
              <a:rPr lang="en-GB" sz="2800" b="1" dirty="0">
                <a:solidFill>
                  <a:schemeClr val="accent2">
                    <a:lumMod val="75000"/>
                  </a:schemeClr>
                </a:solidFill>
              </a:rPr>
              <a:t>esearch</a:t>
            </a:r>
            <a:br>
              <a:rPr lang="en-US" sz="2800" dirty="0">
                <a:solidFill>
                  <a:srgbClr val="000090"/>
                </a:solidFill>
              </a:rPr>
            </a:br>
            <a:endParaRPr lang="es-ES" sz="2800" dirty="0">
              <a:solidFill>
                <a:srgbClr val="000090"/>
              </a:solidFill>
              <a:latin typeface="Copperplate"/>
              <a:cs typeface="Copperplate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391400" cy="2108197"/>
          </a:xfrm>
        </p:spPr>
        <p:txBody>
          <a:bodyPr>
            <a:normAutofit fontScale="77500" lnSpcReduction="20000"/>
          </a:bodyPr>
          <a:lstStyle/>
          <a:p>
            <a:r>
              <a:rPr lang="en-GB" sz="3600" b="1" dirty="0">
                <a:solidFill>
                  <a:srgbClr val="000090"/>
                </a:solidFill>
              </a:rPr>
              <a:t>O. Tengblad</a:t>
            </a:r>
            <a:br>
              <a:rPr lang="en-US" sz="3600" b="1" dirty="0">
                <a:solidFill>
                  <a:srgbClr val="000090"/>
                </a:solidFill>
              </a:rPr>
            </a:br>
            <a:r>
              <a:rPr lang="en-GB" sz="3600" dirty="0"/>
              <a:t> </a:t>
            </a:r>
            <a:br>
              <a:rPr lang="en-US" sz="3600" dirty="0"/>
            </a:br>
            <a:r>
              <a:rPr lang="en-GB" sz="3600" i="1" dirty="0" err="1"/>
              <a:t>Instituto</a:t>
            </a:r>
            <a:r>
              <a:rPr lang="en-GB" sz="3600" i="1" dirty="0"/>
              <a:t> de </a:t>
            </a:r>
            <a:r>
              <a:rPr lang="en-GB" sz="3600" i="1" dirty="0" err="1"/>
              <a:t>Estructura</a:t>
            </a:r>
            <a:r>
              <a:rPr lang="en-GB" sz="3600" i="1" dirty="0"/>
              <a:t> de la </a:t>
            </a:r>
            <a:r>
              <a:rPr lang="en-GB" sz="3600" i="1" dirty="0" err="1"/>
              <a:t>Materia</a:t>
            </a:r>
            <a:r>
              <a:rPr lang="en-GB" sz="3600" i="1" dirty="0"/>
              <a:t>,</a:t>
            </a:r>
          </a:p>
          <a:p>
            <a:r>
              <a:rPr lang="en-GB" sz="3600" i="1" dirty="0"/>
              <a:t> IEM – CSIC, Serrano 113 </a:t>
            </a:r>
            <a:r>
              <a:rPr lang="en-GB" sz="3600" i="1" dirty="0" err="1"/>
              <a:t>bis</a:t>
            </a:r>
            <a:r>
              <a:rPr lang="en-GB" sz="3600" i="1" dirty="0"/>
              <a:t>, ES-28006</a:t>
            </a:r>
            <a:r>
              <a:rPr lang="en-GB" sz="3600" dirty="0"/>
              <a:t> Madrid</a:t>
            </a:r>
            <a:br>
              <a:rPr lang="en-US" sz="3600" dirty="0"/>
            </a:br>
            <a:endParaRPr lang="es-ES" sz="2000" dirty="0">
              <a:solidFill>
                <a:srgbClr val="0000FF"/>
              </a:solidFill>
              <a:latin typeface="Copperplate"/>
              <a:cs typeface="Copperplate"/>
            </a:endParaRPr>
          </a:p>
        </p:txBody>
      </p:sp>
      <p:pic>
        <p:nvPicPr>
          <p:cNvPr id="4" name="Imagen 2" descr="Captura de pantalla 2012-03-01 a las 08.55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934934"/>
            <a:ext cx="997086" cy="923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5" descr="D:\Dropbox\MisPresentaciones_y_Abstracts\s393_analysis_meeting_2013\logoR3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3211" y="94517"/>
            <a:ext cx="1149978" cy="807183"/>
          </a:xfrm>
          <a:prstGeom prst="rect">
            <a:avLst/>
          </a:prstGeom>
          <a:noFill/>
        </p:spPr>
      </p:pic>
      <p:pic>
        <p:nvPicPr>
          <p:cNvPr id="8" name="1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832" y="5934934"/>
            <a:ext cx="880168" cy="923066"/>
          </a:xfrm>
          <a:prstGeom prst="rect">
            <a:avLst/>
          </a:prstGeom>
        </p:spPr>
      </p:pic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</a:t>
            </a:fld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E893275-0000-4D4E-9939-20C094AE1C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46" y="46389"/>
            <a:ext cx="2899082" cy="113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748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2258719" y="358901"/>
            <a:ext cx="4201280" cy="485536"/>
          </a:xfrm>
        </p:spPr>
        <p:txBody>
          <a:bodyPr>
            <a:noAutofit/>
          </a:bodyPr>
          <a:lstStyle/>
          <a:p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R3B: (Key)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Components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pic>
        <p:nvPicPr>
          <p:cNvPr id="13" name="Imagen 12" descr="Captura de pantalla 2015-04-09 a la(s) 12.51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59" y="1219471"/>
            <a:ext cx="7847892" cy="4881307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5019233" y="1126061"/>
            <a:ext cx="2281661" cy="584776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Comic Sans MS"/>
                <a:cs typeface="Comic Sans MS"/>
              </a:rPr>
              <a:t>R</a:t>
            </a:r>
            <a:r>
              <a:rPr lang="en-GB" sz="3200" b="1" baseline="30000" dirty="0">
                <a:solidFill>
                  <a:srgbClr val="FF0000"/>
                </a:solidFill>
                <a:latin typeface="Comic Sans MS"/>
                <a:cs typeface="Comic Sans MS"/>
              </a:rPr>
              <a:t>3</a:t>
            </a:r>
            <a:r>
              <a:rPr lang="en-GB" sz="3200" b="1" dirty="0">
                <a:solidFill>
                  <a:srgbClr val="FF0000"/>
                </a:solidFill>
                <a:latin typeface="Comic Sans MS"/>
                <a:cs typeface="Comic Sans MS"/>
              </a:rPr>
              <a:t>B</a:t>
            </a:r>
            <a:r>
              <a:rPr lang="en-GB" sz="3200" dirty="0">
                <a:solidFill>
                  <a:srgbClr val="000090"/>
                </a:solidFill>
                <a:latin typeface="Comic Sans MS"/>
                <a:cs typeface="Comic Sans MS"/>
              </a:rPr>
              <a:t>@FAIR</a:t>
            </a:r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10</a:t>
            </a:fld>
            <a:endParaRPr lang="es-ES"/>
          </a:p>
        </p:txBody>
      </p:sp>
      <p:pic>
        <p:nvPicPr>
          <p:cNvPr id="11" name="Picture 105" descr="D:\Dropbox\MisPresentaciones_y_Abstracts\s393_analysis_meeting_2013\logoR3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330" y="49748"/>
            <a:ext cx="1265258" cy="888099"/>
          </a:xfrm>
          <a:prstGeom prst="rect">
            <a:avLst/>
          </a:prstGeom>
          <a:noFill/>
        </p:spPr>
      </p:pic>
      <p:sp>
        <p:nvSpPr>
          <p:cNvPr id="2" name="AutoShape 1" descr="locate-coreSetup08.PNG">
            <a:extLst>
              <a:ext uri="{FF2B5EF4-FFF2-40B4-BE49-F238E27FC236}">
                <a16:creationId xmlns:a16="http://schemas.microsoft.com/office/drawing/2014/main" id="{FEB30AB2-77E9-344D-9B37-C49DDEC54C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3179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B60AB8-9581-E048-8BCB-1DD492658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4858" y="65326"/>
            <a:ext cx="4332582" cy="622577"/>
          </a:xfrm>
        </p:spPr>
        <p:txBody>
          <a:bodyPr>
            <a:norm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</a:t>
            </a:r>
            <a:r>
              <a:rPr lang="es-E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target </a:t>
            </a:r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Si-detector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3412FD3-994A-0842-BF8B-644B08225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11320" y="6480537"/>
            <a:ext cx="3301999" cy="365125"/>
          </a:xfrm>
        </p:spPr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5AFB85B-F9CF-5F47-9143-38EC8031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11</a:t>
            </a:fld>
            <a:endParaRPr lang="es-ES"/>
          </a:p>
        </p:txBody>
      </p:sp>
      <p:pic>
        <p:nvPicPr>
          <p:cNvPr id="2049" name="Picture 1" descr="page1image3821472">
            <a:extLst>
              <a:ext uri="{FF2B5EF4-FFF2-40B4-BE49-F238E27FC236}">
                <a16:creationId xmlns:a16="http://schemas.microsoft.com/office/drawing/2014/main" id="{6BBFEABB-8B2F-3D41-93B8-56DF826B4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12628" y="1802580"/>
            <a:ext cx="4639983" cy="374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page1image3834688">
            <a:extLst>
              <a:ext uri="{FF2B5EF4-FFF2-40B4-BE49-F238E27FC236}">
                <a16:creationId xmlns:a16="http://schemas.microsoft.com/office/drawing/2014/main" id="{6AD9FAAF-0B5B-224E-869D-6819D4329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46599"/>
            <a:ext cx="5428877" cy="33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age3image3808480">
            <a:extLst>
              <a:ext uri="{FF2B5EF4-FFF2-40B4-BE49-F238E27FC236}">
                <a16:creationId xmlns:a16="http://schemas.microsoft.com/office/drawing/2014/main" id="{26B9909F-8ADC-1144-8C97-9119E3875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13" y="1131340"/>
            <a:ext cx="1375831" cy="147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F044F186-67D0-7247-AC77-056172502574}"/>
              </a:ext>
            </a:extLst>
          </p:cNvPr>
          <p:cNvSpPr/>
          <p:nvPr/>
        </p:nvSpPr>
        <p:spPr>
          <a:xfrm>
            <a:off x="-1678845" y="-1534165"/>
            <a:ext cx="1160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Calibri" panose="020F0502020204030204" pitchFamily="34" charset="0"/>
              </a:rPr>
              <a:t>1.5 cm 15 cm</a:t>
            </a:r>
            <a:endParaRPr lang="es-ES" dirty="0">
              <a:effectLst/>
            </a:endParaRPr>
          </a:p>
        </p:txBody>
      </p:sp>
      <p:pic>
        <p:nvPicPr>
          <p:cNvPr id="2054" name="Picture 6" descr="page3image3820352">
            <a:extLst>
              <a:ext uri="{FF2B5EF4-FFF2-40B4-BE49-F238E27FC236}">
                <a16:creationId xmlns:a16="http://schemas.microsoft.com/office/drawing/2014/main" id="{F5410AC7-14B2-3C43-9F80-A64BDCC34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88" y="4997626"/>
            <a:ext cx="2245219" cy="168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page4image3807808">
            <a:extLst>
              <a:ext uri="{FF2B5EF4-FFF2-40B4-BE49-F238E27FC236}">
                <a16:creationId xmlns:a16="http://schemas.microsoft.com/office/drawing/2014/main" id="{78A0EFB9-3D4F-D949-AC97-8744DA165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820" y="685012"/>
            <a:ext cx="3657032" cy="220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54FFB36-E75F-2049-9D69-AD38C1AB95D0}"/>
              </a:ext>
            </a:extLst>
          </p:cNvPr>
          <p:cNvSpPr txBox="1"/>
          <p:nvPr/>
        </p:nvSpPr>
        <p:spPr>
          <a:xfrm>
            <a:off x="14704" y="32470"/>
            <a:ext cx="2699734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1600" dirty="0" err="1"/>
              <a:t>The</a:t>
            </a:r>
            <a:r>
              <a:rPr lang="es-ES" sz="1600" dirty="0"/>
              <a:t> target </a:t>
            </a:r>
            <a:r>
              <a:rPr lang="es-ES" sz="1600" dirty="0" err="1"/>
              <a:t>cell</a:t>
            </a:r>
            <a:r>
              <a:rPr lang="es-ES" sz="1600" dirty="0"/>
              <a:t> </a:t>
            </a:r>
            <a:r>
              <a:rPr lang="es-ES" sz="1600" dirty="0" err="1"/>
              <a:t>diameter</a:t>
            </a:r>
            <a:r>
              <a:rPr lang="es-ES" sz="1600" dirty="0"/>
              <a:t> </a:t>
            </a:r>
            <a:r>
              <a:rPr lang="es-ES" sz="1600" dirty="0" err="1"/>
              <a:t>is</a:t>
            </a:r>
            <a:r>
              <a:rPr lang="es-ES" sz="1600" dirty="0"/>
              <a:t> 42 mm,. </a:t>
            </a:r>
            <a:r>
              <a:rPr lang="es-ES" sz="1600" dirty="0" err="1"/>
              <a:t>Three</a:t>
            </a:r>
            <a:r>
              <a:rPr lang="es-ES" sz="1600" dirty="0"/>
              <a:t> target </a:t>
            </a:r>
            <a:r>
              <a:rPr lang="es-ES" sz="1600" dirty="0" err="1"/>
              <a:t>length</a:t>
            </a:r>
            <a:r>
              <a:rPr lang="es-ES" sz="1600" dirty="0"/>
              <a:t> of 15, 50 and 150 </a:t>
            </a:r>
            <a:r>
              <a:rPr lang="es-ES" sz="1600" dirty="0" err="1"/>
              <a:t>mm.</a:t>
            </a:r>
            <a:endParaRPr lang="es-ES" sz="160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2D5FC78-4880-C048-852C-CFECE64B2598}"/>
              </a:ext>
            </a:extLst>
          </p:cNvPr>
          <p:cNvSpPr/>
          <p:nvPr/>
        </p:nvSpPr>
        <p:spPr>
          <a:xfrm>
            <a:off x="3491035" y="5081102"/>
            <a:ext cx="2951223" cy="160043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The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cryogenic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system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operates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in a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closed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loop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.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The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target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is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connected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to a 852 l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storage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tank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.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The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tank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is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filled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with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800 l of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hydrogen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at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room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temperature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.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After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liquefaction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the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hydrogen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is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at 20.3 K and 1041 mbar. </a:t>
            </a:r>
            <a:endParaRPr lang="es-ES" sz="140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BBF3FBE-365B-B54D-8C9E-5F34EE51080B}"/>
              </a:ext>
            </a:extLst>
          </p:cNvPr>
          <p:cNvSpPr/>
          <p:nvPr/>
        </p:nvSpPr>
        <p:spPr>
          <a:xfrm>
            <a:off x="49927" y="6342986"/>
            <a:ext cx="3049233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s-ES" sz="1600" dirty="0" err="1">
                <a:solidFill>
                  <a:srgbClr val="333333"/>
                </a:solidFill>
                <a:latin typeface="Arial" panose="020B0604020202020204" pitchFamily="34" charset="0"/>
              </a:rPr>
              <a:t>The</a:t>
            </a:r>
            <a:r>
              <a:rPr lang="es-ES" sz="1600" dirty="0">
                <a:solidFill>
                  <a:srgbClr val="333333"/>
                </a:solidFill>
                <a:latin typeface="Arial" panose="020B0604020202020204" pitchFamily="34" charset="0"/>
              </a:rPr>
              <a:t> target </a:t>
            </a:r>
            <a:r>
              <a:rPr lang="es-ES" sz="1600" dirty="0" err="1">
                <a:solidFill>
                  <a:srgbClr val="333333"/>
                </a:solidFill>
                <a:latin typeface="Arial" panose="020B0604020202020204" pitchFamily="34" charset="0"/>
              </a:rPr>
              <a:t>cell</a:t>
            </a:r>
            <a:r>
              <a:rPr lang="es-ES" sz="16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333333"/>
                </a:solidFill>
                <a:latin typeface="Arial" panose="020B0604020202020204" pitchFamily="34" charset="0"/>
              </a:rPr>
              <a:t>is</a:t>
            </a:r>
            <a:r>
              <a:rPr lang="es-ES" sz="16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333333"/>
                </a:solidFill>
                <a:latin typeface="Arial" panose="020B0604020202020204" pitchFamily="34" charset="0"/>
              </a:rPr>
              <a:t>made</a:t>
            </a:r>
            <a:r>
              <a:rPr lang="es-ES" sz="1600" dirty="0">
                <a:solidFill>
                  <a:srgbClr val="333333"/>
                </a:solidFill>
                <a:latin typeface="Arial" panose="020B0604020202020204" pitchFamily="34" charset="0"/>
              </a:rPr>
              <a:t> of </a:t>
            </a:r>
            <a:r>
              <a:rPr lang="es-ES" sz="1600" dirty="0" err="1">
                <a:solidFill>
                  <a:srgbClr val="333333"/>
                </a:solidFill>
                <a:latin typeface="Arial" panose="020B0604020202020204" pitchFamily="34" charset="0"/>
              </a:rPr>
              <a:t>Mylar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96495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"/>
          <p:cNvSpPr/>
          <p:nvPr/>
        </p:nvSpPr>
        <p:spPr>
          <a:xfrm>
            <a:off x="0" y="6381328"/>
            <a:ext cx="9144000" cy="0"/>
          </a:xfrm>
          <a:prstGeom prst="line">
            <a:avLst/>
          </a:prstGeom>
          <a:ln w="76200">
            <a:solidFill>
              <a:srgbClr val="17375E"/>
            </a:solidFill>
            <a:round/>
          </a:ln>
        </p:spPr>
      </p:sp>
      <p:sp>
        <p:nvSpPr>
          <p:cNvPr id="3" name="CustomShape 5"/>
          <p:cNvSpPr/>
          <p:nvPr/>
        </p:nvSpPr>
        <p:spPr>
          <a:xfrm>
            <a:off x="1151464" y="162905"/>
            <a:ext cx="7731830" cy="4763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000" dirty="0" err="1">
                <a:latin typeface="Comic Sans MS" panose="030F0902030302020204" pitchFamily="66" charset="0"/>
              </a:rPr>
              <a:t>Reaction</a:t>
            </a:r>
            <a:r>
              <a:rPr lang="es-ES" sz="2000" dirty="0">
                <a:latin typeface="Comic Sans MS" panose="030F0902030302020204" pitchFamily="66" charset="0"/>
              </a:rPr>
              <a:t> </a:t>
            </a:r>
            <a:r>
              <a:rPr lang="es-ES" sz="2000" dirty="0" err="1">
                <a:latin typeface="Comic Sans MS" panose="030F0902030302020204" pitchFamily="66" charset="0"/>
              </a:rPr>
              <a:t>chamber</a:t>
            </a:r>
            <a:r>
              <a:rPr lang="es-ES" sz="2000" dirty="0">
                <a:latin typeface="Comic Sans MS" panose="030F0902030302020204" pitchFamily="66" charset="0"/>
              </a:rPr>
              <a:t>: </a:t>
            </a:r>
            <a:r>
              <a:rPr lang="es-ES" sz="20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anose="030F0902030302020204" pitchFamily="66" charset="0"/>
              </a:rPr>
              <a:t>LH</a:t>
            </a:r>
            <a:r>
              <a:rPr lang="es-ES" sz="2000" b="1" baseline="-25000" dirty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anose="030F0902030302020204" pitchFamily="66" charset="0"/>
              </a:rPr>
              <a:t>2</a:t>
            </a:r>
            <a:r>
              <a:rPr lang="es-ES" sz="20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anose="030F0902030302020204" pitchFamily="66" charset="0"/>
              </a:rPr>
              <a:t>-target</a:t>
            </a:r>
            <a:r>
              <a:rPr lang="es-ES" sz="2000" dirty="0">
                <a:latin typeface="Comic Sans MS" panose="030F0902030302020204" pitchFamily="66" charset="0"/>
              </a:rPr>
              <a:t>, </a:t>
            </a:r>
            <a:r>
              <a:rPr lang="es-ES" sz="2000" dirty="0">
                <a:solidFill>
                  <a:srgbClr val="FF0000"/>
                </a:solidFill>
                <a:latin typeface="Comic Sans MS" panose="030F0902030302020204" pitchFamily="66" charset="0"/>
              </a:rPr>
              <a:t>p-</a:t>
            </a:r>
            <a:r>
              <a:rPr lang="es-ES" sz="2000" dirty="0" err="1">
                <a:solidFill>
                  <a:srgbClr val="FF0000"/>
                </a:solidFill>
                <a:latin typeface="Comic Sans MS" panose="030F0902030302020204" pitchFamily="66" charset="0"/>
              </a:rPr>
              <a:t>tracker</a:t>
            </a:r>
            <a:r>
              <a:rPr lang="es-ES" sz="2000" dirty="0">
                <a:latin typeface="Comic Sans MS" panose="030F0902030302020204" pitchFamily="66" charset="0"/>
              </a:rPr>
              <a:t>, </a:t>
            </a:r>
            <a:r>
              <a:rPr lang="es-ES" sz="2000" dirty="0">
                <a:solidFill>
                  <a:schemeClr val="bg1">
                    <a:lumMod val="50000"/>
                  </a:schemeClr>
                </a:solidFill>
                <a:latin typeface="Symbol" pitchFamily="2" charset="2"/>
              </a:rPr>
              <a:t>g</a:t>
            </a:r>
            <a:r>
              <a:rPr lang="es-ES" sz="2000" dirty="0">
                <a:solidFill>
                  <a:schemeClr val="bg1">
                    <a:lumMod val="50000"/>
                  </a:schemeClr>
                </a:solidFill>
                <a:latin typeface="Comic Sans MS" panose="030F0902030302020204" pitchFamily="66" charset="0"/>
              </a:rPr>
              <a:t>-</a:t>
            </a:r>
            <a:r>
              <a:rPr lang="es-ES" sz="2000" dirty="0" err="1">
                <a:solidFill>
                  <a:schemeClr val="bg1">
                    <a:lumMod val="50000"/>
                  </a:schemeClr>
                </a:solidFill>
                <a:latin typeface="Comic Sans MS" panose="030F0902030302020204" pitchFamily="66" charset="0"/>
              </a:rPr>
              <a:t>spec</a:t>
            </a:r>
            <a:r>
              <a:rPr lang="es-ES" sz="2000" dirty="0">
                <a:solidFill>
                  <a:schemeClr val="bg1">
                    <a:lumMod val="50000"/>
                  </a:schemeClr>
                </a:solidFill>
                <a:latin typeface="Comic Sans MS" panose="030F0902030302020204" pitchFamily="66" charset="0"/>
              </a:rPr>
              <a:t>-</a:t>
            </a:r>
            <a:r>
              <a:rPr lang="es-ES" sz="2000" dirty="0" err="1">
                <a:solidFill>
                  <a:schemeClr val="bg1">
                    <a:lumMod val="50000"/>
                  </a:schemeClr>
                </a:solidFill>
                <a:latin typeface="Comic Sans MS" panose="030F0902030302020204" pitchFamily="66" charset="0"/>
              </a:rPr>
              <a:t>calori</a:t>
            </a:r>
            <a:r>
              <a:rPr lang="es-ES" sz="2000" dirty="0">
                <a:solidFill>
                  <a:schemeClr val="bg1">
                    <a:lumMod val="50000"/>
                  </a:schemeClr>
                </a:solidFill>
                <a:latin typeface="Comic Sans MS" panose="030F0902030302020204" pitchFamily="66" charset="0"/>
              </a:rPr>
              <a:t>-meter</a:t>
            </a:r>
            <a:r>
              <a:rPr lang="es-ES" sz="2000" dirty="0">
                <a:latin typeface="Comic Sans MS" panose="030F0902030302020204" pitchFamily="66" charset="0"/>
              </a:rPr>
              <a:t> </a:t>
            </a:r>
            <a:endParaRPr sz="2000" dirty="0">
              <a:latin typeface="Comic Sans MS" panose="030F0902030302020204" pitchFamily="66" charset="0"/>
            </a:endParaRPr>
          </a:p>
        </p:txBody>
      </p:sp>
      <p:sp>
        <p:nvSpPr>
          <p:cNvPr id="5" name="Line 1"/>
          <p:cNvSpPr/>
          <p:nvPr/>
        </p:nvSpPr>
        <p:spPr>
          <a:xfrm>
            <a:off x="0" y="639341"/>
            <a:ext cx="914400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round/>
          </a:ln>
        </p:spPr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4536238-1284-DB47-8A16-9301C5D21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5" y="733177"/>
            <a:ext cx="4952314" cy="5485482"/>
          </a:xfrm>
          <a:prstGeom prst="rect">
            <a:avLst/>
          </a:prstGeom>
        </p:spPr>
      </p:pic>
      <p:sp>
        <p:nvSpPr>
          <p:cNvPr id="20" name="80 Rectángulo">
            <a:extLst>
              <a:ext uri="{FF2B5EF4-FFF2-40B4-BE49-F238E27FC236}">
                <a16:creationId xmlns:a16="http://schemas.microsoft.com/office/drawing/2014/main" id="{C234D048-93B5-4849-8130-DD17F2BBA166}"/>
              </a:ext>
            </a:extLst>
          </p:cNvPr>
          <p:cNvSpPr/>
          <p:nvPr/>
        </p:nvSpPr>
        <p:spPr>
          <a:xfrm>
            <a:off x="5364088" y="801901"/>
            <a:ext cx="3600400" cy="5416868"/>
          </a:xfrm>
          <a:prstGeom prst="rect">
            <a:avLst/>
          </a:prstGeom>
          <a:solidFill>
            <a:srgbClr val="FFFFB3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Identify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and </a:t>
            </a: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track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recoils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emmitted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at </a:t>
            </a: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large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angles</a:t>
            </a:r>
            <a:endParaRPr lang="es-ES" sz="16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High angular resolution </a:t>
            </a:r>
            <a:r>
              <a:rPr lang="en-GB" sz="1600" b="1" dirty="0"/>
              <a:t>(better than 1 </a:t>
            </a:r>
            <a:r>
              <a:rPr lang="en-GB" sz="1600" b="1" dirty="0" err="1"/>
              <a:t>mrad</a:t>
            </a:r>
            <a:r>
              <a:rPr lang="en-GB" sz="1600" b="1" dirty="0"/>
              <a:t>) </a:t>
            </a:r>
            <a:r>
              <a:rPr lang="en-GB" sz="1600" b="1" dirty="0">
                <a:sym typeface="Wingdings" pitchFamily="2" charset="2"/>
              </a:rPr>
              <a:t> </a:t>
            </a:r>
            <a:r>
              <a:rPr lang="en-GB" sz="1600" b="1" dirty="0"/>
              <a:t>very high segmentation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Low noise </a:t>
            </a:r>
            <a:r>
              <a:rPr lang="en-GB" sz="1600" b="1" dirty="0"/>
              <a:t>level </a:t>
            </a:r>
            <a:r>
              <a:rPr lang="en-GB" sz="1600" b="1" dirty="0">
                <a:sym typeface="Wingdings" pitchFamily="2" charset="2"/>
              </a:rPr>
              <a:t> detection of MIP</a:t>
            </a:r>
            <a:endParaRPr lang="en-GB" sz="16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Multi-layer sensors </a:t>
            </a:r>
            <a:r>
              <a:rPr lang="en-GB" sz="1600" b="1" dirty="0"/>
              <a:t>50-100 </a:t>
            </a:r>
            <a:r>
              <a:rPr lang="en-GB" sz="1600" b="1" dirty="0">
                <a:latin typeface="Symbol" pitchFamily="2" charset="2"/>
              </a:rPr>
              <a:t>m</a:t>
            </a:r>
            <a:r>
              <a:rPr lang="en-GB" sz="1600" b="1" dirty="0"/>
              <a:t>m for 1</a:t>
            </a:r>
            <a:r>
              <a:rPr lang="en-GB" sz="1600" b="1" baseline="30000" dirty="0"/>
              <a:t>st</a:t>
            </a:r>
            <a:r>
              <a:rPr lang="en-GB" sz="1600" b="1" dirty="0"/>
              <a:t> layer </a:t>
            </a:r>
            <a:r>
              <a:rPr lang="en-US" sz="1600" b="1" dirty="0">
                <a:sym typeface="Wingdings" pitchFamily="2" charset="2"/>
              </a:rPr>
              <a:t></a:t>
            </a:r>
            <a:r>
              <a:rPr lang="en-US" sz="1600" b="1" dirty="0"/>
              <a:t> minimize multiple </a:t>
            </a:r>
            <a:r>
              <a:rPr lang="en-GB" sz="1600" b="1" dirty="0"/>
              <a:t>scattering  or shadow </a:t>
            </a:r>
            <a:r>
              <a:rPr lang="en-GB" sz="1600" b="1" dirty="0">
                <a:latin typeface="Symbol" pitchFamily="2" charset="2"/>
              </a:rPr>
              <a:t>g</a:t>
            </a:r>
            <a:r>
              <a:rPr lang="en-GB" sz="1600" b="1" dirty="0"/>
              <a:t> rays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Low threshold  </a:t>
            </a:r>
            <a:r>
              <a:rPr lang="en-GB" sz="1600" b="1" dirty="0"/>
              <a:t>25 KeV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Multi-hit</a:t>
            </a:r>
            <a:r>
              <a:rPr lang="en-GB" sz="1600" b="1" dirty="0"/>
              <a:t> capability </a:t>
            </a:r>
          </a:p>
          <a:p>
            <a:endParaRPr lang="en-GB" sz="1600" b="1" dirty="0">
              <a:solidFill>
                <a:srgbClr val="FF0000"/>
              </a:solidFill>
            </a:endParaRPr>
          </a:p>
          <a:p>
            <a:r>
              <a:rPr lang="en-GB" sz="1600" b="1" dirty="0"/>
              <a:t>Further: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Closed geometry </a:t>
            </a:r>
            <a:r>
              <a:rPr lang="en-GB" sz="1600" b="1" dirty="0"/>
              <a:t>around the extended target</a:t>
            </a:r>
            <a:r>
              <a:rPr lang="en-GB" sz="1600" b="1" dirty="0">
                <a:sym typeface="Wingdings" pitchFamily="2" charset="2"/>
              </a:rPr>
              <a:t></a:t>
            </a:r>
            <a:r>
              <a:rPr lang="en-GB" sz="1600" b="1" dirty="0"/>
              <a:t> 4p vertex reconstruction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Spark protection </a:t>
            </a:r>
            <a:r>
              <a:rPr lang="en-GB" sz="1600" b="1" dirty="0"/>
              <a:t>against ionising particles hit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b="1" dirty="0"/>
              <a:t>Operate in the proximity of </a:t>
            </a: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strong magnetic </a:t>
            </a:r>
            <a:r>
              <a:rPr lang="en-GB" sz="1600" b="1" dirty="0"/>
              <a:t>fields and vacuum</a:t>
            </a:r>
          </a:p>
          <a:p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Dedicated electronics</a:t>
            </a:r>
            <a:endParaRPr lang="es-ES" sz="16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s-ES" sz="1600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7" name="Imagen 2" descr="Captura de pantalla 2012-03-01 a las 08.55.55.png">
            <a:extLst>
              <a:ext uri="{FF2B5EF4-FFF2-40B4-BE49-F238E27FC236}">
                <a16:creationId xmlns:a16="http://schemas.microsoft.com/office/drawing/2014/main" id="{BF53AD0C-A20B-9949-AD3A-6D59B4FB21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5" y="733177"/>
            <a:ext cx="963502" cy="89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011B11-78C8-914C-B1EE-44A85A085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D3A44-2D1A-7E4D-A2C2-B1A5254B8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809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Image" descr="Image"/>
          <p:cNvPicPr>
            <a:picLocks noChangeAspect="1"/>
          </p:cNvPicPr>
          <p:nvPr/>
        </p:nvPicPr>
        <p:blipFill>
          <a:blip r:embed="rId2"/>
          <a:srcRect l="1146" t="8765"/>
          <a:stretch>
            <a:fillRect/>
          </a:stretch>
        </p:blipFill>
        <p:spPr>
          <a:xfrm>
            <a:off x="480833" y="1590910"/>
            <a:ext cx="7807944" cy="5220791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Text"/>
          <p:cNvSpPr txBox="1"/>
          <p:nvPr/>
        </p:nvSpPr>
        <p:spPr>
          <a:xfrm>
            <a:off x="6489272" y="3114779"/>
            <a:ext cx="52900" cy="107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 algn="l" defTabSz="457200">
              <a:defRPr sz="1200" b="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sz="450"/>
              <a:t> </a:t>
            </a:r>
          </a:p>
        </p:txBody>
      </p:sp>
      <p:sp>
        <p:nvSpPr>
          <p:cNvPr id="275" name="CALIFA barrel and forward endcap…"/>
          <p:cNvSpPr txBox="1"/>
          <p:nvPr/>
        </p:nvSpPr>
        <p:spPr>
          <a:xfrm>
            <a:off x="653223" y="937580"/>
            <a:ext cx="4268797" cy="65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>
              <a:defRPr sz="5000"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2000" b="1" dirty="0">
                <a:solidFill>
                  <a:srgbClr val="0070C0"/>
                </a:solidFill>
                <a:latin typeface="Comic Sans MS" panose="030F0902030302020204" pitchFamily="66" charset="0"/>
              </a:rPr>
              <a:t>CALIFA barrel and forward endcap</a:t>
            </a:r>
          </a:p>
          <a:p>
            <a:pPr>
              <a:defRPr sz="4000" b="0"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2000" b="1" dirty="0">
                <a:solidFill>
                  <a:srgbClr val="0070C0"/>
                </a:solidFill>
                <a:latin typeface="Comic Sans MS" panose="030F0902030302020204" pitchFamily="66" charset="0"/>
              </a:rPr>
              <a:t>(gamma/particle calorimeter)</a:t>
            </a:r>
            <a:endParaRPr lang="es-ES" sz="2000" b="1" dirty="0">
              <a:solidFill>
                <a:srgbClr val="0070C0"/>
              </a:solidFill>
              <a:latin typeface="Comic Sans MS" panose="030F0902030302020204" pitchFamily="66" charset="0"/>
            </a:endParaRPr>
          </a:p>
        </p:txBody>
      </p:sp>
      <p:sp>
        <p:nvSpPr>
          <p:cNvPr id="276" name="9"/>
          <p:cNvSpPr txBox="1"/>
          <p:nvPr/>
        </p:nvSpPr>
        <p:spPr>
          <a:xfrm>
            <a:off x="9002695" y="5827620"/>
            <a:ext cx="8175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r>
              <a:rPr sz="675"/>
              <a:t>9</a:t>
            </a:r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id="{6D454ED7-3CF1-1C45-9553-F19BB3326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4410" y="46299"/>
            <a:ext cx="4049590" cy="1929741"/>
          </a:xfrm>
          <a:prstGeom prst="rect">
            <a:avLst/>
          </a:prstGeom>
          <a:solidFill>
            <a:srgbClr val="FFFF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sz="1600" b="1" dirty="0">
                <a:solidFill>
                  <a:srgbClr val="000099"/>
                </a:solidFill>
                <a:latin typeface="Comic Sans MS"/>
                <a:cs typeface="Comic Sans MS"/>
              </a:rPr>
              <a:t>CALIFA:  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Highly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segmented</a:t>
            </a:r>
            <a:endParaRPr lang="es-ES_tradnl" sz="1600" dirty="0">
              <a:solidFill>
                <a:srgbClr val="000099"/>
              </a:solidFill>
              <a:latin typeface="Copperplate"/>
              <a:cs typeface="Copperplate"/>
            </a:endParaRPr>
          </a:p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		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Thick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detection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volume</a:t>
            </a:r>
            <a:endParaRPr lang="es-ES_tradnl" sz="1600" dirty="0">
              <a:solidFill>
                <a:srgbClr val="000099"/>
              </a:solidFill>
              <a:latin typeface="Copperplate"/>
              <a:cs typeface="Copperplate"/>
            </a:endParaRPr>
          </a:p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		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Inner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radius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50cm </a:t>
            </a:r>
          </a:p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sz="1600" b="1" i="1" dirty="0" err="1">
                <a:solidFill>
                  <a:srgbClr val="000099"/>
                </a:solidFill>
                <a:latin typeface="Copperplate"/>
                <a:cs typeface="Copperplate"/>
              </a:rPr>
              <a:t>Barrel</a:t>
            </a:r>
            <a:r>
              <a:rPr lang="es-ES_tradnl" sz="1600" b="1" i="1" dirty="0">
                <a:solidFill>
                  <a:srgbClr val="000099"/>
                </a:solidFill>
                <a:latin typeface="Copperplate"/>
                <a:cs typeface="Copperplate"/>
              </a:rPr>
              <a:t>:	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Crystal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length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15-20 cm</a:t>
            </a:r>
          </a:p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sz="1600" b="1" i="1" dirty="0">
                <a:solidFill>
                  <a:srgbClr val="000099"/>
                </a:solidFill>
                <a:latin typeface="Copperplate"/>
                <a:cs typeface="Copperplate"/>
              </a:rPr>
              <a:t>		1952 </a:t>
            </a:r>
            <a:r>
              <a:rPr lang="es-ES_tradnl" sz="1600" b="1" i="1" dirty="0" err="1">
                <a:solidFill>
                  <a:srgbClr val="000099"/>
                </a:solidFill>
                <a:latin typeface="Copperplate"/>
                <a:cs typeface="Copperplate"/>
              </a:rPr>
              <a:t>crystals</a:t>
            </a:r>
            <a:r>
              <a:rPr lang="es-ES_tradnl" dirty="0">
                <a:solidFill>
                  <a:srgbClr val="A50021"/>
                </a:solidFill>
                <a:latin typeface="Copperplate"/>
                <a:cs typeface="Copperplate"/>
              </a:rPr>
              <a:t>  = 2 Ton</a:t>
            </a:r>
          </a:p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dirty="0" err="1">
                <a:solidFill>
                  <a:srgbClr val="008000"/>
                </a:solidFill>
                <a:latin typeface="Copperplate"/>
                <a:cs typeface="Copperplate"/>
              </a:rPr>
              <a:t>EndCap</a:t>
            </a:r>
            <a:r>
              <a:rPr lang="es-ES_tradnl" dirty="0">
                <a:solidFill>
                  <a:srgbClr val="008000"/>
                </a:solidFill>
                <a:latin typeface="Copperplate"/>
                <a:cs typeface="Copperplate"/>
              </a:rPr>
              <a:t>: 680 </a:t>
            </a:r>
            <a:r>
              <a:rPr lang="es-ES_tradnl" dirty="0" err="1">
                <a:solidFill>
                  <a:srgbClr val="008000"/>
                </a:solidFill>
                <a:latin typeface="Copperplate"/>
                <a:cs typeface="Copperplate"/>
              </a:rPr>
              <a:t>crystals</a:t>
            </a:r>
            <a:r>
              <a:rPr lang="es-ES_tradnl" dirty="0">
                <a:solidFill>
                  <a:srgbClr val="008000"/>
                </a:solidFill>
                <a:latin typeface="Copperplate"/>
                <a:cs typeface="Copperplate"/>
              </a:rPr>
              <a:t> = 1 Ton</a:t>
            </a:r>
            <a:endParaRPr lang="en-GB" dirty="0">
              <a:solidFill>
                <a:srgbClr val="008000"/>
              </a:solidFill>
              <a:latin typeface="Copperplate"/>
              <a:cs typeface="Copperplate"/>
            </a:endParaRPr>
          </a:p>
        </p:txBody>
      </p:sp>
      <p:pic>
        <p:nvPicPr>
          <p:cNvPr id="9" name="Imagen 2" descr="Captura de pantalla 2012-03-01 a las 08.55.55.png">
            <a:extLst>
              <a:ext uri="{FF2B5EF4-FFF2-40B4-BE49-F238E27FC236}">
                <a16:creationId xmlns:a16="http://schemas.microsoft.com/office/drawing/2014/main" id="{F1B8011F-4009-DD43-8206-D90A1557A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9" y="46299"/>
            <a:ext cx="963502" cy="89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6D546-C78D-1D49-BA7C-7F32BEE2723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ES" smtClean="0"/>
              <a:t>13</a:t>
            </a:fld>
            <a:endParaRPr lang="en-E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A2C59B-8283-0D48-AFE8-A7C634A6369B}"/>
              </a:ext>
            </a:extLst>
          </p:cNvPr>
          <p:cNvSpPr txBox="1"/>
          <p:nvPr/>
        </p:nvSpPr>
        <p:spPr>
          <a:xfrm>
            <a:off x="1286421" y="333916"/>
            <a:ext cx="3285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4"/>
              </a:rPr>
              <a:t>https://igfae.usc.es/igfae/es/califa-instalado-fair/</a:t>
            </a:r>
            <a:r>
              <a:rPr lang="en-GB" sz="1200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Choice xmlns="" xmlns:m="http://schemas.openxmlformats.org/officeDocument/2006/math" xmlns:a14="http://schemas.microsoft.com/office/drawing/2010/main" xmlns:p14="http://schemas.microsoft.com/office/powerpoint/2010/main" Requires="p14">
      <p:transition spd="med" advClick="1" p14:dur="1000">
        <p14:prism dir="d"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504497" y="186050"/>
            <a:ext cx="8140220" cy="749050"/>
          </a:xfrm>
        </p:spPr>
        <p:txBody>
          <a:bodyPr>
            <a:noAutofit/>
          </a:bodyPr>
          <a:lstStyle/>
          <a:p>
            <a:r>
              <a:rPr lang="es-ES" sz="2000" dirty="0">
                <a:latin typeface="Comic Sans MS" panose="030F0902030302020204" pitchFamily="66" charset="0"/>
              </a:rPr>
              <a:t>GLAD - </a:t>
            </a:r>
            <a:r>
              <a:rPr lang="es-ES" sz="2000" dirty="0" err="1">
                <a:latin typeface="Comic Sans MS" panose="030F0902030302020204" pitchFamily="66" charset="0"/>
              </a:rPr>
              <a:t>Large-acceptance</a:t>
            </a:r>
            <a:r>
              <a:rPr lang="es-ES" sz="2000" dirty="0">
                <a:latin typeface="Comic Sans MS" panose="030F0902030302020204" pitchFamily="66" charset="0"/>
              </a:rPr>
              <a:t> </a:t>
            </a:r>
            <a:r>
              <a:rPr lang="es-ES" sz="2000" dirty="0" err="1">
                <a:latin typeface="Comic Sans MS" panose="030F0902030302020204" pitchFamily="66" charset="0"/>
              </a:rPr>
              <a:t>superconductingdipole</a:t>
            </a:r>
            <a:r>
              <a:rPr lang="es-ES" sz="2000" dirty="0">
                <a:latin typeface="Comic Sans MS" panose="030F0902030302020204" pitchFamily="66" charset="0"/>
              </a:rPr>
              <a:t> </a:t>
            </a:r>
            <a:r>
              <a:rPr lang="es-ES" sz="2000" dirty="0" err="1">
                <a:latin typeface="Comic Sans MS" panose="030F0902030302020204" pitchFamily="66" charset="0"/>
              </a:rPr>
              <a:t>magnet</a:t>
            </a:r>
            <a:br>
              <a:rPr lang="es-ES" sz="2000" dirty="0">
                <a:latin typeface="Comic Sans MS" panose="030F0902030302020204" pitchFamily="66" charset="0"/>
              </a:rPr>
            </a:br>
            <a:r>
              <a:rPr lang="es-ES" sz="1200" dirty="0">
                <a:latin typeface="Comic Sans MS" panose="030F0902030302020204" pitchFamily="66" charset="0"/>
                <a:hlinkClick r:id="rId2"/>
              </a:rPr>
              <a:t>http://fpsalmon.usc.es/r3b/reports/R3B-Glad_MT20_Preprint_IEEEref-PID488807.pdf</a:t>
            </a:r>
            <a:r>
              <a:rPr lang="es-ES" sz="1200" dirty="0">
                <a:latin typeface="Comic Sans MS" panose="030F0902030302020204" pitchFamily="66" charset="0"/>
              </a:rPr>
              <a:t>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14</a:t>
            </a:fld>
            <a:endParaRPr lang="es-ES"/>
          </a:p>
        </p:txBody>
      </p:sp>
      <p:pic>
        <p:nvPicPr>
          <p:cNvPr id="7" name="Imagen 6" descr="Captura de pantalla 2015-04-10 a la(s) 12.35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52" y="1083994"/>
            <a:ext cx="3988183" cy="5400000"/>
          </a:xfrm>
          <a:prstGeom prst="rect">
            <a:avLst/>
          </a:prstGeom>
        </p:spPr>
      </p:pic>
      <p:pic>
        <p:nvPicPr>
          <p:cNvPr id="8" name="Imagen 7" descr="Captura de pantalla 2015-04-10 a la(s) 12.38.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625" y="1141220"/>
            <a:ext cx="4588323" cy="28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FD780A-86D5-2742-A607-0DF0E18820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6625" y="4021220"/>
            <a:ext cx="4298092" cy="26790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F5F632E-AAB0-DE4C-B337-6E8B8C76A127}"/>
              </a:ext>
            </a:extLst>
          </p:cNvPr>
          <p:cNvSpPr txBox="1"/>
          <p:nvPr/>
        </p:nvSpPr>
        <p:spPr>
          <a:xfrm>
            <a:off x="2491991" y="1141220"/>
            <a:ext cx="133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Weight: 50 t</a:t>
            </a:r>
          </a:p>
        </p:txBody>
      </p:sp>
    </p:spTree>
    <p:extLst>
      <p:ext uri="{BB962C8B-B14F-4D97-AF65-F5344CB8AC3E}">
        <p14:creationId xmlns:p14="http://schemas.microsoft.com/office/powerpoint/2010/main" val="1656817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79130" y="126473"/>
            <a:ext cx="8693350" cy="911582"/>
          </a:xfrm>
        </p:spPr>
        <p:txBody>
          <a:bodyPr>
            <a:normAutofit fontScale="90000"/>
          </a:bodyPr>
          <a:lstStyle/>
          <a:p>
            <a:r>
              <a:rPr lang="es-ES" dirty="0" err="1"/>
              <a:t>NeuLAND</a:t>
            </a:r>
            <a:r>
              <a:rPr lang="es-ES" dirty="0"/>
              <a:t> - High-</a:t>
            </a:r>
            <a:r>
              <a:rPr lang="es-ES" dirty="0" err="1"/>
              <a:t>resolution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ToF</a:t>
            </a:r>
            <a:r>
              <a:rPr lang="es-ES" dirty="0"/>
              <a:t> </a:t>
            </a:r>
            <a:r>
              <a:rPr lang="es-ES" dirty="0" err="1"/>
              <a:t>spectrometer</a:t>
            </a:r>
            <a:br>
              <a:rPr lang="es-ES" dirty="0"/>
            </a:br>
            <a:r>
              <a:rPr lang="es-ES" sz="1200" dirty="0">
                <a:hlinkClick r:id="rId2"/>
              </a:rPr>
              <a:t>https://www.gsi.de/work/forschung/nustarenna/nustarenna_divisions/kernreaktionen/r3b_project_group/neuland</a:t>
            </a:r>
            <a:r>
              <a:rPr lang="es-ES" sz="1200" dirty="0"/>
              <a:t> 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15</a:t>
            </a:fld>
            <a:endParaRPr lang="es-ES"/>
          </a:p>
        </p:txBody>
      </p:sp>
      <p:pic>
        <p:nvPicPr>
          <p:cNvPr id="8" name="Imagen 7" descr="Captura de pantalla 2015-04-10 a la(s) 12.57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808" y="2697280"/>
            <a:ext cx="3974062" cy="324000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54487" y="4089246"/>
            <a:ext cx="49288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  <a:latin typeface="Copperplate"/>
                <a:cs typeface="Copperplate"/>
              </a:rPr>
              <a:t>NeuLAND</a:t>
            </a: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 design goals: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&gt;90% efficiency for 0.2-1.0 </a:t>
            </a:r>
            <a:r>
              <a:rPr lang="en-GB" dirty="0" err="1">
                <a:solidFill>
                  <a:srgbClr val="0000FF"/>
                </a:solidFill>
                <a:latin typeface="Copperplate"/>
                <a:cs typeface="Copperplate"/>
              </a:rPr>
              <a:t>GeV</a:t>
            </a: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 neutrons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Multi-hit capability for up to 5n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invariant-mass resolution: </a:t>
            </a:r>
          </a:p>
          <a:p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	</a:t>
            </a:r>
            <a:r>
              <a:rPr lang="en-GB" dirty="0" err="1">
                <a:latin typeface="Copperplate"/>
                <a:cs typeface="Copperplate"/>
              </a:rPr>
              <a:t>NeuLAND</a:t>
            </a:r>
            <a:r>
              <a:rPr lang="en-GB" dirty="0">
                <a:latin typeface="Copperplate"/>
                <a:cs typeface="Copperplate"/>
              </a:rPr>
              <a:t> to target distance 35 m</a:t>
            </a:r>
          </a:p>
          <a:p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 	</a:t>
            </a:r>
            <a:r>
              <a:rPr lang="en-GB" dirty="0">
                <a:latin typeface="Copperplate"/>
                <a:cs typeface="Copperplate"/>
              </a:rPr>
              <a:t>∆E &lt; 20 keV at 300 keV</a:t>
            </a:r>
            <a:endParaRPr lang="en-GB" dirty="0">
              <a:effectLst/>
            </a:endParaRPr>
          </a:p>
        </p:txBody>
      </p:sp>
      <p:pic>
        <p:nvPicPr>
          <p:cNvPr id="2" name="Imagen 1" descr="Screen Shot 2015-04-13 at 19.55.3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290" y="1196926"/>
            <a:ext cx="4262590" cy="115460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804957" y="2123429"/>
            <a:ext cx="1159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x100 =  </a:t>
            </a:r>
            <a:r>
              <a:rPr lang="es-ES" sz="1400" dirty="0" err="1"/>
              <a:t>one</a:t>
            </a:r>
            <a:r>
              <a:rPr lang="es-ES" sz="1400" dirty="0"/>
              <a:t> </a:t>
            </a:r>
            <a:r>
              <a:rPr lang="es-ES" sz="1400" dirty="0" err="1"/>
              <a:t>double-plane</a:t>
            </a:r>
            <a:endParaRPr lang="es-ES" sz="1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79130" y="1545180"/>
            <a:ext cx="541366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  <a:latin typeface="Copperplate"/>
                <a:cs typeface="Copperplate"/>
              </a:rPr>
              <a:t>NeuLAND</a:t>
            </a: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 detector parameters: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full active detector using RP/BC408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face size 2.50x2.50 m</a:t>
            </a:r>
            <a:r>
              <a:rPr lang="en-GB" baseline="30000" dirty="0">
                <a:solidFill>
                  <a:srgbClr val="0000FF"/>
                </a:solidFill>
                <a:latin typeface="Copperplate"/>
                <a:cs typeface="Copperplate"/>
              </a:rPr>
              <a:t>2</a:t>
            </a: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active depth 3m </a:t>
            </a:r>
            <a:r>
              <a:rPr lang="en-GB" dirty="0">
                <a:solidFill>
                  <a:srgbClr val="FF0000"/>
                </a:solidFill>
                <a:latin typeface="Copperplate"/>
                <a:cs typeface="Copperplate"/>
              </a:rPr>
              <a:t>(30 double-planes)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3000 scintillator bars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6000 PM / readout channels (both ends)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32 tons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9A9AF9F-D945-F049-B687-34700F28C927}"/>
              </a:ext>
            </a:extLst>
          </p:cNvPr>
          <p:cNvSpPr txBox="1"/>
          <p:nvPr/>
        </p:nvSpPr>
        <p:spPr>
          <a:xfrm>
            <a:off x="2527990" y="3407041"/>
            <a:ext cx="2158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2022: 15 DP </a:t>
            </a:r>
            <a:r>
              <a:rPr lang="es-ES" dirty="0" err="1"/>
              <a:t>installed</a:t>
            </a:r>
            <a:endParaRPr lang="es-ES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89E99376-541C-ED40-8CCD-BAFB23889E02}"/>
              </a:ext>
            </a:extLst>
          </p:cNvPr>
          <p:cNvCxnSpPr/>
          <p:nvPr/>
        </p:nvCxnSpPr>
        <p:spPr>
          <a:xfrm flipV="1">
            <a:off x="6977839" y="4782207"/>
            <a:ext cx="1199209" cy="93193"/>
          </a:xfrm>
          <a:prstGeom prst="straightConnector1">
            <a:avLst/>
          </a:prstGeom>
          <a:ln w="31750">
            <a:solidFill>
              <a:srgbClr val="FF0000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94FF579-AB98-6949-86CF-00A0E5DAC952}"/>
              </a:ext>
            </a:extLst>
          </p:cNvPr>
          <p:cNvSpPr txBox="1"/>
          <p:nvPr/>
        </p:nvSpPr>
        <p:spPr>
          <a:xfrm>
            <a:off x="7220614" y="443645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2.5 m</a:t>
            </a:r>
          </a:p>
        </p:txBody>
      </p:sp>
    </p:spTree>
    <p:extLst>
      <p:ext uri="{BB962C8B-B14F-4D97-AF65-F5344CB8AC3E}">
        <p14:creationId xmlns:p14="http://schemas.microsoft.com/office/powerpoint/2010/main" val="9697940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E21454-56D6-7F40-8EDE-3E8CDDBD6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09833-48ED-1F4F-82B0-32BA42848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16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BC014A-4C6F-B848-9E37-106274527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961" y="1768401"/>
            <a:ext cx="8588415" cy="4491423"/>
          </a:xfrm>
          <a:prstGeom prst="rect">
            <a:avLst/>
          </a:prstGeom>
        </p:spPr>
      </p:pic>
      <p:sp>
        <p:nvSpPr>
          <p:cNvPr id="8" name="CuadroTexto 1">
            <a:extLst>
              <a:ext uri="{FF2B5EF4-FFF2-40B4-BE49-F238E27FC236}">
                <a16:creationId xmlns:a16="http://schemas.microsoft.com/office/drawing/2014/main" id="{1B49E988-9FC3-4246-8C6D-C786D1114368}"/>
              </a:ext>
            </a:extLst>
          </p:cNvPr>
          <p:cNvSpPr txBox="1"/>
          <p:nvPr/>
        </p:nvSpPr>
        <p:spPr>
          <a:xfrm>
            <a:off x="304961" y="405315"/>
            <a:ext cx="6257885" cy="18158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For full kinematic reconstruction &amp; reaction channel ID we need to know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for incoming and outgoing fragments, beam, gammas</a:t>
            </a:r>
          </a:p>
        </p:txBody>
      </p:sp>
      <p:sp>
        <p:nvSpPr>
          <p:cNvPr id="9" name="Rounded Rectangle 54">
            <a:extLst>
              <a:ext uri="{FF2B5EF4-FFF2-40B4-BE49-F238E27FC236}">
                <a16:creationId xmlns:a16="http://schemas.microsoft.com/office/drawing/2014/main" id="{F1932C91-8DF6-484A-9BCA-2EB19BB9C731}"/>
              </a:ext>
            </a:extLst>
          </p:cNvPr>
          <p:cNvSpPr/>
          <p:nvPr/>
        </p:nvSpPr>
        <p:spPr>
          <a:xfrm>
            <a:off x="508972" y="762499"/>
            <a:ext cx="5675928" cy="11015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/>
              </a:rPr>
              <a:t>Energy loss 	</a:t>
            </a:r>
            <a:r>
              <a:rPr lang="en-US" sz="1600" dirty="0">
                <a:solidFill>
                  <a:prstClr val="white"/>
                </a:solidFill>
                <a:latin typeface="Arial"/>
                <a:sym typeface="Wingdings"/>
              </a:rPr>
              <a:t> 	Nuclear charge Z</a:t>
            </a:r>
          </a:p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/>
                <a:sym typeface="Wingdings"/>
              </a:rPr>
              <a:t>Time of Flight </a:t>
            </a:r>
            <a:r>
              <a:rPr lang="en-US" sz="1600" dirty="0">
                <a:solidFill>
                  <a:prstClr val="white"/>
                </a:solidFill>
                <a:latin typeface="Arial"/>
              </a:rPr>
              <a:t>	</a:t>
            </a:r>
            <a:r>
              <a:rPr lang="en-US" sz="1600" dirty="0">
                <a:solidFill>
                  <a:prstClr val="white"/>
                </a:solidFill>
                <a:latin typeface="Arial"/>
                <a:sym typeface="Wingdings"/>
              </a:rPr>
              <a:t>	Mass identification</a:t>
            </a:r>
          </a:p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/>
                <a:sym typeface="Wingdings"/>
              </a:rPr>
              <a:t>Trajectory  	 	Momentum</a:t>
            </a:r>
          </a:p>
        </p:txBody>
      </p:sp>
      <p:sp>
        <p:nvSpPr>
          <p:cNvPr id="10" name="Título 5">
            <a:extLst>
              <a:ext uri="{FF2B5EF4-FFF2-40B4-BE49-F238E27FC236}">
                <a16:creationId xmlns:a16="http://schemas.microsoft.com/office/drawing/2014/main" id="{BFD7884A-7B2F-114A-8A46-F25FB442E57D}"/>
              </a:ext>
            </a:extLst>
          </p:cNvPr>
          <p:cNvSpPr txBox="1">
            <a:spLocks/>
          </p:cNvSpPr>
          <p:nvPr/>
        </p:nvSpPr>
        <p:spPr>
          <a:xfrm>
            <a:off x="517665" y="5830108"/>
            <a:ext cx="5213069" cy="622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rgbClr val="0070C0"/>
                </a:solidFill>
                <a:latin typeface="Comic Sans MS" panose="030F0902030302020204" pitchFamily="66" charset="0"/>
              </a:rPr>
              <a:t>R3B tracking </a:t>
            </a:r>
            <a:r>
              <a:rPr lang="es-ES" dirty="0" err="1">
                <a:solidFill>
                  <a:srgbClr val="0070C0"/>
                </a:solidFill>
                <a:latin typeface="Comic Sans MS" panose="030F0902030302020204" pitchFamily="66" charset="0"/>
              </a:rPr>
              <a:t>system</a:t>
            </a:r>
            <a:r>
              <a:rPr lang="es-ES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719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rafik 19" descr="Grafik 19"/>
          <p:cNvPicPr>
            <a:picLocks noChangeAspect="1"/>
          </p:cNvPicPr>
          <p:nvPr/>
        </p:nvPicPr>
        <p:blipFill>
          <a:blip r:embed="rId2"/>
          <a:srcRect r="3694" b="9338"/>
          <a:stretch>
            <a:fillRect/>
          </a:stretch>
        </p:blipFill>
        <p:spPr>
          <a:xfrm>
            <a:off x="2036626" y="1574767"/>
            <a:ext cx="2618307" cy="184863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28" name="Grafik 7" descr="Grafik 7"/>
          <p:cNvPicPr>
            <a:picLocks noChangeAspect="1"/>
          </p:cNvPicPr>
          <p:nvPr/>
        </p:nvPicPr>
        <p:blipFill>
          <a:blip r:embed="rId3"/>
          <a:srcRect t="5178" b="12337"/>
          <a:stretch>
            <a:fillRect/>
          </a:stretch>
        </p:blipFill>
        <p:spPr>
          <a:xfrm rot="10800000" flipH="1">
            <a:off x="21655" y="3509379"/>
            <a:ext cx="9100695" cy="47469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Grafik 6" descr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164" y="4079765"/>
            <a:ext cx="3050805" cy="1915265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Grafik 8" descr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07" y="4061983"/>
            <a:ext cx="2236611" cy="1934742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31" name="Inhaltsplatzhalter 4" descr="Inhaltsplatzhalter 4"/>
          <p:cNvPicPr>
            <a:picLocks noChangeAspect="1"/>
          </p:cNvPicPr>
          <p:nvPr/>
        </p:nvPicPr>
        <p:blipFill>
          <a:blip r:embed="rId6"/>
          <a:srcRect r="2297"/>
          <a:stretch>
            <a:fillRect/>
          </a:stretch>
        </p:blipFill>
        <p:spPr>
          <a:xfrm>
            <a:off x="81712" y="1574788"/>
            <a:ext cx="1867395" cy="184853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32" name="Grafik 21" descr="Grafik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2526" y="1587413"/>
            <a:ext cx="2145246" cy="182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33" name="Grafik 4" descr="Grafik 4"/>
          <p:cNvPicPr>
            <a:picLocks noChangeAspect="1"/>
          </p:cNvPicPr>
          <p:nvPr/>
        </p:nvPicPr>
        <p:blipFill>
          <a:blip r:embed="rId8"/>
          <a:srcRect l="16531" r="4863"/>
          <a:stretch>
            <a:fillRect/>
          </a:stretch>
        </p:blipFill>
        <p:spPr>
          <a:xfrm>
            <a:off x="6975338" y="1577592"/>
            <a:ext cx="2138256" cy="182331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34" name="Grafik 5" descr="Grafik 5"/>
          <p:cNvPicPr>
            <a:picLocks noChangeAspect="1"/>
          </p:cNvPicPr>
          <p:nvPr/>
        </p:nvPicPr>
        <p:blipFill>
          <a:blip r:embed="rId9"/>
          <a:srcRect l="10364" t="11394" r="11180" b="35394"/>
          <a:stretch>
            <a:fillRect/>
          </a:stretch>
        </p:blipFill>
        <p:spPr>
          <a:xfrm>
            <a:off x="5697618" y="4164002"/>
            <a:ext cx="3377128" cy="1717914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Line"/>
          <p:cNvSpPr/>
          <p:nvPr/>
        </p:nvSpPr>
        <p:spPr>
          <a:xfrm flipV="1">
            <a:off x="5077903" y="3631167"/>
            <a:ext cx="0" cy="64205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19050" tIns="19050" rIns="19050" bIns="19050" anchor="ctr"/>
          <a:lstStyle/>
          <a:p>
            <a:endParaRPr sz="675"/>
          </a:p>
        </p:txBody>
      </p:sp>
      <p:sp>
        <p:nvSpPr>
          <p:cNvPr id="236" name="Line"/>
          <p:cNvSpPr/>
          <p:nvPr/>
        </p:nvSpPr>
        <p:spPr>
          <a:xfrm flipV="1">
            <a:off x="5302250" y="3631942"/>
            <a:ext cx="0" cy="64050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19050" tIns="19050" rIns="19050" bIns="19050" anchor="ctr"/>
          <a:lstStyle/>
          <a:p>
            <a:endParaRPr sz="675"/>
          </a:p>
        </p:txBody>
      </p:sp>
      <p:sp>
        <p:nvSpPr>
          <p:cNvPr id="237" name="Line"/>
          <p:cNvSpPr/>
          <p:nvPr/>
        </p:nvSpPr>
        <p:spPr>
          <a:xfrm>
            <a:off x="4817202" y="4200962"/>
            <a:ext cx="265464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19050" tIns="19050" rIns="19050" bIns="19050" anchor="ctr"/>
          <a:lstStyle/>
          <a:p>
            <a:endParaRPr sz="675"/>
          </a:p>
        </p:txBody>
      </p:sp>
      <p:sp>
        <p:nvSpPr>
          <p:cNvPr id="238" name="Line"/>
          <p:cNvSpPr/>
          <p:nvPr/>
        </p:nvSpPr>
        <p:spPr>
          <a:xfrm>
            <a:off x="5297486" y="4200695"/>
            <a:ext cx="265464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  <p:txBody>
          <a:bodyPr lIns="19050" tIns="19050" rIns="19050" bIns="19050" anchor="ctr"/>
          <a:lstStyle/>
          <a:p>
            <a:endParaRPr sz="675"/>
          </a:p>
        </p:txBody>
      </p:sp>
      <p:sp>
        <p:nvSpPr>
          <p:cNvPr id="239" name="200 um"/>
          <p:cNvSpPr txBox="1"/>
          <p:nvPr/>
        </p:nvSpPr>
        <p:spPr>
          <a:xfrm>
            <a:off x="5341427" y="4011523"/>
            <a:ext cx="407163" cy="182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2500" b="0"/>
            </a:lvl1pPr>
          </a:lstStyle>
          <a:p>
            <a:r>
              <a:rPr sz="938"/>
              <a:t>200 um</a:t>
            </a:r>
          </a:p>
        </p:txBody>
      </p:sp>
      <p:sp>
        <p:nvSpPr>
          <p:cNvPr id="240" name="Upgraded winding machine…"/>
          <p:cNvSpPr txBox="1"/>
          <p:nvPr/>
        </p:nvSpPr>
        <p:spPr>
          <a:xfrm>
            <a:off x="443327" y="3124742"/>
            <a:ext cx="1434688" cy="30976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algn="l">
              <a:defRPr sz="2400"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900"/>
              <a:t>Upgraded winding machine</a:t>
            </a:r>
            <a:endParaRPr sz="863"/>
          </a:p>
          <a:p>
            <a:pPr algn="l">
              <a:defRPr sz="2300" b="0"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863"/>
              <a:t>speed/tension control </a:t>
            </a:r>
          </a:p>
        </p:txBody>
      </p:sp>
      <p:sp>
        <p:nvSpPr>
          <p:cNvPr id="241" name="New infrastructure for sorting fibres into a mask"/>
          <p:cNvSpPr txBox="1"/>
          <p:nvPr/>
        </p:nvSpPr>
        <p:spPr>
          <a:xfrm>
            <a:off x="5681786" y="3167820"/>
            <a:ext cx="1259557" cy="28097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l">
              <a:defRPr sz="2100">
                <a:latin typeface="Charter Roman"/>
                <a:ea typeface="Charter Roman"/>
                <a:cs typeface="Charter Roman"/>
                <a:sym typeface="Charter Roman"/>
              </a:defRPr>
            </a:lvl1pPr>
          </a:lstStyle>
          <a:p>
            <a:r>
              <a:rPr sz="788"/>
              <a:t>New infrastructure for sorting fibres into a mask</a:t>
            </a:r>
          </a:p>
        </p:txBody>
      </p:sp>
      <p:sp>
        <p:nvSpPr>
          <p:cNvPr id="242" name="Fiber readout mask"/>
          <p:cNvSpPr txBox="1"/>
          <p:nvPr/>
        </p:nvSpPr>
        <p:spPr>
          <a:xfrm>
            <a:off x="8046959" y="3242251"/>
            <a:ext cx="1009892" cy="1769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2400">
                <a:latin typeface="Charter Roman"/>
                <a:ea typeface="Charter Roman"/>
                <a:cs typeface="Charter Roman"/>
                <a:sym typeface="Charter Roman"/>
              </a:defRPr>
            </a:lvl1pPr>
          </a:lstStyle>
          <a:p>
            <a:r>
              <a:rPr sz="900"/>
              <a:t>Fiber readout mask</a:t>
            </a:r>
          </a:p>
        </p:txBody>
      </p:sp>
      <p:sp>
        <p:nvSpPr>
          <p:cNvPr id="243" name="Large fiber trackers…"/>
          <p:cNvSpPr txBox="1"/>
          <p:nvPr/>
        </p:nvSpPr>
        <p:spPr>
          <a:xfrm>
            <a:off x="64394" y="5734099"/>
            <a:ext cx="1498808" cy="2693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algn="l">
              <a:defRPr sz="2000"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750"/>
              <a:t>Large fiber trackers</a:t>
            </a:r>
          </a:p>
          <a:p>
            <a:pPr algn="l">
              <a:defRPr sz="2000"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750"/>
              <a:t>inside the vacuum chamber (s454)</a:t>
            </a:r>
          </a:p>
        </p:txBody>
      </p:sp>
      <p:sp>
        <p:nvSpPr>
          <p:cNvPr id="244" name="Manufacturing process"/>
          <p:cNvSpPr txBox="1"/>
          <p:nvPr/>
        </p:nvSpPr>
        <p:spPr>
          <a:xfrm>
            <a:off x="2409435" y="5816573"/>
            <a:ext cx="1181414" cy="1769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2400">
                <a:latin typeface="Charter Roman"/>
                <a:ea typeface="Charter Roman"/>
                <a:cs typeface="Charter Roman"/>
                <a:sym typeface="Charter Roman"/>
              </a:defRPr>
            </a:lvl1pPr>
          </a:lstStyle>
          <a:p>
            <a:r>
              <a:rPr sz="900"/>
              <a:t>Manufacturing process</a:t>
            </a:r>
          </a:p>
        </p:txBody>
      </p:sp>
      <p:sp>
        <p:nvSpPr>
          <p:cNvPr id="245" name="Small fiber detector for S494"/>
          <p:cNvSpPr txBox="1"/>
          <p:nvPr/>
        </p:nvSpPr>
        <p:spPr>
          <a:xfrm>
            <a:off x="5690973" y="5720027"/>
            <a:ext cx="1492396" cy="1769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2400">
                <a:latin typeface="Charter Roman"/>
                <a:ea typeface="Charter Roman"/>
                <a:cs typeface="Charter Roman"/>
                <a:sym typeface="Charter Roman"/>
              </a:defRPr>
            </a:lvl1pPr>
          </a:lstStyle>
          <a:p>
            <a:r>
              <a:rPr sz="900"/>
              <a:t>Small fiber detector for S494</a:t>
            </a:r>
          </a:p>
        </p:txBody>
      </p:sp>
      <p:sp>
        <p:nvSpPr>
          <p:cNvPr id="246" name="Rounded Rectangle"/>
          <p:cNvSpPr/>
          <p:nvPr/>
        </p:nvSpPr>
        <p:spPr>
          <a:xfrm>
            <a:off x="69695" y="951226"/>
            <a:ext cx="5352886" cy="537587"/>
          </a:xfrm>
          <a:prstGeom prst="roundRect">
            <a:avLst>
              <a:gd name="adj" fmla="val 15514"/>
            </a:avLst>
          </a:prstGeom>
          <a:solidFill>
            <a:srgbClr val="F2BD7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  <p:sp>
        <p:nvSpPr>
          <p:cNvPr id="247" name="Textfeld 13"/>
          <p:cNvSpPr txBox="1"/>
          <p:nvPr/>
        </p:nvSpPr>
        <p:spPr>
          <a:xfrm>
            <a:off x="3633539" y="1104767"/>
            <a:ext cx="1099981" cy="173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34290" bIns="34290">
            <a:spAutoFit/>
          </a:bodyPr>
          <a:lstStyle>
            <a:lvl1pPr algn="l" defTabSz="914400">
              <a:defRPr b="0">
                <a:latin typeface="Charter Roman"/>
                <a:ea typeface="Charter Roman"/>
                <a:cs typeface="Charter Roman"/>
                <a:sym typeface="Charter Roman"/>
              </a:defRPr>
            </a:lvl1pPr>
          </a:lstStyle>
          <a:p>
            <a:r>
              <a:rPr sz="675"/>
              <a:t>C. Caesar and D. Savran</a:t>
            </a:r>
          </a:p>
        </p:txBody>
      </p:sp>
      <p:sp>
        <p:nvSpPr>
          <p:cNvPr id="248" name="Scintillating Fiber Tracker…"/>
          <p:cNvSpPr txBox="1"/>
          <p:nvPr/>
        </p:nvSpPr>
        <p:spPr>
          <a:xfrm>
            <a:off x="254828" y="981493"/>
            <a:ext cx="2887009" cy="47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defTabSz="342900">
              <a:defRPr sz="5000">
                <a:solidFill>
                  <a:srgbClr val="0070C0"/>
                </a:solidFill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1875"/>
              <a:t>Scintillating Fiber Tracker</a:t>
            </a:r>
            <a:endParaRPr sz="863"/>
          </a:p>
          <a:p>
            <a:pPr defTabSz="342900">
              <a:defRPr sz="2600">
                <a:solidFill>
                  <a:srgbClr val="0070C0"/>
                </a:solidFill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975"/>
              <a:t>4d Tracking at High Rate with High Dynamic Range</a:t>
            </a:r>
          </a:p>
        </p:txBody>
      </p:sp>
      <p:sp>
        <p:nvSpPr>
          <p:cNvPr id="249" name="Inspecting with microscope"/>
          <p:cNvSpPr txBox="1"/>
          <p:nvPr/>
        </p:nvSpPr>
        <p:spPr>
          <a:xfrm>
            <a:off x="3160260" y="3275886"/>
            <a:ext cx="1413849" cy="17697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2400">
                <a:latin typeface="Charter Roman"/>
                <a:ea typeface="Charter Roman"/>
                <a:cs typeface="Charter Roman"/>
                <a:sym typeface="Charter Roman"/>
              </a:defRPr>
            </a:lvl1pPr>
          </a:lstStyle>
          <a:p>
            <a:r>
              <a:rPr sz="900"/>
              <a:t>Inspecting with microscope</a:t>
            </a:r>
          </a:p>
        </p:txBody>
      </p:sp>
      <p:sp>
        <p:nvSpPr>
          <p:cNvPr id="250" name="Infrastructure upgrades"/>
          <p:cNvSpPr txBox="1"/>
          <p:nvPr/>
        </p:nvSpPr>
        <p:spPr>
          <a:xfrm>
            <a:off x="6435142" y="1091139"/>
            <a:ext cx="1923604" cy="25776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800" b="0" u="sng">
                <a:latin typeface="Charter Roman"/>
                <a:ea typeface="Charter Roman"/>
                <a:cs typeface="Charter Roman"/>
                <a:sym typeface="Charter Roman"/>
              </a:defRPr>
            </a:lvl1pPr>
          </a:lstStyle>
          <a:p>
            <a:r>
              <a:rPr sz="1425"/>
              <a:t>Infrastructure upgrades</a:t>
            </a:r>
          </a:p>
        </p:txBody>
      </p:sp>
      <p:sp>
        <p:nvSpPr>
          <p:cNvPr id="251" name="Double layer 10x10 cm2…"/>
          <p:cNvSpPr txBox="1"/>
          <p:nvPr/>
        </p:nvSpPr>
        <p:spPr>
          <a:xfrm>
            <a:off x="7540133" y="5578355"/>
            <a:ext cx="1255152" cy="3040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>
              <a:defRPr sz="2300">
                <a:solidFill>
                  <a:srgbClr val="FFFFFF"/>
                </a:solidFill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863"/>
              <a:t>Double layer 10x10 cm2</a:t>
            </a:r>
          </a:p>
          <a:p>
            <a:pPr>
              <a:defRPr sz="2300">
                <a:solidFill>
                  <a:srgbClr val="FFFFFF"/>
                </a:solidFill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863"/>
              <a:t>3 mm hole in the middle </a:t>
            </a:r>
          </a:p>
        </p:txBody>
      </p:sp>
      <p:sp>
        <p:nvSpPr>
          <p:cNvPr id="252" name="7"/>
          <p:cNvSpPr txBox="1"/>
          <p:nvPr/>
        </p:nvSpPr>
        <p:spPr>
          <a:xfrm>
            <a:off x="9024360" y="5847005"/>
            <a:ext cx="81754" cy="14234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r>
              <a:rPr sz="675"/>
              <a:t>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DDF6C5-BE33-714A-AFB7-EDC40E4DEAA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412504" y="6446851"/>
            <a:ext cx="566975" cy="230809"/>
          </a:xfrm>
        </p:spPr>
        <p:txBody>
          <a:bodyPr/>
          <a:lstStyle/>
          <a:p>
            <a:fld id="{86CB4B4D-7CA3-9044-876B-883B54F8677D}" type="slidenum">
              <a:rPr lang="en-ES" sz="1800" smtClean="0"/>
              <a:t>17</a:t>
            </a:fld>
            <a:endParaRPr lang="en-ES" sz="1800"/>
          </a:p>
        </p:txBody>
      </p:sp>
      <p:sp>
        <p:nvSpPr>
          <p:cNvPr id="29" name="TextBox 58">
            <a:extLst>
              <a:ext uri="{FF2B5EF4-FFF2-40B4-BE49-F238E27FC236}">
                <a16:creationId xmlns:a16="http://schemas.microsoft.com/office/drawing/2014/main" id="{DB0F741C-0B86-D944-9EDA-1C010F4843EE}"/>
              </a:ext>
            </a:extLst>
          </p:cNvPr>
          <p:cNvSpPr txBox="1"/>
          <p:nvPr/>
        </p:nvSpPr>
        <p:spPr>
          <a:xfrm>
            <a:off x="5607714" y="147519"/>
            <a:ext cx="3322807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</a:rPr>
              <a:t>Square fibers 	0.2x0.2 mm</a:t>
            </a:r>
            <a:r>
              <a:rPr lang="en-US" baseline="30000" dirty="0">
                <a:solidFill>
                  <a:prstClr val="black"/>
                </a:solidFill>
                <a:latin typeface="Arial" charset="0"/>
              </a:rPr>
              <a:t>2</a:t>
            </a:r>
            <a:endParaRPr lang="en-US" dirty="0">
              <a:solidFill>
                <a:prstClr val="black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  <a:sym typeface="Wingdings"/>
              </a:rPr>
              <a:t>Number of fibers 	~ 10</a:t>
            </a:r>
            <a:r>
              <a:rPr lang="en-US" baseline="30000" dirty="0">
                <a:solidFill>
                  <a:prstClr val="black"/>
                </a:solidFill>
                <a:latin typeface="Arial" charset="0"/>
                <a:sym typeface="Wingdings"/>
              </a:rPr>
              <a:t>4</a:t>
            </a:r>
            <a:r>
              <a:rPr lang="en-US" dirty="0">
                <a:solidFill>
                  <a:prstClr val="black"/>
                </a:solidFill>
                <a:latin typeface="Arial" charset="0"/>
                <a:sym typeface="Wingdings"/>
              </a:rPr>
              <a:t> fibers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  <a:sym typeface="Wingdings"/>
              </a:rPr>
              <a:t> 60 </a:t>
            </a:r>
            <a:r>
              <a:rPr lang="en-US" dirty="0">
                <a:solidFill>
                  <a:prstClr val="black"/>
                </a:solidFill>
                <a:latin typeface="Symbol" pitchFamily="2" charset="2"/>
                <a:sym typeface="Wingdings"/>
              </a:rPr>
              <a:t>m</a:t>
            </a:r>
            <a:r>
              <a:rPr lang="en-US" dirty="0">
                <a:solidFill>
                  <a:prstClr val="black"/>
                </a:solidFill>
                <a:latin typeface="Arial" charset="0"/>
                <a:sym typeface="Wingdings"/>
              </a:rPr>
              <a:t>m resolution</a:t>
            </a:r>
            <a:endParaRPr lang="en-US" baseline="30000" dirty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965200" y="138646"/>
            <a:ext cx="7061200" cy="622577"/>
          </a:xfrm>
        </p:spPr>
        <p:txBody>
          <a:bodyPr>
            <a:noAutofit/>
          </a:bodyPr>
          <a:lstStyle/>
          <a:p>
            <a:r>
              <a:rPr lang="es-ES" sz="2000" dirty="0"/>
              <a:t>R3B </a:t>
            </a:r>
            <a:r>
              <a:rPr lang="es-ES" sz="2000" dirty="0" err="1"/>
              <a:t>Summary</a:t>
            </a:r>
            <a:r>
              <a:rPr lang="es-ES" sz="2000" dirty="0"/>
              <a:t>:</a:t>
            </a:r>
            <a:br>
              <a:rPr lang="es-ES" sz="2000" dirty="0"/>
            </a:br>
            <a:r>
              <a:rPr lang="es-ES" sz="2000" dirty="0"/>
              <a:t>Schedule and </a:t>
            </a:r>
            <a:r>
              <a:rPr lang="es-ES" sz="2000" dirty="0" err="1"/>
              <a:t>first</a:t>
            </a:r>
            <a:r>
              <a:rPr lang="es-ES" sz="2000" dirty="0"/>
              <a:t> </a:t>
            </a:r>
            <a:r>
              <a:rPr lang="es-ES" sz="2000" dirty="0" err="1"/>
              <a:t>experiments</a:t>
            </a:r>
            <a:r>
              <a:rPr lang="es-ES" sz="2000" dirty="0"/>
              <a:t> @ GSI in Cave C</a:t>
            </a:r>
            <a:endParaRPr lang="es-ES" sz="2000" dirty="0">
              <a:effectLst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18</a:t>
            </a:fld>
            <a:endParaRPr lang="es-ES"/>
          </a:p>
        </p:txBody>
      </p:sp>
      <p:pic>
        <p:nvPicPr>
          <p:cNvPr id="7" name="Imagen 6" descr="Captura de pantalla 2015-04-10 a la(s) 12.41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418" y="1449670"/>
            <a:ext cx="4058328" cy="21600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55754" y="1028702"/>
            <a:ext cx="84267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2020  </a:t>
            </a:r>
            <a:r>
              <a:rPr lang="en-US" b="1" dirty="0">
                <a:solidFill>
                  <a:srgbClr val="00B050"/>
                </a:solidFill>
              </a:rPr>
              <a:t>   50% </a:t>
            </a:r>
            <a:r>
              <a:rPr lang="en-US" b="1" dirty="0" err="1">
                <a:solidFill>
                  <a:srgbClr val="00B050"/>
                </a:solidFill>
              </a:rPr>
              <a:t>NeuLAND</a:t>
            </a:r>
            <a:r>
              <a:rPr lang="en-US" b="1" dirty="0">
                <a:solidFill>
                  <a:srgbClr val="00B050"/>
                </a:solidFill>
              </a:rPr>
              <a:t> and 50% CALIFA &amp; Si-Tracker + tracking detector prototypes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Liquid Hydrogen target (LH</a:t>
            </a:r>
            <a:r>
              <a:rPr lang="en-US" b="1" baseline="-25000" dirty="0">
                <a:solidFill>
                  <a:srgbClr val="00B050"/>
                </a:solidFill>
              </a:rPr>
              <a:t>2</a:t>
            </a:r>
            <a:r>
              <a:rPr lang="en-US" b="1" dirty="0">
                <a:solidFill>
                  <a:srgbClr val="00B050"/>
                </a:solidFill>
              </a:rPr>
              <a:t>)</a:t>
            </a:r>
          </a:p>
          <a:p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>
                <a:solidFill>
                  <a:srgbClr val="0000FF"/>
                </a:solidFill>
              </a:rPr>
              <a:t>2019-23 	Physics runs at GSI (Cave C) (phase 0) </a:t>
            </a:r>
          </a:p>
          <a:p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>
                <a:solidFill>
                  <a:srgbClr val="008000"/>
                </a:solidFill>
              </a:rPr>
              <a:t>2024 - 2025? Move to HEC- cave @FAIR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19254" y="3471475"/>
            <a:ext cx="923048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Experiments will make use of uniqueness of R3B: </a:t>
            </a:r>
          </a:p>
          <a:p>
            <a:pPr marL="285750" indent="-285750">
              <a:buFontTx/>
              <a:buChar char="-"/>
            </a:pPr>
            <a:r>
              <a:rPr lang="en-GB" dirty="0"/>
              <a:t>Reactions at high beam energies up to 1 </a:t>
            </a:r>
            <a:r>
              <a:rPr lang="en-GB" dirty="0" err="1"/>
              <a:t>GeV</a:t>
            </a:r>
            <a:r>
              <a:rPr lang="en-GB" dirty="0"/>
              <a:t>/u</a:t>
            </a:r>
          </a:p>
          <a:p>
            <a:pPr marL="285750" indent="-285750">
              <a:buFontTx/>
              <a:buChar char="-"/>
            </a:pPr>
            <a:r>
              <a:rPr lang="en-GB" dirty="0"/>
              <a:t>Tracking and identification capability for the heaviest ions</a:t>
            </a:r>
          </a:p>
          <a:p>
            <a:pPr marL="285750" indent="-285750">
              <a:buFontTx/>
              <a:buChar char="-"/>
            </a:pPr>
            <a:r>
              <a:rPr lang="en-GB" dirty="0"/>
              <a:t>Multi-neutron tracking capability, high-efficiency calorimeter </a:t>
            </a:r>
          </a:p>
          <a:p>
            <a:pPr marL="285750" indent="-285750">
              <a:buFontTx/>
              <a:buChar char="-"/>
            </a:pPr>
            <a:endParaRPr lang="en-GB" sz="800" dirty="0"/>
          </a:p>
          <a:p>
            <a:r>
              <a:rPr lang="en-GB" b="1" dirty="0"/>
              <a:t>Experiments possible for the first time: </a:t>
            </a:r>
          </a:p>
          <a:p>
            <a:pPr marL="285750" indent="-285750">
              <a:buFontTx/>
              <a:buChar char="-"/>
            </a:pPr>
            <a:r>
              <a:rPr lang="en-GB" dirty="0"/>
              <a:t>4 neutron decays beyond the drip-line and for heavier n-rich isotopes</a:t>
            </a:r>
          </a:p>
          <a:p>
            <a:pPr marL="285750" indent="-285750">
              <a:buFontTx/>
              <a:buChar char="-"/>
            </a:pPr>
            <a:r>
              <a:rPr lang="en-GB" dirty="0"/>
              <a:t>Kinematically complete measurements of quasi-free nucleon knockout reactions</a:t>
            </a:r>
          </a:p>
          <a:p>
            <a:pPr marL="285750" indent="-285750">
              <a:buFontTx/>
              <a:buChar char="-"/>
            </a:pPr>
            <a:r>
              <a:rPr lang="en-GB" dirty="0"/>
              <a:t>Electric dipole and quadrupole response of Sn nuclei beyond N=82,  and of neutron-rich </a:t>
            </a:r>
            <a:r>
              <a:rPr lang="en-GB" dirty="0" err="1"/>
              <a:t>Pb</a:t>
            </a:r>
            <a:r>
              <a:rPr lang="en-GB" dirty="0"/>
              <a:t> isotopes (polarizability, symmetry energy) </a:t>
            </a:r>
          </a:p>
          <a:p>
            <a:pPr marL="285750" indent="-285750">
              <a:buFontTx/>
              <a:buChar char="-"/>
            </a:pPr>
            <a:r>
              <a:rPr lang="en-GB" dirty="0"/>
              <a:t>Fission barriers from (p,2p) reactions (  </a:t>
            </a:r>
            <a:r>
              <a:rPr lang="en-GB" dirty="0">
                <a:latin typeface="Wingdings"/>
              </a:rPr>
              <a:t> </a:t>
            </a:r>
            <a:r>
              <a:rPr lang="en-GB" dirty="0"/>
              <a:t>r-process)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83D393-B500-F64A-AAE3-DDAF9B3092B5}"/>
              </a:ext>
            </a:extLst>
          </p:cNvPr>
          <p:cNvSpPr txBox="1"/>
          <p:nvPr/>
        </p:nvSpPr>
        <p:spPr>
          <a:xfrm>
            <a:off x="119254" y="2021089"/>
            <a:ext cx="845946" cy="305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190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S393 </a:t>
            </a:r>
            <a:r>
              <a:rPr lang="es-ES" dirty="0" err="1"/>
              <a:t>experiment</a:t>
            </a:r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0" y="5854291"/>
            <a:ext cx="3301999" cy="365125"/>
          </a:xfrm>
        </p:spPr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482486" y="5823594"/>
            <a:ext cx="646394" cy="365125"/>
          </a:xfrm>
        </p:spPr>
        <p:txBody>
          <a:bodyPr/>
          <a:lstStyle/>
          <a:p>
            <a:fld id="{CBF7A88B-9D4D-4E41-BDD8-D7C9C30E771E}" type="slidenum">
              <a:rPr lang="es-ES" smtClean="0"/>
              <a:t>19</a:t>
            </a:fld>
            <a:endParaRPr lang="es-ES"/>
          </a:p>
        </p:txBody>
      </p:sp>
      <p:pic>
        <p:nvPicPr>
          <p:cNvPr id="5" name="Picture 2" descr="D:\Dropbox\images_presentation\nucleich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95941"/>
            <a:ext cx="5575002" cy="3801659"/>
          </a:xfrm>
          <a:prstGeom prst="rect">
            <a:avLst/>
          </a:prstGeom>
          <a:noFill/>
        </p:spPr>
      </p:pic>
      <p:sp>
        <p:nvSpPr>
          <p:cNvPr id="6" name="Slide Number Placeholder 49"/>
          <p:cNvSpPr txBox="1">
            <a:spLocks/>
          </p:cNvSpPr>
          <p:nvPr/>
        </p:nvSpPr>
        <p:spPr>
          <a:xfrm>
            <a:off x="8261350" y="5797550"/>
            <a:ext cx="85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44759D-0EFF-4FB2-9CCE-04E00944F0F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1520" y="764704"/>
            <a:ext cx="8208912" cy="50440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s-ES" sz="2400" dirty="0" err="1"/>
              <a:t>Study</a:t>
            </a:r>
            <a:r>
              <a:rPr lang="es-ES" sz="2400" dirty="0"/>
              <a:t> of light neutro-</a:t>
            </a:r>
            <a:r>
              <a:rPr lang="es-ES" sz="2400" dirty="0" err="1"/>
              <a:t>rich</a:t>
            </a:r>
            <a:r>
              <a:rPr lang="es-ES" sz="2400" dirty="0"/>
              <a:t> </a:t>
            </a:r>
            <a:r>
              <a:rPr lang="es-ES" sz="2400" dirty="0" err="1"/>
              <a:t>nuclei</a:t>
            </a:r>
            <a:r>
              <a:rPr lang="es-ES" sz="2400" dirty="0"/>
              <a:t> </a:t>
            </a:r>
            <a:r>
              <a:rPr lang="es-ES" sz="2400" dirty="0" err="1"/>
              <a:t>using</a:t>
            </a:r>
            <a:r>
              <a:rPr lang="es-ES" sz="2400" dirty="0"/>
              <a:t> </a:t>
            </a:r>
            <a:r>
              <a:rPr lang="es-ES" sz="2400" dirty="0" err="1"/>
              <a:t>kinematically</a:t>
            </a:r>
            <a:r>
              <a:rPr lang="es-ES" sz="2400" dirty="0"/>
              <a:t> complete </a:t>
            </a:r>
            <a:r>
              <a:rPr lang="es-ES" sz="2400" dirty="0" err="1"/>
              <a:t>measurements</a:t>
            </a:r>
            <a:r>
              <a:rPr lang="es-ES" sz="2400" dirty="0"/>
              <a:t> in </a:t>
            </a:r>
            <a:r>
              <a:rPr lang="es-ES" sz="2400" dirty="0" err="1"/>
              <a:t>inverse</a:t>
            </a:r>
            <a:r>
              <a:rPr lang="es-ES" sz="2400" dirty="0"/>
              <a:t> </a:t>
            </a:r>
            <a:r>
              <a:rPr lang="es-ES" sz="2400" dirty="0" err="1"/>
              <a:t>kinematics</a:t>
            </a:r>
            <a:r>
              <a:rPr lang="es-ES" sz="2400" dirty="0"/>
              <a:t> @ GSI</a:t>
            </a:r>
          </a:p>
          <a:p>
            <a:pPr marL="0" indent="0" algn="ctr">
              <a:buNone/>
              <a:defRPr/>
            </a:pPr>
            <a:r>
              <a:rPr lang="es-ES" sz="2400" dirty="0" err="1"/>
              <a:t>quasi</a:t>
            </a:r>
            <a:r>
              <a:rPr lang="es-ES" sz="2400" dirty="0"/>
              <a:t>-free </a:t>
            </a:r>
            <a:r>
              <a:rPr lang="es-ES" sz="2400" dirty="0" err="1"/>
              <a:t>scattering</a:t>
            </a:r>
            <a:r>
              <a:rPr lang="es-ES" sz="2400" dirty="0"/>
              <a:t>: </a:t>
            </a:r>
            <a:r>
              <a:rPr lang="es-ES" sz="2400" baseline="30000" dirty="0"/>
              <a:t>14</a:t>
            </a:r>
            <a:r>
              <a:rPr lang="es-ES" sz="2400" dirty="0"/>
              <a:t>B(p,2p)</a:t>
            </a:r>
            <a:r>
              <a:rPr lang="es-ES" sz="2400" baseline="30000" dirty="0"/>
              <a:t>13</a:t>
            </a:r>
            <a:r>
              <a:rPr lang="es-ES" sz="2400" dirty="0"/>
              <a:t>Be   </a:t>
            </a:r>
          </a:p>
          <a:p>
            <a:pPr>
              <a:defRPr/>
            </a:pPr>
            <a:endParaRPr lang="es-ES" sz="2400" dirty="0"/>
          </a:p>
          <a:p>
            <a:pPr>
              <a:defRPr/>
            </a:pPr>
            <a:endParaRPr lang="es-ES" sz="24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dirty="0"/>
          </a:p>
          <a:p>
            <a:pPr>
              <a:defRPr/>
            </a:pPr>
            <a:endParaRPr lang="es-E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12160" y="4568800"/>
            <a:ext cx="2880320" cy="8287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en-GB" sz="1800" dirty="0"/>
              <a:t>Study the precursor to the </a:t>
            </a:r>
            <a:r>
              <a:rPr lang="en-GB" sz="1800" dirty="0" err="1"/>
              <a:t>borromean</a:t>
            </a:r>
            <a:r>
              <a:rPr lang="en-GB" sz="1800" dirty="0"/>
              <a:t> nuclei </a:t>
            </a:r>
            <a:r>
              <a:rPr lang="en-GB" sz="1800" baseline="30000" dirty="0"/>
              <a:t>14</a:t>
            </a:r>
            <a:r>
              <a:rPr lang="en-GB" sz="1800" dirty="0"/>
              <a:t>Be</a:t>
            </a:r>
            <a:endParaRPr lang="es-ES" sz="24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dirty="0"/>
          </a:p>
          <a:p>
            <a:pPr>
              <a:defRPr/>
            </a:pPr>
            <a:endParaRPr lang="es-ES" sz="2400" dirty="0"/>
          </a:p>
        </p:txBody>
      </p:sp>
      <p:grpSp>
        <p:nvGrpSpPr>
          <p:cNvPr id="9" name="Group 80"/>
          <p:cNvGrpSpPr/>
          <p:nvPr/>
        </p:nvGrpSpPr>
        <p:grpSpPr>
          <a:xfrm>
            <a:off x="3419872" y="3200648"/>
            <a:ext cx="5256584" cy="1872208"/>
            <a:chOff x="3419872" y="3861048"/>
            <a:chExt cx="5256584" cy="1872208"/>
          </a:xfrm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5696157" y="3861048"/>
              <a:ext cx="758705" cy="9360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baseline="30000" dirty="0">
                  <a:latin typeface="Bookman Old Style" pitchFamily="18" charset="0"/>
                  <a:cs typeface="+mn-cs"/>
                </a:rPr>
                <a:t>16</a:t>
              </a:r>
              <a:r>
                <a:rPr lang="en-US" b="1" dirty="0">
                  <a:latin typeface="Bookman Old Style" pitchFamily="18" charset="0"/>
                  <a:cs typeface="+mn-cs"/>
                </a:rPr>
                <a:t>B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Bookman Old Style" pitchFamily="18" charset="0"/>
                  <a:cs typeface="+mn-cs"/>
                </a:rPr>
                <a:t>Unbound</a:t>
              </a:r>
            </a:p>
          </p:txBody>
        </p:sp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4937451" y="4797204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14</a:t>
              </a:r>
              <a:r>
                <a:rPr lang="en-US" b="1" dirty="0">
                  <a:latin typeface="Bookman Old Style" pitchFamily="18" charset="0"/>
                </a:rPr>
                <a:t>Be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4.35ms</a:t>
              </a:r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4937451" y="3861048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15</a:t>
              </a:r>
              <a:r>
                <a:rPr lang="en-US" b="1" dirty="0">
                  <a:latin typeface="Bookman Old Style" pitchFamily="18" charset="0"/>
                </a:rPr>
                <a:t>B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9.93ms</a:t>
              </a:r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4178577" y="3861048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14</a:t>
              </a:r>
              <a:r>
                <a:rPr lang="en-US" b="1" dirty="0">
                  <a:latin typeface="Bookman Old Style" pitchFamily="18" charset="0"/>
                </a:rPr>
                <a:t>B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12.5ms</a:t>
              </a:r>
            </a:p>
          </p:txBody>
        </p:sp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4178577" y="4797204"/>
              <a:ext cx="758705" cy="9360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baseline="30000" dirty="0">
                  <a:latin typeface="Bookman Old Style" pitchFamily="18" charset="0"/>
                  <a:cs typeface="+mn-cs"/>
                </a:rPr>
                <a:t>13</a:t>
              </a:r>
              <a:r>
                <a:rPr lang="en-US" b="1" dirty="0">
                  <a:latin typeface="Bookman Old Style" pitchFamily="18" charset="0"/>
                  <a:cs typeface="+mn-cs"/>
                </a:rPr>
                <a:t>Be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Bookman Old Style" pitchFamily="18" charset="0"/>
                  <a:cs typeface="+mn-cs"/>
                </a:rPr>
                <a:t>Unbound</a:t>
              </a:r>
            </a:p>
          </p:txBody>
        </p:sp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>
              <a:off x="7183846" y="3861048"/>
              <a:ext cx="758705" cy="9360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baseline="30000" dirty="0">
                  <a:latin typeface="Bookman Old Style" pitchFamily="18" charset="0"/>
                  <a:cs typeface="+mn-cs"/>
                </a:rPr>
                <a:t>18</a:t>
              </a:r>
              <a:r>
                <a:rPr lang="en-US" b="1" dirty="0">
                  <a:latin typeface="Bookman Old Style" pitchFamily="18" charset="0"/>
                  <a:cs typeface="+mn-cs"/>
                </a:rPr>
                <a:t>B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Bookman Old Style" pitchFamily="18" charset="0"/>
                  <a:cs typeface="+mn-cs"/>
                </a:rPr>
                <a:t>Unbound</a:t>
              </a: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7917751" y="3861048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19</a:t>
              </a:r>
              <a:r>
                <a:rPr lang="en-US" b="1" dirty="0">
                  <a:latin typeface="Bookman Old Style" pitchFamily="18" charset="0"/>
                </a:rPr>
                <a:t>B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2.92 </a:t>
              </a:r>
              <a:r>
                <a:rPr lang="en-US" sz="1200" dirty="0" err="1">
                  <a:latin typeface="Bookman Old Style" pitchFamily="18" charset="0"/>
                </a:rPr>
                <a:t>ms</a:t>
              </a:r>
              <a:endParaRPr lang="en-US" sz="1200" dirty="0">
                <a:latin typeface="Bookman Old Style" pitchFamily="18" charset="0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6415010" y="3861048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17</a:t>
              </a:r>
              <a:r>
                <a:rPr lang="en-US" b="1" dirty="0">
                  <a:latin typeface="Bookman Old Style" pitchFamily="18" charset="0"/>
                </a:rPr>
                <a:t>B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5.08ms</a:t>
              </a:r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>
              <a:off x="3419872" y="3861048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13</a:t>
              </a:r>
              <a:r>
                <a:rPr lang="en-US" b="1" dirty="0">
                  <a:latin typeface="Bookman Old Style" pitchFamily="18" charset="0"/>
                </a:rPr>
                <a:t>B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17.3ms</a:t>
              </a:r>
            </a:p>
          </p:txBody>
        </p:sp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3419872" y="4797204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12</a:t>
              </a:r>
              <a:r>
                <a:rPr lang="en-US" b="1" dirty="0">
                  <a:latin typeface="Bookman Old Style" pitchFamily="18" charset="0"/>
                </a:rPr>
                <a:t>Be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21.5 </a:t>
              </a:r>
              <a:r>
                <a:rPr lang="en-US" sz="1200" dirty="0" err="1">
                  <a:latin typeface="Bookman Old Style" pitchFamily="18" charset="0"/>
                </a:rPr>
                <a:t>ms</a:t>
              </a:r>
              <a:endParaRPr lang="en-US" sz="1200" dirty="0">
                <a:latin typeface="Bookman Old Style" pitchFamily="18" charset="0"/>
              </a:endParaRPr>
            </a:p>
          </p:txBody>
        </p:sp>
      </p:grpSp>
      <p:cxnSp>
        <p:nvCxnSpPr>
          <p:cNvPr id="20" name="33 Conector recto"/>
          <p:cNvCxnSpPr/>
          <p:nvPr/>
        </p:nvCxnSpPr>
        <p:spPr>
          <a:xfrm flipV="1">
            <a:off x="323528" y="3200648"/>
            <a:ext cx="3096344" cy="28083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33 Conector recto"/>
          <p:cNvCxnSpPr/>
          <p:nvPr/>
        </p:nvCxnSpPr>
        <p:spPr>
          <a:xfrm flipV="1">
            <a:off x="323528" y="5072856"/>
            <a:ext cx="3096344" cy="9361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7183846" y="2211275"/>
            <a:ext cx="111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G. Ribeiro</a:t>
            </a:r>
          </a:p>
        </p:txBody>
      </p:sp>
    </p:spTree>
    <p:extLst>
      <p:ext uri="{BB962C8B-B14F-4D97-AF65-F5344CB8AC3E}">
        <p14:creationId xmlns:p14="http://schemas.microsoft.com/office/powerpoint/2010/main" val="8372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C1FB7FD-D3C0-A94F-AC64-C7F4E68C1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2D9D618-5292-BF49-B4CB-75A3FD325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</a:t>
            </a:fld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B9013FC-35E5-5347-93F0-41A6BB253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6" y="1109382"/>
            <a:ext cx="9099165" cy="532503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C9DB621-376E-2B4D-BB36-81F08DA69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433" y="43830"/>
            <a:ext cx="3076460" cy="106555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BB82D9E-6765-6C45-B7E0-383BFD6B81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6514" y="0"/>
            <a:ext cx="1547296" cy="11093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0C333E-2E75-F04C-ADF5-F7E4B5F10E58}"/>
              </a:ext>
            </a:extLst>
          </p:cNvPr>
          <p:cNvSpPr txBox="1"/>
          <p:nvPr/>
        </p:nvSpPr>
        <p:spPr>
          <a:xfrm>
            <a:off x="5841373" y="391940"/>
            <a:ext cx="275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/>
              <a:t>en un futuro no muy lejano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81DAEB-156D-6F44-9818-1F16FC10F15F}"/>
              </a:ext>
            </a:extLst>
          </p:cNvPr>
          <p:cNvSpPr txBox="1"/>
          <p:nvPr/>
        </p:nvSpPr>
        <p:spPr>
          <a:xfrm>
            <a:off x="6340510" y="2130250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SIS100</a:t>
            </a:r>
          </a:p>
        </p:txBody>
      </p:sp>
    </p:spTree>
    <p:extLst>
      <p:ext uri="{BB962C8B-B14F-4D97-AF65-F5344CB8AC3E}">
        <p14:creationId xmlns:p14="http://schemas.microsoft.com/office/powerpoint/2010/main" val="2739101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0250" y="77759"/>
            <a:ext cx="6862088" cy="622577"/>
          </a:xfrm>
        </p:spPr>
        <p:txBody>
          <a:bodyPr>
            <a:normAutofit fontScale="90000"/>
          </a:bodyPr>
          <a:lstStyle/>
          <a:p>
            <a:r>
              <a:rPr lang="es-ES" dirty="0" err="1">
                <a:latin typeface="Comic Sans MS" panose="030F0902030302020204" pitchFamily="66" charset="0"/>
              </a:rPr>
              <a:t>Quasi</a:t>
            </a:r>
            <a:r>
              <a:rPr lang="es-ES" dirty="0">
                <a:latin typeface="Comic Sans MS" panose="030F0902030302020204" pitchFamily="66" charset="0"/>
              </a:rPr>
              <a:t>-Free </a:t>
            </a:r>
            <a:r>
              <a:rPr lang="es-ES" dirty="0" err="1">
                <a:latin typeface="Comic Sans MS" panose="030F0902030302020204" pitchFamily="66" charset="0"/>
              </a:rPr>
              <a:t>Scattering</a:t>
            </a:r>
            <a:r>
              <a:rPr lang="es-ES" dirty="0">
                <a:latin typeface="Comic Sans MS" panose="030F0902030302020204" pitchFamily="66" charset="0"/>
              </a:rPr>
              <a:t>: </a:t>
            </a:r>
            <a:r>
              <a:rPr lang="es-ES" dirty="0" err="1">
                <a:latin typeface="Comic Sans MS" panose="030F0902030302020204" pitchFamily="66" charset="0"/>
              </a:rPr>
              <a:t>Knockout</a:t>
            </a:r>
            <a:r>
              <a:rPr lang="es-ES" dirty="0">
                <a:latin typeface="Comic Sans MS" panose="030F0902030302020204" pitchFamily="66" charset="0"/>
              </a:rPr>
              <a:t> </a:t>
            </a:r>
            <a:r>
              <a:rPr lang="es-ES" dirty="0" err="1">
                <a:latin typeface="Comic Sans MS" panose="030F0902030302020204" pitchFamily="66" charset="0"/>
              </a:rPr>
              <a:t>reaction</a:t>
            </a:r>
            <a:endParaRPr lang="es-ES" dirty="0">
              <a:latin typeface="Comic Sans MS" panose="030F0902030302020204" pitchFamily="66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20</a:t>
            </a:fld>
            <a:endParaRPr lang="es-ES"/>
          </a:p>
        </p:txBody>
      </p:sp>
      <p:sp>
        <p:nvSpPr>
          <p:cNvPr id="5" name="Rounded Rectangle 132"/>
          <p:cNvSpPr/>
          <p:nvPr/>
        </p:nvSpPr>
        <p:spPr bwMode="auto">
          <a:xfrm>
            <a:off x="3487445" y="667514"/>
            <a:ext cx="2176210" cy="442267"/>
          </a:xfrm>
          <a:prstGeom prst="roundRect">
            <a:avLst/>
          </a:prstGeom>
          <a:solidFill>
            <a:srgbClr val="00B8FF">
              <a:alpha val="3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0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14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B(p,2p)</a:t>
            </a:r>
            <a:r>
              <a:rPr kumimoji="0" lang="en-US" sz="20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13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Be </a:t>
            </a:r>
          </a:p>
          <a:p>
            <a:pPr marL="0" marR="0" lvl="0" indent="0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" name="1 Marcador de contenido"/>
          <p:cNvSpPr txBox="1">
            <a:spLocks/>
          </p:cNvSpPr>
          <p:nvPr/>
        </p:nvSpPr>
        <p:spPr>
          <a:xfrm>
            <a:off x="220353" y="1433984"/>
            <a:ext cx="268289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dirty="0" err="1">
                <a:latin typeface="Calibri" pitchFamily="34" charset="0"/>
              </a:rPr>
              <a:t>Direct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Reaction</a:t>
            </a:r>
            <a:r>
              <a:rPr lang="es-ES" sz="2000" dirty="0">
                <a:latin typeface="Calibri" pitchFamily="34" charset="0"/>
              </a:rPr>
              <a:t>:  </a:t>
            </a:r>
            <a:r>
              <a:rPr lang="es-ES" sz="2000" dirty="0" err="1">
                <a:latin typeface="Calibri" pitchFamily="34" charset="0"/>
              </a:rPr>
              <a:t>quick</a:t>
            </a:r>
            <a:r>
              <a:rPr lang="es-ES" sz="2000" dirty="0">
                <a:latin typeface="Calibri" pitchFamily="34" charset="0"/>
              </a:rPr>
              <a:t> and </a:t>
            </a:r>
            <a:r>
              <a:rPr lang="es-ES" sz="2000" dirty="0" err="1">
                <a:latin typeface="Calibri" pitchFamily="34" charset="0"/>
              </a:rPr>
              <a:t>direct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from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initial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to</a:t>
            </a:r>
            <a:r>
              <a:rPr lang="es-ES" sz="2000" b="1" dirty="0">
                <a:latin typeface="Calibri" pitchFamily="34" charset="0"/>
              </a:rPr>
              <a:t> final </a:t>
            </a:r>
            <a:r>
              <a:rPr lang="es-ES" sz="2000" b="1" dirty="0" err="1">
                <a:latin typeface="Calibri" pitchFamily="34" charset="0"/>
              </a:rPr>
              <a:t>states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without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intermediate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compound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state</a:t>
            </a:r>
            <a:r>
              <a:rPr lang="es-ES" sz="2000" dirty="0">
                <a:latin typeface="Calibri" pitchFamily="34" charset="0"/>
              </a:rPr>
              <a:t>.</a:t>
            </a:r>
            <a:br>
              <a:rPr lang="es-ES" sz="2000" dirty="0">
                <a:latin typeface="Calibri" pitchFamily="34" charset="0"/>
              </a:rPr>
            </a:br>
            <a:endParaRPr lang="es-ES" sz="2000" dirty="0">
              <a:latin typeface="Calibri" pitchFamily="34" charset="0"/>
            </a:endParaRPr>
          </a:p>
          <a:p>
            <a:r>
              <a:rPr lang="es-ES" sz="2000" dirty="0" err="1">
                <a:latin typeface="Calibri" pitchFamily="34" charset="0"/>
              </a:rPr>
              <a:t>If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both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outgoing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particles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have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the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same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masses</a:t>
            </a:r>
            <a:r>
              <a:rPr lang="es-ES" sz="2000" dirty="0">
                <a:latin typeface="Calibri" pitchFamily="34" charset="0"/>
              </a:rPr>
              <a:t>, in </a:t>
            </a:r>
            <a:r>
              <a:rPr lang="es-ES" sz="2000" dirty="0" err="1">
                <a:latin typeface="Calibri" pitchFamily="34" charset="0"/>
              </a:rPr>
              <a:t>the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lab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system</a:t>
            </a:r>
            <a:r>
              <a:rPr lang="es-ES" sz="2000" dirty="0">
                <a:latin typeface="Calibri" pitchFamily="34" charset="0"/>
              </a:rPr>
              <a:t>:</a:t>
            </a:r>
          </a:p>
          <a:p>
            <a:endParaRPr lang="es-ES" sz="2000" dirty="0">
              <a:latin typeface="Calibri" pitchFamily="34" charset="0"/>
            </a:endParaRPr>
          </a:p>
          <a:p>
            <a:endParaRPr lang="es-ES" sz="2000" dirty="0">
              <a:latin typeface="Calibri" pitchFamily="34" charset="0"/>
            </a:endParaRPr>
          </a:p>
          <a:p>
            <a:pPr>
              <a:buFont typeface="Arial"/>
              <a:buNone/>
            </a:pPr>
            <a:r>
              <a:rPr lang="es-ES" sz="2000" dirty="0">
                <a:latin typeface="Calibri" pitchFamily="34" charset="0"/>
              </a:rPr>
              <a:t>	        </a:t>
            </a:r>
            <a:r>
              <a:rPr lang="es-ES" sz="2000" b="1" dirty="0">
                <a:latin typeface="Calibri" pitchFamily="34" charset="0"/>
              </a:rPr>
              <a:t>(p,2p), (</a:t>
            </a:r>
            <a:r>
              <a:rPr lang="es-ES" sz="2000" b="1" dirty="0" err="1">
                <a:latin typeface="Calibri" pitchFamily="34" charset="0"/>
              </a:rPr>
              <a:t>p,np</a:t>
            </a:r>
            <a:r>
              <a:rPr lang="es-ES" sz="2000" b="1" dirty="0">
                <a:latin typeface="Calibri" pitchFamily="34" charset="0"/>
              </a:rPr>
              <a:t>)</a:t>
            </a:r>
          </a:p>
          <a:p>
            <a:endParaRPr lang="es-ES" sz="2000" b="1" dirty="0">
              <a:latin typeface="Calibri" pitchFamily="34" charset="0"/>
            </a:endParaRPr>
          </a:p>
          <a:p>
            <a:endParaRPr lang="es-ES" sz="2000" b="1" dirty="0">
              <a:latin typeface="Calibri" pitchFamily="34" charset="0"/>
            </a:endParaRPr>
          </a:p>
          <a:p>
            <a:endParaRPr lang="es-ES" sz="2000" b="1" dirty="0">
              <a:latin typeface="Calibri" pitchFamily="34" charset="0"/>
            </a:endParaRPr>
          </a:p>
          <a:p>
            <a:endParaRPr lang="es-ES" sz="2000" b="1" dirty="0">
              <a:latin typeface="Calibri" pitchFamily="34" charset="0"/>
            </a:endParaRPr>
          </a:p>
          <a:p>
            <a:endParaRPr lang="es-ES" sz="1200" b="1" dirty="0">
              <a:latin typeface="Calibri" pitchFamily="34" charset="0"/>
            </a:endParaRPr>
          </a:p>
          <a:p>
            <a:endParaRPr lang="es-ES" dirty="0"/>
          </a:p>
        </p:txBody>
      </p:sp>
      <p:grpSp>
        <p:nvGrpSpPr>
          <p:cNvPr id="7" name="Group 86"/>
          <p:cNvGrpSpPr/>
          <p:nvPr/>
        </p:nvGrpSpPr>
        <p:grpSpPr>
          <a:xfrm>
            <a:off x="3414994" y="1283819"/>
            <a:ext cx="5355440" cy="2138876"/>
            <a:chOff x="22268779" y="23204462"/>
            <a:chExt cx="5832648" cy="2520212"/>
          </a:xfrm>
        </p:grpSpPr>
        <p:grpSp>
          <p:nvGrpSpPr>
            <p:cNvPr id="8" name="Group 95"/>
            <p:cNvGrpSpPr/>
            <p:nvPr/>
          </p:nvGrpSpPr>
          <p:grpSpPr>
            <a:xfrm>
              <a:off x="22268779" y="23204462"/>
              <a:ext cx="5832648" cy="2448272"/>
              <a:chOff x="3654787" y="4842422"/>
              <a:chExt cx="4738998" cy="1584088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5706939" y="4842422"/>
                <a:ext cx="684000" cy="792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baseline="30000" dirty="0">
                    <a:latin typeface="Bookman Old Style" pitchFamily="18" charset="0"/>
                    <a:cs typeface="+mn-cs"/>
                  </a:rPr>
                  <a:t>16</a:t>
                </a:r>
                <a:r>
                  <a:rPr lang="en-US" b="1" dirty="0">
                    <a:latin typeface="Bookman Old Style" pitchFamily="18" charset="0"/>
                    <a:cs typeface="+mn-cs"/>
                  </a:rPr>
                  <a:t>B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latin typeface="Bookman Old Style" pitchFamily="18" charset="0"/>
                    <a:cs typeface="+mn-cs"/>
                  </a:rPr>
                  <a:t>Unbound</a:t>
                </a:r>
              </a:p>
            </p:txBody>
          </p:sp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>
                <a:off x="5022939" y="5634510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14</a:t>
                </a:r>
                <a:r>
                  <a:rPr lang="en-US" b="1" dirty="0">
                    <a:latin typeface="Bookman Old Style" pitchFamily="18" charset="0"/>
                  </a:rPr>
                  <a:t>Be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4.35ms</a:t>
                </a: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5022939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15</a:t>
                </a:r>
                <a:r>
                  <a:rPr lang="en-US" b="1" dirty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9.93ms</a:t>
                </a:r>
              </a:p>
            </p:txBody>
          </p:sp>
          <p:sp>
            <p:nvSpPr>
              <p:cNvPr id="14" name="Rectangle 5"/>
              <p:cNvSpPr>
                <a:spLocks noChangeArrowheads="1"/>
              </p:cNvSpPr>
              <p:nvPr/>
            </p:nvSpPr>
            <p:spPr bwMode="auto">
              <a:xfrm>
                <a:off x="4338787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14</a:t>
                </a:r>
                <a:r>
                  <a:rPr lang="en-US" b="1" dirty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12.5ms</a:t>
                </a:r>
              </a:p>
            </p:txBody>
          </p:sp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4338787" y="5634510"/>
                <a:ext cx="684000" cy="792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baseline="30000" dirty="0">
                    <a:latin typeface="Bookman Old Style" pitchFamily="18" charset="0"/>
                    <a:cs typeface="+mn-cs"/>
                  </a:rPr>
                  <a:t>13</a:t>
                </a:r>
                <a:r>
                  <a:rPr lang="en-US" b="1" dirty="0">
                    <a:latin typeface="Bookman Old Style" pitchFamily="18" charset="0"/>
                    <a:cs typeface="+mn-cs"/>
                  </a:rPr>
                  <a:t>Be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latin typeface="Bookman Old Style" pitchFamily="18" charset="0"/>
                    <a:cs typeface="+mn-cs"/>
                  </a:rPr>
                  <a:t>Unbound</a:t>
                </a:r>
              </a:p>
            </p:txBody>
          </p:sp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>
                <a:off x="7048144" y="4842422"/>
                <a:ext cx="684000" cy="792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baseline="30000" dirty="0">
                    <a:latin typeface="Bookman Old Style" pitchFamily="18" charset="0"/>
                    <a:cs typeface="+mn-cs"/>
                  </a:rPr>
                  <a:t>18</a:t>
                </a:r>
                <a:r>
                  <a:rPr lang="en-US" b="1" dirty="0">
                    <a:latin typeface="Bookman Old Style" pitchFamily="18" charset="0"/>
                    <a:cs typeface="+mn-cs"/>
                  </a:rPr>
                  <a:t>B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latin typeface="Bookman Old Style" pitchFamily="18" charset="0"/>
                    <a:cs typeface="+mn-cs"/>
                  </a:rPr>
                  <a:t>Unbound</a:t>
                </a:r>
              </a:p>
            </p:txBody>
          </p:sp>
          <p:sp>
            <p:nvSpPr>
              <p:cNvPr id="17" name="Rectangle 6"/>
              <p:cNvSpPr>
                <a:spLocks noChangeArrowheads="1"/>
              </p:cNvSpPr>
              <p:nvPr/>
            </p:nvSpPr>
            <p:spPr bwMode="auto">
              <a:xfrm>
                <a:off x="7709785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19</a:t>
                </a:r>
                <a:r>
                  <a:rPr lang="en-US" b="1" dirty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2.92 </a:t>
                </a:r>
                <a:r>
                  <a:rPr lang="en-US" sz="1200" dirty="0" err="1">
                    <a:latin typeface="Bookman Old Style" pitchFamily="18" charset="0"/>
                  </a:rPr>
                  <a:t>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>
                <a:off x="6355011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17</a:t>
                </a:r>
                <a:r>
                  <a:rPr lang="en-US" b="1" dirty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5.08ms</a:t>
                </a:r>
              </a:p>
            </p:txBody>
          </p:sp>
          <p:sp>
            <p:nvSpPr>
              <p:cNvPr id="19" name="Rectangle 5"/>
              <p:cNvSpPr>
                <a:spLocks noChangeArrowheads="1"/>
              </p:cNvSpPr>
              <p:nvPr/>
            </p:nvSpPr>
            <p:spPr bwMode="auto">
              <a:xfrm>
                <a:off x="3654787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13</a:t>
                </a:r>
                <a:r>
                  <a:rPr lang="en-US" b="1" dirty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17.3ms</a:t>
                </a: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3654787" y="5634510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12</a:t>
                </a:r>
                <a:r>
                  <a:rPr lang="en-US" b="1" dirty="0">
                    <a:latin typeface="Bookman Old Style" pitchFamily="18" charset="0"/>
                  </a:rPr>
                  <a:t>Be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21.5 </a:t>
                </a:r>
                <a:r>
                  <a:rPr lang="en-US" sz="1200" dirty="0" err="1">
                    <a:latin typeface="Bookman Old Style" pitchFamily="18" charset="0"/>
                  </a:rPr>
                  <a:t>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</p:grpSp>
        <p:sp>
          <p:nvSpPr>
            <p:cNvPr id="9" name="Left Arrow 82"/>
            <p:cNvSpPr/>
            <p:nvPr/>
          </p:nvSpPr>
          <p:spPr bwMode="auto">
            <a:xfrm>
              <a:off x="22684894" y="25292626"/>
              <a:ext cx="936104" cy="432048"/>
            </a:xfrm>
            <a:prstGeom prst="lef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Left Arrow 83"/>
            <p:cNvSpPr/>
            <p:nvPr/>
          </p:nvSpPr>
          <p:spPr bwMode="auto">
            <a:xfrm rot="16200000">
              <a:off x="23240887" y="24176570"/>
              <a:ext cx="648072" cy="432048"/>
            </a:xfrm>
            <a:prstGeom prst="lef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4" name="Slide Number Placeholder 108"/>
          <p:cNvSpPr txBox="1">
            <a:spLocks/>
          </p:cNvSpPr>
          <p:nvPr/>
        </p:nvSpPr>
        <p:spPr>
          <a:xfrm>
            <a:off x="8261350" y="6457950"/>
            <a:ext cx="85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44759D-0EFF-4FB2-9CCE-04E00944F0FE}" type="slidenum">
              <a:rPr lang="en-US" smtClean="0"/>
              <a:pPr/>
              <a:t>20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2 CuadroTexto"/>
              <p:cNvSpPr txBox="1"/>
              <p:nvPr/>
            </p:nvSpPr>
            <p:spPr>
              <a:xfrm>
                <a:off x="781748" y="4700679"/>
                <a:ext cx="1842572" cy="362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𝜽</m:t>
                      </m:r>
                      <m:r>
                        <a:rPr lang="en-US" b="1" i="1" baseline="-25000" smtClean="0">
                          <a:latin typeface="Cambria Math"/>
                          <a:ea typeface="Cambria Math"/>
                        </a:rPr>
                        <m:t>𝑨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𝜽</m:t>
                      </m:r>
                      <m:r>
                        <a:rPr lang="en-US" b="1" i="1" baseline="-25000" smtClean="0">
                          <a:latin typeface="Cambria Math"/>
                          <a:ea typeface="Cambria Math"/>
                        </a:rPr>
                        <m:t>𝑩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≃ 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𝟖𝟏</m:t>
                      </m:r>
                      <m:r>
                        <a:rPr lang="en-US" b="1" i="1" baseline="30000" smtClean="0">
                          <a:latin typeface="Cambria Math"/>
                          <a:ea typeface="Cambria Math"/>
                        </a:rPr>
                        <m:t>∘</m:t>
                      </m:r>
                    </m:oMath>
                  </m:oMathPara>
                </a14:m>
                <a:endParaRPr lang="en-US" b="1" baseline="30000" dirty="0"/>
              </a:p>
            </p:txBody>
          </p:sp>
        </mc:Choice>
        <mc:Fallback xmlns="">
          <p:sp>
            <p:nvSpPr>
              <p:cNvPr id="95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48" y="4700679"/>
                <a:ext cx="1842572" cy="362984"/>
              </a:xfrm>
              <a:prstGeom prst="rect">
                <a:avLst/>
              </a:prstGeom>
              <a:blipFill>
                <a:blip r:embed="rId2"/>
                <a:stretch>
                  <a:fillRect b="-206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7" name="Picture 96">
            <a:extLst>
              <a:ext uri="{FF2B5EF4-FFF2-40B4-BE49-F238E27FC236}">
                <a16:creationId xmlns:a16="http://schemas.microsoft.com/office/drawing/2014/main" id="{1AC3C27C-48A0-4044-8F4B-5B8A3AF74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9026" y="3975618"/>
            <a:ext cx="5401697" cy="2649108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1E55F1C8-C447-9246-859D-1382AD174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6034" y="2425152"/>
            <a:ext cx="3016635" cy="144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317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Experiment:Cave</a:t>
            </a:r>
            <a:r>
              <a:rPr lang="es-ES" dirty="0"/>
              <a:t> C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21</a:t>
            </a:fld>
            <a:endParaRPr lang="es-ES"/>
          </a:p>
        </p:txBody>
      </p:sp>
      <p:pic>
        <p:nvPicPr>
          <p:cNvPr id="5" name="Picture 2" descr="Z:\Documents\MisPresentaciones_y_Abstracts\Abstract_Febrero_2013\Mol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21420"/>
            <a:ext cx="8107313" cy="3680907"/>
          </a:xfrm>
          <a:prstGeom prst="rect">
            <a:avLst/>
          </a:prstGeom>
          <a:noFill/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1311813" y="4734520"/>
            <a:ext cx="6034856" cy="1584176"/>
          </a:xfrm>
          <a:prstGeom prst="rect">
            <a:avLst/>
          </a:prstGeom>
          <a:ln w="76200" cmpd="sng">
            <a:solidFill>
              <a:srgbClr val="FFFF00"/>
            </a:solidFill>
          </a:ln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ES" dirty="0" err="1"/>
              <a:t>Primary</a:t>
            </a:r>
            <a:r>
              <a:rPr lang="es-ES" dirty="0"/>
              <a:t> </a:t>
            </a:r>
            <a:r>
              <a:rPr lang="es-ES" dirty="0" err="1"/>
              <a:t>beam</a:t>
            </a:r>
            <a:r>
              <a:rPr lang="es-ES" dirty="0"/>
              <a:t>		 	</a:t>
            </a:r>
            <a:r>
              <a:rPr lang="es-ES" baseline="30000" dirty="0"/>
              <a:t>40</a:t>
            </a:r>
            <a:r>
              <a:rPr lang="es-ES" dirty="0"/>
              <a:t>Ar</a:t>
            </a:r>
            <a:r>
              <a:rPr lang="es-ES" baseline="30000" dirty="0"/>
              <a:t>11+</a:t>
            </a:r>
            <a:r>
              <a:rPr lang="es-ES" dirty="0"/>
              <a:t> @ 490 </a:t>
            </a:r>
            <a:r>
              <a:rPr lang="es-ES" dirty="0" err="1"/>
              <a:t>MeV</a:t>
            </a:r>
            <a:r>
              <a:rPr lang="es-ES" dirty="0"/>
              <a:t>/u  </a:t>
            </a:r>
          </a:p>
          <a:p>
            <a:pPr marL="0" indent="0">
              <a:buNone/>
              <a:defRPr/>
            </a:pPr>
            <a:r>
              <a:rPr lang="es-ES" dirty="0" err="1"/>
              <a:t>Intensity</a:t>
            </a:r>
            <a:r>
              <a:rPr lang="es-ES" dirty="0"/>
              <a:t>  				6·10</a:t>
            </a:r>
            <a:r>
              <a:rPr lang="es-ES" baseline="30000" dirty="0"/>
              <a:t>10 </a:t>
            </a:r>
            <a:r>
              <a:rPr lang="es-ES" dirty="0" err="1"/>
              <a:t>ions</a:t>
            </a:r>
            <a:r>
              <a:rPr lang="es-ES" dirty="0"/>
              <a:t>/</a:t>
            </a:r>
            <a:r>
              <a:rPr lang="es-ES" dirty="0" err="1"/>
              <a:t>spill</a:t>
            </a:r>
            <a:r>
              <a:rPr lang="es-ES" dirty="0"/>
              <a:t>.</a:t>
            </a:r>
          </a:p>
          <a:p>
            <a:pPr marL="0" indent="0">
              <a:buNone/>
              <a:defRPr/>
            </a:pPr>
            <a:r>
              <a:rPr lang="es-ES" dirty="0" err="1"/>
              <a:t>Production</a:t>
            </a:r>
            <a:r>
              <a:rPr lang="es-ES" dirty="0"/>
              <a:t> target 	Be 4 mg/cm</a:t>
            </a:r>
            <a:r>
              <a:rPr lang="es-ES" baseline="30000" dirty="0"/>
              <a:t>2</a:t>
            </a:r>
            <a:r>
              <a:rPr lang="es-ES" dirty="0"/>
              <a:t> </a:t>
            </a:r>
          </a:p>
          <a:p>
            <a:pPr marL="0" indent="0">
              <a:buNone/>
              <a:defRPr/>
            </a:pPr>
            <a:r>
              <a:rPr lang="es-ES" dirty="0" err="1"/>
              <a:t>Reaction</a:t>
            </a:r>
            <a:r>
              <a:rPr lang="es-ES" dirty="0"/>
              <a:t> target		</a:t>
            </a:r>
            <a:r>
              <a:rPr lang="es-ES" b="1" dirty="0"/>
              <a:t>H, C, </a:t>
            </a:r>
            <a:r>
              <a:rPr lang="es-ES" b="1" dirty="0" err="1"/>
              <a:t>empty</a:t>
            </a:r>
            <a:endParaRPr lang="es-ES" b="1" dirty="0"/>
          </a:p>
        </p:txBody>
      </p:sp>
      <p:sp>
        <p:nvSpPr>
          <p:cNvPr id="7" name="Flowchart: Connector 16"/>
          <p:cNvSpPr/>
          <p:nvPr/>
        </p:nvSpPr>
        <p:spPr>
          <a:xfrm>
            <a:off x="3779912" y="2204864"/>
            <a:ext cx="144016" cy="144016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owchart: Connector 17"/>
          <p:cNvSpPr/>
          <p:nvPr/>
        </p:nvSpPr>
        <p:spPr>
          <a:xfrm flipV="1">
            <a:off x="4067944" y="2060848"/>
            <a:ext cx="72008" cy="72008"/>
          </a:xfrm>
          <a:prstGeom prst="flowChartConnector">
            <a:avLst/>
          </a:prstGeom>
          <a:solidFill>
            <a:schemeClr val="accent4"/>
          </a:solidFill>
          <a:ln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owchart: Connector 20"/>
          <p:cNvSpPr/>
          <p:nvPr/>
        </p:nvSpPr>
        <p:spPr>
          <a:xfrm>
            <a:off x="3851920" y="2348880"/>
            <a:ext cx="72008" cy="72008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owchart: Connector 21"/>
          <p:cNvSpPr/>
          <p:nvPr/>
        </p:nvSpPr>
        <p:spPr>
          <a:xfrm>
            <a:off x="3851920" y="2132856"/>
            <a:ext cx="72008" cy="72008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Oval 15"/>
          <p:cNvSpPr/>
          <p:nvPr/>
        </p:nvSpPr>
        <p:spPr>
          <a:xfrm>
            <a:off x="611560" y="2204864"/>
            <a:ext cx="144016" cy="14401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74358"/>
            <a:ext cx="2557463" cy="151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2648189" y="979240"/>
            <a:ext cx="1419755" cy="369332"/>
          </a:xfrm>
          <a:prstGeom prst="rect">
            <a:avLst/>
          </a:prstGeom>
          <a:ln w="57150" cmpd="sng"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es-ES" baseline="30000" dirty="0"/>
              <a:t>14</a:t>
            </a:r>
            <a:r>
              <a:rPr lang="es-ES" dirty="0"/>
              <a:t>B(p,2p)</a:t>
            </a:r>
            <a:r>
              <a:rPr lang="es-ES" baseline="30000" dirty="0"/>
              <a:t>13</a:t>
            </a:r>
            <a:r>
              <a:rPr lang="es-ES" dirty="0"/>
              <a:t>Be </a:t>
            </a:r>
          </a:p>
        </p:txBody>
      </p:sp>
    </p:spTree>
    <p:extLst>
      <p:ext uri="{BB962C8B-B14F-4D97-AF65-F5344CB8AC3E}">
        <p14:creationId xmlns:p14="http://schemas.microsoft.com/office/powerpoint/2010/main" val="200484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0.32882 -4.44444E-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4.44444E-6 C 0.01111 -0.02106 0.01441 -0.04189 0.09271 -0.00324 C 0.17101 0.03542 0.41476 0.19237 0.4776 0.23241 " pathEditMode="relative" rAng="0" ptsTypes="aaA">
                                      <p:cBhvr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" y="9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7 L 0.37795 0.00023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81481E-6 L 0.02761 0.0368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1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5.25341E-7 L 0.0276 -0.0368 " pathEditMode="relative" rAng="0" ptsTypes="AA">
                                      <p:cBhvr>
                                        <p:cTn id="3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-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1" grpId="2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Reaction</a:t>
            </a:r>
            <a:r>
              <a:rPr lang="es-ES" dirty="0"/>
              <a:t> </a:t>
            </a:r>
            <a:r>
              <a:rPr lang="es-ES" dirty="0" err="1"/>
              <a:t>channel</a:t>
            </a:r>
            <a:r>
              <a:rPr lang="es-ES" dirty="0"/>
              <a:t> </a:t>
            </a:r>
            <a:r>
              <a:rPr lang="es-ES" dirty="0" err="1"/>
              <a:t>Idenitifcation</a:t>
            </a:r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1750" y="6513587"/>
            <a:ext cx="3301999" cy="365125"/>
          </a:xfrm>
        </p:spPr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22</a:t>
            </a:fld>
            <a:endParaRPr lang="es-ES"/>
          </a:p>
        </p:txBody>
      </p:sp>
      <p:pic>
        <p:nvPicPr>
          <p:cNvPr id="5" name="Picture 2" descr="Z:\Documents\MisPresentaciones_y_Abstracts\Abstract_Febrero_2013\Mol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124744"/>
            <a:ext cx="4935315" cy="2240747"/>
          </a:xfrm>
          <a:prstGeom prst="rect">
            <a:avLst/>
          </a:prstGeom>
          <a:noFill/>
        </p:spPr>
      </p:pic>
      <p:sp>
        <p:nvSpPr>
          <p:cNvPr id="6" name="11 Marcador de contenido"/>
          <p:cNvSpPr txBox="1">
            <a:spLocks/>
          </p:cNvSpPr>
          <p:nvPr/>
        </p:nvSpPr>
        <p:spPr>
          <a:xfrm>
            <a:off x="185117" y="980723"/>
            <a:ext cx="3034680" cy="259574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dirty="0" err="1"/>
              <a:t>Energy</a:t>
            </a:r>
            <a:r>
              <a:rPr lang="es-ES" sz="2000" dirty="0"/>
              <a:t> </a:t>
            </a:r>
            <a:r>
              <a:rPr lang="es-ES" sz="2000" dirty="0" err="1"/>
              <a:t>loss</a:t>
            </a:r>
            <a:r>
              <a:rPr lang="es-ES" sz="2000" dirty="0"/>
              <a:t> in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ToFW</a:t>
            </a:r>
            <a:r>
              <a:rPr lang="es-ES" sz="2000" dirty="0"/>
              <a:t>  </a:t>
            </a:r>
            <a:r>
              <a:rPr lang="es-ES" sz="2000" dirty="0" err="1"/>
              <a:t>after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target </a:t>
            </a:r>
            <a:r>
              <a:rPr lang="es-ES" sz="2000" dirty="0">
                <a:sym typeface="Wingdings" pitchFamily="2" charset="2"/>
              </a:rPr>
              <a:t></a:t>
            </a:r>
            <a:r>
              <a:rPr lang="es-ES" sz="2000" dirty="0"/>
              <a:t> </a:t>
            </a:r>
            <a:r>
              <a:rPr lang="es-ES" sz="2000" dirty="0" err="1"/>
              <a:t>Identify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element</a:t>
            </a:r>
            <a:r>
              <a:rPr lang="es-ES" sz="2000" dirty="0"/>
              <a:t> </a:t>
            </a:r>
            <a:r>
              <a:rPr lang="es-ES" sz="2000" dirty="0" err="1"/>
              <a:t>after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reaction</a:t>
            </a:r>
            <a:r>
              <a:rPr lang="es-ES" sz="2000" dirty="0"/>
              <a:t>.</a:t>
            </a:r>
          </a:p>
          <a:p>
            <a:endParaRPr lang="es-ES" sz="2000" dirty="0"/>
          </a:p>
          <a:p>
            <a:r>
              <a:rPr lang="es-ES" sz="2000" dirty="0" err="1"/>
              <a:t>Identify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isotope</a:t>
            </a:r>
            <a:r>
              <a:rPr lang="es-ES" sz="2000" dirty="0"/>
              <a:t> </a:t>
            </a:r>
            <a:r>
              <a:rPr lang="es-ES" sz="2000" dirty="0" err="1"/>
              <a:t>from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ALADIN position </a:t>
            </a:r>
            <a:r>
              <a:rPr lang="es-ES" sz="2000" dirty="0" err="1"/>
              <a:t>deviation</a:t>
            </a:r>
            <a:r>
              <a:rPr lang="es-ES" sz="2000" dirty="0"/>
              <a:t> and beta of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fragment</a:t>
            </a:r>
            <a:r>
              <a:rPr lang="es-ES" sz="2000" dirty="0"/>
              <a:t>.</a:t>
            </a:r>
          </a:p>
          <a:p>
            <a:endParaRPr lang="es-ES" sz="2000" dirty="0"/>
          </a:p>
          <a:p>
            <a:endParaRPr lang="es-ES" sz="2000" dirty="0"/>
          </a:p>
        </p:txBody>
      </p:sp>
      <p:sp>
        <p:nvSpPr>
          <p:cNvPr id="7" name="13 Elipse"/>
          <p:cNvSpPr/>
          <p:nvPr/>
        </p:nvSpPr>
        <p:spPr>
          <a:xfrm>
            <a:off x="5508104" y="1772816"/>
            <a:ext cx="432048" cy="360040"/>
          </a:xfrm>
          <a:prstGeom prst="ellipse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15 Elipse"/>
          <p:cNvSpPr/>
          <p:nvPr/>
        </p:nvSpPr>
        <p:spPr>
          <a:xfrm>
            <a:off x="8100392" y="2708920"/>
            <a:ext cx="576064" cy="504056"/>
          </a:xfrm>
          <a:prstGeom prst="ellipse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3586808" y="2645784"/>
            <a:ext cx="2445692" cy="435504"/>
          </a:xfrm>
          <a:prstGeom prst="rect">
            <a:avLst/>
          </a:prstGeom>
          <a:ln w="57150" cmpd="sng">
            <a:solidFill>
              <a:srgbClr val="FFFF00"/>
            </a:solidFill>
          </a:ln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s-ES" dirty="0"/>
              <a:t> </a:t>
            </a:r>
            <a:r>
              <a:rPr lang="es-ES" baseline="30000" dirty="0">
                <a:solidFill>
                  <a:srgbClr val="E34051"/>
                </a:solidFill>
              </a:rPr>
              <a:t>14</a:t>
            </a:r>
            <a:r>
              <a:rPr lang="es-ES" dirty="0">
                <a:solidFill>
                  <a:srgbClr val="E34051"/>
                </a:solidFill>
              </a:rPr>
              <a:t>B</a:t>
            </a:r>
            <a:r>
              <a:rPr lang="es-ES" dirty="0"/>
              <a:t> </a:t>
            </a:r>
            <a:r>
              <a:rPr lang="es-ES" dirty="0">
                <a:solidFill>
                  <a:srgbClr val="008000"/>
                </a:solidFill>
                <a:sym typeface="Wingdings"/>
              </a:rPr>
              <a:t></a:t>
            </a:r>
            <a:r>
              <a:rPr lang="es-ES" dirty="0"/>
              <a:t> </a:t>
            </a:r>
            <a:r>
              <a:rPr lang="es-ES" baseline="30000" dirty="0">
                <a:solidFill>
                  <a:srgbClr val="0000FF"/>
                </a:solidFill>
              </a:rPr>
              <a:t>12</a:t>
            </a:r>
            <a:r>
              <a:rPr lang="es-ES" dirty="0">
                <a:solidFill>
                  <a:srgbClr val="0000FF"/>
                </a:solidFill>
              </a:rPr>
              <a:t>Be + n</a:t>
            </a:r>
          </a:p>
          <a:p>
            <a:endParaRPr lang="es-ES" dirty="0"/>
          </a:p>
        </p:txBody>
      </p:sp>
      <p:sp>
        <p:nvSpPr>
          <p:cNvPr id="10" name="21 Elipse"/>
          <p:cNvSpPr/>
          <p:nvPr/>
        </p:nvSpPr>
        <p:spPr>
          <a:xfrm>
            <a:off x="6804248" y="2132856"/>
            <a:ext cx="576064" cy="504056"/>
          </a:xfrm>
          <a:prstGeom prst="ellipse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23 Elipse"/>
          <p:cNvSpPr/>
          <p:nvPr/>
        </p:nvSpPr>
        <p:spPr>
          <a:xfrm>
            <a:off x="7236296" y="2348880"/>
            <a:ext cx="576064" cy="504056"/>
          </a:xfrm>
          <a:prstGeom prst="ellipse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Slide Number Placeholder 25"/>
          <p:cNvSpPr txBox="1">
            <a:spLocks/>
          </p:cNvSpPr>
          <p:nvPr/>
        </p:nvSpPr>
        <p:spPr>
          <a:xfrm>
            <a:off x="8261350" y="6457950"/>
            <a:ext cx="85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44759D-0EFF-4FB2-9CCE-04E00944F0FE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17" name="Group 44"/>
          <p:cNvGrpSpPr/>
          <p:nvPr/>
        </p:nvGrpSpPr>
        <p:grpSpPr>
          <a:xfrm>
            <a:off x="4572000" y="3576467"/>
            <a:ext cx="4343400" cy="3028806"/>
            <a:chOff x="4572000" y="3933056"/>
            <a:chExt cx="4032448" cy="2672385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933056"/>
              <a:ext cx="4032448" cy="2549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1 CuadroTexto"/>
            <p:cNvSpPr txBox="1"/>
            <p:nvPr/>
          </p:nvSpPr>
          <p:spPr>
            <a:xfrm>
              <a:off x="6668097" y="6236109"/>
              <a:ext cx="640207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b="1" baseline="30000" dirty="0"/>
                <a:t>12</a:t>
              </a:r>
              <a:r>
                <a:rPr lang="en-US" b="1" dirty="0"/>
                <a:t>Be</a:t>
              </a:r>
            </a:p>
          </p:txBody>
        </p:sp>
        <p:grpSp>
          <p:nvGrpSpPr>
            <p:cNvPr id="20" name="Group 43"/>
            <p:cNvGrpSpPr/>
            <p:nvPr/>
          </p:nvGrpSpPr>
          <p:grpSpPr>
            <a:xfrm>
              <a:off x="5004048" y="4149080"/>
              <a:ext cx="2304256" cy="648072"/>
              <a:chOff x="3347864" y="4725144"/>
              <a:chExt cx="2376264" cy="1152128"/>
            </a:xfrm>
          </p:grpSpPr>
          <p:sp>
            <p:nvSpPr>
              <p:cNvPr id="21" name="Rectangle 28"/>
              <p:cNvSpPr/>
              <p:nvPr/>
            </p:nvSpPr>
            <p:spPr>
              <a:xfrm>
                <a:off x="3347864" y="4725144"/>
                <a:ext cx="2376264" cy="11521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" name="Rectangle 29"/>
              <p:cNvSpPr/>
              <p:nvPr/>
            </p:nvSpPr>
            <p:spPr>
              <a:xfrm>
                <a:off x="3419872" y="4797152"/>
                <a:ext cx="576064" cy="216024"/>
              </a:xfrm>
              <a:prstGeom prst="rect">
                <a:avLst/>
              </a:prstGeom>
              <a:solidFill>
                <a:srgbClr val="FF5050"/>
              </a:soli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23" name="Rectangle 38"/>
              <p:cNvSpPr/>
              <p:nvPr/>
            </p:nvSpPr>
            <p:spPr>
              <a:xfrm>
                <a:off x="3419872" y="5085184"/>
                <a:ext cx="576064" cy="216024"/>
              </a:xfrm>
              <a:prstGeom prst="rect">
                <a:avLst/>
              </a:prstGeom>
              <a:solidFill>
                <a:srgbClr val="00FF00"/>
              </a:soli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24" name="Rectangle 39"/>
              <p:cNvSpPr/>
              <p:nvPr/>
            </p:nvSpPr>
            <p:spPr>
              <a:xfrm>
                <a:off x="3419872" y="5373216"/>
                <a:ext cx="576064" cy="216024"/>
              </a:xfrm>
              <a:prstGeom prst="rect">
                <a:avLst/>
              </a:prstGeom>
              <a:solidFill>
                <a:srgbClr val="0033CC"/>
              </a:soli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25" name="TextBox 40"/>
              <p:cNvSpPr txBox="1"/>
              <p:nvPr/>
            </p:nvSpPr>
            <p:spPr>
              <a:xfrm>
                <a:off x="3941930" y="4725144"/>
                <a:ext cx="1584176" cy="2872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err="1"/>
                  <a:t>Fragments</a:t>
                </a:r>
                <a:r>
                  <a:rPr lang="es-ES" sz="800" dirty="0"/>
                  <a:t> </a:t>
                </a:r>
                <a:r>
                  <a:rPr lang="es-ES" sz="800" dirty="0" err="1"/>
                  <a:t>from</a:t>
                </a:r>
                <a:r>
                  <a:rPr lang="es-ES" sz="800" dirty="0"/>
                  <a:t> </a:t>
                </a:r>
                <a:r>
                  <a:rPr lang="es-ES" sz="800" baseline="30000" dirty="0"/>
                  <a:t>14</a:t>
                </a:r>
                <a:r>
                  <a:rPr lang="es-ES" sz="800" dirty="0"/>
                  <a:t>B</a:t>
                </a:r>
              </a:p>
            </p:txBody>
          </p:sp>
          <p:sp>
            <p:nvSpPr>
              <p:cNvPr id="26" name="TextBox 41"/>
              <p:cNvSpPr txBox="1"/>
              <p:nvPr/>
            </p:nvSpPr>
            <p:spPr>
              <a:xfrm>
                <a:off x="3941930" y="4981172"/>
                <a:ext cx="1656184" cy="383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Be </a:t>
                </a:r>
                <a:r>
                  <a:rPr lang="es-ES" sz="800" dirty="0" err="1"/>
                  <a:t>Fragments</a:t>
                </a:r>
                <a:r>
                  <a:rPr lang="es-ES" sz="800" dirty="0"/>
                  <a:t> </a:t>
                </a:r>
                <a:r>
                  <a:rPr lang="es-ES" sz="800" dirty="0" err="1"/>
                  <a:t>from</a:t>
                </a:r>
                <a:r>
                  <a:rPr lang="es-ES" sz="800" dirty="0"/>
                  <a:t> </a:t>
                </a:r>
                <a:r>
                  <a:rPr lang="es-ES" sz="800" baseline="30000" dirty="0"/>
                  <a:t>14</a:t>
                </a:r>
                <a:r>
                  <a:rPr lang="es-ES" sz="800" dirty="0"/>
                  <a:t>B</a:t>
                </a:r>
              </a:p>
            </p:txBody>
          </p:sp>
          <p:sp>
            <p:nvSpPr>
              <p:cNvPr id="27" name="TextBox 42"/>
              <p:cNvSpPr txBox="1"/>
              <p:nvPr/>
            </p:nvSpPr>
            <p:spPr>
              <a:xfrm>
                <a:off x="3921677" y="5301208"/>
                <a:ext cx="1728192" cy="383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Be </a:t>
                </a:r>
                <a:r>
                  <a:rPr lang="es-ES" sz="800" dirty="0" err="1"/>
                  <a:t>Fragments</a:t>
                </a:r>
                <a:r>
                  <a:rPr lang="es-ES" sz="800" dirty="0"/>
                  <a:t> </a:t>
                </a:r>
                <a:r>
                  <a:rPr lang="es-ES" sz="800" dirty="0" err="1"/>
                  <a:t>from</a:t>
                </a:r>
                <a:r>
                  <a:rPr lang="es-ES" sz="800" dirty="0"/>
                  <a:t> </a:t>
                </a:r>
                <a:r>
                  <a:rPr lang="es-ES" sz="800" baseline="30000" dirty="0"/>
                  <a:t>14</a:t>
                </a:r>
                <a:r>
                  <a:rPr lang="es-ES" sz="800" dirty="0"/>
                  <a:t>B &amp; </a:t>
                </a:r>
                <a:r>
                  <a:rPr lang="es-ES" sz="800" dirty="0" err="1"/>
                  <a:t>Neutrons</a:t>
                </a:r>
                <a:endParaRPr lang="es-ES" sz="800" dirty="0"/>
              </a:p>
            </p:txBody>
          </p:sp>
        </p:grpSp>
      </p:grpSp>
      <p:sp>
        <p:nvSpPr>
          <p:cNvPr id="28" name="CuadroTexto 27"/>
          <p:cNvSpPr txBox="1"/>
          <p:nvPr/>
        </p:nvSpPr>
        <p:spPr>
          <a:xfrm>
            <a:off x="7924800" y="3474872"/>
            <a:ext cx="1050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FF6600"/>
                </a:solidFill>
              </a:rPr>
              <a:t>Incoming</a:t>
            </a:r>
            <a:endParaRPr lang="es-ES" dirty="0">
              <a:solidFill>
                <a:srgbClr val="FF6600"/>
              </a:solidFill>
            </a:endParaRPr>
          </a:p>
          <a:p>
            <a:r>
              <a:rPr lang="es-ES" dirty="0" err="1">
                <a:solidFill>
                  <a:srgbClr val="FF6600"/>
                </a:solidFill>
              </a:rPr>
              <a:t>Beam</a:t>
            </a:r>
            <a:r>
              <a:rPr lang="es-ES" dirty="0">
                <a:solidFill>
                  <a:srgbClr val="FF6600"/>
                </a:solidFill>
              </a:rPr>
              <a:t> </a:t>
            </a:r>
            <a:r>
              <a:rPr lang="es-ES" baseline="30000" dirty="0">
                <a:solidFill>
                  <a:srgbClr val="FF6600"/>
                </a:solidFill>
              </a:rPr>
              <a:t>14</a:t>
            </a:r>
            <a:r>
              <a:rPr lang="es-ES" dirty="0">
                <a:solidFill>
                  <a:srgbClr val="FF6600"/>
                </a:solidFill>
              </a:rPr>
              <a:t>B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5137974" y="4345749"/>
            <a:ext cx="1341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48CD1B"/>
                </a:solidFill>
              </a:rPr>
              <a:t>Outgoing</a:t>
            </a:r>
            <a:r>
              <a:rPr lang="es-ES" dirty="0">
                <a:solidFill>
                  <a:srgbClr val="48CD1B"/>
                </a:solidFill>
              </a:rPr>
              <a:t> Be</a:t>
            </a:r>
          </a:p>
        </p:txBody>
      </p:sp>
      <p:cxnSp>
        <p:nvCxnSpPr>
          <p:cNvPr id="31" name="Conector recto de flecha 30"/>
          <p:cNvCxnSpPr/>
          <p:nvPr/>
        </p:nvCxnSpPr>
        <p:spPr>
          <a:xfrm flipH="1">
            <a:off x="7912100" y="4072972"/>
            <a:ext cx="349250" cy="482843"/>
          </a:xfrm>
          <a:prstGeom prst="straightConnector1">
            <a:avLst/>
          </a:prstGeom>
          <a:ln w="5715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6542628" y="4484363"/>
            <a:ext cx="137572" cy="290837"/>
          </a:xfrm>
          <a:prstGeom prst="straightConnector1">
            <a:avLst/>
          </a:prstGeom>
          <a:ln w="57150" cmpd="sng">
            <a:solidFill>
              <a:srgbClr val="6DE55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CuadroTexto 37"/>
          <p:cNvSpPr txBox="1"/>
          <p:nvPr/>
        </p:nvSpPr>
        <p:spPr>
          <a:xfrm>
            <a:off x="6166520" y="5613570"/>
            <a:ext cx="772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</a:rPr>
              <a:t>Be +n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9FA627A-DF29-FF4A-82EF-EC9DAA22CC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77" y="3576467"/>
            <a:ext cx="4712437" cy="283817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EE0065A-DA9A-A34A-B0B7-7AA6A0F98FCF}"/>
              </a:ext>
            </a:extLst>
          </p:cNvPr>
          <p:cNvSpPr txBox="1"/>
          <p:nvPr/>
        </p:nvSpPr>
        <p:spPr>
          <a:xfrm>
            <a:off x="587153" y="6256283"/>
            <a:ext cx="3742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Charge identification from energy loss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9E6ECAF-F580-0049-BC33-D797DEF27741}"/>
              </a:ext>
            </a:extLst>
          </p:cNvPr>
          <p:cNvSpPr txBox="1"/>
          <p:nvPr/>
        </p:nvSpPr>
        <p:spPr>
          <a:xfrm>
            <a:off x="5072080" y="6446651"/>
            <a:ext cx="3645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Mass identification from </a:t>
            </a:r>
            <a:r>
              <a:rPr lang="en-GB" dirty="0" err="1"/>
              <a:t>ToF</a:t>
            </a:r>
            <a:r>
              <a:rPr lang="en-GB" dirty="0"/>
              <a:t> tracking</a:t>
            </a:r>
          </a:p>
        </p:txBody>
      </p:sp>
    </p:spTree>
    <p:extLst>
      <p:ext uri="{BB962C8B-B14F-4D97-AF65-F5344CB8AC3E}">
        <p14:creationId xmlns:p14="http://schemas.microsoft.com/office/powerpoint/2010/main" val="3415675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" y="2868290"/>
            <a:ext cx="5665163" cy="398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481" y="785540"/>
            <a:ext cx="5789987" cy="447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ector recto de flecha 6"/>
          <p:cNvCxnSpPr/>
          <p:nvPr/>
        </p:nvCxnSpPr>
        <p:spPr>
          <a:xfrm flipH="1">
            <a:off x="6147668" y="1865660"/>
            <a:ext cx="648072" cy="1224136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H="1">
            <a:off x="4851524" y="857548"/>
            <a:ext cx="1944216" cy="4104456"/>
          </a:xfrm>
          <a:prstGeom prst="straightConnector1">
            <a:avLst/>
          </a:prstGeom>
          <a:ln w="38100" cmpd="sng"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 flipH="1">
            <a:off x="5355580" y="3089796"/>
            <a:ext cx="1368152" cy="1800200"/>
          </a:xfrm>
          <a:prstGeom prst="straightConnector1">
            <a:avLst/>
          </a:prstGeom>
          <a:ln w="38100" cmpd="sng">
            <a:solidFill>
              <a:srgbClr val="FF68D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H="1">
            <a:off x="6147668" y="4529956"/>
            <a:ext cx="648072" cy="432048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H="1">
            <a:off x="5787628" y="4025900"/>
            <a:ext cx="1080120" cy="936104"/>
          </a:xfrm>
          <a:prstGeom prst="straightConnector1">
            <a:avLst/>
          </a:prstGeom>
          <a:ln w="38100" cmpd="sng">
            <a:solidFill>
              <a:srgbClr val="0000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611560" y="537321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8000"/>
                </a:solidFill>
              </a:rPr>
              <a:t>1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115616" y="544522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2267744" y="566124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68DD"/>
                </a:solidFill>
              </a:rPr>
              <a:t>3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4139952" y="566124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4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403648" y="5517232"/>
            <a:ext cx="36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00FF"/>
                </a:solidFill>
              </a:rPr>
              <a:t>2´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6210655" y="4097908"/>
            <a:ext cx="36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00FF"/>
                </a:solidFill>
              </a:rPr>
              <a:t>2´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6579716" y="22257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5787628" y="37378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68DD"/>
                </a:solidFill>
              </a:rPr>
              <a:t>3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6507708" y="424192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8000"/>
                </a:solidFill>
              </a:rPr>
              <a:t>1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6024860" y="135728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4</a:t>
            </a:r>
          </a:p>
        </p:txBody>
      </p:sp>
      <p:pic>
        <p:nvPicPr>
          <p:cNvPr id="27" name="Imagen 26" descr="Screen Shot 2015-04-12 at 18.41.5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" y="69922"/>
            <a:ext cx="4115136" cy="2720174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329908" y="538202"/>
            <a:ext cx="187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Gamma </a:t>
            </a:r>
            <a:r>
              <a:rPr lang="es-ES" dirty="0" err="1">
                <a:solidFill>
                  <a:srgbClr val="FF0000"/>
                </a:solidFill>
              </a:rPr>
              <a:t>Spectrum</a:t>
            </a:r>
            <a:endParaRPr lang="es-ES" dirty="0">
              <a:solidFill>
                <a:srgbClr val="FF0000"/>
              </a:solidFill>
            </a:endParaRPr>
          </a:p>
        </p:txBody>
      </p:sp>
      <p:cxnSp>
        <p:nvCxnSpPr>
          <p:cNvPr id="6" name="Conector recto de flecha 5"/>
          <p:cNvCxnSpPr/>
          <p:nvPr/>
        </p:nvCxnSpPr>
        <p:spPr>
          <a:xfrm flipV="1">
            <a:off x="1417276" y="1092200"/>
            <a:ext cx="551224" cy="330200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1973679" y="1129720"/>
            <a:ext cx="1403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>
                <a:solidFill>
                  <a:srgbClr val="FF0000"/>
                </a:solidFill>
              </a:rPr>
              <a:t>E</a:t>
            </a:r>
            <a:r>
              <a:rPr lang="es-ES" sz="2400" b="1" baseline="-25000" dirty="0" err="1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s-ES" sz="2400" b="1" dirty="0">
                <a:solidFill>
                  <a:srgbClr val="FF0000"/>
                </a:solidFill>
              </a:rPr>
              <a:t>=2 </a:t>
            </a:r>
            <a:r>
              <a:rPr lang="es-ES" sz="2400" b="1" dirty="0" err="1">
                <a:solidFill>
                  <a:srgbClr val="FF0000"/>
                </a:solidFill>
              </a:rPr>
              <a:t>MeV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28" name="CuadroTexto 1"/>
          <p:cNvSpPr txBox="1"/>
          <p:nvPr/>
        </p:nvSpPr>
        <p:spPr>
          <a:xfrm>
            <a:off x="2672796" y="3939153"/>
            <a:ext cx="1065566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4000" baseline="30000" dirty="0"/>
              <a:t>13</a:t>
            </a:r>
            <a:r>
              <a:rPr lang="es-ES" sz="4000" dirty="0"/>
              <a:t>Be</a:t>
            </a:r>
          </a:p>
        </p:txBody>
      </p:sp>
      <p:sp>
        <p:nvSpPr>
          <p:cNvPr id="29" name="Título 1"/>
          <p:cNvSpPr>
            <a:spLocks noGrp="1"/>
          </p:cNvSpPr>
          <p:nvPr>
            <p:ph type="title"/>
          </p:nvPr>
        </p:nvSpPr>
        <p:spPr>
          <a:xfrm>
            <a:off x="375191" y="2790096"/>
            <a:ext cx="3785106" cy="540091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Relative Energy of </a:t>
            </a:r>
            <a:r>
              <a:rPr lang="en-US" sz="2400" b="1" baseline="30000" dirty="0">
                <a:solidFill>
                  <a:srgbClr val="0000FF"/>
                </a:solidFill>
              </a:rPr>
              <a:t>12</a:t>
            </a:r>
            <a:r>
              <a:rPr lang="en-US" sz="2400" b="1" dirty="0">
                <a:solidFill>
                  <a:srgbClr val="0000FF"/>
                </a:solidFill>
              </a:rPr>
              <a:t>Be + n</a:t>
            </a:r>
            <a:r>
              <a:rPr lang="es-ES" sz="2400" dirty="0">
                <a:solidFill>
                  <a:srgbClr val="0000FF"/>
                </a:solidFill>
              </a:rPr>
              <a:t>:</a:t>
            </a: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5130800" y="3089796"/>
            <a:ext cx="0" cy="1872208"/>
          </a:xfrm>
          <a:prstGeom prst="straightConnector1">
            <a:avLst/>
          </a:prstGeom>
          <a:ln w="57150" cmpd="sng"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6326520" y="2188285"/>
            <a:ext cx="696580" cy="5295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Elipse 29"/>
          <p:cNvSpPr/>
          <p:nvPr/>
        </p:nvSpPr>
        <p:spPr>
          <a:xfrm>
            <a:off x="1468076" y="892885"/>
            <a:ext cx="696580" cy="5295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Elipse 30"/>
          <p:cNvSpPr/>
          <p:nvPr/>
        </p:nvSpPr>
        <p:spPr>
          <a:xfrm>
            <a:off x="4566734" y="3636929"/>
            <a:ext cx="696580" cy="5295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lipse 31"/>
          <p:cNvSpPr/>
          <p:nvPr/>
        </p:nvSpPr>
        <p:spPr>
          <a:xfrm>
            <a:off x="913220" y="5410155"/>
            <a:ext cx="640656" cy="5295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4" name="Conector recto 33"/>
          <p:cNvCxnSpPr/>
          <p:nvPr/>
        </p:nvCxnSpPr>
        <p:spPr>
          <a:xfrm>
            <a:off x="6898268" y="807108"/>
            <a:ext cx="15494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F936CAB-6AAF-764E-91E6-1DA19AC67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23</a:t>
            </a:fld>
            <a:endParaRPr lang="es-E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D008F47-7BC7-B34E-8161-26C6792FB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9656" y="6481837"/>
            <a:ext cx="3187700" cy="365125"/>
          </a:xfrm>
        </p:spPr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884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" grpId="0"/>
      <p:bldP spid="9" grpId="0"/>
      <p:bldP spid="16" grpId="0" animBg="1"/>
      <p:bldP spid="30" grpId="0" animBg="1"/>
      <p:bldP spid="31" grpId="0" animBg="1"/>
      <p:bldP spid="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2CF57C-60C9-4448-B166-3D4153742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8328" y="45078"/>
            <a:ext cx="6036314" cy="587302"/>
          </a:xfrm>
        </p:spPr>
        <p:txBody>
          <a:bodyPr/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we settle this problem via the two-neutron transfer reaction,</a:t>
            </a:r>
            <a:b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Be(</a:t>
            </a: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t,p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@ HIE-ISOLDE</a:t>
            </a:r>
            <a:endParaRPr lang="es-E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osición de pie de página 2">
            <a:extLst>
              <a:ext uri="{FF2B5EF4-FFF2-40B4-BE49-F238E27FC236}">
                <a16:creationId xmlns:a16="http://schemas.microsoft.com/office/drawing/2014/main" id="{AEFC9C8B-2906-FD4E-868A-2B05EB204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624" y="6492875"/>
            <a:ext cx="4840941" cy="365125"/>
          </a:xfrm>
        </p:spPr>
        <p:txBody>
          <a:bodyPr/>
          <a:lstStyle/>
          <a:p>
            <a:r>
              <a:rPr lang="en-US"/>
              <a:t>O. Tengblad     MASTER IEM-CSIC Madrid 2023</a:t>
            </a:r>
            <a:endParaRPr lang="en-US" dirty="0"/>
          </a:p>
        </p:txBody>
      </p:sp>
      <p:sp>
        <p:nvSpPr>
          <p:cNvPr id="4" name="Marcador de posición de número de diapositiva 3">
            <a:extLst>
              <a:ext uri="{FF2B5EF4-FFF2-40B4-BE49-F238E27FC236}">
                <a16:creationId xmlns:a16="http://schemas.microsoft.com/office/drawing/2014/main" id="{8CD022C0-E2DE-CA40-B4F0-AFDF051B1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24</a:t>
            </a:fld>
            <a:endParaRPr lang="en-U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733F4FA-FF28-E744-818F-B218D4534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49" y="870439"/>
            <a:ext cx="5196551" cy="424236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017E3C0-17F4-B346-8306-32FF9EEF7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49" y="5072415"/>
            <a:ext cx="3610745" cy="141166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EAD6E05-45C7-2A41-B3DF-613F19877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5194" y="870438"/>
            <a:ext cx="3393312" cy="361552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BFAAFC3-F605-BA4C-BD57-03FE9235AA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3718" y="4503593"/>
            <a:ext cx="3170151" cy="2260030"/>
          </a:xfrm>
          <a:prstGeom prst="rect">
            <a:avLst/>
          </a:prstGeom>
        </p:spPr>
      </p:pic>
      <p:sp>
        <p:nvSpPr>
          <p:cNvPr id="13" name="9 CuadroTexto">
            <a:extLst>
              <a:ext uri="{FF2B5EF4-FFF2-40B4-BE49-F238E27FC236}">
                <a16:creationId xmlns:a16="http://schemas.microsoft.com/office/drawing/2014/main" id="{556F661C-54FA-C944-AF98-7B6637FBBD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1960" y="780228"/>
            <a:ext cx="2341387" cy="4001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" altLang="es-ES" sz="2000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Miniball</a:t>
            </a:r>
            <a:r>
              <a:rPr lang="es-ES" altLang="es-ES" sz="2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+ T-REX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1CADE8-ED03-0340-8202-3DDD5C7FE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4856" y="934844"/>
            <a:ext cx="1925399" cy="4616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429703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s-ES" sz="2400" baseline="30000" dirty="0">
                <a:solidFill>
                  <a:srgbClr val="0070C0"/>
                </a:solidFill>
              </a:rPr>
              <a:t>1</a:t>
            </a:r>
            <a:r>
              <a:rPr lang="en-US" altLang="es-ES" sz="2400" baseline="30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1</a:t>
            </a:r>
            <a:r>
              <a:rPr lang="en-US" altLang="es-ES" sz="24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Be(t,</a:t>
            </a:r>
            <a:r>
              <a:rPr lang="en-US" altLang="es-ES" sz="2400" baseline="30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n-US" altLang="es-ES" sz="24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p)</a:t>
            </a:r>
            <a:r>
              <a:rPr lang="en-US" altLang="es-ES" sz="2400" baseline="30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13</a:t>
            </a:r>
            <a:r>
              <a:rPr lang="en-US" altLang="es-ES" sz="24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Be</a:t>
            </a:r>
          </a:p>
        </p:txBody>
      </p:sp>
      <p:pic>
        <p:nvPicPr>
          <p:cNvPr id="14" name="Picture 4" descr="C:\Documents and Settings\Ja\My Documents\Miniball\pictures\miniball.gif">
            <a:extLst>
              <a:ext uri="{FF2B5EF4-FFF2-40B4-BE49-F238E27FC236}">
                <a16:creationId xmlns:a16="http://schemas.microsoft.com/office/drawing/2014/main" id="{2798EACC-3587-874B-855C-D11C2D5F23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93206" y="847834"/>
            <a:ext cx="657145" cy="758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C:\Documents and Settings\Ja\My Documents\Miniball\pictures\miniball.gif">
            <a:extLst>
              <a:ext uri="{FF2B5EF4-FFF2-40B4-BE49-F238E27FC236}">
                <a16:creationId xmlns:a16="http://schemas.microsoft.com/office/drawing/2014/main" id="{12D968A0-8035-A34C-AF13-A33EEC90C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290290" y="7166789"/>
            <a:ext cx="657145" cy="758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uadroTexto 13">
            <a:extLst>
              <a:ext uri="{FF2B5EF4-FFF2-40B4-BE49-F238E27FC236}">
                <a16:creationId xmlns:a16="http://schemas.microsoft.com/office/drawing/2014/main" id="{02A8BE01-4B12-7048-BE7D-336E12B0930A}"/>
              </a:ext>
            </a:extLst>
          </p:cNvPr>
          <p:cNvSpPr txBox="1"/>
          <p:nvPr/>
        </p:nvSpPr>
        <p:spPr>
          <a:xfrm>
            <a:off x="5562868" y="650006"/>
            <a:ext cx="184731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endParaRPr lang="es-E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77BB88E-9F79-F041-A119-B1BC5B6721EC}"/>
              </a:ext>
            </a:extLst>
          </p:cNvPr>
          <p:cNvSpPr txBox="1"/>
          <p:nvPr/>
        </p:nvSpPr>
        <p:spPr>
          <a:xfrm>
            <a:off x="129526" y="50752"/>
            <a:ext cx="185139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dirty="0" err="1"/>
              <a:t>Complementary</a:t>
            </a:r>
            <a:r>
              <a:rPr lang="es-ES" dirty="0"/>
              <a:t> </a:t>
            </a:r>
            <a:r>
              <a:rPr lang="es-ES" dirty="0" err="1"/>
              <a:t>Experiment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6808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19235-74DA-0B4A-8E85-16D038287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400" dirty="0"/>
              <a:t>Experimentos de NUSTAR:  pensar y recordar!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1B6B3C-47BD-6C46-AFC0-7CF6B2D6D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94534-9FF1-D749-8786-298AA2BF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25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8618A4-9783-7C46-9B50-962D96F299B6}"/>
              </a:ext>
            </a:extLst>
          </p:cNvPr>
          <p:cNvSpPr txBox="1"/>
          <p:nvPr/>
        </p:nvSpPr>
        <p:spPr>
          <a:xfrm>
            <a:off x="468871" y="1278037"/>
            <a:ext cx="7118727" cy="507831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Acrónimos:        </a:t>
            </a:r>
            <a:r>
              <a:rPr lang="es-ES" sz="1800" b="1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         NUSTAR         SFRS            R3B</a:t>
            </a:r>
          </a:p>
          <a:p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método de producción se usa en experimentos de NUSTAR?  </a:t>
            </a:r>
          </a:p>
          <a:p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Cual es el </a:t>
            </a:r>
            <a:r>
              <a:rPr lang="es-E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haz primario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y de que origen normalmente? </a:t>
            </a: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 es el blanco de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Producción?</a:t>
            </a:r>
          </a:p>
          <a:p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Cual es el </a:t>
            </a:r>
            <a:r>
              <a:rPr lang="es-E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haz secundario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Cual es el blanco de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Reacción?</a:t>
            </a: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que usamos </a:t>
            </a:r>
            <a:r>
              <a:rPr lang="es-E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varios blancos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reacción en el mismo experimento?</a:t>
            </a:r>
            <a:endParaRPr lang="en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que cinemática inversa?</a:t>
            </a:r>
            <a:endParaRPr lang="en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significa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cinemática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completa?</a:t>
            </a:r>
          </a:p>
          <a:p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se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selecciona 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canal de reacción  de interés del experimento?</a:t>
            </a:r>
          </a:p>
          <a:p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se determina la carga, masa, la energía, el momento, </a:t>
            </a:r>
          </a:p>
          <a:p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no olvides la importancia de medir las:  </a:t>
            </a:r>
            <a:r>
              <a:rPr lang="es-ES" b="1" dirty="0">
                <a:latin typeface="Symbol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y  </a:t>
            </a:r>
            <a:r>
              <a:rPr lang="es-ES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neutróns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en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3016D6-5BE2-A849-8353-89BBF6272A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85" y="3936639"/>
            <a:ext cx="2577316" cy="112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281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5417664" y="6465588"/>
            <a:ext cx="3301999" cy="365125"/>
          </a:xfrm>
        </p:spPr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26</a:t>
            </a:fld>
            <a:endParaRPr lang="es-ES"/>
          </a:p>
        </p:txBody>
      </p:sp>
      <p:pic>
        <p:nvPicPr>
          <p:cNvPr id="6" name="Imagen 5" descr="Captura de pantalla 2015-04-10 a la(s) 17.42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85789" cy="4204638"/>
          </a:xfrm>
          <a:prstGeom prst="rect">
            <a:avLst/>
          </a:prstGeom>
        </p:spPr>
      </p:pic>
      <p:pic>
        <p:nvPicPr>
          <p:cNvPr id="7" name="Imagen 6" descr="Captura de pantalla 2015-04-10 a la(s) 17.43.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619" y="-12036"/>
            <a:ext cx="2720215" cy="4216674"/>
          </a:xfrm>
          <a:prstGeom prst="rect">
            <a:avLst/>
          </a:prstGeom>
        </p:spPr>
      </p:pic>
      <p:pic>
        <p:nvPicPr>
          <p:cNvPr id="8" name="Imagen 7" descr="Captura de pantalla 2015-04-10 a la(s) 17.43.1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664" y="0"/>
            <a:ext cx="2723036" cy="4204638"/>
          </a:xfrm>
          <a:prstGeom prst="rect">
            <a:avLst/>
          </a:prstGeom>
        </p:spPr>
      </p:pic>
      <p:pic>
        <p:nvPicPr>
          <p:cNvPr id="12" name="Imagen 11" descr="Captura de pantalla 2015-04-10 a la(s) 17.48.2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9" y="4303495"/>
            <a:ext cx="2772000" cy="2300096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816100" y="4635500"/>
            <a:ext cx="2577345" cy="1200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2400" dirty="0"/>
              <a:t>250 	</a:t>
            </a:r>
            <a:r>
              <a:rPr lang="es-ES" sz="2400" dirty="0" err="1"/>
              <a:t>Members</a:t>
            </a:r>
            <a:endParaRPr lang="es-ES" sz="2400" dirty="0"/>
          </a:p>
          <a:p>
            <a:r>
              <a:rPr lang="es-ES" sz="2400" dirty="0"/>
              <a:t>40		</a:t>
            </a:r>
            <a:r>
              <a:rPr lang="es-ES" sz="2400" dirty="0" err="1"/>
              <a:t>Institutes</a:t>
            </a:r>
            <a:endParaRPr lang="es-ES" sz="2400" dirty="0"/>
          </a:p>
          <a:p>
            <a:r>
              <a:rPr lang="es-ES" sz="2400" dirty="0"/>
              <a:t>15 		</a:t>
            </a:r>
            <a:r>
              <a:rPr lang="es-ES" sz="2400" dirty="0" err="1"/>
              <a:t>Countries</a:t>
            </a:r>
            <a:endParaRPr lang="es-E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C73330-0050-494D-AA93-61FD55614A63}"/>
              </a:ext>
            </a:extLst>
          </p:cNvPr>
          <p:cNvSpPr txBox="1"/>
          <p:nvPr/>
        </p:nvSpPr>
        <p:spPr>
          <a:xfrm>
            <a:off x="4763622" y="4912498"/>
            <a:ext cx="379014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" dirty="0" err="1"/>
              <a:t>Spokesperson</a:t>
            </a:r>
            <a:r>
              <a:rPr lang="es-ES" dirty="0"/>
              <a:t>:		Lola Cortina USC</a:t>
            </a:r>
          </a:p>
          <a:p>
            <a:r>
              <a:rPr lang="es-ES" dirty="0" err="1"/>
              <a:t>Technical</a:t>
            </a:r>
            <a:r>
              <a:rPr lang="es-ES" dirty="0"/>
              <a:t> Director: 	</a:t>
            </a:r>
            <a:r>
              <a:rPr lang="es-ES" dirty="0" err="1"/>
              <a:t>Olof</a:t>
            </a:r>
            <a:r>
              <a:rPr lang="es-ES" dirty="0"/>
              <a:t> </a:t>
            </a:r>
            <a:r>
              <a:rPr lang="es-ES" dirty="0" err="1"/>
              <a:t>Tengblad</a:t>
            </a:r>
            <a:r>
              <a:rPr lang="es-ES" dirty="0"/>
              <a:t> CSIC</a:t>
            </a:r>
          </a:p>
        </p:txBody>
      </p:sp>
      <p:pic>
        <p:nvPicPr>
          <p:cNvPr id="11" name="Picture 105" descr="D:\Dropbox\MisPresentaciones_y_Abstracts\s393_analysis_meeting_2013\logoR3B.png">
            <a:extLst>
              <a:ext uri="{FF2B5EF4-FFF2-40B4-BE49-F238E27FC236}">
                <a16:creationId xmlns:a16="http://schemas.microsoft.com/office/drawing/2014/main" id="{FF803828-00E2-6B41-A9C3-E1FED02E3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01238" y="345458"/>
            <a:ext cx="1149978" cy="8071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44424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España</a:t>
            </a:r>
          </a:p>
        </p:txBody>
      </p:sp>
      <p:pic>
        <p:nvPicPr>
          <p:cNvPr id="3" name="Imagen 2" descr="Captura de pantalla 2012-03-01 a las 08.55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765" y="244158"/>
            <a:ext cx="933858" cy="86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14 Grupo"/>
          <p:cNvGrpSpPr>
            <a:grpSpLocks/>
          </p:cNvGrpSpPr>
          <p:nvPr/>
        </p:nvGrpSpPr>
        <p:grpSpPr bwMode="auto">
          <a:xfrm>
            <a:off x="3470368" y="2036617"/>
            <a:ext cx="1752600" cy="922338"/>
            <a:chOff x="2209800" y="374362"/>
            <a:chExt cx="1752600" cy="923270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362200" y="374362"/>
              <a:ext cx="1080000" cy="69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8 CuadroTexto"/>
            <p:cNvSpPr txBox="1">
              <a:spLocks noChangeArrowheads="1"/>
            </p:cNvSpPr>
            <p:nvPr/>
          </p:nvSpPr>
          <p:spPr bwMode="auto">
            <a:xfrm>
              <a:off x="2209800" y="1066800"/>
              <a:ext cx="175260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Garamond" pitchFamily="18" charset="0"/>
                  <a:ea typeface="+mn-ea"/>
                  <a:cs typeface="+mn-cs"/>
                </a:rPr>
                <a:t>Univ. Santiago de Compostela</a:t>
              </a:r>
            </a:p>
          </p:txBody>
        </p:sp>
      </p:grpSp>
      <p:pic>
        <p:nvPicPr>
          <p:cNvPr id="8" name="Imagen 7" descr="Screen Shot 2014-08-31 at 16.45.3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81" y="3700646"/>
            <a:ext cx="2287211" cy="436563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68014" y="3553011"/>
            <a:ext cx="1357313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742" y="2066385"/>
            <a:ext cx="2243289" cy="862803"/>
          </a:xfrm>
          <a:prstGeom prst="rect">
            <a:avLst/>
          </a:prstGeom>
        </p:spPr>
      </p:pic>
      <p:pic>
        <p:nvPicPr>
          <p:cNvPr id="12" name="1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717" y="4935466"/>
            <a:ext cx="997907" cy="1046544"/>
          </a:xfrm>
          <a:prstGeom prst="rect">
            <a:avLst/>
          </a:prstGeom>
        </p:spPr>
      </p:pic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844672" y="4935467"/>
            <a:ext cx="2213320" cy="962322"/>
            <a:chOff x="2095" y="154"/>
            <a:chExt cx="1148" cy="428"/>
          </a:xfrm>
        </p:grpSpPr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1" y="154"/>
              <a:ext cx="302" cy="4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5" y="154"/>
              <a:ext cx="835" cy="4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6" name="CuadroTexto 15"/>
          <p:cNvSpPr txBox="1"/>
          <p:nvPr/>
        </p:nvSpPr>
        <p:spPr>
          <a:xfrm>
            <a:off x="5657305" y="1510471"/>
            <a:ext cx="3032649" cy="1477309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pPr defTabSz="914210">
              <a:defRPr/>
            </a:pPr>
            <a:r>
              <a:rPr lang="es-ES" dirty="0">
                <a:solidFill>
                  <a:prstClr val="black"/>
                </a:solidFill>
              </a:rPr>
              <a:t>Pepe </a:t>
            </a:r>
            <a:r>
              <a:rPr lang="es-ES" dirty="0" err="1">
                <a:solidFill>
                  <a:prstClr val="black"/>
                </a:solidFill>
              </a:rPr>
              <a:t>Benlliure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Lola Cortina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Hector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Alvarez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 Pol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Diego Gonzales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err="1">
                <a:solidFill>
                  <a:prstClr val="black"/>
                </a:solidFill>
                <a:latin typeface="Calisto MT"/>
              </a:rPr>
              <a:t>Jose</a:t>
            </a:r>
            <a:r>
              <a:rPr lang="es-ES" dirty="0">
                <a:solidFill>
                  <a:prstClr val="black"/>
                </a:solidFill>
                <a:latin typeface="Calisto MT"/>
              </a:rPr>
              <a:t> Luis </a:t>
            </a:r>
            <a:r>
              <a:rPr lang="es-ES" dirty="0" err="1">
                <a:solidFill>
                  <a:prstClr val="black"/>
                </a:solidFill>
                <a:latin typeface="Calisto MT"/>
              </a:rPr>
              <a:t>Rodriguez</a:t>
            </a:r>
            <a:r>
              <a:rPr lang="es-ES" dirty="0">
                <a:solidFill>
                  <a:prstClr val="black"/>
                </a:solidFill>
                <a:latin typeface="Calisto MT"/>
              </a:rPr>
              <a:t> </a:t>
            </a:r>
            <a:r>
              <a:rPr lang="es-ES" dirty="0" err="1">
                <a:solidFill>
                  <a:prstClr val="black"/>
                </a:solidFill>
                <a:latin typeface="Calisto MT"/>
              </a:rPr>
              <a:t>Sanchez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5954201" y="3490896"/>
            <a:ext cx="1965562" cy="646313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Enrique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Casarejos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Carlos Parrilla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5901767" y="4581577"/>
            <a:ext cx="2350283" cy="1477309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Olof Tengblad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María Borge </a:t>
            </a:r>
          </a:p>
          <a:p>
            <a:pPr defTabSz="914210">
              <a:defRPr/>
            </a:pPr>
            <a:r>
              <a:rPr lang="es-ES" dirty="0" err="1">
                <a:solidFill>
                  <a:prstClr val="black"/>
                </a:solidFill>
              </a:rPr>
              <a:t>Christoph</a:t>
            </a:r>
            <a:r>
              <a:rPr lang="es-ES" dirty="0">
                <a:solidFill>
                  <a:prstClr val="black"/>
                </a:solidFill>
              </a:rPr>
              <a:t> </a:t>
            </a:r>
            <a:r>
              <a:rPr lang="es-ES" dirty="0" err="1">
                <a:solidFill>
                  <a:prstClr val="black"/>
                </a:solidFill>
              </a:rPr>
              <a:t>Rappold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Enrique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Nacher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  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(IFIC)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Angel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 Perea</a:t>
            </a:r>
          </a:p>
        </p:txBody>
      </p:sp>
      <p:pic>
        <p:nvPicPr>
          <p:cNvPr id="19" name="Picture 105" descr="D:\Dropbox\MisPresentaciones_y_Abstracts\s393_analysis_meeting_2013\logoR3B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51533" y="244160"/>
            <a:ext cx="1184368" cy="831322"/>
          </a:xfrm>
          <a:prstGeom prst="rect">
            <a:avLst/>
          </a:prstGeom>
          <a:noFill/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3A9A9A8-4828-B14D-942B-2677956B2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CCBD00EA-31FD-7A48-9A97-9259A13DD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83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AD126B7-AF37-E0E1-BD5C-69EF7388F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DC532F7-1169-60AA-2750-19B1EA984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3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9226E1E-BD6F-85C0-023B-EAC64D44B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882" y="633372"/>
            <a:ext cx="4572000" cy="255136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FD48843-ED63-DCAD-AA1B-2C9106846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571" y="3465134"/>
            <a:ext cx="4855779" cy="271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86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1"/>
          <p:cNvSpPr/>
          <p:nvPr/>
        </p:nvSpPr>
        <p:spPr>
          <a:xfrm>
            <a:off x="0" y="6427800"/>
            <a:ext cx="9144000" cy="0"/>
          </a:xfrm>
          <a:prstGeom prst="line">
            <a:avLst/>
          </a:prstGeom>
          <a:ln w="76200">
            <a:solidFill>
              <a:srgbClr val="17375E"/>
            </a:solidFill>
            <a:round/>
          </a:ln>
        </p:spPr>
      </p:sp>
      <p:sp>
        <p:nvSpPr>
          <p:cNvPr id="57" name="CustomShape 5"/>
          <p:cNvSpPr/>
          <p:nvPr/>
        </p:nvSpPr>
        <p:spPr>
          <a:xfrm>
            <a:off x="616688" y="148940"/>
            <a:ext cx="7910623" cy="639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3200" dirty="0"/>
              <a:t>NUSTAR</a:t>
            </a:r>
            <a:r>
              <a:rPr lang="en-GB" sz="2000" dirty="0">
                <a:latin typeface="Comic Sans MS" pitchFamily="66" charset="0"/>
              </a:rPr>
              <a:t>       </a:t>
            </a:r>
            <a:r>
              <a:rPr lang="en-GB" sz="2000" dirty="0" err="1">
                <a:solidFill>
                  <a:srgbClr val="FF3300"/>
                </a:solidFill>
                <a:latin typeface="Comic Sans MS" pitchFamily="66" charset="0"/>
              </a:rPr>
              <a:t>NU</a:t>
            </a:r>
            <a:r>
              <a:rPr lang="en-GB" sz="2000" dirty="0" err="1">
                <a:latin typeface="Comic Sans MS" pitchFamily="66" charset="0"/>
              </a:rPr>
              <a:t>clear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FF3300"/>
                </a:solidFill>
                <a:latin typeface="Comic Sans MS" pitchFamily="66" charset="0"/>
              </a:rPr>
              <a:t>ST</a:t>
            </a:r>
            <a:r>
              <a:rPr lang="en-GB" sz="2000" dirty="0" err="1">
                <a:latin typeface="Comic Sans MS" pitchFamily="66" charset="0"/>
              </a:rPr>
              <a:t>ructure</a:t>
            </a:r>
            <a:r>
              <a:rPr lang="en-GB" sz="2000" dirty="0">
                <a:latin typeface="Comic Sans MS" pitchFamily="66" charset="0"/>
              </a:rPr>
              <a:t> &amp; </a:t>
            </a:r>
            <a:r>
              <a:rPr lang="en-GB" sz="2000" dirty="0" err="1">
                <a:solidFill>
                  <a:srgbClr val="FF3300"/>
                </a:solidFill>
                <a:latin typeface="Comic Sans MS" pitchFamily="66" charset="0"/>
              </a:rPr>
              <a:t>A</a:t>
            </a:r>
            <a:r>
              <a:rPr lang="en-GB" sz="2000" dirty="0" err="1">
                <a:latin typeface="Comic Sans MS" pitchFamily="66" charset="0"/>
              </a:rPr>
              <a:t>strophysis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>
                <a:solidFill>
                  <a:srgbClr val="FF3300"/>
                </a:solidFill>
                <a:latin typeface="Comic Sans MS" pitchFamily="66" charset="0"/>
              </a:rPr>
              <a:t>R</a:t>
            </a:r>
            <a:r>
              <a:rPr lang="en-GB" sz="2000" dirty="0">
                <a:latin typeface="Comic Sans MS" pitchFamily="66" charset="0"/>
              </a:rPr>
              <a:t>esearch</a:t>
            </a:r>
            <a:r>
              <a:rPr lang="es-ES" sz="2000" dirty="0"/>
              <a:t> </a:t>
            </a:r>
            <a:endParaRPr sz="2000" dirty="0"/>
          </a:p>
        </p:txBody>
      </p:sp>
      <p:sp>
        <p:nvSpPr>
          <p:cNvPr id="11" name="Line 1"/>
          <p:cNvSpPr/>
          <p:nvPr/>
        </p:nvSpPr>
        <p:spPr>
          <a:xfrm>
            <a:off x="0" y="764704"/>
            <a:ext cx="914400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round/>
          </a:ln>
        </p:spPr>
      </p:sp>
      <p:sp>
        <p:nvSpPr>
          <p:cNvPr id="39" name="CustomShape 3"/>
          <p:cNvSpPr/>
          <p:nvPr/>
        </p:nvSpPr>
        <p:spPr>
          <a:xfrm>
            <a:off x="144024" y="6453360"/>
            <a:ext cx="3059824" cy="404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600" dirty="0">
                <a:solidFill>
                  <a:srgbClr val="5F5F5F"/>
                </a:solidFill>
              </a:rPr>
              <a:t>Dolores Cortina Gil</a:t>
            </a:r>
            <a:endParaRPr sz="1600" dirty="0">
              <a:solidFill>
                <a:srgbClr val="5F5F5F"/>
              </a:solidFill>
            </a:endParaRPr>
          </a:p>
        </p:txBody>
      </p:sp>
      <p:sp>
        <p:nvSpPr>
          <p:cNvPr id="7" name="Line 1"/>
          <p:cNvSpPr/>
          <p:nvPr/>
        </p:nvSpPr>
        <p:spPr>
          <a:xfrm>
            <a:off x="0" y="764704"/>
            <a:ext cx="914400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round/>
          </a:ln>
        </p:spPr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27025E2-8837-5B4F-BD3F-17D40C26E3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345" y="796453"/>
            <a:ext cx="7385532" cy="4018949"/>
          </a:xfrm>
          <a:prstGeom prst="rect">
            <a:avLst/>
          </a:prstGeom>
        </p:spPr>
      </p:pic>
      <p:cxnSp>
        <p:nvCxnSpPr>
          <p:cNvPr id="24" name="23 Conector recto de flecha"/>
          <p:cNvCxnSpPr/>
          <p:nvPr/>
        </p:nvCxnSpPr>
        <p:spPr>
          <a:xfrm flipV="1">
            <a:off x="899592" y="2492896"/>
            <a:ext cx="864096" cy="64807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Rectángulo"/>
          <p:cNvSpPr/>
          <p:nvPr/>
        </p:nvSpPr>
        <p:spPr>
          <a:xfrm>
            <a:off x="395536" y="2204864"/>
            <a:ext cx="1221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003399"/>
                </a:solidFill>
                <a:latin typeface="Trebuchet MS" pitchFamily="34" charset="0"/>
                <a:ea typeface="Droid Sans Fallback" charset="0"/>
                <a:cs typeface="Droid Sans Fallback" charset="0"/>
              </a:rPr>
              <a:t>Haces de </a:t>
            </a:r>
          </a:p>
          <a:p>
            <a:r>
              <a:rPr lang="de-DE" b="1" dirty="0">
                <a:solidFill>
                  <a:srgbClr val="003399"/>
                </a:solidFill>
                <a:latin typeface="Trebuchet MS" pitchFamily="34" charset="0"/>
                <a:ea typeface="Droid Sans Fallback" charset="0"/>
                <a:cs typeface="Droid Sans Fallback" charset="0"/>
              </a:rPr>
              <a:t>SIS100</a:t>
            </a:r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id="{DF4D5149-89D3-A14C-B393-FD373F289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80639"/>
            <a:ext cx="4295553" cy="324559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7" name="26 Grupo"/>
          <p:cNvGrpSpPr/>
          <p:nvPr/>
        </p:nvGrpSpPr>
        <p:grpSpPr>
          <a:xfrm>
            <a:off x="3005280" y="3544069"/>
            <a:ext cx="4295553" cy="2870951"/>
            <a:chOff x="467544" y="3146812"/>
            <a:chExt cx="4248472" cy="3010406"/>
          </a:xfrm>
        </p:grpSpPr>
        <p:grpSp>
          <p:nvGrpSpPr>
            <p:cNvPr id="28" name="27 Grupo"/>
            <p:cNvGrpSpPr/>
            <p:nvPr/>
          </p:nvGrpSpPr>
          <p:grpSpPr>
            <a:xfrm>
              <a:off x="467544" y="3284984"/>
              <a:ext cx="4248472" cy="2872234"/>
              <a:chOff x="-1116632" y="3140968"/>
              <a:chExt cx="4356993" cy="3016250"/>
            </a:xfrm>
          </p:grpSpPr>
          <p:pic>
            <p:nvPicPr>
              <p:cNvPr id="30" name="Picture 1048" descr="produccion_rib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16632" y="3140968"/>
                <a:ext cx="4054475" cy="3016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Freeform 14"/>
              <p:cNvSpPr>
                <a:spLocks/>
              </p:cNvSpPr>
              <p:nvPr/>
            </p:nvSpPr>
            <p:spPr bwMode="auto">
              <a:xfrm>
                <a:off x="0" y="4077072"/>
                <a:ext cx="3240361" cy="1728192"/>
              </a:xfrm>
              <a:custGeom>
                <a:avLst/>
                <a:gdLst>
                  <a:gd name="T0" fmla="*/ 0 w 2462"/>
                  <a:gd name="T1" fmla="*/ 2147483647 h 1175"/>
                  <a:gd name="T2" fmla="*/ 2147483647 w 2462"/>
                  <a:gd name="T3" fmla="*/ 2147483647 h 1175"/>
                  <a:gd name="T4" fmla="*/ 2147483647 w 2462"/>
                  <a:gd name="T5" fmla="*/ 2147483647 h 1175"/>
                  <a:gd name="T6" fmla="*/ 2147483647 w 2462"/>
                  <a:gd name="T7" fmla="*/ 2147483647 h 1175"/>
                  <a:gd name="T8" fmla="*/ 2147483647 w 2462"/>
                  <a:gd name="T9" fmla="*/ 2147483647 h 1175"/>
                  <a:gd name="T10" fmla="*/ 2147483647 w 2462"/>
                  <a:gd name="T11" fmla="*/ 2147483647 h 1175"/>
                  <a:gd name="T12" fmla="*/ 2147483647 w 2462"/>
                  <a:gd name="T13" fmla="*/ 2147483647 h 1175"/>
                  <a:gd name="T14" fmla="*/ 2147483647 w 2462"/>
                  <a:gd name="T15" fmla="*/ 0 h 11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62" h="1175">
                    <a:moveTo>
                      <a:pt x="0" y="1175"/>
                    </a:moveTo>
                    <a:lnTo>
                      <a:pt x="265" y="1099"/>
                    </a:lnTo>
                    <a:lnTo>
                      <a:pt x="265" y="1023"/>
                    </a:lnTo>
                    <a:lnTo>
                      <a:pt x="909" y="834"/>
                    </a:lnTo>
                    <a:lnTo>
                      <a:pt x="909" y="720"/>
                    </a:lnTo>
                    <a:lnTo>
                      <a:pt x="1818" y="379"/>
                    </a:lnTo>
                    <a:lnTo>
                      <a:pt x="1818" y="228"/>
                    </a:lnTo>
                    <a:lnTo>
                      <a:pt x="2462" y="0"/>
                    </a:lnTo>
                  </a:path>
                </a:pathLst>
              </a:cu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791853" y="3146812"/>
              <a:ext cx="2160240" cy="968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s-ES_tradnl" dirty="0">
                  <a:solidFill>
                    <a:srgbClr val="009999"/>
                  </a:solidFill>
                  <a:latin typeface="Trebuchet MS" pitchFamily="34" charset="0"/>
                </a:rPr>
                <a:t>Producción de mas de  4000 especies nucleares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880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C09298-449F-764A-9F3F-AED79F648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64" y="347519"/>
            <a:ext cx="5168178" cy="671259"/>
          </a:xfrm>
        </p:spPr>
        <p:txBody>
          <a:bodyPr>
            <a:normAutofit fontScale="90000"/>
          </a:bodyPr>
          <a:lstStyle/>
          <a:p>
            <a:pPr algn="l"/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NUSTAR: </a:t>
            </a:r>
            <a:b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Astrophysics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Reactions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0DDDCD0-6DD9-F545-9C59-DE4FB1901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     MASTER IEM-CSIC Madrid 2023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70BE7C1-5AFF-8440-85B0-A5166A860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5</a:t>
            </a:fld>
            <a:endParaRPr lang="en-U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2504E80B-73CD-BC44-A485-C89DB8F51BB3}"/>
              </a:ext>
            </a:extLst>
          </p:cNvPr>
          <p:cNvSpPr/>
          <p:nvPr/>
        </p:nvSpPr>
        <p:spPr>
          <a:xfrm>
            <a:off x="389964" y="1647436"/>
            <a:ext cx="807239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</a:rPr>
              <a:t>What are the limits for existence of nuclei?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Where are the proton and neutron drip lines situated? 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Where does the nuclear chart end?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</a:rPr>
              <a:t>How does the nuclear force depend on varying proton-to-neutron ratios?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What is the isospin dependence of the spin-orbit force? 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How does shell structure change far away from stability?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</a:rPr>
              <a:t>How to explain collective phenomena from individual motion?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What are the phases, relevant degrees of freedom, and symmetries of the nuclear many-body system?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</a:rPr>
              <a:t>How are complex nuclei built from their basic constituents?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What is the effective nucleon-nucleon interaction? 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How does QCD constrain its parameters?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</a:rPr>
              <a:t>Which are the nuclei relevant for astrophysical processes and what are their properties?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What is the origin of the heavy elements? </a:t>
            </a:r>
            <a:endParaRPr lang="en-GB" sz="1600" dirty="0"/>
          </a:p>
        </p:txBody>
      </p:sp>
      <p:pic>
        <p:nvPicPr>
          <p:cNvPr id="7" name="Picture 1048" descr="produccion_rib">
            <a:extLst>
              <a:ext uri="{FF2B5EF4-FFF2-40B4-BE49-F238E27FC236}">
                <a16:creationId xmlns:a16="http://schemas.microsoft.com/office/drawing/2014/main" id="{331F745E-642C-1349-BD2C-AEA94F612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112" y="78005"/>
            <a:ext cx="3297138" cy="225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56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s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742" y="3432198"/>
            <a:ext cx="4495800" cy="3257550"/>
          </a:xfrm>
          <a:prstGeom prst="rect">
            <a:avLst/>
          </a:prstGeom>
          <a:noFill/>
        </p:spPr>
      </p:pic>
      <p:pic>
        <p:nvPicPr>
          <p:cNvPr id="5" name="Picture 3" descr="fr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" y="705930"/>
            <a:ext cx="4648200" cy="2692400"/>
          </a:xfrm>
          <a:prstGeom prst="rect">
            <a:avLst/>
          </a:prstGeom>
          <a:noFill/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21" y="2472274"/>
            <a:ext cx="1932214" cy="762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5240887"/>
            <a:ext cx="1980198" cy="11430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6096" y="4221088"/>
            <a:ext cx="1472317" cy="16764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4400" y="990600"/>
            <a:ext cx="1394732" cy="762000"/>
          </a:xfrm>
          <a:prstGeom prst="rect">
            <a:avLst/>
          </a:prstGeom>
        </p:spPr>
      </p:pic>
      <p:grpSp>
        <p:nvGrpSpPr>
          <p:cNvPr id="14" name="Agrupar 32"/>
          <p:cNvGrpSpPr/>
          <p:nvPr/>
        </p:nvGrpSpPr>
        <p:grpSpPr>
          <a:xfrm>
            <a:off x="7236296" y="990600"/>
            <a:ext cx="1969407" cy="5181600"/>
            <a:chOff x="7236296" y="990600"/>
            <a:chExt cx="1969407" cy="5181600"/>
          </a:xfrm>
        </p:grpSpPr>
        <p:sp>
          <p:nvSpPr>
            <p:cNvPr id="15" name="Flecha arriba 14"/>
            <p:cNvSpPr/>
            <p:nvPr/>
          </p:nvSpPr>
          <p:spPr>
            <a:xfrm>
              <a:off x="8077200" y="990600"/>
              <a:ext cx="228600" cy="5181600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>
                <a:solidFill>
                  <a:srgbClr val="FFFFFF"/>
                </a:solidFill>
              </a:endParaRPr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7236296" y="1098352"/>
              <a:ext cx="970056" cy="5047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FF0000"/>
                  </a:solidFill>
                  <a:latin typeface="Comic Sans MS"/>
                  <a:cs typeface="Comic Sans MS"/>
                </a:rPr>
                <a:t>FAIR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FF0000"/>
                  </a:solidFill>
                  <a:latin typeface="Comic Sans MS"/>
                  <a:cs typeface="Comic Sans MS"/>
                </a:rPr>
                <a:t>(2021)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00FF"/>
                  </a:solidFill>
                  <a:latin typeface="Comic Sans MS"/>
                  <a:cs typeface="Comic Sans MS"/>
                </a:rPr>
                <a:t>GSI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00FF"/>
                  </a:solidFill>
                  <a:latin typeface="Comic Sans MS"/>
                  <a:cs typeface="Comic Sans MS"/>
                </a:rPr>
                <a:t>GANIL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/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SPIRAL</a:t>
              </a:r>
            </a:p>
            <a:p>
              <a:pPr algn="ctr"/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/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HIE –</a:t>
              </a:r>
            </a:p>
            <a:p>
              <a:pPr algn="ctr"/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ISOLDE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8000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ISOLDE</a:t>
              </a: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8156580" y="1098352"/>
              <a:ext cx="1049123" cy="5047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FF0000"/>
                  </a:solidFill>
                  <a:latin typeface="Comic Sans MS"/>
                  <a:cs typeface="Comic Sans MS"/>
                </a:rPr>
                <a:t>1 </a:t>
              </a:r>
              <a:r>
                <a:rPr lang="es-ES_tradnl" sz="1400" b="1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GeV</a:t>
              </a:r>
              <a:endParaRPr lang="es-ES_tradnl" sz="1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00FF"/>
                  </a:solidFill>
                  <a:latin typeface="Comic Sans MS"/>
                  <a:cs typeface="Comic Sans MS"/>
                </a:rPr>
                <a:t>400 </a:t>
              </a:r>
              <a:r>
                <a:rPr lang="es-ES_tradnl" sz="1400" b="1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MeV</a:t>
              </a: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00FF"/>
                  </a:solidFill>
                  <a:latin typeface="Comic Sans MS"/>
                  <a:cs typeface="Comic Sans MS"/>
                </a:rPr>
                <a:t>50 </a:t>
              </a:r>
              <a:r>
                <a:rPr lang="es-ES_tradnl" sz="1400" b="1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MeV</a:t>
              </a: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/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10 </a:t>
              </a:r>
              <a:r>
                <a:rPr lang="es-ES_tradnl" sz="1400" b="1" dirty="0" err="1">
                  <a:solidFill>
                    <a:srgbClr val="008000"/>
                  </a:solidFill>
                  <a:latin typeface="Comic Sans MS"/>
                  <a:cs typeface="Comic Sans MS"/>
                </a:rPr>
                <a:t>MeV</a:t>
              </a:r>
              <a:endParaRPr lang="es-ES_tradnl" sz="1400" b="1" dirty="0">
                <a:solidFill>
                  <a:srgbClr val="008000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0.06 </a:t>
              </a:r>
              <a:r>
                <a:rPr lang="es-ES_tradnl" sz="1400" b="1" dirty="0" err="1">
                  <a:solidFill>
                    <a:srgbClr val="008000"/>
                  </a:solidFill>
                  <a:latin typeface="Comic Sans MS"/>
                  <a:cs typeface="Comic Sans MS"/>
                </a:rPr>
                <a:t>MeV</a:t>
              </a:r>
              <a:endParaRPr lang="es-ES_tradnl" sz="1400" b="1" dirty="0">
                <a:solidFill>
                  <a:srgbClr val="008000"/>
                </a:solidFill>
                <a:latin typeface="Comic Sans MS"/>
                <a:cs typeface="Comic Sans MS"/>
              </a:endParaRPr>
            </a:p>
          </p:txBody>
        </p:sp>
      </p:grpSp>
      <p:pic>
        <p:nvPicPr>
          <p:cNvPr id="18" name="Imagen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2800" y="1752600"/>
            <a:ext cx="1016000" cy="304800"/>
          </a:xfrm>
          <a:prstGeom prst="rect">
            <a:avLst/>
          </a:prstGeom>
        </p:spPr>
      </p:pic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5055658" y="2157056"/>
            <a:ext cx="2411059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 pitchFamily="18" charset="0"/>
              </a:rPr>
              <a:t>High energy, large variety of species,</a:t>
            </a:r>
          </a:p>
          <a:p>
            <a:r>
              <a:rPr lang="en-US" sz="1600" dirty="0">
                <a:solidFill>
                  <a:srgbClr val="FF0000"/>
                </a:solidFill>
                <a:latin typeface="Times New Roman" pitchFamily="18" charset="0"/>
              </a:rPr>
              <a:t>Short half-lives (</a:t>
            </a:r>
            <a:r>
              <a:rPr lang="en-US" sz="1600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</a:rPr>
              <a:t>s), cocktail beam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5198542" y="5943600"/>
            <a:ext cx="2141175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FF0000"/>
                </a:solidFill>
                <a:latin typeface="Times New Roman" pitchFamily="18" charset="0"/>
              </a:rPr>
              <a:t>Variable energy, high intensity, good beam qualities</a:t>
            </a: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1835696" y="188640"/>
            <a:ext cx="467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000" b="1" i="0" u="none" strike="noStrike" kern="0" cap="none" spc="0" normalizeH="0" baseline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mic Sans MS" pitchFamily="-111" charset="0"/>
                <a:ea typeface="ＭＳ Ｐゴシック" pitchFamily="-111" charset="-128"/>
                <a:cs typeface="ＭＳ Ｐゴシック" pitchFamily="-111" charset="-128"/>
              </a:rPr>
              <a:t>Producción de</a:t>
            </a:r>
            <a:r>
              <a:rPr kumimoji="0" lang="es-ES_tradnl" sz="2000" b="1" i="0" u="none" strike="noStrike" kern="0" cap="none" spc="0" normalizeH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mic Sans MS" pitchFamily="-111" charset="0"/>
                <a:ea typeface="ＭＳ Ｐゴシック" pitchFamily="-111" charset="-128"/>
                <a:cs typeface="ＭＳ Ｐゴシック" pitchFamily="-111" charset="-128"/>
              </a:rPr>
              <a:t> Haces</a:t>
            </a:r>
            <a:r>
              <a:rPr kumimoji="0" lang="es-ES_tradnl" sz="2000" b="1" i="0" u="none" strike="noStrike" kern="0" cap="none" spc="0" normalizeH="0" baseline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mic Sans MS" pitchFamily="-111" charset="0"/>
                <a:ea typeface="ＭＳ Ｐゴシック" pitchFamily="-111" charset="-128"/>
                <a:cs typeface="ＭＳ Ｐゴシック" pitchFamily="-111" charset="-128"/>
              </a:rPr>
              <a:t> Radioactivas</a:t>
            </a:r>
          </a:p>
        </p:txBody>
      </p:sp>
      <p:sp>
        <p:nvSpPr>
          <p:cNvPr id="11" name="Elipse 10"/>
          <p:cNvSpPr/>
          <p:nvPr/>
        </p:nvSpPr>
        <p:spPr>
          <a:xfrm>
            <a:off x="5436096" y="1124744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Elipse 21"/>
          <p:cNvSpPr/>
          <p:nvPr/>
        </p:nvSpPr>
        <p:spPr>
          <a:xfrm>
            <a:off x="6156920" y="4391000"/>
            <a:ext cx="144016" cy="144016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Elipse 22"/>
          <p:cNvSpPr/>
          <p:nvPr/>
        </p:nvSpPr>
        <p:spPr>
          <a:xfrm>
            <a:off x="6156920" y="5327104"/>
            <a:ext cx="144016" cy="144016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CuadroTexto 1"/>
          <p:cNvSpPr txBox="1"/>
          <p:nvPr/>
        </p:nvSpPr>
        <p:spPr>
          <a:xfrm>
            <a:off x="5702528" y="908720"/>
            <a:ext cx="4583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200" b="1" dirty="0">
                <a:solidFill>
                  <a:srgbClr val="FF0000"/>
                </a:solidFill>
              </a:rPr>
              <a:t>Haz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6444208" y="4221088"/>
            <a:ext cx="65519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rgbClr val="000090"/>
                </a:solidFill>
              </a:rPr>
              <a:t>Blanco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6444208" y="5085184"/>
            <a:ext cx="65519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200" dirty="0">
                <a:solidFill>
                  <a:srgbClr val="000090"/>
                </a:solidFill>
              </a:rPr>
              <a:t>Blanco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467616" y="5096217"/>
            <a:ext cx="69772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200" b="1" dirty="0">
                <a:solidFill>
                  <a:srgbClr val="000090"/>
                </a:solidFill>
              </a:rPr>
              <a:t>Blanco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513271" y="2420888"/>
            <a:ext cx="4583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200" b="1" dirty="0">
                <a:solidFill>
                  <a:srgbClr val="FF0000"/>
                </a:solidFill>
              </a:rPr>
              <a:t>Haz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683568" y="3501008"/>
            <a:ext cx="461233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008000"/>
                </a:solidFill>
                <a:latin typeface="Comic Sans MS"/>
                <a:cs typeface="Comic Sans MS"/>
              </a:rPr>
              <a:t>ISOL – </a:t>
            </a:r>
            <a:r>
              <a:rPr lang="es-E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Isotope</a:t>
            </a:r>
            <a:r>
              <a:rPr lang="es-ES" sz="2000" b="1" dirty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s-E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Separation</a:t>
            </a:r>
            <a:r>
              <a:rPr lang="es-ES" sz="2000" b="1" dirty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s-E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On</a:t>
            </a:r>
            <a:r>
              <a:rPr lang="es-ES" sz="2000" b="1" dirty="0">
                <a:solidFill>
                  <a:srgbClr val="008000"/>
                </a:solidFill>
                <a:latin typeface="Comic Sans MS"/>
                <a:cs typeface="Comic Sans MS"/>
              </a:rPr>
              <a:t> Line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971600" y="836712"/>
            <a:ext cx="331236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000FF"/>
                </a:solidFill>
                <a:latin typeface="Comic Sans MS"/>
                <a:cs typeface="Comic Sans MS"/>
              </a:rPr>
              <a:t>Fragmentación del Haz  </a:t>
            </a:r>
          </a:p>
        </p:txBody>
      </p:sp>
      <p:cxnSp>
        <p:nvCxnSpPr>
          <p:cNvPr id="12" name="Conector recto 11"/>
          <p:cNvCxnSpPr/>
          <p:nvPr/>
        </p:nvCxnSpPr>
        <p:spPr>
          <a:xfrm>
            <a:off x="611560" y="3429000"/>
            <a:ext cx="5832648" cy="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616B956-58A1-816E-E9C2-367D002A0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2BC95553-54B2-1E14-DB09-D28EC7100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7536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0" y="4667036"/>
            <a:ext cx="8858280" cy="151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00"/>
                </a:solidFill>
                <a:latin typeface="Arial" charset="0"/>
                <a:cs typeface="Arial"/>
              </a:rPr>
              <a:t>Kinematically complete measurement of reactions with high-energy secondary beams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Arial" charset="0"/>
                <a:cs typeface="Arial"/>
              </a:rPr>
              <a:t>    Nuclear Astrophysics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Arial" charset="0"/>
                <a:cs typeface="Arial"/>
              </a:rPr>
              <a:t>    Structure of exotic nuclei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b="1" dirty="0">
                <a:solidFill>
                  <a:srgbClr val="000000"/>
                </a:solidFill>
                <a:latin typeface="Arial" charset="0"/>
                <a:cs typeface="Arial"/>
              </a:rPr>
              <a:t>    Neutron-rich matter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Arial"/>
              </a:rPr>
              <a:t> 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0" tIns="45711" rIns="91420" bIns="45711"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CC0000"/>
                </a:solidFill>
                <a:latin typeface="Comic Sans MS"/>
                <a:cs typeface="Comic Sans MS"/>
              </a:rPr>
              <a:t>R</a:t>
            </a:r>
            <a:r>
              <a:rPr lang="en-US" sz="2000" baseline="30000" dirty="0">
                <a:solidFill>
                  <a:srgbClr val="CC0000"/>
                </a:solidFill>
                <a:latin typeface="Comic Sans MS"/>
                <a:cs typeface="Comic Sans MS"/>
              </a:rPr>
              <a:t>3</a:t>
            </a:r>
            <a:r>
              <a:rPr lang="en-US" sz="2000" dirty="0">
                <a:solidFill>
                  <a:srgbClr val="CC0000"/>
                </a:solidFill>
                <a:latin typeface="Comic Sans MS"/>
                <a:cs typeface="Comic Sans MS"/>
              </a:rPr>
              <a:t>B: R</a:t>
            </a:r>
            <a:r>
              <a:rPr lang="en-US" sz="2000" dirty="0">
                <a:solidFill>
                  <a:srgbClr val="000000"/>
                </a:solidFill>
                <a:latin typeface="Comic Sans MS"/>
                <a:cs typeface="Comic Sans MS"/>
              </a:rPr>
              <a:t>eactions with </a:t>
            </a:r>
            <a:r>
              <a:rPr lang="en-US" sz="2000" dirty="0">
                <a:solidFill>
                  <a:srgbClr val="CC0000"/>
                </a:solidFill>
                <a:latin typeface="Comic Sans MS"/>
                <a:cs typeface="Comic Sans MS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Comic Sans MS"/>
                <a:cs typeface="Comic Sans MS"/>
              </a:rPr>
              <a:t>elativistic </a:t>
            </a:r>
            <a:r>
              <a:rPr lang="en-US" sz="2000" dirty="0">
                <a:solidFill>
                  <a:srgbClr val="CC0000"/>
                </a:solidFill>
                <a:latin typeface="Comic Sans MS"/>
                <a:cs typeface="Comic Sans MS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Comic Sans MS"/>
                <a:cs typeface="Comic Sans MS"/>
              </a:rPr>
              <a:t>adioactive </a:t>
            </a:r>
            <a:r>
              <a:rPr lang="en-US" sz="2000" dirty="0">
                <a:solidFill>
                  <a:srgbClr val="CC0000"/>
                </a:solidFill>
                <a:latin typeface="Comic Sans MS"/>
                <a:cs typeface="Comic Sans MS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Comic Sans MS"/>
                <a:cs typeface="Comic Sans MS"/>
              </a:rPr>
              <a:t>eams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886306" y="5037462"/>
            <a:ext cx="6113474" cy="14465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16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fixed-target experiment for complete inverse-kinematics reactions with relativistic RIBs ~100 MeV/u – 1.5 GeV/u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16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 with the most exotic (&lt;1 ion/s) and short-lived nuclei - exploring the isospin frontier at and beyond the drip-lines 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7</a:t>
            </a:fld>
            <a:endParaRPr lang="es-E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DF827A-B2F6-A54D-BD6B-D197CC3C4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460" y="540289"/>
            <a:ext cx="7663139" cy="388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863664"/>
      </p:ext>
    </p:extLst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400" b="0" kern="1200" dirty="0">
                <a:solidFill>
                  <a:srgbClr val="0000FF"/>
                </a:solidFill>
                <a:latin typeface="Comic Sans MS" pitchFamily="66" charset="0"/>
              </a:rPr>
              <a:t>How does it work</a:t>
            </a:r>
            <a:endParaRPr lang="es-ES_tradnl" sz="2400" b="0" dirty="0">
              <a:solidFill>
                <a:srgbClr val="0000FF"/>
              </a:solidFill>
            </a:endParaRPr>
          </a:p>
        </p:txBody>
      </p:sp>
      <p:grpSp>
        <p:nvGrpSpPr>
          <p:cNvPr id="3" name="38 Grupo"/>
          <p:cNvGrpSpPr>
            <a:grpSpLocks/>
          </p:cNvGrpSpPr>
          <p:nvPr/>
        </p:nvGrpSpPr>
        <p:grpSpPr bwMode="auto">
          <a:xfrm>
            <a:off x="1441425" y="928670"/>
            <a:ext cx="5143500" cy="3071812"/>
            <a:chOff x="1643042" y="1214422"/>
            <a:chExt cx="3214688" cy="2286000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3042" y="1214422"/>
              <a:ext cx="3214688" cy="2286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9" name="8 CuadroTexto"/>
            <p:cNvSpPr txBox="1"/>
            <p:nvPr/>
          </p:nvSpPr>
          <p:spPr>
            <a:xfrm>
              <a:off x="1643042" y="1285306"/>
              <a:ext cx="2009180" cy="3893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FAIR</a:t>
              </a:r>
              <a:r>
                <a:rPr lang="es-ES" dirty="0">
                  <a:solidFill>
                    <a:srgbClr val="FFFFFF">
                      <a:lumMod val="50000"/>
                    </a:srgbClr>
                  </a:solidFill>
                  <a:latin typeface="Arial" charset="0"/>
                  <a:cs typeface="Arial"/>
                </a:rPr>
                <a:t> 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(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Facility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 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for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 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antiproton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 and ion 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research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)</a:t>
              </a:r>
            </a:p>
          </p:txBody>
        </p:sp>
      </p:grpSp>
      <p:sp>
        <p:nvSpPr>
          <p:cNvPr id="10" name="9 Elipse"/>
          <p:cNvSpPr/>
          <p:nvPr/>
        </p:nvSpPr>
        <p:spPr>
          <a:xfrm>
            <a:off x="1798613" y="1857359"/>
            <a:ext cx="214312" cy="142875"/>
          </a:xfrm>
          <a:prstGeom prst="ellipse">
            <a:avLst/>
          </a:prstGeom>
          <a:solidFill>
            <a:srgbClr val="F711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1" name="10 Forma libre"/>
          <p:cNvSpPr/>
          <p:nvPr/>
        </p:nvSpPr>
        <p:spPr>
          <a:xfrm>
            <a:off x="4656113" y="2428859"/>
            <a:ext cx="214312" cy="142875"/>
          </a:xfrm>
          <a:custGeom>
            <a:avLst/>
            <a:gdLst>
              <a:gd name="connsiteX0" fmla="*/ 218364 w 354842"/>
              <a:gd name="connsiteY0" fmla="*/ 0 h 232012"/>
              <a:gd name="connsiteX1" fmla="*/ 218364 w 354842"/>
              <a:gd name="connsiteY1" fmla="*/ 0 h 232012"/>
              <a:gd name="connsiteX2" fmla="*/ 13648 w 354842"/>
              <a:gd name="connsiteY2" fmla="*/ 40943 h 232012"/>
              <a:gd name="connsiteX3" fmla="*/ 0 w 354842"/>
              <a:gd name="connsiteY3" fmla="*/ 54591 h 232012"/>
              <a:gd name="connsiteX4" fmla="*/ 177421 w 354842"/>
              <a:gd name="connsiteY4" fmla="*/ 95534 h 232012"/>
              <a:gd name="connsiteX5" fmla="*/ 163773 w 354842"/>
              <a:gd name="connsiteY5" fmla="*/ 232012 h 232012"/>
              <a:gd name="connsiteX6" fmla="*/ 259308 w 354842"/>
              <a:gd name="connsiteY6" fmla="*/ 191068 h 232012"/>
              <a:gd name="connsiteX7" fmla="*/ 259308 w 354842"/>
              <a:gd name="connsiteY7" fmla="*/ 95534 h 232012"/>
              <a:gd name="connsiteX8" fmla="*/ 259308 w 354842"/>
              <a:gd name="connsiteY8" fmla="*/ 95534 h 232012"/>
              <a:gd name="connsiteX9" fmla="*/ 354842 w 354842"/>
              <a:gd name="connsiteY9" fmla="*/ 13647 h 232012"/>
              <a:gd name="connsiteX10" fmla="*/ 218364 w 354842"/>
              <a:gd name="connsiteY10" fmla="*/ 0 h 2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842" h="232012">
                <a:moveTo>
                  <a:pt x="218364" y="0"/>
                </a:moveTo>
                <a:lnTo>
                  <a:pt x="218364" y="0"/>
                </a:lnTo>
                <a:cubicBezTo>
                  <a:pt x="196835" y="2392"/>
                  <a:pt x="43892" y="10699"/>
                  <a:pt x="13648" y="40943"/>
                </a:cubicBezTo>
                <a:lnTo>
                  <a:pt x="0" y="54591"/>
                </a:lnTo>
                <a:lnTo>
                  <a:pt x="177421" y="95534"/>
                </a:lnTo>
                <a:lnTo>
                  <a:pt x="163773" y="232012"/>
                </a:lnTo>
                <a:lnTo>
                  <a:pt x="259308" y="191068"/>
                </a:lnTo>
                <a:lnTo>
                  <a:pt x="259308" y="95534"/>
                </a:lnTo>
                <a:lnTo>
                  <a:pt x="259308" y="95534"/>
                </a:lnTo>
                <a:lnTo>
                  <a:pt x="354842" y="13647"/>
                </a:lnTo>
                <a:lnTo>
                  <a:pt x="21836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2" name="11 Forma libre"/>
          <p:cNvSpPr/>
          <p:nvPr/>
        </p:nvSpPr>
        <p:spPr>
          <a:xfrm>
            <a:off x="4798988" y="2357420"/>
            <a:ext cx="214312" cy="214312"/>
          </a:xfrm>
          <a:custGeom>
            <a:avLst/>
            <a:gdLst>
              <a:gd name="connsiteX0" fmla="*/ 218364 w 354842"/>
              <a:gd name="connsiteY0" fmla="*/ 0 h 232012"/>
              <a:gd name="connsiteX1" fmla="*/ 218364 w 354842"/>
              <a:gd name="connsiteY1" fmla="*/ 0 h 232012"/>
              <a:gd name="connsiteX2" fmla="*/ 13648 w 354842"/>
              <a:gd name="connsiteY2" fmla="*/ 40943 h 232012"/>
              <a:gd name="connsiteX3" fmla="*/ 0 w 354842"/>
              <a:gd name="connsiteY3" fmla="*/ 54591 h 232012"/>
              <a:gd name="connsiteX4" fmla="*/ 177421 w 354842"/>
              <a:gd name="connsiteY4" fmla="*/ 95534 h 232012"/>
              <a:gd name="connsiteX5" fmla="*/ 163773 w 354842"/>
              <a:gd name="connsiteY5" fmla="*/ 232012 h 232012"/>
              <a:gd name="connsiteX6" fmla="*/ 259308 w 354842"/>
              <a:gd name="connsiteY6" fmla="*/ 191068 h 232012"/>
              <a:gd name="connsiteX7" fmla="*/ 259308 w 354842"/>
              <a:gd name="connsiteY7" fmla="*/ 95534 h 232012"/>
              <a:gd name="connsiteX8" fmla="*/ 259308 w 354842"/>
              <a:gd name="connsiteY8" fmla="*/ 95534 h 232012"/>
              <a:gd name="connsiteX9" fmla="*/ 354842 w 354842"/>
              <a:gd name="connsiteY9" fmla="*/ 13647 h 232012"/>
              <a:gd name="connsiteX10" fmla="*/ 218364 w 354842"/>
              <a:gd name="connsiteY10" fmla="*/ 0 h 2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842" h="232012">
                <a:moveTo>
                  <a:pt x="218364" y="0"/>
                </a:moveTo>
                <a:lnTo>
                  <a:pt x="218364" y="0"/>
                </a:lnTo>
                <a:cubicBezTo>
                  <a:pt x="196835" y="2392"/>
                  <a:pt x="43892" y="10699"/>
                  <a:pt x="13648" y="40943"/>
                </a:cubicBezTo>
                <a:lnTo>
                  <a:pt x="0" y="54591"/>
                </a:lnTo>
                <a:lnTo>
                  <a:pt x="177421" y="95534"/>
                </a:lnTo>
                <a:lnTo>
                  <a:pt x="163773" y="232012"/>
                </a:lnTo>
                <a:lnTo>
                  <a:pt x="259308" y="191068"/>
                </a:lnTo>
                <a:lnTo>
                  <a:pt x="259308" y="95534"/>
                </a:lnTo>
                <a:lnTo>
                  <a:pt x="259308" y="95534"/>
                </a:lnTo>
                <a:lnTo>
                  <a:pt x="354842" y="13647"/>
                </a:lnTo>
                <a:lnTo>
                  <a:pt x="218364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4" name="46 CuadroTexto"/>
          <p:cNvSpPr txBox="1">
            <a:spLocks noChangeArrowheads="1"/>
          </p:cNvSpPr>
          <p:nvPr/>
        </p:nvSpPr>
        <p:spPr bwMode="auto">
          <a:xfrm>
            <a:off x="798470" y="4214818"/>
            <a:ext cx="7858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0" tIns="45711" rIns="91420" bIns="4571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R</a:t>
            </a:r>
            <a:r>
              <a:rPr lang="es-ES" sz="2000" baseline="30000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3</a:t>
            </a:r>
            <a:r>
              <a:rPr lang="es-ES" sz="2000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B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2862" y="4214797"/>
            <a:ext cx="3886200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5 Forma libre"/>
          <p:cNvSpPr/>
          <p:nvPr/>
        </p:nvSpPr>
        <p:spPr>
          <a:xfrm>
            <a:off x="1341425" y="4929170"/>
            <a:ext cx="214312" cy="214312"/>
          </a:xfrm>
          <a:custGeom>
            <a:avLst/>
            <a:gdLst>
              <a:gd name="connsiteX0" fmla="*/ 218364 w 354842"/>
              <a:gd name="connsiteY0" fmla="*/ 0 h 232012"/>
              <a:gd name="connsiteX1" fmla="*/ 218364 w 354842"/>
              <a:gd name="connsiteY1" fmla="*/ 0 h 232012"/>
              <a:gd name="connsiteX2" fmla="*/ 13648 w 354842"/>
              <a:gd name="connsiteY2" fmla="*/ 40943 h 232012"/>
              <a:gd name="connsiteX3" fmla="*/ 0 w 354842"/>
              <a:gd name="connsiteY3" fmla="*/ 54591 h 232012"/>
              <a:gd name="connsiteX4" fmla="*/ 177421 w 354842"/>
              <a:gd name="connsiteY4" fmla="*/ 95534 h 232012"/>
              <a:gd name="connsiteX5" fmla="*/ 163773 w 354842"/>
              <a:gd name="connsiteY5" fmla="*/ 232012 h 232012"/>
              <a:gd name="connsiteX6" fmla="*/ 259308 w 354842"/>
              <a:gd name="connsiteY6" fmla="*/ 191068 h 232012"/>
              <a:gd name="connsiteX7" fmla="*/ 259308 w 354842"/>
              <a:gd name="connsiteY7" fmla="*/ 95534 h 232012"/>
              <a:gd name="connsiteX8" fmla="*/ 259308 w 354842"/>
              <a:gd name="connsiteY8" fmla="*/ 95534 h 232012"/>
              <a:gd name="connsiteX9" fmla="*/ 354842 w 354842"/>
              <a:gd name="connsiteY9" fmla="*/ 13647 h 232012"/>
              <a:gd name="connsiteX10" fmla="*/ 218364 w 354842"/>
              <a:gd name="connsiteY10" fmla="*/ 0 h 2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842" h="232012">
                <a:moveTo>
                  <a:pt x="218364" y="0"/>
                </a:moveTo>
                <a:lnTo>
                  <a:pt x="218364" y="0"/>
                </a:lnTo>
                <a:cubicBezTo>
                  <a:pt x="196835" y="2392"/>
                  <a:pt x="43892" y="10699"/>
                  <a:pt x="13648" y="40943"/>
                </a:cubicBezTo>
                <a:lnTo>
                  <a:pt x="0" y="54591"/>
                </a:lnTo>
                <a:lnTo>
                  <a:pt x="177421" y="95534"/>
                </a:lnTo>
                <a:lnTo>
                  <a:pt x="163773" y="232012"/>
                </a:lnTo>
                <a:lnTo>
                  <a:pt x="259308" y="191068"/>
                </a:lnTo>
                <a:lnTo>
                  <a:pt x="259308" y="95534"/>
                </a:lnTo>
                <a:lnTo>
                  <a:pt x="259308" y="95534"/>
                </a:lnTo>
                <a:lnTo>
                  <a:pt x="354842" y="13647"/>
                </a:lnTo>
                <a:lnTo>
                  <a:pt x="218364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2412987" y="492917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n</a:t>
            </a:r>
          </a:p>
        </p:txBody>
      </p:sp>
      <p:sp>
        <p:nvSpPr>
          <p:cNvPr id="18" name="17 Elipse"/>
          <p:cNvSpPr/>
          <p:nvPr/>
        </p:nvSpPr>
        <p:spPr>
          <a:xfrm>
            <a:off x="2412987" y="4929172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p</a:t>
            </a:r>
          </a:p>
        </p:txBody>
      </p:sp>
      <p:sp>
        <p:nvSpPr>
          <p:cNvPr id="19" name="18 Elipse"/>
          <p:cNvSpPr/>
          <p:nvPr/>
        </p:nvSpPr>
        <p:spPr>
          <a:xfrm>
            <a:off x="2412987" y="5000609"/>
            <a:ext cx="142875" cy="142875"/>
          </a:xfrm>
          <a:prstGeom prst="ellipse">
            <a:avLst/>
          </a:prstGeom>
          <a:solidFill>
            <a:srgbClr val="11F4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H</a:t>
            </a:r>
          </a:p>
        </p:txBody>
      </p:sp>
      <p:sp>
        <p:nvSpPr>
          <p:cNvPr id="20" name="19 Elipse"/>
          <p:cNvSpPr/>
          <p:nvPr/>
        </p:nvSpPr>
        <p:spPr>
          <a:xfrm>
            <a:off x="2341552" y="492917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n</a:t>
            </a:r>
          </a:p>
        </p:txBody>
      </p:sp>
      <p:sp>
        <p:nvSpPr>
          <p:cNvPr id="21" name="20 Rectángulo redondeado"/>
          <p:cNvSpPr/>
          <p:nvPr/>
        </p:nvSpPr>
        <p:spPr>
          <a:xfrm>
            <a:off x="2412989" y="4929170"/>
            <a:ext cx="71438" cy="10795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600" dirty="0">
                <a:solidFill>
                  <a:srgbClr val="FFFFFF"/>
                </a:solidFill>
                <a:latin typeface="Copperplate Gothic Light"/>
                <a:cs typeface="Arial"/>
              </a:rPr>
              <a:t>p</a:t>
            </a:r>
          </a:p>
        </p:txBody>
      </p:sp>
      <p:sp>
        <p:nvSpPr>
          <p:cNvPr id="22" name="21 Forma libre"/>
          <p:cNvSpPr/>
          <p:nvPr/>
        </p:nvSpPr>
        <p:spPr>
          <a:xfrm>
            <a:off x="2412989" y="4929170"/>
            <a:ext cx="71438" cy="107950"/>
          </a:xfrm>
          <a:custGeom>
            <a:avLst/>
            <a:gdLst>
              <a:gd name="connsiteX0" fmla="*/ 4658 w 78431"/>
              <a:gd name="connsiteY0" fmla="*/ 1195 h 105970"/>
              <a:gd name="connsiteX1" fmla="*/ 61808 w 78431"/>
              <a:gd name="connsiteY1" fmla="*/ 4370 h 105970"/>
              <a:gd name="connsiteX2" fmla="*/ 58633 w 78431"/>
              <a:gd name="connsiteY2" fmla="*/ 13895 h 105970"/>
              <a:gd name="connsiteX3" fmla="*/ 39583 w 78431"/>
              <a:gd name="connsiteY3" fmla="*/ 26595 h 105970"/>
              <a:gd name="connsiteX4" fmla="*/ 11008 w 78431"/>
              <a:gd name="connsiteY4" fmla="*/ 29770 h 105970"/>
              <a:gd name="connsiteX5" fmla="*/ 1483 w 78431"/>
              <a:gd name="connsiteY5" fmla="*/ 36120 h 105970"/>
              <a:gd name="connsiteX6" fmla="*/ 4658 w 78431"/>
              <a:gd name="connsiteY6" fmla="*/ 51995 h 105970"/>
              <a:gd name="connsiteX7" fmla="*/ 14183 w 78431"/>
              <a:gd name="connsiteY7" fmla="*/ 55170 h 105970"/>
              <a:gd name="connsiteX8" fmla="*/ 30058 w 78431"/>
              <a:gd name="connsiteY8" fmla="*/ 58345 h 105970"/>
              <a:gd name="connsiteX9" fmla="*/ 68158 w 78431"/>
              <a:gd name="connsiteY9" fmla="*/ 61520 h 105970"/>
              <a:gd name="connsiteX10" fmla="*/ 77683 w 78431"/>
              <a:gd name="connsiteY10" fmla="*/ 67870 h 105970"/>
              <a:gd name="connsiteX11" fmla="*/ 71333 w 78431"/>
              <a:gd name="connsiteY11" fmla="*/ 77395 h 105970"/>
              <a:gd name="connsiteX12" fmla="*/ 52283 w 78431"/>
              <a:gd name="connsiteY12" fmla="*/ 83745 h 105970"/>
              <a:gd name="connsiteX13" fmla="*/ 30058 w 78431"/>
              <a:gd name="connsiteY13" fmla="*/ 90095 h 105970"/>
              <a:gd name="connsiteX14" fmla="*/ 58633 w 78431"/>
              <a:gd name="connsiteY14" fmla="*/ 105970 h 105970"/>
              <a:gd name="connsiteX15" fmla="*/ 49108 w 78431"/>
              <a:gd name="connsiteY15" fmla="*/ 102795 h 105970"/>
              <a:gd name="connsiteX16" fmla="*/ 30058 w 78431"/>
              <a:gd name="connsiteY16" fmla="*/ 96445 h 105970"/>
              <a:gd name="connsiteX17" fmla="*/ 20533 w 78431"/>
              <a:gd name="connsiteY17" fmla="*/ 93270 h 105970"/>
              <a:gd name="connsiteX18" fmla="*/ 23708 w 78431"/>
              <a:gd name="connsiteY18" fmla="*/ 83745 h 105970"/>
              <a:gd name="connsiteX19" fmla="*/ 23708 w 78431"/>
              <a:gd name="connsiteY19" fmla="*/ 77395 h 10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8431" h="105970">
                <a:moveTo>
                  <a:pt x="4658" y="1195"/>
                </a:moveTo>
                <a:cubicBezTo>
                  <a:pt x="23708" y="2253"/>
                  <a:pt x="43236" y="0"/>
                  <a:pt x="61808" y="4370"/>
                </a:cubicBezTo>
                <a:cubicBezTo>
                  <a:pt x="65066" y="5137"/>
                  <a:pt x="61000" y="11528"/>
                  <a:pt x="58633" y="13895"/>
                </a:cubicBezTo>
                <a:cubicBezTo>
                  <a:pt x="53237" y="19291"/>
                  <a:pt x="47168" y="25752"/>
                  <a:pt x="39583" y="26595"/>
                </a:cubicBezTo>
                <a:lnTo>
                  <a:pt x="11008" y="29770"/>
                </a:lnTo>
                <a:cubicBezTo>
                  <a:pt x="7833" y="31887"/>
                  <a:pt x="2531" y="32451"/>
                  <a:pt x="1483" y="36120"/>
                </a:cubicBezTo>
                <a:cubicBezTo>
                  <a:pt x="0" y="41309"/>
                  <a:pt x="1665" y="47505"/>
                  <a:pt x="4658" y="51995"/>
                </a:cubicBezTo>
                <a:cubicBezTo>
                  <a:pt x="6514" y="54780"/>
                  <a:pt x="10936" y="54358"/>
                  <a:pt x="14183" y="55170"/>
                </a:cubicBezTo>
                <a:cubicBezTo>
                  <a:pt x="19418" y="56479"/>
                  <a:pt x="24699" y="57714"/>
                  <a:pt x="30058" y="58345"/>
                </a:cubicBezTo>
                <a:cubicBezTo>
                  <a:pt x="42715" y="59834"/>
                  <a:pt x="55458" y="60462"/>
                  <a:pt x="68158" y="61520"/>
                </a:cubicBezTo>
                <a:cubicBezTo>
                  <a:pt x="71333" y="63637"/>
                  <a:pt x="76935" y="64128"/>
                  <a:pt x="77683" y="67870"/>
                </a:cubicBezTo>
                <a:cubicBezTo>
                  <a:pt x="78431" y="71612"/>
                  <a:pt x="74569" y="75373"/>
                  <a:pt x="71333" y="77395"/>
                </a:cubicBezTo>
                <a:cubicBezTo>
                  <a:pt x="65657" y="80943"/>
                  <a:pt x="58777" y="82122"/>
                  <a:pt x="52283" y="83745"/>
                </a:cubicBezTo>
                <a:cubicBezTo>
                  <a:pt x="36336" y="87732"/>
                  <a:pt x="43723" y="85540"/>
                  <a:pt x="30058" y="90095"/>
                </a:cubicBezTo>
                <a:cubicBezTo>
                  <a:pt x="44316" y="104353"/>
                  <a:pt x="35323" y="98200"/>
                  <a:pt x="58633" y="105970"/>
                </a:cubicBezTo>
                <a:lnTo>
                  <a:pt x="49108" y="102795"/>
                </a:lnTo>
                <a:lnTo>
                  <a:pt x="30058" y="96445"/>
                </a:lnTo>
                <a:lnTo>
                  <a:pt x="20533" y="93270"/>
                </a:lnTo>
                <a:cubicBezTo>
                  <a:pt x="21591" y="90095"/>
                  <a:pt x="21617" y="86358"/>
                  <a:pt x="23708" y="83745"/>
                </a:cubicBezTo>
                <a:cubicBezTo>
                  <a:pt x="30197" y="75634"/>
                  <a:pt x="41773" y="77395"/>
                  <a:pt x="23708" y="77395"/>
                </a:cubicBezTo>
              </a:path>
            </a:pathLst>
          </a:cu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  <a:latin typeface="Copperplate Gothic Light"/>
              <a:cs typeface="Arial"/>
            </a:endParaRPr>
          </a:p>
        </p:txBody>
      </p:sp>
      <p:sp>
        <p:nvSpPr>
          <p:cNvPr id="23" name="22 Forma libre"/>
          <p:cNvSpPr/>
          <p:nvPr/>
        </p:nvSpPr>
        <p:spPr>
          <a:xfrm>
            <a:off x="2412989" y="5013309"/>
            <a:ext cx="71438" cy="71438"/>
          </a:xfrm>
          <a:custGeom>
            <a:avLst/>
            <a:gdLst>
              <a:gd name="connsiteX0" fmla="*/ 4658 w 78431"/>
              <a:gd name="connsiteY0" fmla="*/ 1195 h 105970"/>
              <a:gd name="connsiteX1" fmla="*/ 61808 w 78431"/>
              <a:gd name="connsiteY1" fmla="*/ 4370 h 105970"/>
              <a:gd name="connsiteX2" fmla="*/ 58633 w 78431"/>
              <a:gd name="connsiteY2" fmla="*/ 13895 h 105970"/>
              <a:gd name="connsiteX3" fmla="*/ 39583 w 78431"/>
              <a:gd name="connsiteY3" fmla="*/ 26595 h 105970"/>
              <a:gd name="connsiteX4" fmla="*/ 11008 w 78431"/>
              <a:gd name="connsiteY4" fmla="*/ 29770 h 105970"/>
              <a:gd name="connsiteX5" fmla="*/ 1483 w 78431"/>
              <a:gd name="connsiteY5" fmla="*/ 36120 h 105970"/>
              <a:gd name="connsiteX6" fmla="*/ 4658 w 78431"/>
              <a:gd name="connsiteY6" fmla="*/ 51995 h 105970"/>
              <a:gd name="connsiteX7" fmla="*/ 14183 w 78431"/>
              <a:gd name="connsiteY7" fmla="*/ 55170 h 105970"/>
              <a:gd name="connsiteX8" fmla="*/ 30058 w 78431"/>
              <a:gd name="connsiteY8" fmla="*/ 58345 h 105970"/>
              <a:gd name="connsiteX9" fmla="*/ 68158 w 78431"/>
              <a:gd name="connsiteY9" fmla="*/ 61520 h 105970"/>
              <a:gd name="connsiteX10" fmla="*/ 77683 w 78431"/>
              <a:gd name="connsiteY10" fmla="*/ 67870 h 105970"/>
              <a:gd name="connsiteX11" fmla="*/ 71333 w 78431"/>
              <a:gd name="connsiteY11" fmla="*/ 77395 h 105970"/>
              <a:gd name="connsiteX12" fmla="*/ 52283 w 78431"/>
              <a:gd name="connsiteY12" fmla="*/ 83745 h 105970"/>
              <a:gd name="connsiteX13" fmla="*/ 30058 w 78431"/>
              <a:gd name="connsiteY13" fmla="*/ 90095 h 105970"/>
              <a:gd name="connsiteX14" fmla="*/ 58633 w 78431"/>
              <a:gd name="connsiteY14" fmla="*/ 105970 h 105970"/>
              <a:gd name="connsiteX15" fmla="*/ 49108 w 78431"/>
              <a:gd name="connsiteY15" fmla="*/ 102795 h 105970"/>
              <a:gd name="connsiteX16" fmla="*/ 30058 w 78431"/>
              <a:gd name="connsiteY16" fmla="*/ 96445 h 105970"/>
              <a:gd name="connsiteX17" fmla="*/ 20533 w 78431"/>
              <a:gd name="connsiteY17" fmla="*/ 93270 h 105970"/>
              <a:gd name="connsiteX18" fmla="*/ 23708 w 78431"/>
              <a:gd name="connsiteY18" fmla="*/ 83745 h 105970"/>
              <a:gd name="connsiteX19" fmla="*/ 23708 w 78431"/>
              <a:gd name="connsiteY19" fmla="*/ 77395 h 10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8431" h="105970">
                <a:moveTo>
                  <a:pt x="4658" y="1195"/>
                </a:moveTo>
                <a:cubicBezTo>
                  <a:pt x="23708" y="2253"/>
                  <a:pt x="43236" y="0"/>
                  <a:pt x="61808" y="4370"/>
                </a:cubicBezTo>
                <a:cubicBezTo>
                  <a:pt x="65066" y="5137"/>
                  <a:pt x="61000" y="11528"/>
                  <a:pt x="58633" y="13895"/>
                </a:cubicBezTo>
                <a:cubicBezTo>
                  <a:pt x="53237" y="19291"/>
                  <a:pt x="47168" y="25752"/>
                  <a:pt x="39583" y="26595"/>
                </a:cubicBezTo>
                <a:lnTo>
                  <a:pt x="11008" y="29770"/>
                </a:lnTo>
                <a:cubicBezTo>
                  <a:pt x="7833" y="31887"/>
                  <a:pt x="2531" y="32451"/>
                  <a:pt x="1483" y="36120"/>
                </a:cubicBezTo>
                <a:cubicBezTo>
                  <a:pt x="0" y="41309"/>
                  <a:pt x="1665" y="47505"/>
                  <a:pt x="4658" y="51995"/>
                </a:cubicBezTo>
                <a:cubicBezTo>
                  <a:pt x="6514" y="54780"/>
                  <a:pt x="10936" y="54358"/>
                  <a:pt x="14183" y="55170"/>
                </a:cubicBezTo>
                <a:cubicBezTo>
                  <a:pt x="19418" y="56479"/>
                  <a:pt x="24699" y="57714"/>
                  <a:pt x="30058" y="58345"/>
                </a:cubicBezTo>
                <a:cubicBezTo>
                  <a:pt x="42715" y="59834"/>
                  <a:pt x="55458" y="60462"/>
                  <a:pt x="68158" y="61520"/>
                </a:cubicBezTo>
                <a:cubicBezTo>
                  <a:pt x="71333" y="63637"/>
                  <a:pt x="76935" y="64128"/>
                  <a:pt x="77683" y="67870"/>
                </a:cubicBezTo>
                <a:cubicBezTo>
                  <a:pt x="78431" y="71612"/>
                  <a:pt x="74569" y="75373"/>
                  <a:pt x="71333" y="77395"/>
                </a:cubicBezTo>
                <a:cubicBezTo>
                  <a:pt x="65657" y="80943"/>
                  <a:pt x="58777" y="82122"/>
                  <a:pt x="52283" y="83745"/>
                </a:cubicBezTo>
                <a:cubicBezTo>
                  <a:pt x="36336" y="87732"/>
                  <a:pt x="43723" y="85540"/>
                  <a:pt x="30058" y="90095"/>
                </a:cubicBezTo>
                <a:cubicBezTo>
                  <a:pt x="44316" y="104353"/>
                  <a:pt x="35323" y="98200"/>
                  <a:pt x="58633" y="105970"/>
                </a:cubicBezTo>
                <a:lnTo>
                  <a:pt x="49108" y="102795"/>
                </a:lnTo>
                <a:lnTo>
                  <a:pt x="30058" y="96445"/>
                </a:lnTo>
                <a:lnTo>
                  <a:pt x="20533" y="93270"/>
                </a:lnTo>
                <a:cubicBezTo>
                  <a:pt x="21591" y="90095"/>
                  <a:pt x="21617" y="86358"/>
                  <a:pt x="23708" y="83745"/>
                </a:cubicBezTo>
                <a:cubicBezTo>
                  <a:pt x="30197" y="75634"/>
                  <a:pt x="41773" y="77395"/>
                  <a:pt x="23708" y="77395"/>
                </a:cubicBezTo>
              </a:path>
            </a:pathLst>
          </a:cu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  <a:latin typeface="Copperplate Gothic Light"/>
              <a:cs typeface="Arial"/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 rot="10800000" flipV="1">
            <a:off x="1369972" y="3071808"/>
            <a:ext cx="2857522" cy="12144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7097185" y="1007533"/>
            <a:ext cx="1515533" cy="73866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1.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Accelerated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beam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impact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on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Production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Target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7097185" y="2085622"/>
            <a:ext cx="1515533" cy="523220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2.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Products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are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separated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in FRS</a:t>
            </a:r>
            <a:endParaRPr lang="es-E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7097185" y="3062110"/>
            <a:ext cx="1515533" cy="73866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3.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Separated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isotopes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directed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experiment</a:t>
            </a:r>
            <a:endParaRPr lang="es-E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7097185" y="4131733"/>
            <a:ext cx="1515533" cy="73866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4.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Isotope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of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interest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impact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on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Reaction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Target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883401" y="5147733"/>
            <a:ext cx="1786467" cy="73866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5. R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eaction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fragments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and gammas are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detected</a:t>
            </a:r>
            <a:endParaRPr lang="es-E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8</a:t>
            </a:fld>
            <a:endParaRPr lang="es-ES"/>
          </a:p>
        </p:txBody>
      </p:sp>
      <p:pic>
        <p:nvPicPr>
          <p:cNvPr id="29" name="Picture 105" descr="D:\Dropbox\MisPresentaciones_y_Abstracts\s393_analysis_meeting_2013\logoR3B.png">
            <a:extLst>
              <a:ext uri="{FF2B5EF4-FFF2-40B4-BE49-F238E27FC236}">
                <a16:creationId xmlns:a16="http://schemas.microsoft.com/office/drawing/2014/main" id="{7A7D7D66-5AA0-0C4A-BC3F-7F0628F56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8878" y="0"/>
            <a:ext cx="1115122" cy="782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040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63 0.00208 0.03056 0.00602 0.04618 0.00787 C 0.04914 0.00925 0.05261 0.00972 0.05521 0.01203 C 0.0566 0.01342 0.05799 0.01503 0.05955 0.01596 C 0.06684 0.02059 0.0757 0.02174 0.08351 0.02382 C 0.1 0.0192 0.11684 0.01133 0.13282 0.00393 C 0.13681 -0.00162 0.13785 -0.00832 0.14167 -0.01202 C 0.1507 -0.02104 0.15955 -0.02336 0.17014 -0.02775 C 0.17986 -0.02659 0.18785 -0.03006 0.19098 -0.01781 C 0.18854 -0.00601 0.18664 -0.00439 0.17761 -0.00208 C 0.14011 -0.00509 0.1658 -0.00115 0.14775 -0.00994 C 0.14445 -0.0222 0.14844 -0.02405 0.1566 -0.02775 C 0.15955 -0.02914 0.16563 -0.03191 0.16563 -0.03191 C 0.17205 -0.03029 0.17743 -0.02844 0.18351 -0.0259 C 0.1915 -0.01526 0.18611 -0.01503 0.19098 -0.00393 C 0.19497 0.00509 0.21823 0.00555 0.2224 0.00602 C 0.25938 0.02244 0.26823 0.01272 0.3283 0.01388 C 0.34132 0.01527 0.34948 0.01712 0.36111 0.02174 C 0.37049 0.02105 0.38004 0.02105 0.38941 0.01989 C 0.39375 0.01943 0.39879 0.0155 0.40295 0.01388 C 0.41025 0.01133 0.41667 0.00902 0.42379 0.00602 C 0.42535 0.00463 0.42691 0.0037 0.4283 0.00208 C 0.42934 0.00093 0.43004 -0.00092 0.43125 -0.00208 C 0.4342 -0.00485 0.44028 -0.00994 0.44028 -0.00994 C 0.44132 -0.01202 0.44254 -0.01387 0.44323 -0.01595 C 0.44393 -0.01781 0.44375 -0.02012 0.44462 -0.02197 C 0.44532 -0.02359 0.44688 -0.02428 0.44775 -0.0259 C 0.45955 -0.04648 0.44914 -0.03122 0.4566 -0.04186 C 0.45521 -0.05527 0.45452 -0.06198 0.44775 -0.07169 C 0.44497 -0.08187 0.44705 -0.07585 0.44028 -0.0895 C 0.43941 -0.09135 0.43716 -0.09065 0.43577 -0.09158 C 0.42795 -0.09667 0.42014 -0.09991 0.41181 -0.10337 C 0.39775 -0.11609 0.379 -0.11956 0.36268 -0.12118 C 0.35278 -0.12049 0.34271 -0.12049 0.33282 -0.11933 C 0.32587 -0.11864 0.31875 -0.11378 0.31181 -0.11147 C 0.29358 -0.10546 0.28056 -0.09667 0.26702 -0.07955 C 0.26372 -0.06521 0.26424 -0.06984 0.26702 -0.04371 C 0.26754 -0.03954 0.26927 -0.03584 0.27014 -0.03191 C 0.27344 -0.01734 0.27726 -0.0037 0.28195 0.00995 C 0.28646 0.02336 0.28837 0.04047 0.3 0.04579 C 0.30278 0.05111 0.3066 0.05574 0.30886 0.06152 C 0.30955 0.06337 0.30938 0.06614 0.31042 0.06753 C 0.31146 0.06892 0.31354 0.06869 0.31493 0.06961 C 0.3165 0.07077 0.31927 0.07355 0.31927 0.07355 " pathEditMode="relative" ptsTypes="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04 0.0044 0 0.01227 -0.00382 0.01389 C -0.00695 0.01666 -0.00955 0.01898 -0.0132 0.0206 C -0.01424 0.02106 -0.01545 0.02153 -0.01649 0.02199 C -0.01754 0.02245 -0.01979 0.02338 -0.01979 0.02338 C -0.02118 0.02569 -0.02309 0.02708 -0.02465 0.0294 C -0.02587 0.03403 -0.02726 0.03125 -0.0257 0.03819 C -0.02535 0.03981 -0.02309 0.04166 -0.02309 0.04166 " pathEditMode="relative" ptsTypes="fffffffA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95 0.00463 -0.00086 0.01088 -0.00382 0.01551 C -0.00399 0.0162 -0.00399 0.0169 -0.00434 0.01759 C -0.00468 0.01829 -0.00538 0.01829 -0.00555 0.01898 C -0.00642 0.02129 -0.00642 0.02592 -0.00816 0.02778 C -0.00954 0.02916 -0.01319 0.03009 -0.01319 0.03009 C -0.02083 0.0368 -0.03402 0.03704 -0.0401 0.04629 C -0.04114 0.05069 -0.04236 0.05509 -0.0434 0.05949 C -0.04357 0.06204 -0.04357 0.06481 -0.04392 0.06736 C -0.04496 0.07592 -0.04826 0.07245 -0.05156 0.07685 " pathEditMode="relative" ptsTypes="fffffffff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0.10399 -0.0030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5764 0.00116 0.11198 0.00324 0.17048 0.00324 " pathEditMode="relative" ptsTypes="fA">
                                      <p:cBhvr>
                                        <p:cTn id="10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29 0.00394 0.00434 0.00949 0.00729 0.01388 C 0.00798 0.01666 0.00815 0.02245 0.00972 0.02453 C 0.01163 0.02707 0.01753 0.03309 0.02013 0.03401 C 0.02204 0.03795 0.02065 0.03725 0.02326 0.03725 " pathEditMode="relative" ptsTypes="ffffA">
                                      <p:cBhvr>
                                        <p:cTn id="10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128 -0.00023 0.02239 0 0.03368 -0.00092 C 0.04218 -0.00161 0.05017 -0.01018 0.05694 -0.01596 C 0.05868 -0.01966 0.05989 -0.02198 0.06319 -0.02336 C 0.06788 -0.02915 0.07395 -0.03586 0.07934 -0.04049 C 0.08125 -0.04419 0.08628 -0.04858 0.08975 -0.04997 C 0.09027 -0.05067 0.09079 -0.05159 0.09131 -0.05229 C 0.09201 -0.05321 0.09305 -0.05344 0.09375 -0.05437 C 0.09461 -0.05552 0.09513 -0.05738 0.096 -0.05853 " pathEditMode="relative" ptsTypes="ffffffffA">
                                      <p:cBhvr>
                                        <p:cTn id="10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926 C 0.01232 -0.01504 0.02673 -0.01319 0.03923 -0.01365 C 0.04201 -0.01481 0.04323 -0.01597 0.04566 -0.01782 C 0.05312 -0.0236 0.06771 -0.02754 0.07604 -0.02846 C 0.08437 -0.03239 0.09305 -0.03332 0.10156 -0.0361 C 0.11111 -0.0391 0.12048 -0.0435 0.12969 -0.04766 C 0.13906 -0.05183 0.14913 -0.06062 0.1592 -0.06062 " pathEditMode="relative" rAng="0" ptsTypes="ffffffA">
                                      <p:cBhvr>
                                        <p:cTn id="10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0" y="-260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56 0.00324 -0.00069 0.00209 -0.00243 0.00371 C -0.00329 0.00533 -0.00399 0.0051 -0.00451 0.00695 C -0.00468 0.00811 -0.00468 0.00949 -0.00486 0.01065 C -0.00503 0.01158 -0.00555 0.01343 -0.00555 0.01343 C -0.00503 0.01551 -0.0059 0.0176 -0.0059 0.01991 " pathEditMode="relative" ptsTypes="fffffA">
                                      <p:cBhvr>
                                        <p:cTn id="10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4 0.0074 C 0.00174 0.00532 0.00139 0.00347 0.0007 0.00139 C 0.00035 -0.0007 0.00018 -0.00232 -0.00069 -0.00417 C -0.00104 -0.00718 -0.00173 -0.0088 -0.00208 -0.01158 C -0.00173 -0.01435 -0.00156 -0.01366 -0.00034 -0.01528 " pathEditMode="relative" rAng="0" ptsTypes="ffffA">
                                      <p:cBhvr>
                                        <p:cTn id="1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10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0139 0.00243 -0.00023 0.00399 -0.0007 C 0.00573 -0.00232 0.00764 -0.00371 0.00937 -0.00533 C 0.00955 -0.00556 0.00972 -0.00625 0.00972 -0.00625 " pathEditMode="relative" ptsTypes="fffA">
                                      <p:cBhvr>
                                        <p:cTn id="1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4" grpId="0"/>
      <p:bldP spid="24" grpId="0"/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Comic Sans MS" panose="030F0902030302020204" pitchFamily="66" charset="0"/>
              </a:rPr>
              <a:t>R3B Concept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     MASTER IEM-CSIC Madrid 2023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9</a:t>
            </a:fld>
            <a:endParaRPr lang="es-ES"/>
          </a:p>
        </p:txBody>
      </p:sp>
      <p:pic>
        <p:nvPicPr>
          <p:cNvPr id="7" name="Imagen 6" descr="Captura de pantalla 2015-04-10 a la(s) 11.32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8401"/>
            <a:ext cx="9144000" cy="5238399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49546" y="3632200"/>
            <a:ext cx="150913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Incoming</a:t>
            </a:r>
          </a:p>
          <a:p>
            <a:r>
              <a:rPr lang="en-GB" dirty="0"/>
              <a:t>Cocktail beam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680523" y="4278531"/>
            <a:ext cx="133229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/>
              <a:t>Outgoinging</a:t>
            </a:r>
            <a:endParaRPr lang="en-GB" dirty="0"/>
          </a:p>
          <a:p>
            <a:r>
              <a:rPr lang="en-GB" dirty="0"/>
              <a:t>fragments</a:t>
            </a:r>
          </a:p>
        </p:txBody>
      </p:sp>
      <p:cxnSp>
        <p:nvCxnSpPr>
          <p:cNvPr id="12" name="Conector recto 11"/>
          <p:cNvCxnSpPr/>
          <p:nvPr/>
        </p:nvCxnSpPr>
        <p:spPr>
          <a:xfrm>
            <a:off x="2654300" y="4508500"/>
            <a:ext cx="0" cy="228600"/>
          </a:xfrm>
          <a:prstGeom prst="line">
            <a:avLst/>
          </a:prstGeom>
          <a:ln w="7620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2CB4189-D359-8748-AAEC-30D3AA97015A}"/>
              </a:ext>
            </a:extLst>
          </p:cNvPr>
          <p:cNvSpPr txBox="1"/>
          <p:nvPr/>
        </p:nvSpPr>
        <p:spPr>
          <a:xfrm>
            <a:off x="5910237" y="2475705"/>
            <a:ext cx="2340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>
                <a:solidFill>
                  <a:schemeClr val="accent1">
                    <a:lumMod val="50000"/>
                  </a:schemeClr>
                </a:solidFill>
              </a:rPr>
              <a:t>Cinemática completa!!</a:t>
            </a:r>
          </a:p>
        </p:txBody>
      </p:sp>
    </p:spTree>
    <p:extLst>
      <p:ext uri="{BB962C8B-B14F-4D97-AF65-F5344CB8AC3E}">
        <p14:creationId xmlns:p14="http://schemas.microsoft.com/office/powerpoint/2010/main" val="4093384953"/>
      </p:ext>
    </p:extLst>
  </p:cSld>
  <p:clrMapOvr>
    <a:masterClrMapping/>
  </p:clrMapOvr>
</p:sld>
</file>

<file path=ppt/theme/_rels/them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äsentationsvorlage_BWL9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räsentationsvorlage_BWL9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Präsentationsvorlage_BWL9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Präsentationsvorlage_BWL9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Präsentationsvorlage_BWL9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Capital">
  <a:themeElements>
    <a:clrScheme name="Centrado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Artículo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13596</TotalTime>
  <Words>2254</Words>
  <Application>Microsoft Macintosh PowerPoint</Application>
  <PresentationFormat>Presentación en pantalla (4:3)</PresentationFormat>
  <Paragraphs>450</Paragraphs>
  <Slides>27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17</vt:i4>
      </vt:variant>
      <vt:variant>
        <vt:lpstr>Tema</vt:lpstr>
      </vt:variant>
      <vt:variant>
        <vt:i4>7</vt:i4>
      </vt:variant>
      <vt:variant>
        <vt:lpstr>Títulos de diapositiva</vt:lpstr>
      </vt:variant>
      <vt:variant>
        <vt:i4>27</vt:i4>
      </vt:variant>
    </vt:vector>
  </HeadingPairs>
  <TitlesOfParts>
    <vt:vector size="51" baseType="lpstr">
      <vt:lpstr>Brush Script MT</vt:lpstr>
      <vt:lpstr>Arial</vt:lpstr>
      <vt:lpstr>Bookman Old Style</vt:lpstr>
      <vt:lpstr>Calibri</vt:lpstr>
      <vt:lpstr>Calisto MT</vt:lpstr>
      <vt:lpstr>Cambria Math</vt:lpstr>
      <vt:lpstr>Charter Roman</vt:lpstr>
      <vt:lpstr>Comic Sans MS</vt:lpstr>
      <vt:lpstr>Copperplate</vt:lpstr>
      <vt:lpstr>Copperplate Gothic Bold</vt:lpstr>
      <vt:lpstr>Copperplate Gothic Light</vt:lpstr>
      <vt:lpstr>Garamond</vt:lpstr>
      <vt:lpstr>Symbol</vt:lpstr>
      <vt:lpstr>Times New Roman</vt:lpstr>
      <vt:lpstr>Times Roman</vt:lpstr>
      <vt:lpstr>Trebuchet MS</vt:lpstr>
      <vt:lpstr>Wingdings</vt:lpstr>
      <vt:lpstr>Tema de Office</vt:lpstr>
      <vt:lpstr>Präsentationsvorlage_BWL9</vt:lpstr>
      <vt:lpstr>1_Präsentationsvorlage_BWL9</vt:lpstr>
      <vt:lpstr>2_Präsentationsvorlage_BWL9</vt:lpstr>
      <vt:lpstr>3_Präsentationsvorlage_BWL9</vt:lpstr>
      <vt:lpstr>4_Präsentationsvorlage_BWL9</vt:lpstr>
      <vt:lpstr>Capital</vt:lpstr>
      <vt:lpstr>R3B  a setup for kinematical complete measurements   @  FAIR- Facility for Antiproton &amp; Ion Research </vt:lpstr>
      <vt:lpstr>Presentación de PowerPoint</vt:lpstr>
      <vt:lpstr>Presentación de PowerPoint</vt:lpstr>
      <vt:lpstr>Presentación de PowerPoint</vt:lpstr>
      <vt:lpstr>NUSTAR:  NUclear Structure, Astrophysics and Reactions</vt:lpstr>
      <vt:lpstr>Presentación de PowerPoint</vt:lpstr>
      <vt:lpstr>Presentación de PowerPoint</vt:lpstr>
      <vt:lpstr>How does it work</vt:lpstr>
      <vt:lpstr>R3B Concept</vt:lpstr>
      <vt:lpstr>R3B: (Key) Components </vt:lpstr>
      <vt:lpstr>LH2 target with Si-detector</vt:lpstr>
      <vt:lpstr>Presentación de PowerPoint</vt:lpstr>
      <vt:lpstr>Presentación de PowerPoint</vt:lpstr>
      <vt:lpstr>GLAD - Large-acceptance superconductingdipole magnet http://fpsalmon.usc.es/r3b/reports/R3B-Glad_MT20_Preprint_IEEEref-PID488807.pdf </vt:lpstr>
      <vt:lpstr>NeuLAND - High-resolution neutron ToF spectrometer https://www.gsi.de/work/forschung/nustarenna/nustarenna_divisions/kernreaktionen/r3b_project_group/neuland  </vt:lpstr>
      <vt:lpstr>Presentación de PowerPoint</vt:lpstr>
      <vt:lpstr>Presentación de PowerPoint</vt:lpstr>
      <vt:lpstr>R3B Summary: Schedule and first experiments @ GSI in Cave C</vt:lpstr>
      <vt:lpstr>S393 experiment</vt:lpstr>
      <vt:lpstr>Quasi-Free Scattering: Knockout reaction</vt:lpstr>
      <vt:lpstr>Experiment:Cave C</vt:lpstr>
      <vt:lpstr>Reaction channel Idenitifcation</vt:lpstr>
      <vt:lpstr>Relative Energy of 12Be + n:</vt:lpstr>
      <vt:lpstr>Can we settle this problem via the two-neutron transfer reaction,  11Be(t,p)13Be @ HIE-ISOLDE</vt:lpstr>
      <vt:lpstr>Experimentos de NUSTAR:  pensar y recordar!</vt:lpstr>
      <vt:lpstr>Presentación de PowerPoint</vt:lpstr>
      <vt:lpstr>España</vt:lpstr>
    </vt:vector>
  </TitlesOfParts>
  <Company>IEM - CSIC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Olof Tengblad</dc:creator>
  <cp:lastModifiedBy>Microsoft Office User</cp:lastModifiedBy>
  <cp:revision>243</cp:revision>
  <cp:lastPrinted>2019-01-15T16:00:54Z</cp:lastPrinted>
  <dcterms:created xsi:type="dcterms:W3CDTF">2014-12-06T10:45:47Z</dcterms:created>
  <dcterms:modified xsi:type="dcterms:W3CDTF">2023-01-26T10:49:06Z</dcterms:modified>
</cp:coreProperties>
</file>