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66" r:id="rId2"/>
    <p:sldId id="875" r:id="rId3"/>
    <p:sldId id="738" r:id="rId4"/>
    <p:sldId id="769" r:id="rId5"/>
    <p:sldId id="810" r:id="rId6"/>
    <p:sldId id="524" r:id="rId7"/>
    <p:sldId id="857" r:id="rId8"/>
    <p:sldId id="647" r:id="rId9"/>
    <p:sldId id="869" r:id="rId10"/>
    <p:sldId id="859" r:id="rId11"/>
    <p:sldId id="697" r:id="rId12"/>
    <p:sldId id="854" r:id="rId13"/>
    <p:sldId id="802" r:id="rId14"/>
    <p:sldId id="892" r:id="rId15"/>
    <p:sldId id="272" r:id="rId16"/>
    <p:sldId id="887" r:id="rId17"/>
    <p:sldId id="888" r:id="rId18"/>
    <p:sldId id="889" r:id="rId19"/>
    <p:sldId id="883" r:id="rId20"/>
    <p:sldId id="864" r:id="rId21"/>
    <p:sldId id="863" r:id="rId22"/>
    <p:sldId id="701" r:id="rId23"/>
    <p:sldId id="774" r:id="rId24"/>
    <p:sldId id="894" r:id="rId25"/>
    <p:sldId id="762" r:id="rId26"/>
    <p:sldId id="872" r:id="rId27"/>
    <p:sldId id="890" r:id="rId28"/>
    <p:sldId id="893" r:id="rId29"/>
    <p:sldId id="886" r:id="rId30"/>
    <p:sldId id="695" r:id="rId31"/>
    <p:sldId id="771" r:id="rId32"/>
    <p:sldId id="884" r:id="rId33"/>
  </p:sldIdLst>
  <p:sldSz cx="9144000" cy="5143500" type="screen16x9"/>
  <p:notesSz cx="6881813" cy="9296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4D4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/>
    <p:restoredTop sz="94830"/>
  </p:normalViewPr>
  <p:slideViewPr>
    <p:cSldViewPr snapToGrid="0">
      <p:cViewPr varScale="1">
        <p:scale>
          <a:sx n="162" d="100"/>
          <a:sy n="162" d="100"/>
        </p:scale>
        <p:origin x="1128" y="176"/>
      </p:cViewPr>
      <p:guideLst>
        <p:guide orient="horz" pos="162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AD3827-D578-744C-8CCF-878739FD181D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88ADD8-C106-E84D-A65C-B09BA575D16B}">
      <dgm:prSet phldrT="[Texte]"/>
      <dgm:spPr/>
      <dgm:t>
        <a:bodyPr/>
        <a:lstStyle/>
        <a:p>
          <a:r>
            <a:rPr lang="en-US" noProof="0" dirty="0"/>
            <a:t>1</a:t>
          </a:r>
        </a:p>
      </dgm:t>
    </dgm:pt>
    <dgm:pt modelId="{987EF17E-5B83-AD4F-AE2B-DFE9CF39C966}" type="par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030E813-AFAB-9040-A064-4EE83FD38EA9}" type="sibTrans" cxnId="{11AD8499-0277-BC4E-AB56-7827E6AFD534}">
      <dgm:prSet/>
      <dgm:spPr/>
      <dgm:t>
        <a:bodyPr/>
        <a:lstStyle/>
        <a:p>
          <a:endParaRPr lang="en-US" noProof="0" dirty="0"/>
        </a:p>
      </dgm:t>
    </dgm:pt>
    <dgm:pt modelId="{5BAEC010-45F9-684B-BBC0-57A03CF8B69F}">
      <dgm:prSet phldrT="[Texte]"/>
      <dgm:spPr/>
      <dgm:t>
        <a:bodyPr/>
        <a:lstStyle/>
        <a:p>
          <a:r>
            <a:rPr lang="en-US" noProof="0" dirty="0"/>
            <a:t>5</a:t>
          </a:r>
        </a:p>
      </dgm:t>
    </dgm:pt>
    <dgm:pt modelId="{9D1E39C0-3DD5-EF4E-8AA6-0A89983FF9F6}" type="par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B5772A28-99EB-9045-A7B1-CEBC56E5437E}" type="sibTrans" cxnId="{A5FFF399-5538-8F4F-B0BD-5B90FC60C25D}">
      <dgm:prSet/>
      <dgm:spPr/>
      <dgm:t>
        <a:bodyPr/>
        <a:lstStyle/>
        <a:p>
          <a:endParaRPr lang="en-US" noProof="0" dirty="0"/>
        </a:p>
      </dgm:t>
    </dgm:pt>
    <dgm:pt modelId="{7F8CC6E5-D623-F143-ACC8-D12D64B9EA7B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6"/>
              </a:solidFill>
            </a:rPr>
            <a:t>Demonstrate ion beam cooling: longitudinal and then transverse</a:t>
          </a:r>
        </a:p>
      </dgm:t>
    </dgm:pt>
    <dgm:pt modelId="{4D7AB028-1169-BD46-BD8D-DB983435FE76}" type="par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0E8ED803-136C-0B4A-8D63-923CECDFED89}" type="sibTrans" cxnId="{4F08CAED-9C9E-F341-8131-F9E8C732E01D}">
      <dgm:prSet/>
      <dgm:spPr/>
      <dgm:t>
        <a:bodyPr/>
        <a:lstStyle/>
        <a:p>
          <a:endParaRPr lang="en-US" noProof="0" dirty="0"/>
        </a:p>
      </dgm:t>
    </dgm:pt>
    <dgm:pt modelId="{984E546B-5A81-3D47-BF1A-35AB73D74012}">
      <dgm:prSet phldrT="[Texte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noProof="0" dirty="0"/>
            <a:t>6</a:t>
          </a:r>
        </a:p>
      </dgm:t>
    </dgm:pt>
    <dgm:pt modelId="{46082832-1353-7640-81BA-3E17833867BF}" type="par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9398D636-1AC1-BC40-9CE4-E8652EC59CA8}" type="sibTrans" cxnId="{DE17CB04-3685-F940-9F79-49694ECF1F7E}">
      <dgm:prSet/>
      <dgm:spPr/>
      <dgm:t>
        <a:bodyPr/>
        <a:lstStyle/>
        <a:p>
          <a:endParaRPr lang="en-US" noProof="0" dirty="0"/>
        </a:p>
      </dgm:t>
    </dgm:pt>
    <dgm:pt modelId="{52DA15DB-F92C-E341-8BA0-5C0BB596B2EF}">
      <dgm:prSet phldrT="[Texte]"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rgbClr val="7030A0"/>
              </a:solidFill>
            </a:rPr>
            <a:t>Atomic physics measurements</a:t>
          </a:r>
        </a:p>
      </dgm:t>
    </dgm:pt>
    <dgm:pt modelId="{8FF2DB41-6E71-FA41-B713-AFE5095C13EF}" type="par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8DC069A4-D76E-CA47-AB60-328C1B2EAE8D}" type="sibTrans" cxnId="{59634B8F-E950-4B49-9C36-E5155B9E22C4}">
      <dgm:prSet/>
      <dgm:spPr/>
      <dgm:t>
        <a:bodyPr/>
        <a:lstStyle/>
        <a:p>
          <a:endParaRPr lang="en-US" noProof="0" dirty="0"/>
        </a:p>
      </dgm:t>
    </dgm:pt>
    <dgm:pt modelId="{3F40C426-E968-104F-8177-69E12617EDB2}">
      <dgm:prSet/>
      <dgm:spPr/>
      <dgm:t>
        <a:bodyPr/>
        <a:lstStyle/>
        <a:p>
          <a:r>
            <a:rPr lang="en-US" noProof="0" dirty="0"/>
            <a:t>4</a:t>
          </a:r>
        </a:p>
      </dgm:t>
    </dgm:pt>
    <dgm:pt modelId="{1778779B-4986-4649-9840-FDF8C8E9EFB1}" type="par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3C5809CE-68C8-B341-9AD7-D4A8C74C67F1}" type="sibTrans" cxnId="{3721A235-C4FD-6B41-87DF-EB076957F2A0}">
      <dgm:prSet/>
      <dgm:spPr/>
      <dgm:t>
        <a:bodyPr/>
        <a:lstStyle/>
        <a:p>
          <a:endParaRPr lang="en-US" noProof="0" dirty="0"/>
        </a:p>
      </dgm:t>
    </dgm:pt>
    <dgm:pt modelId="{1480FC1F-E06A-7940-8E38-30197B09BBC1}">
      <dgm:prSet/>
      <dgm:spPr>
        <a:solidFill>
          <a:srgbClr val="FFC000"/>
        </a:solidFill>
      </dgm:spPr>
      <dgm:t>
        <a:bodyPr/>
        <a:lstStyle/>
        <a:p>
          <a:r>
            <a:rPr lang="en-US" noProof="0" dirty="0">
              <a:solidFill>
                <a:srgbClr val="FF0000"/>
              </a:solidFill>
            </a:rPr>
            <a:t>2</a:t>
          </a:r>
        </a:p>
      </dgm:t>
    </dgm:pt>
    <dgm:pt modelId="{F43CD549-9988-B14E-AD36-4136C9D8DD6D}" type="par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8D2D47DF-9ACE-2F4D-BC33-262B24C625DF}" type="sibTrans" cxnId="{D0074931-4BBC-4547-83CE-E3851EB2782B}">
      <dgm:prSet/>
      <dgm:spPr/>
      <dgm:t>
        <a:bodyPr/>
        <a:lstStyle/>
        <a:p>
          <a:endParaRPr lang="en-US" noProof="0" dirty="0"/>
        </a:p>
      </dgm:t>
    </dgm:pt>
    <dgm:pt modelId="{40775882-E000-014A-8542-33FBBF10085C}">
      <dgm:prSet/>
      <dgm:spPr/>
      <dgm:t>
        <a:bodyPr/>
        <a:lstStyle/>
        <a:p>
          <a:r>
            <a:rPr lang="en-US" noProof="0" dirty="0"/>
            <a:t>3</a:t>
          </a:r>
        </a:p>
      </dgm:t>
    </dgm:pt>
    <dgm:pt modelId="{43516656-454D-E34A-9E4A-2B73135C2DA2}" type="par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07850A1C-0E73-4743-835B-D2B2DDEDCC6F}" type="sibTrans" cxnId="{1C8FD7C7-40FF-2C44-A9DF-B8963F31F7A8}">
      <dgm:prSet/>
      <dgm:spPr/>
      <dgm:t>
        <a:bodyPr/>
        <a:lstStyle/>
        <a:p>
          <a:endParaRPr lang="en-US" noProof="0" dirty="0"/>
        </a:p>
      </dgm:t>
    </dgm:pt>
    <dgm:pt modelId="{5498BC75-2D45-9E4D-97B7-0BEB8767BF4F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4"/>
              </a:solidFill>
            </a:rPr>
            <a:t>Demonstrate stable and repeatable operation</a:t>
          </a:r>
        </a:p>
      </dgm:t>
    </dgm:pt>
    <dgm:pt modelId="{63370B4B-8F12-004F-8802-6C0885F0B79C}" type="par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B7A21998-5699-474C-A27E-E94D9269B88D}" type="sibTrans" cxnId="{B5D1EFB1-44C0-294E-9C36-739F7D624F8D}">
      <dgm:prSet/>
      <dgm:spPr/>
      <dgm:t>
        <a:bodyPr/>
        <a:lstStyle/>
        <a:p>
          <a:endParaRPr lang="en-US" noProof="0" dirty="0"/>
        </a:p>
      </dgm:t>
    </dgm:pt>
    <dgm:pt modelId="{41B0528C-8B79-9C43-8992-832CCE5120E8}">
      <dgm:prSet/>
      <dgm:spPr/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chemeClr val="accent1">
                  <a:lumMod val="50000"/>
                </a:schemeClr>
              </a:solidFill>
            </a:rPr>
            <a:t>Confront data and  simulations</a:t>
          </a:r>
        </a:p>
      </dgm:t>
    </dgm:pt>
    <dgm:pt modelId="{DF394B06-06DD-0143-B4A3-97A4553CA0F5}" type="par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F65374E7-5683-E542-9C2A-13A1FA151447}" type="sibTrans" cxnId="{E53B74A5-4F61-AB44-BD03-FDE00DA398EE}">
      <dgm:prSet/>
      <dgm:spPr/>
      <dgm:t>
        <a:bodyPr/>
        <a:lstStyle/>
        <a:p>
          <a:endParaRPr lang="en-US" noProof="0" dirty="0"/>
        </a:p>
      </dgm:t>
    </dgm:pt>
    <dgm:pt modelId="{571B8DC2-899E-6546-A7DF-57B5318AB163}">
      <dgm:prSet phldrT="[Texte]"/>
      <dgm:spPr/>
      <dgm:t>
        <a:bodyPr/>
        <a:lstStyle/>
        <a:p>
          <a:pPr>
            <a:buNone/>
          </a:pPr>
          <a:r>
            <a:rPr lang="en-US" noProof="0" dirty="0">
              <a:solidFill>
                <a:schemeClr val="accent2"/>
              </a:solidFill>
            </a:rPr>
            <a:t>Demonstrate that an adequate laser system (5mJ@40MHz) can be (remotely) operated in the high radiation field of the SPS.</a:t>
          </a:r>
          <a:endParaRPr lang="en-US" noProof="0" dirty="0"/>
        </a:p>
      </dgm:t>
    </dgm:pt>
    <dgm:pt modelId="{F42E459D-AE55-2843-9AF0-7F5E550D945C}" type="par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7E65DBB1-B7E3-914C-81C9-D32DCE28A019}" type="sibTrans" cxnId="{4EF8F365-891B-6448-87DA-6D395F07DA16}">
      <dgm:prSet/>
      <dgm:spPr/>
      <dgm:t>
        <a:bodyPr/>
        <a:lstStyle/>
        <a:p>
          <a:endParaRPr lang="en-US" noProof="0" dirty="0"/>
        </a:p>
      </dgm:t>
    </dgm:pt>
    <dgm:pt modelId="{AB544D1A-0E1C-8E49-8653-F83757A2B845}">
      <dgm:prSet/>
      <dgm:spPr>
        <a:ln>
          <a:solidFill>
            <a:srgbClr val="FFC000"/>
          </a:solidFill>
        </a:ln>
      </dgm:spPr>
      <dgm:t>
        <a:bodyPr/>
        <a:lstStyle/>
        <a:p>
          <a:pPr>
            <a:buFont typeface="+mj-lt"/>
            <a:buNone/>
          </a:pPr>
          <a:r>
            <a:rPr lang="en-US" noProof="0" dirty="0">
              <a:solidFill>
                <a:srgbClr val="FF0000"/>
              </a:solidFill>
            </a:rPr>
            <a:t>Demonstrate that very high rates of photons are produced : almost all PSI’s are excited in single collision of the PSI bunch with the laser pulse</a:t>
          </a:r>
          <a:endParaRPr lang="en-US" baseline="0" noProof="0" dirty="0">
            <a:solidFill>
              <a:srgbClr val="FF0000"/>
            </a:solidFill>
          </a:endParaRPr>
        </a:p>
      </dgm:t>
    </dgm:pt>
    <dgm:pt modelId="{C7540231-E23E-BA4E-86DC-0F7308A470C3}" type="par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F2943768-0428-C04D-A1E3-A31E66A04595}" type="sibTrans" cxnId="{BDF54FED-26AF-D04A-B2EA-C2CF144D9A89}">
      <dgm:prSet/>
      <dgm:spPr/>
      <dgm:t>
        <a:bodyPr/>
        <a:lstStyle/>
        <a:p>
          <a:endParaRPr lang="en-US" noProof="0" dirty="0"/>
        </a:p>
      </dgm:t>
    </dgm:pt>
    <dgm:pt modelId="{9A41EDA6-A475-6042-ABC1-85F0B04A46AC}" type="pres">
      <dgm:prSet presAssocID="{EAAD3827-D578-744C-8CCF-878739FD181D}" presName="linearFlow" presStyleCnt="0">
        <dgm:presLayoutVars>
          <dgm:dir/>
          <dgm:animLvl val="lvl"/>
          <dgm:resizeHandles val="exact"/>
        </dgm:presLayoutVars>
      </dgm:prSet>
      <dgm:spPr/>
    </dgm:pt>
    <dgm:pt modelId="{B5302FC3-EB62-374B-B488-583150BE5B28}" type="pres">
      <dgm:prSet presAssocID="{8C88ADD8-C106-E84D-A65C-B09BA575D16B}" presName="composite" presStyleCnt="0"/>
      <dgm:spPr/>
    </dgm:pt>
    <dgm:pt modelId="{044F94AD-4366-FE4B-8CF0-CD6A62574C8D}" type="pres">
      <dgm:prSet presAssocID="{8C88ADD8-C106-E84D-A65C-B09BA575D16B}" presName="parentText" presStyleLbl="alignNode1" presStyleIdx="0" presStyleCnt="6" custLinFactNeighborX="0" custLinFactNeighborY="-14033">
        <dgm:presLayoutVars>
          <dgm:chMax val="1"/>
          <dgm:bulletEnabled val="1"/>
        </dgm:presLayoutVars>
      </dgm:prSet>
      <dgm:spPr/>
    </dgm:pt>
    <dgm:pt modelId="{A40CBB11-6360-AD45-AD45-39E14DD378DF}" type="pres">
      <dgm:prSet presAssocID="{8C88ADD8-C106-E84D-A65C-B09BA575D16B}" presName="descendantText" presStyleLbl="alignAcc1" presStyleIdx="0" presStyleCnt="6">
        <dgm:presLayoutVars>
          <dgm:bulletEnabled val="1"/>
        </dgm:presLayoutVars>
      </dgm:prSet>
      <dgm:spPr/>
    </dgm:pt>
    <dgm:pt modelId="{0B2A02BC-EB1B-7049-A301-B70E184979A6}" type="pres">
      <dgm:prSet presAssocID="{5030E813-AFAB-9040-A064-4EE83FD38EA9}" presName="sp" presStyleCnt="0"/>
      <dgm:spPr/>
    </dgm:pt>
    <dgm:pt modelId="{833447E5-6859-5A4D-89F6-16DF73571F81}" type="pres">
      <dgm:prSet presAssocID="{1480FC1F-E06A-7940-8E38-30197B09BBC1}" presName="composite" presStyleCnt="0"/>
      <dgm:spPr/>
    </dgm:pt>
    <dgm:pt modelId="{D8195565-F4BD-D04C-97A0-E566C1A491F4}" type="pres">
      <dgm:prSet presAssocID="{1480FC1F-E06A-7940-8E38-30197B09BBC1}" presName="parentText" presStyleLbl="alignNode1" presStyleIdx="1" presStyleCnt="6" custLinFactNeighborX="-21438" custLinFactNeighborY="-2527">
        <dgm:presLayoutVars>
          <dgm:chMax val="1"/>
          <dgm:bulletEnabled val="1"/>
        </dgm:presLayoutVars>
      </dgm:prSet>
      <dgm:spPr/>
    </dgm:pt>
    <dgm:pt modelId="{F718A418-FE4E-D542-A256-9C98A56AD88D}" type="pres">
      <dgm:prSet presAssocID="{1480FC1F-E06A-7940-8E38-30197B09BBC1}" presName="descendantText" presStyleLbl="alignAcc1" presStyleIdx="1" presStyleCnt="6">
        <dgm:presLayoutVars>
          <dgm:bulletEnabled val="1"/>
        </dgm:presLayoutVars>
      </dgm:prSet>
      <dgm:spPr/>
    </dgm:pt>
    <dgm:pt modelId="{7348AD57-ED45-EF4F-8BDC-CCF5D22268F0}" type="pres">
      <dgm:prSet presAssocID="{8D2D47DF-9ACE-2F4D-BC33-262B24C625DF}" presName="sp" presStyleCnt="0"/>
      <dgm:spPr/>
    </dgm:pt>
    <dgm:pt modelId="{1AD625C8-6700-104E-A66E-DFF9AEBCA12B}" type="pres">
      <dgm:prSet presAssocID="{40775882-E000-014A-8542-33FBBF10085C}" presName="composite" presStyleCnt="0"/>
      <dgm:spPr/>
    </dgm:pt>
    <dgm:pt modelId="{94F8FCA0-C6D3-1F43-AF3F-89D6AD6C74BE}" type="pres">
      <dgm:prSet presAssocID="{40775882-E000-014A-8542-33FBBF10085C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CAA09894-DD67-B64B-8C23-E5E3B52355EA}" type="pres">
      <dgm:prSet presAssocID="{40775882-E000-014A-8542-33FBBF10085C}" presName="descendantText" presStyleLbl="alignAcc1" presStyleIdx="2" presStyleCnt="6">
        <dgm:presLayoutVars>
          <dgm:bulletEnabled val="1"/>
        </dgm:presLayoutVars>
      </dgm:prSet>
      <dgm:spPr/>
    </dgm:pt>
    <dgm:pt modelId="{7D2FB477-38D7-414B-A089-D6BB73486BFE}" type="pres">
      <dgm:prSet presAssocID="{07850A1C-0E73-4743-835B-D2B2DDEDCC6F}" presName="sp" presStyleCnt="0"/>
      <dgm:spPr/>
    </dgm:pt>
    <dgm:pt modelId="{A5047C59-C1B2-D24B-933A-7A52FBD5850B}" type="pres">
      <dgm:prSet presAssocID="{3F40C426-E968-104F-8177-69E12617EDB2}" presName="composite" presStyleCnt="0"/>
      <dgm:spPr/>
    </dgm:pt>
    <dgm:pt modelId="{A9971DB1-3873-F642-A073-5B3C4380747B}" type="pres">
      <dgm:prSet presAssocID="{3F40C426-E968-104F-8177-69E12617EDB2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6B27D6FA-C014-8649-AD94-3AE40A4E5D57}" type="pres">
      <dgm:prSet presAssocID="{3F40C426-E968-104F-8177-69E12617EDB2}" presName="descendantText" presStyleLbl="alignAcc1" presStyleIdx="3" presStyleCnt="6" custLinFactNeighborX="1580" custLinFactNeighborY="-7443">
        <dgm:presLayoutVars>
          <dgm:bulletEnabled val="1"/>
        </dgm:presLayoutVars>
      </dgm:prSet>
      <dgm:spPr/>
    </dgm:pt>
    <dgm:pt modelId="{28043E61-2C83-B941-9538-BD75FD271A33}" type="pres">
      <dgm:prSet presAssocID="{3C5809CE-68C8-B341-9AD7-D4A8C74C67F1}" presName="sp" presStyleCnt="0"/>
      <dgm:spPr/>
    </dgm:pt>
    <dgm:pt modelId="{09A5E86E-1238-1449-81D7-EA8E6B471B8B}" type="pres">
      <dgm:prSet presAssocID="{5BAEC010-45F9-684B-BBC0-57A03CF8B69F}" presName="composite" presStyleCnt="0"/>
      <dgm:spPr/>
    </dgm:pt>
    <dgm:pt modelId="{D725773A-1482-5D49-8CA4-9781C1176BC9}" type="pres">
      <dgm:prSet presAssocID="{5BAEC010-45F9-684B-BBC0-57A03CF8B69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8DA4606-7C39-E04A-A868-2A4AE7E5A860}" type="pres">
      <dgm:prSet presAssocID="{5BAEC010-45F9-684B-BBC0-57A03CF8B69F}" presName="descendantText" presStyleLbl="alignAcc1" presStyleIdx="4" presStyleCnt="6">
        <dgm:presLayoutVars>
          <dgm:bulletEnabled val="1"/>
        </dgm:presLayoutVars>
      </dgm:prSet>
      <dgm:spPr/>
    </dgm:pt>
    <dgm:pt modelId="{6168714C-911E-5643-A836-DDFF3C5743A0}" type="pres">
      <dgm:prSet presAssocID="{B5772A28-99EB-9045-A7B1-CEBC56E5437E}" presName="sp" presStyleCnt="0"/>
      <dgm:spPr/>
    </dgm:pt>
    <dgm:pt modelId="{7F5657E7-FEB3-6A43-BE6C-39C72EFCB32B}" type="pres">
      <dgm:prSet presAssocID="{984E546B-5A81-3D47-BF1A-35AB73D74012}" presName="composite" presStyleCnt="0"/>
      <dgm:spPr/>
    </dgm:pt>
    <dgm:pt modelId="{721D9622-7AC6-5246-B98A-D0E49711EFFE}" type="pres">
      <dgm:prSet presAssocID="{984E546B-5A81-3D47-BF1A-35AB73D74012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330D626-0B16-0C40-9018-76E245033694}" type="pres">
      <dgm:prSet presAssocID="{984E546B-5A81-3D47-BF1A-35AB73D74012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DE17CB04-3685-F940-9F79-49694ECF1F7E}" srcId="{EAAD3827-D578-744C-8CCF-878739FD181D}" destId="{984E546B-5A81-3D47-BF1A-35AB73D74012}" srcOrd="5" destOrd="0" parTransId="{46082832-1353-7640-81BA-3E17833867BF}" sibTransId="{9398D636-1AC1-BC40-9CE4-E8652EC59CA8}"/>
    <dgm:cxn modelId="{F8462507-B0D3-4240-9F3F-1F23CB5E5079}" type="presOf" srcId="{AB544D1A-0E1C-8E49-8653-F83757A2B845}" destId="{F718A418-FE4E-D542-A256-9C98A56AD88D}" srcOrd="0" destOrd="0" presId="urn:microsoft.com/office/officeart/2005/8/layout/chevron2"/>
    <dgm:cxn modelId="{E9403115-85A2-374B-A7E7-84C0352BB3E3}" type="presOf" srcId="{5BAEC010-45F9-684B-BBC0-57A03CF8B69F}" destId="{D725773A-1482-5D49-8CA4-9781C1176BC9}" srcOrd="0" destOrd="0" presId="urn:microsoft.com/office/officeart/2005/8/layout/chevron2"/>
    <dgm:cxn modelId="{8F76111C-78D5-CC41-BC23-A2DC6E820B79}" type="presOf" srcId="{EAAD3827-D578-744C-8CCF-878739FD181D}" destId="{9A41EDA6-A475-6042-ABC1-85F0B04A46AC}" srcOrd="0" destOrd="0" presId="urn:microsoft.com/office/officeart/2005/8/layout/chevron2"/>
    <dgm:cxn modelId="{1F09D422-D362-A048-930F-BC469D151EE3}" type="presOf" srcId="{52DA15DB-F92C-E341-8BA0-5C0BB596B2EF}" destId="{9330D626-0B16-0C40-9018-76E245033694}" srcOrd="0" destOrd="0" presId="urn:microsoft.com/office/officeart/2005/8/layout/chevron2"/>
    <dgm:cxn modelId="{D0074931-4BBC-4547-83CE-E3851EB2782B}" srcId="{EAAD3827-D578-744C-8CCF-878739FD181D}" destId="{1480FC1F-E06A-7940-8E38-30197B09BBC1}" srcOrd="1" destOrd="0" parTransId="{F43CD549-9988-B14E-AD36-4136C9D8DD6D}" sibTransId="{8D2D47DF-9ACE-2F4D-BC33-262B24C625DF}"/>
    <dgm:cxn modelId="{3721A235-C4FD-6B41-87DF-EB076957F2A0}" srcId="{EAAD3827-D578-744C-8CCF-878739FD181D}" destId="{3F40C426-E968-104F-8177-69E12617EDB2}" srcOrd="3" destOrd="0" parTransId="{1778779B-4986-4649-9840-FDF8C8E9EFB1}" sibTransId="{3C5809CE-68C8-B341-9AD7-D4A8C74C67F1}"/>
    <dgm:cxn modelId="{20C0643A-45BA-4D4A-954F-23BDE194C9A5}" type="presOf" srcId="{984E546B-5A81-3D47-BF1A-35AB73D74012}" destId="{721D9622-7AC6-5246-B98A-D0E49711EFFE}" srcOrd="0" destOrd="0" presId="urn:microsoft.com/office/officeart/2005/8/layout/chevron2"/>
    <dgm:cxn modelId="{FC012657-0604-8747-BBC2-1FD31D8CCCEA}" type="presOf" srcId="{571B8DC2-899E-6546-A7DF-57B5318AB163}" destId="{A40CBB11-6360-AD45-AD45-39E14DD378DF}" srcOrd="0" destOrd="0" presId="urn:microsoft.com/office/officeart/2005/8/layout/chevron2"/>
    <dgm:cxn modelId="{E71FAF57-049D-B54F-9E75-D381B298192E}" type="presOf" srcId="{7F8CC6E5-D623-F143-ACC8-D12D64B9EA7B}" destId="{B8DA4606-7C39-E04A-A868-2A4AE7E5A860}" srcOrd="0" destOrd="0" presId="urn:microsoft.com/office/officeart/2005/8/layout/chevron2"/>
    <dgm:cxn modelId="{4EF8F365-891B-6448-87DA-6D395F07DA16}" srcId="{8C88ADD8-C106-E84D-A65C-B09BA575D16B}" destId="{571B8DC2-899E-6546-A7DF-57B5318AB163}" srcOrd="0" destOrd="0" parTransId="{F42E459D-AE55-2843-9AF0-7F5E550D945C}" sibTransId="{7E65DBB1-B7E3-914C-81C9-D32DCE28A019}"/>
    <dgm:cxn modelId="{326CC570-811A-5B42-A82E-B51986755899}" type="presOf" srcId="{5498BC75-2D45-9E4D-97B7-0BEB8767BF4F}" destId="{CAA09894-DD67-B64B-8C23-E5E3B52355EA}" srcOrd="0" destOrd="0" presId="urn:microsoft.com/office/officeart/2005/8/layout/chevron2"/>
    <dgm:cxn modelId="{55390982-10A7-704E-9CD9-5AE607B2FDD9}" type="presOf" srcId="{41B0528C-8B79-9C43-8992-832CCE5120E8}" destId="{6B27D6FA-C014-8649-AD94-3AE40A4E5D57}" srcOrd="0" destOrd="0" presId="urn:microsoft.com/office/officeart/2005/8/layout/chevron2"/>
    <dgm:cxn modelId="{59634B8F-E950-4B49-9C36-E5155B9E22C4}" srcId="{984E546B-5A81-3D47-BF1A-35AB73D74012}" destId="{52DA15DB-F92C-E341-8BA0-5C0BB596B2EF}" srcOrd="0" destOrd="0" parTransId="{8FF2DB41-6E71-FA41-B713-AFE5095C13EF}" sibTransId="{8DC069A4-D76E-CA47-AB60-328C1B2EAE8D}"/>
    <dgm:cxn modelId="{E7B14497-6EFE-9547-9289-025113BE0E3F}" type="presOf" srcId="{3F40C426-E968-104F-8177-69E12617EDB2}" destId="{A9971DB1-3873-F642-A073-5B3C4380747B}" srcOrd="0" destOrd="0" presId="urn:microsoft.com/office/officeart/2005/8/layout/chevron2"/>
    <dgm:cxn modelId="{11AD8499-0277-BC4E-AB56-7827E6AFD534}" srcId="{EAAD3827-D578-744C-8CCF-878739FD181D}" destId="{8C88ADD8-C106-E84D-A65C-B09BA575D16B}" srcOrd="0" destOrd="0" parTransId="{987EF17E-5B83-AD4F-AE2B-DFE9CF39C966}" sibTransId="{5030E813-AFAB-9040-A064-4EE83FD38EA9}"/>
    <dgm:cxn modelId="{A5FFF399-5538-8F4F-B0BD-5B90FC60C25D}" srcId="{EAAD3827-D578-744C-8CCF-878739FD181D}" destId="{5BAEC010-45F9-684B-BBC0-57A03CF8B69F}" srcOrd="4" destOrd="0" parTransId="{9D1E39C0-3DD5-EF4E-8AA6-0A89983FF9F6}" sibTransId="{B5772A28-99EB-9045-A7B1-CEBC56E5437E}"/>
    <dgm:cxn modelId="{E53B74A5-4F61-AB44-BD03-FDE00DA398EE}" srcId="{3F40C426-E968-104F-8177-69E12617EDB2}" destId="{41B0528C-8B79-9C43-8992-832CCE5120E8}" srcOrd="0" destOrd="0" parTransId="{DF394B06-06DD-0143-B4A3-97A4553CA0F5}" sibTransId="{F65374E7-5683-E542-9C2A-13A1FA151447}"/>
    <dgm:cxn modelId="{B5D1EFB1-44C0-294E-9C36-739F7D624F8D}" srcId="{40775882-E000-014A-8542-33FBBF10085C}" destId="{5498BC75-2D45-9E4D-97B7-0BEB8767BF4F}" srcOrd="0" destOrd="0" parTransId="{63370B4B-8F12-004F-8802-6C0885F0B79C}" sibTransId="{B7A21998-5699-474C-A27E-E94D9269B88D}"/>
    <dgm:cxn modelId="{D7D725B4-9B42-A647-982F-29C77F8900FD}" type="presOf" srcId="{8C88ADD8-C106-E84D-A65C-B09BA575D16B}" destId="{044F94AD-4366-FE4B-8CF0-CD6A62574C8D}" srcOrd="0" destOrd="0" presId="urn:microsoft.com/office/officeart/2005/8/layout/chevron2"/>
    <dgm:cxn modelId="{16958DC1-6820-CE48-A8E5-E95606B0AACA}" type="presOf" srcId="{40775882-E000-014A-8542-33FBBF10085C}" destId="{94F8FCA0-C6D3-1F43-AF3F-89D6AD6C74BE}" srcOrd="0" destOrd="0" presId="urn:microsoft.com/office/officeart/2005/8/layout/chevron2"/>
    <dgm:cxn modelId="{1C8FD7C7-40FF-2C44-A9DF-B8963F31F7A8}" srcId="{EAAD3827-D578-744C-8CCF-878739FD181D}" destId="{40775882-E000-014A-8542-33FBBF10085C}" srcOrd="2" destOrd="0" parTransId="{43516656-454D-E34A-9E4A-2B73135C2DA2}" sibTransId="{07850A1C-0E73-4743-835B-D2B2DDEDCC6F}"/>
    <dgm:cxn modelId="{4FECDDCF-CB5C-3647-BF82-E91F141A4544}" type="presOf" srcId="{1480FC1F-E06A-7940-8E38-30197B09BBC1}" destId="{D8195565-F4BD-D04C-97A0-E566C1A491F4}" srcOrd="0" destOrd="0" presId="urn:microsoft.com/office/officeart/2005/8/layout/chevron2"/>
    <dgm:cxn modelId="{BDF54FED-26AF-D04A-B2EA-C2CF144D9A89}" srcId="{1480FC1F-E06A-7940-8E38-30197B09BBC1}" destId="{AB544D1A-0E1C-8E49-8653-F83757A2B845}" srcOrd="0" destOrd="0" parTransId="{C7540231-E23E-BA4E-86DC-0F7308A470C3}" sibTransId="{F2943768-0428-C04D-A1E3-A31E66A04595}"/>
    <dgm:cxn modelId="{4F08CAED-9C9E-F341-8131-F9E8C732E01D}" srcId="{5BAEC010-45F9-684B-BBC0-57A03CF8B69F}" destId="{7F8CC6E5-D623-F143-ACC8-D12D64B9EA7B}" srcOrd="0" destOrd="0" parTransId="{4D7AB028-1169-BD46-BD8D-DB983435FE76}" sibTransId="{0E8ED803-136C-0B4A-8D63-923CECDFED89}"/>
    <dgm:cxn modelId="{B7CEDE8E-42E8-A946-9942-5EA549CBB962}" type="presParOf" srcId="{9A41EDA6-A475-6042-ABC1-85F0B04A46AC}" destId="{B5302FC3-EB62-374B-B488-583150BE5B28}" srcOrd="0" destOrd="0" presId="urn:microsoft.com/office/officeart/2005/8/layout/chevron2"/>
    <dgm:cxn modelId="{284B7358-AA1D-FD40-90B5-936582220409}" type="presParOf" srcId="{B5302FC3-EB62-374B-B488-583150BE5B28}" destId="{044F94AD-4366-FE4B-8CF0-CD6A62574C8D}" srcOrd="0" destOrd="0" presId="urn:microsoft.com/office/officeart/2005/8/layout/chevron2"/>
    <dgm:cxn modelId="{B760D08B-12A0-CD47-9113-C123D056A413}" type="presParOf" srcId="{B5302FC3-EB62-374B-B488-583150BE5B28}" destId="{A40CBB11-6360-AD45-AD45-39E14DD378DF}" srcOrd="1" destOrd="0" presId="urn:microsoft.com/office/officeart/2005/8/layout/chevron2"/>
    <dgm:cxn modelId="{9E12B0C1-BC62-AA43-B425-C96A45CC1A9B}" type="presParOf" srcId="{9A41EDA6-A475-6042-ABC1-85F0B04A46AC}" destId="{0B2A02BC-EB1B-7049-A301-B70E184979A6}" srcOrd="1" destOrd="0" presId="urn:microsoft.com/office/officeart/2005/8/layout/chevron2"/>
    <dgm:cxn modelId="{C76D18FD-35EB-4848-A776-BC77A8E72EF7}" type="presParOf" srcId="{9A41EDA6-A475-6042-ABC1-85F0B04A46AC}" destId="{833447E5-6859-5A4D-89F6-16DF73571F81}" srcOrd="2" destOrd="0" presId="urn:microsoft.com/office/officeart/2005/8/layout/chevron2"/>
    <dgm:cxn modelId="{6A5EF8BF-413E-464F-94BD-FCFCD89EE69E}" type="presParOf" srcId="{833447E5-6859-5A4D-89F6-16DF73571F81}" destId="{D8195565-F4BD-D04C-97A0-E566C1A491F4}" srcOrd="0" destOrd="0" presId="urn:microsoft.com/office/officeart/2005/8/layout/chevron2"/>
    <dgm:cxn modelId="{FE692BEA-FADF-1E48-B9B6-1989E19815AE}" type="presParOf" srcId="{833447E5-6859-5A4D-89F6-16DF73571F81}" destId="{F718A418-FE4E-D542-A256-9C98A56AD88D}" srcOrd="1" destOrd="0" presId="urn:microsoft.com/office/officeart/2005/8/layout/chevron2"/>
    <dgm:cxn modelId="{7577910C-7F7B-D143-81FA-4C190DC44ACF}" type="presParOf" srcId="{9A41EDA6-A475-6042-ABC1-85F0B04A46AC}" destId="{7348AD57-ED45-EF4F-8BDC-CCF5D22268F0}" srcOrd="3" destOrd="0" presId="urn:microsoft.com/office/officeart/2005/8/layout/chevron2"/>
    <dgm:cxn modelId="{91736166-A488-B94F-B93C-8B4E751C4D7C}" type="presParOf" srcId="{9A41EDA6-A475-6042-ABC1-85F0B04A46AC}" destId="{1AD625C8-6700-104E-A66E-DFF9AEBCA12B}" srcOrd="4" destOrd="0" presId="urn:microsoft.com/office/officeart/2005/8/layout/chevron2"/>
    <dgm:cxn modelId="{8C89C866-A6D8-9748-BB69-373C553121FB}" type="presParOf" srcId="{1AD625C8-6700-104E-A66E-DFF9AEBCA12B}" destId="{94F8FCA0-C6D3-1F43-AF3F-89D6AD6C74BE}" srcOrd="0" destOrd="0" presId="urn:microsoft.com/office/officeart/2005/8/layout/chevron2"/>
    <dgm:cxn modelId="{B2F7F805-2E12-0140-8020-C31AA0CE67C8}" type="presParOf" srcId="{1AD625C8-6700-104E-A66E-DFF9AEBCA12B}" destId="{CAA09894-DD67-B64B-8C23-E5E3B52355EA}" srcOrd="1" destOrd="0" presId="urn:microsoft.com/office/officeart/2005/8/layout/chevron2"/>
    <dgm:cxn modelId="{2F7ADC88-D808-B84D-A393-E744C189A5F8}" type="presParOf" srcId="{9A41EDA6-A475-6042-ABC1-85F0B04A46AC}" destId="{7D2FB477-38D7-414B-A089-D6BB73486BFE}" srcOrd="5" destOrd="0" presId="urn:microsoft.com/office/officeart/2005/8/layout/chevron2"/>
    <dgm:cxn modelId="{17A0C2BF-DAE5-B446-A8B8-FC14492B987D}" type="presParOf" srcId="{9A41EDA6-A475-6042-ABC1-85F0B04A46AC}" destId="{A5047C59-C1B2-D24B-933A-7A52FBD5850B}" srcOrd="6" destOrd="0" presId="urn:microsoft.com/office/officeart/2005/8/layout/chevron2"/>
    <dgm:cxn modelId="{6AE95BDE-C12D-A54E-A43F-B902BDB1AB67}" type="presParOf" srcId="{A5047C59-C1B2-D24B-933A-7A52FBD5850B}" destId="{A9971DB1-3873-F642-A073-5B3C4380747B}" srcOrd="0" destOrd="0" presId="urn:microsoft.com/office/officeart/2005/8/layout/chevron2"/>
    <dgm:cxn modelId="{37562D87-9DC6-8347-AEF9-231C77CA6EC7}" type="presParOf" srcId="{A5047C59-C1B2-D24B-933A-7A52FBD5850B}" destId="{6B27D6FA-C014-8649-AD94-3AE40A4E5D57}" srcOrd="1" destOrd="0" presId="urn:microsoft.com/office/officeart/2005/8/layout/chevron2"/>
    <dgm:cxn modelId="{910B37DC-3444-5047-871C-4D36DDEFF008}" type="presParOf" srcId="{9A41EDA6-A475-6042-ABC1-85F0B04A46AC}" destId="{28043E61-2C83-B941-9538-BD75FD271A33}" srcOrd="7" destOrd="0" presId="urn:microsoft.com/office/officeart/2005/8/layout/chevron2"/>
    <dgm:cxn modelId="{C6A1B851-5956-FC43-92C5-AA33066FB6C6}" type="presParOf" srcId="{9A41EDA6-A475-6042-ABC1-85F0B04A46AC}" destId="{09A5E86E-1238-1449-81D7-EA8E6B471B8B}" srcOrd="8" destOrd="0" presId="urn:microsoft.com/office/officeart/2005/8/layout/chevron2"/>
    <dgm:cxn modelId="{32FAB503-DF3B-2943-8110-9E1F87814B78}" type="presParOf" srcId="{09A5E86E-1238-1449-81D7-EA8E6B471B8B}" destId="{D725773A-1482-5D49-8CA4-9781C1176BC9}" srcOrd="0" destOrd="0" presId="urn:microsoft.com/office/officeart/2005/8/layout/chevron2"/>
    <dgm:cxn modelId="{ED66F38D-8253-1848-86DD-EA2C9C1C8CB9}" type="presParOf" srcId="{09A5E86E-1238-1449-81D7-EA8E6B471B8B}" destId="{B8DA4606-7C39-E04A-A868-2A4AE7E5A860}" srcOrd="1" destOrd="0" presId="urn:microsoft.com/office/officeart/2005/8/layout/chevron2"/>
    <dgm:cxn modelId="{8D6A17A6-6CD0-E040-BEE4-E2922249DF51}" type="presParOf" srcId="{9A41EDA6-A475-6042-ABC1-85F0B04A46AC}" destId="{6168714C-911E-5643-A836-DDFF3C5743A0}" srcOrd="9" destOrd="0" presId="urn:microsoft.com/office/officeart/2005/8/layout/chevron2"/>
    <dgm:cxn modelId="{40CF46ED-1797-6741-8601-536786DEEF78}" type="presParOf" srcId="{9A41EDA6-A475-6042-ABC1-85F0B04A46AC}" destId="{7F5657E7-FEB3-6A43-BE6C-39C72EFCB32B}" srcOrd="10" destOrd="0" presId="urn:microsoft.com/office/officeart/2005/8/layout/chevron2"/>
    <dgm:cxn modelId="{08AF65D8-AD81-644E-A0E5-C67913EAA146}" type="presParOf" srcId="{7F5657E7-FEB3-6A43-BE6C-39C72EFCB32B}" destId="{721D9622-7AC6-5246-B98A-D0E49711EFFE}" srcOrd="0" destOrd="0" presId="urn:microsoft.com/office/officeart/2005/8/layout/chevron2"/>
    <dgm:cxn modelId="{C137D850-71A4-1747-8FC7-0C67BA5DC19A}" type="presParOf" srcId="{7F5657E7-FEB3-6A43-BE6C-39C72EFCB32B}" destId="{9330D626-0B16-0C40-9018-76E245033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F94AD-4366-FE4B-8CF0-CD6A62574C8D}">
      <dsp:nvSpPr>
        <dsp:cNvPr id="0" name=""/>
        <dsp:cNvSpPr/>
      </dsp:nvSpPr>
      <dsp:spPr>
        <a:xfrm rot="5400000">
          <a:off x="-94415" y="94415"/>
          <a:ext cx="629435" cy="4406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1</a:t>
          </a:r>
        </a:p>
      </dsp:txBody>
      <dsp:txXfrm rot="-5400000">
        <a:off x="1" y="220301"/>
        <a:ext cx="440604" cy="188831"/>
      </dsp:txXfrm>
    </dsp:sp>
    <dsp:sp modelId="{A40CBB11-6360-AD45-AD45-39E14DD378DF}">
      <dsp:nvSpPr>
        <dsp:cNvPr id="0" name=""/>
        <dsp:cNvSpPr/>
      </dsp:nvSpPr>
      <dsp:spPr>
        <a:xfrm rot="5400000">
          <a:off x="2973248" y="-2530905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kern="1200" noProof="0" dirty="0">
              <a:solidFill>
                <a:schemeClr val="accent2"/>
              </a:solidFill>
            </a:rPr>
            <a:t>Demonstrate that an adequate laser system (5mJ@40MHz) can be (remotely) operated in the high radiation field of the SPS.</a:t>
          </a:r>
          <a:endParaRPr lang="en-US" sz="1200" kern="1200" noProof="0" dirty="0"/>
        </a:p>
      </dsp:txBody>
      <dsp:txXfrm rot="-5400000">
        <a:off x="440605" y="21710"/>
        <a:ext cx="5454448" cy="369189"/>
      </dsp:txXfrm>
    </dsp:sp>
    <dsp:sp modelId="{D8195565-F4BD-D04C-97A0-E566C1A491F4}">
      <dsp:nvSpPr>
        <dsp:cNvPr id="0" name=""/>
        <dsp:cNvSpPr/>
      </dsp:nvSpPr>
      <dsp:spPr>
        <a:xfrm rot="5400000">
          <a:off x="-94415" y="606366"/>
          <a:ext cx="629435" cy="440604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>
              <a:solidFill>
                <a:srgbClr val="FF0000"/>
              </a:solidFill>
            </a:rPr>
            <a:t>2</a:t>
          </a:r>
        </a:p>
      </dsp:txBody>
      <dsp:txXfrm rot="-5400000">
        <a:off x="1" y="732252"/>
        <a:ext cx="440604" cy="188831"/>
      </dsp:txXfrm>
    </dsp:sp>
    <dsp:sp modelId="{F718A418-FE4E-D542-A256-9C98A56AD88D}">
      <dsp:nvSpPr>
        <dsp:cNvPr id="0" name=""/>
        <dsp:cNvSpPr/>
      </dsp:nvSpPr>
      <dsp:spPr>
        <a:xfrm rot="5400000">
          <a:off x="2973248" y="-2004786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rgbClr val="FF0000"/>
              </a:solidFill>
            </a:rPr>
            <a:t>Demonstrate that very high rates of photons are produced : almost all PSI’s are excited in single collision of the PSI bunch with the laser pulse</a:t>
          </a:r>
          <a:endParaRPr lang="en-US" sz="1200" kern="1200" baseline="0" noProof="0" dirty="0">
            <a:solidFill>
              <a:srgbClr val="FF0000"/>
            </a:solidFill>
          </a:endParaRPr>
        </a:p>
      </dsp:txBody>
      <dsp:txXfrm rot="-5400000">
        <a:off x="440605" y="547829"/>
        <a:ext cx="5454448" cy="369189"/>
      </dsp:txXfrm>
    </dsp:sp>
    <dsp:sp modelId="{94F8FCA0-C6D3-1F43-AF3F-89D6AD6C74BE}">
      <dsp:nvSpPr>
        <dsp:cNvPr id="0" name=""/>
        <dsp:cNvSpPr/>
      </dsp:nvSpPr>
      <dsp:spPr>
        <a:xfrm rot="5400000">
          <a:off x="-94415" y="1148390"/>
          <a:ext cx="629435" cy="44060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3</a:t>
          </a:r>
        </a:p>
      </dsp:txBody>
      <dsp:txXfrm rot="-5400000">
        <a:off x="1" y="1274276"/>
        <a:ext cx="440604" cy="188831"/>
      </dsp:txXfrm>
    </dsp:sp>
    <dsp:sp modelId="{CAA09894-DD67-B64B-8C23-E5E3B52355EA}">
      <dsp:nvSpPr>
        <dsp:cNvPr id="0" name=""/>
        <dsp:cNvSpPr/>
      </dsp:nvSpPr>
      <dsp:spPr>
        <a:xfrm rot="5400000">
          <a:off x="2973248" y="-1478668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chemeClr val="accent4"/>
              </a:solidFill>
            </a:rPr>
            <a:t>Demonstrate stable and repeatable operation</a:t>
          </a:r>
        </a:p>
      </dsp:txBody>
      <dsp:txXfrm rot="-5400000">
        <a:off x="440605" y="1073947"/>
        <a:ext cx="5454448" cy="369189"/>
      </dsp:txXfrm>
    </dsp:sp>
    <dsp:sp modelId="{A9971DB1-3873-F642-A073-5B3C4380747B}">
      <dsp:nvSpPr>
        <dsp:cNvPr id="0" name=""/>
        <dsp:cNvSpPr/>
      </dsp:nvSpPr>
      <dsp:spPr>
        <a:xfrm rot="5400000">
          <a:off x="-94415" y="1674508"/>
          <a:ext cx="629435" cy="44060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4</a:t>
          </a:r>
        </a:p>
      </dsp:txBody>
      <dsp:txXfrm rot="-5400000">
        <a:off x="1" y="1800394"/>
        <a:ext cx="440604" cy="188831"/>
      </dsp:txXfrm>
    </dsp:sp>
    <dsp:sp modelId="{6B27D6FA-C014-8649-AD94-3AE40A4E5D57}">
      <dsp:nvSpPr>
        <dsp:cNvPr id="0" name=""/>
        <dsp:cNvSpPr/>
      </dsp:nvSpPr>
      <dsp:spPr>
        <a:xfrm rot="5400000">
          <a:off x="2973248" y="-983001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chemeClr val="accent1">
                  <a:lumMod val="50000"/>
                </a:schemeClr>
              </a:solidFill>
            </a:rPr>
            <a:t>Confront data and  simulations</a:t>
          </a:r>
        </a:p>
      </dsp:txBody>
      <dsp:txXfrm rot="-5400000">
        <a:off x="440605" y="1569614"/>
        <a:ext cx="5454448" cy="369189"/>
      </dsp:txXfrm>
    </dsp:sp>
    <dsp:sp modelId="{D725773A-1482-5D49-8CA4-9781C1176BC9}">
      <dsp:nvSpPr>
        <dsp:cNvPr id="0" name=""/>
        <dsp:cNvSpPr/>
      </dsp:nvSpPr>
      <dsp:spPr>
        <a:xfrm rot="5400000">
          <a:off x="-94415" y="2200627"/>
          <a:ext cx="629435" cy="44060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5</a:t>
          </a:r>
        </a:p>
      </dsp:txBody>
      <dsp:txXfrm rot="-5400000">
        <a:off x="1" y="2326513"/>
        <a:ext cx="440604" cy="188831"/>
      </dsp:txXfrm>
    </dsp:sp>
    <dsp:sp modelId="{B8DA4606-7C39-E04A-A868-2A4AE7E5A860}">
      <dsp:nvSpPr>
        <dsp:cNvPr id="0" name=""/>
        <dsp:cNvSpPr/>
      </dsp:nvSpPr>
      <dsp:spPr>
        <a:xfrm rot="5400000">
          <a:off x="2973248" y="-426431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chemeClr val="accent6"/>
              </a:solidFill>
            </a:rPr>
            <a:t>Demonstrate ion beam cooling: longitudinal and then transverse</a:t>
          </a:r>
        </a:p>
      </dsp:txBody>
      <dsp:txXfrm rot="-5400000">
        <a:off x="440605" y="2126184"/>
        <a:ext cx="5454448" cy="369189"/>
      </dsp:txXfrm>
    </dsp:sp>
    <dsp:sp modelId="{721D9622-7AC6-5246-B98A-D0E49711EFFE}">
      <dsp:nvSpPr>
        <dsp:cNvPr id="0" name=""/>
        <dsp:cNvSpPr/>
      </dsp:nvSpPr>
      <dsp:spPr>
        <a:xfrm rot="5400000">
          <a:off x="-94415" y="2726745"/>
          <a:ext cx="629435" cy="440604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6</a:t>
          </a:r>
        </a:p>
      </dsp:txBody>
      <dsp:txXfrm rot="-5400000">
        <a:off x="1" y="2852631"/>
        <a:ext cx="440604" cy="188831"/>
      </dsp:txXfrm>
    </dsp:sp>
    <dsp:sp modelId="{9330D626-0B16-0C40-9018-76E245033694}">
      <dsp:nvSpPr>
        <dsp:cNvPr id="0" name=""/>
        <dsp:cNvSpPr/>
      </dsp:nvSpPr>
      <dsp:spPr>
        <a:xfrm rot="5400000">
          <a:off x="2973248" y="99686"/>
          <a:ext cx="409133" cy="547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1200" kern="1200" noProof="0" dirty="0">
              <a:solidFill>
                <a:srgbClr val="7030A0"/>
              </a:solidFill>
            </a:rPr>
            <a:t>Atomic physics measurements</a:t>
          </a:r>
        </a:p>
      </dsp:txBody>
      <dsp:txXfrm rot="-5400000">
        <a:off x="440605" y="2652301"/>
        <a:ext cx="5454448" cy="369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F9C01BA-D74C-DC41-9D7F-31E1C81E0C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F541BC-146E-2E4E-8A44-B0E4D1B421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310CCEE1-3D0D-2B45-A8DD-2A7BB1A89390}" type="datetimeFigureOut">
              <a:rPr lang="en-US" altLang="pl-PL"/>
              <a:pPr>
                <a:defRPr/>
              </a:pPr>
              <a:t>5/4/22</a:t>
            </a:fld>
            <a:endParaRPr lang="en-GB" altLang="pl-P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4B938A-3579-AC46-A26C-F566AD12F5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5C901-4F88-4D47-8B25-89738177D8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71B88BCF-BFA1-9F4A-92F6-4C8FEFEB16D6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7317480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>
            <a:extLst>
              <a:ext uri="{FF2B5EF4-FFF2-40B4-BE49-F238E27FC236}">
                <a16:creationId xmlns:a16="http://schemas.microsoft.com/office/drawing/2014/main" id="{316E48AB-C9A6-2640-B7B7-4472CEECB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3" name="AutoShape 2">
            <a:extLst>
              <a:ext uri="{FF2B5EF4-FFF2-40B4-BE49-F238E27FC236}">
                <a16:creationId xmlns:a16="http://schemas.microsoft.com/office/drawing/2014/main" id="{86C725A7-14B0-9049-89F4-EBFC3649A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4" name="AutoShape 3">
            <a:extLst>
              <a:ext uri="{FF2B5EF4-FFF2-40B4-BE49-F238E27FC236}">
                <a16:creationId xmlns:a16="http://schemas.microsoft.com/office/drawing/2014/main" id="{79C61065-856F-A742-AEF1-66228A898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5" name="AutoShape 4">
            <a:extLst>
              <a:ext uri="{FF2B5EF4-FFF2-40B4-BE49-F238E27FC236}">
                <a16:creationId xmlns:a16="http://schemas.microsoft.com/office/drawing/2014/main" id="{1F6884C2-B08B-5C48-B7EF-CA3D23915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15366" name="AutoShape 5">
            <a:extLst>
              <a:ext uri="{FF2B5EF4-FFF2-40B4-BE49-F238E27FC236}">
                <a16:creationId xmlns:a16="http://schemas.microsoft.com/office/drawing/2014/main" id="{999462DC-7583-784A-B2EF-844DC6BA4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81813" cy="9296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BBEB1334-9DA1-1649-BFCA-650A59C0EEB3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t" anchorCtr="0" compatLnSpc="1">
            <a:prstTxWarp prst="textNoShape">
              <a:avLst/>
            </a:prstTxWarp>
          </a:bodyPr>
          <a:lstStyle>
            <a:lvl1pPr algn="l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E0456867-0583-C24E-9A58-75D6FAC75CE8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97313" y="0"/>
            <a:ext cx="2974975" cy="463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t" anchorCtr="0" compatLnSpc="1">
            <a:prstTxWarp prst="textNoShape">
              <a:avLst/>
            </a:prstTxWarp>
          </a:bodyPr>
          <a:lstStyle>
            <a:lvl1pPr algn="r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369" name="Rectangle 8">
            <a:extLst>
              <a:ext uri="{FF2B5EF4-FFF2-40B4-BE49-F238E27FC236}">
                <a16:creationId xmlns:a16="http://schemas.microsoft.com/office/drawing/2014/main" id="{DC8EDEA3-B4DA-2C41-88F9-B9878DCA0C7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39725" y="696913"/>
            <a:ext cx="6196013" cy="34845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8E2D47FE-9740-1F4B-9EF2-8BF0BD01691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8975" y="4416425"/>
            <a:ext cx="5495925" cy="4181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8FB20389-3E62-A442-8C73-1F828B9BEB5E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8829675"/>
            <a:ext cx="2973388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b" anchorCtr="0" compatLnSpc="1">
            <a:prstTxWarp prst="textNoShape">
              <a:avLst/>
            </a:prstTxWarp>
          </a:bodyPr>
          <a:lstStyle>
            <a:lvl1pPr algn="l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03D40E95-149B-174C-AEAE-BEB1529134B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97313" y="8829675"/>
            <a:ext cx="29749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0" tIns="47315" rIns="90990" bIns="47315" numCol="1" anchor="b" anchorCtr="0" compatLnSpc="1">
            <a:prstTxWarp prst="textNoShape">
              <a:avLst/>
            </a:prstTxWarp>
          </a:bodyPr>
          <a:lstStyle>
            <a:lvl1pPr algn="r" defTabSz="461963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 smtClean="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361C5E4-FFEC-564E-986C-1ABE9C0381A0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582266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>
            <a:extLst>
              <a:ext uri="{FF2B5EF4-FFF2-40B4-BE49-F238E27FC236}">
                <a16:creationId xmlns:a16="http://schemas.microsoft.com/office/drawing/2014/main" id="{FA06BA8E-E925-2145-985C-5AC35E63015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EBC5960-A306-E644-B673-CCFEE41718C8}" type="slidenum">
              <a:rPr lang="en-GB" altLang="pl-PL">
                <a:latin typeface="Arial" panose="020B0604020202020204" pitchFamily="34" charset="0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GB" altLang="pl-PL" dirty="0">
              <a:latin typeface="Arial" panose="020B0604020202020204" pitchFamily="34" charset="0"/>
            </a:endParaRPr>
          </a:p>
        </p:txBody>
      </p:sp>
      <p:sp>
        <p:nvSpPr>
          <p:cNvPr id="18435" name="Text Box 2">
            <a:extLst>
              <a:ext uri="{FF2B5EF4-FFF2-40B4-BE49-F238E27FC236}">
                <a16:creationId xmlns:a16="http://schemas.microsoft.com/office/drawing/2014/main" id="{8F48715A-ABD2-DF45-A442-3826C9010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763" y="696913"/>
            <a:ext cx="4587875" cy="3486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238595" name="Text Box 3">
            <a:extLst>
              <a:ext uri="{FF2B5EF4-FFF2-40B4-BE49-F238E27FC236}">
                <a16:creationId xmlns:a16="http://schemas.microsoft.com/office/drawing/2014/main" id="{39FF96B4-01BD-0045-81E9-DF371D7B3C8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8975" y="4416425"/>
            <a:ext cx="5497513" cy="4183063"/>
          </a:xfrm>
        </p:spPr>
        <p:txBody>
          <a:bodyPr wrap="none" lIns="92446" tIns="46223" rIns="92446" bIns="46223" anchor="ctr"/>
          <a:lstStyle/>
          <a:p>
            <a:pPr>
              <a:buFont typeface="Times New Roman" charset="0"/>
              <a:buNone/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696913"/>
            <a:ext cx="6192837" cy="34845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361C5E4-FFEC-564E-986C-1ABE9C0381A0}" type="slidenum">
              <a:rPr lang="en-GB" altLang="pl-PL" smtClean="0"/>
              <a:pPr>
                <a:defRPr/>
              </a:pPr>
              <a:t>3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843968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>
            <a:extLst>
              <a:ext uri="{FF2B5EF4-FFF2-40B4-BE49-F238E27FC236}">
                <a16:creationId xmlns:a16="http://schemas.microsoft.com/office/drawing/2014/main" id="{42F908D3-1AF5-8948-BE72-661DE6A025B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F5AB08A-4EA1-C548-8612-5A9E4FAD817F}" type="slidenum">
              <a:rPr lang="en-GB" altLang="pl-PL">
                <a:latin typeface="Arial" panose="020B0604020202020204" pitchFamily="34" charset="0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GB" altLang="pl-PL">
              <a:latin typeface="Arial" panose="020B0604020202020204" pitchFamily="34" charset="0"/>
            </a:endParaRPr>
          </a:p>
        </p:txBody>
      </p:sp>
      <p:sp>
        <p:nvSpPr>
          <p:cNvPr id="33795" name="Text Box 2">
            <a:extLst>
              <a:ext uri="{FF2B5EF4-FFF2-40B4-BE49-F238E27FC236}">
                <a16:creationId xmlns:a16="http://schemas.microsoft.com/office/drawing/2014/main" id="{E09E7EED-8BCF-6143-8A19-F7F6104D3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0488" y="8831263"/>
            <a:ext cx="298132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90" tIns="47315" rIns="90990" bIns="47315" anchor="b"/>
          <a:lstStyle>
            <a:lvl1pPr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751900"/>
              </a:buClr>
              <a:buFont typeface="Helvetica Neue Light" panose="02000403000000020004" pitchFamily="2" charset="0"/>
              <a:buNone/>
            </a:pPr>
            <a:fld id="{BF932332-43FC-F044-B2E9-B1ABED19A4C6}" type="slidenum">
              <a:rPr lang="en-GB" altLang="pl-PL">
                <a:solidFill>
                  <a:srgbClr val="751900"/>
                </a:solidFill>
                <a:latin typeface="Helvetica Neue Light" panose="02000403000000020004" pitchFamily="2" charset="0"/>
              </a:rPr>
              <a:pPr algn="r" eaLnBrk="1" hangingPunct="1">
                <a:spcBef>
                  <a:spcPct val="0"/>
                </a:spcBef>
                <a:buClr>
                  <a:srgbClr val="751900"/>
                </a:buClr>
                <a:buFont typeface="Helvetica Neue Light" panose="02000403000000020004" pitchFamily="2" charset="0"/>
                <a:buNone/>
              </a:pPr>
              <a:t>5</a:t>
            </a:fld>
            <a:endParaRPr lang="en-GB" altLang="pl-PL">
              <a:solidFill>
                <a:srgbClr val="751900"/>
              </a:solidFill>
              <a:latin typeface="Helvetica Neue Light" panose="02000403000000020004" pitchFamily="2" charset="0"/>
            </a:endParaRPr>
          </a:p>
        </p:txBody>
      </p:sp>
      <p:sp>
        <p:nvSpPr>
          <p:cNvPr id="33796" name="Text Box 3">
            <a:extLst>
              <a:ext uri="{FF2B5EF4-FFF2-40B4-BE49-F238E27FC236}">
                <a16:creationId xmlns:a16="http://schemas.microsoft.com/office/drawing/2014/main" id="{BCE4EF44-1151-A74C-BBAD-5333FE83D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763" y="696913"/>
            <a:ext cx="4587875" cy="3486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/>
          </a:p>
        </p:txBody>
      </p:sp>
      <p:sp>
        <p:nvSpPr>
          <p:cNvPr id="216068" name="Text Box 4">
            <a:extLst>
              <a:ext uri="{FF2B5EF4-FFF2-40B4-BE49-F238E27FC236}">
                <a16:creationId xmlns:a16="http://schemas.microsoft.com/office/drawing/2014/main" id="{AEAF335F-7AB8-4449-A235-62C128EAC99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8975" y="4416425"/>
            <a:ext cx="5497513" cy="4183063"/>
          </a:xfrm>
        </p:spPr>
        <p:txBody>
          <a:bodyPr wrap="none" lIns="92446" tIns="46223" rIns="92446" bIns="46223" anchor="ctr"/>
          <a:lstStyle/>
          <a:p>
            <a:pPr>
              <a:buFont typeface="Times New Roman" charset="0"/>
              <a:buNone/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>
            <a:extLst>
              <a:ext uri="{FF2B5EF4-FFF2-40B4-BE49-F238E27FC236}">
                <a16:creationId xmlns:a16="http://schemas.microsoft.com/office/drawing/2014/main" id="{42F908D3-1AF5-8948-BE72-661DE6A025B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F5AB08A-4EA1-C548-8612-5A9E4FAD817F}" type="slidenum">
              <a:rPr lang="en-GB" altLang="pl-PL">
                <a:latin typeface="Arial" panose="020B0604020202020204" pitchFamily="34" charset="0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GB" altLang="pl-PL" dirty="0">
              <a:latin typeface="Arial" panose="020B0604020202020204" pitchFamily="34" charset="0"/>
            </a:endParaRPr>
          </a:p>
        </p:txBody>
      </p:sp>
      <p:sp>
        <p:nvSpPr>
          <p:cNvPr id="33795" name="Text Box 2">
            <a:extLst>
              <a:ext uri="{FF2B5EF4-FFF2-40B4-BE49-F238E27FC236}">
                <a16:creationId xmlns:a16="http://schemas.microsoft.com/office/drawing/2014/main" id="{E09E7EED-8BCF-6143-8A19-F7F6104D3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0488" y="8831263"/>
            <a:ext cx="298132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90" tIns="47315" rIns="90990" bIns="47315" anchor="b"/>
          <a:lstStyle>
            <a:lvl1pPr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751900"/>
              </a:buClr>
              <a:buFont typeface="Helvetica Neue Light" panose="02000403000000020004" pitchFamily="2" charset="0"/>
              <a:buNone/>
            </a:pPr>
            <a:fld id="{BF932332-43FC-F044-B2E9-B1ABED19A4C6}" type="slidenum">
              <a:rPr lang="en-GB" altLang="pl-PL">
                <a:solidFill>
                  <a:srgbClr val="751900"/>
                </a:solidFill>
                <a:latin typeface="Helvetica Neue Light" panose="02000403000000020004" pitchFamily="2" charset="0"/>
              </a:rPr>
              <a:pPr algn="r" eaLnBrk="1" hangingPunct="1">
                <a:spcBef>
                  <a:spcPct val="0"/>
                </a:spcBef>
                <a:buClr>
                  <a:srgbClr val="751900"/>
                </a:buClr>
                <a:buFont typeface="Helvetica Neue Light" panose="02000403000000020004" pitchFamily="2" charset="0"/>
                <a:buNone/>
              </a:pPr>
              <a:t>6</a:t>
            </a:fld>
            <a:endParaRPr lang="en-GB" altLang="pl-PL" dirty="0">
              <a:solidFill>
                <a:srgbClr val="751900"/>
              </a:solidFill>
              <a:latin typeface="Helvetica Neue Light" panose="02000403000000020004" pitchFamily="2" charset="0"/>
            </a:endParaRPr>
          </a:p>
        </p:txBody>
      </p:sp>
      <p:sp>
        <p:nvSpPr>
          <p:cNvPr id="33796" name="Text Box 3">
            <a:extLst>
              <a:ext uri="{FF2B5EF4-FFF2-40B4-BE49-F238E27FC236}">
                <a16:creationId xmlns:a16="http://schemas.microsoft.com/office/drawing/2014/main" id="{BCE4EF44-1151-A74C-BBAD-5333FE83D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763" y="696913"/>
            <a:ext cx="4587875" cy="3486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216068" name="Text Box 4">
            <a:extLst>
              <a:ext uri="{FF2B5EF4-FFF2-40B4-BE49-F238E27FC236}">
                <a16:creationId xmlns:a16="http://schemas.microsoft.com/office/drawing/2014/main" id="{AEAF335F-7AB8-4449-A235-62C128EAC99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8975" y="4416425"/>
            <a:ext cx="5497513" cy="4183063"/>
          </a:xfrm>
        </p:spPr>
        <p:txBody>
          <a:bodyPr wrap="none" lIns="92446" tIns="46223" rIns="92446" bIns="46223" anchor="ctr"/>
          <a:lstStyle/>
          <a:p>
            <a:pPr>
              <a:buFont typeface="Times New Roman" charset="0"/>
              <a:buNone/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A361C5E4-FFEC-564E-986C-1ABE9C0381A0}" type="slidenum">
              <a:rPr lang="en-GB" altLang="pl-PL" smtClean="0"/>
              <a:pPr>
                <a:defRPr/>
              </a:pPr>
              <a:t>17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258755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>
            <a:extLst>
              <a:ext uri="{FF2B5EF4-FFF2-40B4-BE49-F238E27FC236}">
                <a16:creationId xmlns:a16="http://schemas.microsoft.com/office/drawing/2014/main" id="{FA06BA8E-E925-2145-985C-5AC35E63015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46196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619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1963" algn="l"/>
                <a:tab pos="923925" algn="l"/>
                <a:tab pos="1387475" algn="l"/>
                <a:tab pos="1849438" algn="l"/>
                <a:tab pos="2311400" algn="l"/>
                <a:tab pos="2773363" algn="l"/>
                <a:tab pos="3235325" algn="l"/>
                <a:tab pos="3697288" algn="l"/>
                <a:tab pos="4160838" algn="l"/>
                <a:tab pos="4622800" algn="l"/>
                <a:tab pos="5084763" algn="l"/>
                <a:tab pos="5546725" algn="l"/>
                <a:tab pos="6008688" algn="l"/>
                <a:tab pos="6470650" algn="l"/>
                <a:tab pos="6934200" algn="l"/>
                <a:tab pos="7396163" algn="l"/>
                <a:tab pos="7858125" algn="l"/>
                <a:tab pos="8320088" algn="l"/>
                <a:tab pos="8782050" algn="l"/>
                <a:tab pos="92440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EBC5960-A306-E644-B673-CCFEE41718C8}" type="slidenum">
              <a:rPr lang="en-GB" altLang="pl-PL">
                <a:latin typeface="Arial" panose="020B0604020202020204" pitchFamily="34" charset="0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23</a:t>
            </a:fld>
            <a:endParaRPr lang="en-GB" altLang="pl-PL" dirty="0">
              <a:latin typeface="Arial" panose="020B0604020202020204" pitchFamily="34" charset="0"/>
            </a:endParaRPr>
          </a:p>
        </p:txBody>
      </p:sp>
      <p:sp>
        <p:nvSpPr>
          <p:cNvPr id="18435" name="Text Box 2">
            <a:extLst>
              <a:ext uri="{FF2B5EF4-FFF2-40B4-BE49-F238E27FC236}">
                <a16:creationId xmlns:a16="http://schemas.microsoft.com/office/drawing/2014/main" id="{8F48715A-ABD2-DF45-A442-3826C9010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763" y="696913"/>
            <a:ext cx="4587875" cy="3486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pl-PL" altLang="pl-PL" sz="1800" dirty="0"/>
          </a:p>
        </p:txBody>
      </p:sp>
      <p:sp>
        <p:nvSpPr>
          <p:cNvPr id="238595" name="Text Box 3">
            <a:extLst>
              <a:ext uri="{FF2B5EF4-FFF2-40B4-BE49-F238E27FC236}">
                <a16:creationId xmlns:a16="http://schemas.microsoft.com/office/drawing/2014/main" id="{39FF96B4-01BD-0045-81E9-DF371D7B3C8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8975" y="4416425"/>
            <a:ext cx="5497513" cy="4183063"/>
          </a:xfrm>
        </p:spPr>
        <p:txBody>
          <a:bodyPr wrap="none" lIns="92446" tIns="46223" rIns="92446" bIns="46223" anchor="ctr"/>
          <a:lstStyle/>
          <a:p>
            <a:pPr>
              <a:buFont typeface="Times New Roman" charset="0"/>
              <a:buNone/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93082B-A5E0-BF4D-A5B6-7D455D16458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666DC-BA2F-F54E-AFBC-B9BE3482B5F2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625FD4-7856-AB4A-BDAA-8E4A27943895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605FF2-0264-6D4E-BA9D-313DE29C318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5E641-FFA9-5D47-BB00-1C6DBABC7E03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2435834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02F11-67B5-8245-B016-91904730094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68C5B-9885-0C4B-9C6A-9B59A9B9374A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7DFE21-3927-5F41-96DE-A3B62F72C3C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2220AC-81C4-B84E-8BFE-6A042528156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914B0-4461-6C43-9177-91B2F958AEE6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69543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46" y="205984"/>
            <a:ext cx="2054225" cy="4387453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1" y="205984"/>
            <a:ext cx="6015038" cy="4387453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3C410F-28E9-054E-B566-A78A627F1FB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B53C2-D887-B84A-B37A-5F304A452A98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6C6F29-3B29-0E45-B0D6-4DCE997C08F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41C9B5-0D27-8A47-9DE1-DC3E0A8C00C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91C2B-C92E-D945-937E-548E48A45340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96283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8" y="205980"/>
            <a:ext cx="8221663" cy="853678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32CFCFC-3BDD-724A-8410-A1ACA0367B4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1CB28-47A0-B84A-A31A-46E3A384B3C2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70791E-87F8-3E45-A8D6-2D4240CD02E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ACB3C0-25C6-D144-951A-5290B7356FA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CA7FE-C1F3-3840-A5A9-EC12F778F37A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987163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180" y="1203632"/>
            <a:ext cx="8228763" cy="298311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494CEED9-406B-784C-93D2-6E714DD6B8D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09DFD9-AE4F-1240-A166-AB44620BC1F9}" type="datetime2">
              <a:rPr lang="en-US" altLang="pl-PL"/>
              <a:pPr>
                <a:defRPr/>
              </a:pPr>
              <a:t>Wednesday, May 4, 2022</a:t>
            </a:fld>
            <a:endParaRPr lang="en-US" altLang="pl-PL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0FA91E2-59C4-024D-9BCF-6B78B5087B5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4964ABA-C30C-8941-ADEC-2842A4C3023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85213" y="4959350"/>
            <a:ext cx="458787" cy="184150"/>
          </a:xfrm>
          <a:gradFill flip="none" rotWithShape="1">
            <a:gsLst>
              <a:gs pos="0">
                <a:schemeClr val="accent1">
                  <a:lumMod val="0"/>
                  <a:lumOff val="100000"/>
                  <a:alpha val="79000"/>
                </a:schemeClr>
              </a:gs>
              <a:gs pos="100000">
                <a:schemeClr val="accent1">
                  <a:lumMod val="100000"/>
                  <a:alpha val="31000"/>
                </a:schemeClr>
              </a:gs>
            </a:gsLst>
            <a:lin ang="0" scaled="1"/>
            <a:tileRect/>
          </a:gradFill>
        </p:spPr>
        <p:txBody>
          <a:bodyPr/>
          <a:lstStyle>
            <a:lvl1pPr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6F0686D-3FAD-4443-8EF4-BEC9B0D05C15}" type="slidenum">
              <a:rPr lang="en-US" altLang="pl-PL"/>
              <a:pPr>
                <a:defRPr/>
              </a:pPr>
              <a:t>‹#›</a:t>
            </a:fld>
            <a:r>
              <a:rPr lang="en-US" altLang="pl-PL" dirty="0"/>
              <a:t> </a:t>
            </a:r>
            <a:endParaRPr lang="en-US" altLang="pl-PL" sz="1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07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C9145D-FC53-B54A-8BCA-1B8F3DD3F1A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73660-2C81-864B-9301-3CD2C34925B9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284238-31C2-AE4D-8C7F-DDC2D2E22C1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78F5EA-669F-7240-94B2-01B449C68F6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9DC0E-800A-7645-B616-2560F55F8AD4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39589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6CD570-590D-9843-96BE-9704BA9D861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B8AB2-1456-BE4A-BAD0-DD4F91B48A14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A597EF-01C6-1742-AF63-F69AF8376E6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029480-2999-EB49-9B7E-B6366D6C89F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13A69-AFCA-0D41-871D-93611249AA46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37979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3838" cy="33932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9" y="1200153"/>
            <a:ext cx="4035425" cy="33932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EB1942B-01BA-0841-9F90-A7FF1911570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E9BFD-140B-ED46-8420-19B6B71BB70A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AC492D7-0798-A24C-B569-1F12AF52661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807E085-2D6D-C945-BCE2-8D17E904823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7E674-6D7D-B340-B4CD-EB20A50CBA0A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54510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D5720DE-F638-B34D-9336-344E78B7A04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696DC-CBAA-EC4C-BB9C-2D442532A348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E927789-6D73-3A41-8DF4-F6AC154C203D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82A2BEA-6163-C041-8E17-F2CD4274C85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0E2BB-3AE9-8846-AF6D-329D8851A5F3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45294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EA1EB13-470E-7549-A564-73D828FD7BF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7DA54-71CA-3D41-A41E-557A3DB12F52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B29901-7BB6-8D41-BD8C-512BA7EE23C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9C1231-0B1F-FC4C-922D-DCA43BCDDE1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5F0B7-41BC-9740-9002-2FBE5BC274D9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233163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7DC54ACE-CE30-A141-B354-E66B747D2B3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E28C6-96A6-CB4B-BBED-73C8C02803AB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72F1EB7-75B9-7F4D-AF72-1074154D26B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714A454-B30A-B242-A864-208311E52A1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8529C-4B1B-8248-8BCA-025B373E527A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2499060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8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4C81EF4-3AB3-B54A-BBD0-8A2669C62C6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DA2E0-D613-BD4D-A0B0-4E99D599F109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75AA8FB-94C0-D046-8E06-212B52BB6FA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BC909DB-A185-B74F-82AB-92BC8398A77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23F-2C46-984C-8415-270518048EE0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331206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16C9833-2421-144F-BED5-2B4492B6A73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AC4AD-ACAA-7A45-A09C-EA4087F80F31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DEC8A94-AA96-4D4D-AA89-1395147609A8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DC9AC94-8892-B34C-BD1C-A8D8997D6F29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7A2FC-717D-674C-9ACB-F109DE78DF4C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  <p:extLst>
      <p:ext uri="{BB962C8B-B14F-4D97-AF65-F5344CB8AC3E}">
        <p14:creationId xmlns:p14="http://schemas.microsoft.com/office/powerpoint/2010/main" val="137083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6C03856D-325D-0C44-B8B4-D51F43DC4A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206377"/>
            <a:ext cx="8221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/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F7BE998-AC98-4F46-9B90-E6855EF971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200152"/>
            <a:ext cx="8221663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/>
              <a:t>Click to edit Master text styles</a:t>
            </a:r>
          </a:p>
          <a:p>
            <a:pPr lvl="1"/>
            <a:r>
              <a:rPr lang="en-GB" altLang="pl-PL"/>
              <a:t>Second level</a:t>
            </a:r>
          </a:p>
          <a:p>
            <a:pPr lvl="2"/>
            <a:r>
              <a:rPr lang="en-GB" altLang="pl-PL"/>
              <a:t>Third level</a:t>
            </a:r>
          </a:p>
          <a:p>
            <a:pPr lvl="3"/>
            <a:r>
              <a:rPr lang="en-GB" altLang="pl-PL"/>
              <a:t>Fourth level</a:t>
            </a:r>
          </a:p>
          <a:p>
            <a:pPr lvl="4"/>
            <a:r>
              <a:rPr lang="en-GB" altLang="pl-PL"/>
              <a:t>Fifth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DB1C3824-90CF-A24F-BB9E-887EB1D90E66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4684715"/>
            <a:ext cx="2125663" cy="352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5096804-83D7-9A4E-A0BA-D0A13F5A0A71}" type="datetime2">
              <a:rPr lang="en-US" altLang="pl-PL"/>
              <a:pPr>
                <a:defRPr/>
              </a:pPr>
              <a:t>Wednesday, May 4, 2022</a:t>
            </a:fld>
            <a:endParaRPr lang="en-GB" altLang="pl-PL" dirty="0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9793886-F2EC-AB44-813C-0A6647D88D6F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1" y="4684715"/>
            <a:ext cx="2887663" cy="352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84D9754-F9D7-9E4E-9E0B-5EA109C5804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1" y="4684715"/>
            <a:ext cx="2125663" cy="352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257A67F-6066-734E-B3BB-EA2241FB4A67}" type="slidenum">
              <a:rPr lang="en-GB" altLang="pl-PL"/>
              <a:pPr>
                <a:defRPr/>
              </a:pPr>
              <a:t>‹#›</a:t>
            </a:fld>
            <a:endParaRPr lang="en-GB" alt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94" r:id="rId2"/>
    <p:sldLayoutId id="2147484295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01" r:id="rId9"/>
    <p:sldLayoutId id="2147484302" r:id="rId10"/>
    <p:sldLayoutId id="2147484303" r:id="rId11"/>
    <p:sldLayoutId id="2147484304" r:id="rId12"/>
    <p:sldLayoutId id="2147484305" r:id="rId13"/>
  </p:sldLayoutIdLst>
  <p:hf hdr="0" ftr="0" dt="0"/>
  <p:txStyles>
    <p:titleStyle>
      <a:lvl1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2pPr>
      <a:lvl3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3pPr>
      <a:lvl4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4pPr>
      <a:lvl5pPr algn="ctr" defTabSz="457200" rtl="0" eaLnBrk="0" fontAlgn="base" hangingPunct="0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ea typeface="ＭＳ Ｐゴシック" charset="0"/>
          <a:cs typeface="msgothic" charset="0"/>
        </a:defRPr>
      </a:lvl5pPr>
      <a:lvl6pPr marL="4572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6pPr>
      <a:lvl7pPr marL="9144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7pPr>
      <a:lvl8pPr marL="13716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8pPr>
      <a:lvl9pPr marL="1828800" algn="ctr" defTabSz="457200" rtl="0" fontAlgn="base">
        <a:lnSpc>
          <a:spcPct val="12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9pPr>
    </p:titleStyle>
    <p:bodyStyle>
      <a:lvl1pPr marL="334963" indent="-334963" algn="l" defTabSz="457200" rtl="0" eaLnBrk="0" fontAlgn="base" hangingPunct="0">
        <a:lnSpc>
          <a:spcPct val="12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5013" indent="-277813" algn="l" defTabSz="457200" rtl="0" eaLnBrk="0" fontAlgn="base" hangingPunct="0">
        <a:lnSpc>
          <a:spcPct val="12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800">
          <a:solidFill>
            <a:srgbClr val="000000"/>
          </a:solidFill>
          <a:latin typeface="+mn-lt"/>
          <a:ea typeface="msgothic" charset="0"/>
          <a:cs typeface="+mn-cs"/>
        </a:defRPr>
      </a:lvl2pPr>
      <a:lvl3pPr marL="1143000" indent="-228600" algn="l" defTabSz="457200" rtl="0" eaLnBrk="0" fontAlgn="base" hangingPunct="0">
        <a:lnSpc>
          <a:spcPct val="12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400">
          <a:solidFill>
            <a:srgbClr val="000000"/>
          </a:solidFill>
          <a:latin typeface="+mn-lt"/>
          <a:ea typeface="msgothic" charset="0"/>
          <a:cs typeface="+mn-cs"/>
        </a:defRPr>
      </a:lvl3pPr>
      <a:lvl4pPr marL="1600200" indent="-228600" algn="l" defTabSz="457200" rtl="0" eaLnBrk="0" fontAlgn="base" hangingPunct="0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rgbClr val="000000"/>
          </a:solidFill>
          <a:latin typeface="+mn-lt"/>
          <a:ea typeface="msgothic" charset="0"/>
          <a:cs typeface="+mn-cs"/>
        </a:defRPr>
      </a:lvl4pPr>
      <a:lvl5pPr marL="2057400" indent="-228600" algn="l" defTabSz="457200" rtl="0" eaLnBrk="0" fontAlgn="base" hangingPunct="0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5pPr>
      <a:lvl6pPr marL="25146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6pPr>
      <a:lvl7pPr marL="29718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7pPr>
      <a:lvl8pPr marL="34290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8pPr>
      <a:lvl9pPr marL="3886200" indent="-228600" algn="l" defTabSz="457200" rtl="0" fontAlgn="base">
        <a:lnSpc>
          <a:spcPct val="12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msgothic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indico.cern.ch/category/10874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26" Type="http://schemas.openxmlformats.org/officeDocument/2006/relationships/image" Target="../media/image84.png"/><Relationship Id="rId3" Type="http://schemas.openxmlformats.org/officeDocument/2006/relationships/image" Target="../media/image61.png"/><Relationship Id="rId21" Type="http://schemas.openxmlformats.org/officeDocument/2006/relationships/image" Target="../media/image79.png"/><Relationship Id="rId34" Type="http://schemas.openxmlformats.org/officeDocument/2006/relationships/image" Target="../media/image92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5" Type="http://schemas.openxmlformats.org/officeDocument/2006/relationships/image" Target="../media/image83.png"/><Relationship Id="rId33" Type="http://schemas.openxmlformats.org/officeDocument/2006/relationships/image" Target="../media/image91.png"/><Relationship Id="rId2" Type="http://schemas.openxmlformats.org/officeDocument/2006/relationships/image" Target="../media/image60.png"/><Relationship Id="rId16" Type="http://schemas.openxmlformats.org/officeDocument/2006/relationships/image" Target="../media/image74.png"/><Relationship Id="rId20" Type="http://schemas.openxmlformats.org/officeDocument/2006/relationships/image" Target="../media/image78.png"/><Relationship Id="rId29" Type="http://schemas.openxmlformats.org/officeDocument/2006/relationships/image" Target="../media/image8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24" Type="http://schemas.openxmlformats.org/officeDocument/2006/relationships/image" Target="../media/image82.png"/><Relationship Id="rId32" Type="http://schemas.openxmlformats.org/officeDocument/2006/relationships/image" Target="../media/image90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23" Type="http://schemas.openxmlformats.org/officeDocument/2006/relationships/image" Target="../media/image81.png"/><Relationship Id="rId28" Type="http://schemas.openxmlformats.org/officeDocument/2006/relationships/image" Target="../media/image86.png"/><Relationship Id="rId10" Type="http://schemas.openxmlformats.org/officeDocument/2006/relationships/image" Target="../media/image68.png"/><Relationship Id="rId19" Type="http://schemas.openxmlformats.org/officeDocument/2006/relationships/image" Target="../media/image77.png"/><Relationship Id="rId31" Type="http://schemas.openxmlformats.org/officeDocument/2006/relationships/image" Target="../media/image89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Relationship Id="rId22" Type="http://schemas.openxmlformats.org/officeDocument/2006/relationships/image" Target="../media/image80.png"/><Relationship Id="rId27" Type="http://schemas.openxmlformats.org/officeDocument/2006/relationships/image" Target="../media/image85.png"/><Relationship Id="rId30" Type="http://schemas.openxmlformats.org/officeDocument/2006/relationships/image" Target="../media/image88.png"/><Relationship Id="rId35" Type="http://schemas.openxmlformats.org/officeDocument/2006/relationships/image" Target="../media/image93.png"/><Relationship Id="rId8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u numéro de diapositive 4">
            <a:extLst>
              <a:ext uri="{FF2B5EF4-FFF2-40B4-BE49-F238E27FC236}">
                <a16:creationId xmlns:a16="http://schemas.microsoft.com/office/drawing/2014/main" id="{3F799839-ED0E-4C46-819F-DE2D4D40A2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86C3852A-C382-9442-B26F-473D51FF6D79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237570" name="Rectangle 2">
            <a:extLst>
              <a:ext uri="{FF2B5EF4-FFF2-40B4-BE49-F238E27FC236}">
                <a16:creationId xmlns:a16="http://schemas.microsoft.com/office/drawing/2014/main" id="{8917AB41-E5C5-0949-B94D-D2CB93AB95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3525" y="117475"/>
            <a:ext cx="8616950" cy="19002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4800" b="1" dirty="0"/>
              <a:t>Gamma Factory</a:t>
            </a:r>
            <a:br>
              <a:rPr lang="en-GB" sz="2800" dirty="0"/>
            </a:br>
            <a:r>
              <a:rPr lang="en-GB" sz="2400" dirty="0">
                <a:solidFill>
                  <a:schemeClr val="accent6"/>
                </a:solidFill>
              </a:rPr>
              <a:t>New research opportunities for  CERN</a:t>
            </a:r>
            <a:br>
              <a:rPr lang="en-GB" sz="2400" dirty="0">
                <a:solidFill>
                  <a:schemeClr val="accent6"/>
                </a:solidFill>
              </a:rPr>
            </a:br>
            <a:r>
              <a:rPr lang="en-GB" sz="2400" dirty="0">
                <a:solidFill>
                  <a:schemeClr val="accent6"/>
                </a:solidFill>
              </a:rPr>
              <a:t>                                     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JENAS EoI, 16.07.2020 </a:t>
            </a:r>
            <a:endParaRPr lang="en-GB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ACB03E57-832A-AA4F-BA6D-22909C81FF4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051496" y="3963444"/>
            <a:ext cx="6803942" cy="1062582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i="1" dirty="0">
                <a:solidFill>
                  <a:srgbClr val="CC0000"/>
                </a:solidFill>
              </a:rPr>
              <a:t> </a:t>
            </a:r>
            <a:r>
              <a:rPr lang="en-GB" sz="1800" i="1" dirty="0">
                <a:solidFill>
                  <a:srgbClr val="CC0000"/>
                </a:solidFill>
              </a:rPr>
              <a:t>JENAS Symposium 2022, Madrid 4.05.2022</a:t>
            </a:r>
          </a:p>
          <a:p>
            <a:pPr marL="0" indent="0" algn="ctr" eaLnBrk="1" hangingPunct="1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chemeClr val="accent4"/>
                </a:solidFill>
              </a:rPr>
              <a:t>Mieczyslaw Witold Krasny,  Gamma Factory group </a:t>
            </a:r>
            <a:r>
              <a:rPr lang="en-GB" sz="1200" dirty="0">
                <a:solidFill>
                  <a:srgbClr val="008000"/>
                </a:solidFill>
              </a:rPr>
              <a:t> </a:t>
            </a:r>
          </a:p>
          <a:p>
            <a:pPr marL="0" indent="0" algn="ctr" eaLnBrk="1" hangingPunct="1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rgbClr val="008000"/>
                </a:solidFill>
              </a:rPr>
              <a:t>LPNHE, CNRS and University Paris Sorbonne and CERN, BE-ABP</a:t>
            </a:r>
          </a:p>
        </p:txBody>
      </p:sp>
      <p:pic>
        <p:nvPicPr>
          <p:cNvPr id="17412" name="Picture 1" descr="Logo_gammafactory_f3.pdf">
            <a:extLst>
              <a:ext uri="{FF2B5EF4-FFF2-40B4-BE49-F238E27FC236}">
                <a16:creationId xmlns:a16="http://schemas.microsoft.com/office/drawing/2014/main" id="{B54BABD7-CA2F-C644-A42C-C7F7040488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951" y="2164551"/>
            <a:ext cx="1282700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2081206.jpg">
            <a:extLst>
              <a:ext uri="{FF2B5EF4-FFF2-40B4-BE49-F238E27FC236}">
                <a16:creationId xmlns:a16="http://schemas.microsoft.com/office/drawing/2014/main" id="{C3CAF951-1054-E1C6-3709-613A390149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954" y="2164550"/>
            <a:ext cx="1444012" cy="12620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16EE00-825B-8117-E4F4-2CB0AA77D5EE}"/>
              </a:ext>
            </a:extLst>
          </p:cNvPr>
          <p:cNvSpPr txBox="1"/>
          <p:nvPr/>
        </p:nvSpPr>
        <p:spPr>
          <a:xfrm>
            <a:off x="4941350" y="3426613"/>
            <a:ext cx="2176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</a:rPr>
              <a:t>Kyaik-Tiyo, Myanmar(Burma)</a:t>
            </a:r>
          </a:p>
          <a:p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994" y="1047470"/>
            <a:ext cx="8216900" cy="930275"/>
          </a:xfrm>
          <a:solidFill>
            <a:srgbClr val="D6D6F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dirty="0"/>
              <a:t>Technical Proof of Principle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211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AF7357C-F136-D64B-98F2-C1E771EC8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847" y="3591970"/>
            <a:ext cx="2590841" cy="1427505"/>
          </a:xfrm>
          <a:prstGeom prst="rect">
            <a:avLst/>
          </a:prstGeom>
        </p:spPr>
      </p:pic>
      <p:pic>
        <p:nvPicPr>
          <p:cNvPr id="9" name="Picture 6" descr="Screen Shot 2019-09-05 at 10.47.32.png">
            <a:extLst>
              <a:ext uri="{FF2B5EF4-FFF2-40B4-BE49-F238E27FC236}">
                <a16:creationId xmlns:a16="http://schemas.microsoft.com/office/drawing/2014/main" id="{C76FF0CB-0AA0-9F4E-A456-7CBE22BA7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358" y="3032756"/>
            <a:ext cx="4057320" cy="12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Slide Number Placeholder 2">
            <a:extLst>
              <a:ext uri="{FF2B5EF4-FFF2-40B4-BE49-F238E27FC236}">
                <a16:creationId xmlns:a16="http://schemas.microsoft.com/office/drawing/2014/main" id="{947CCE58-9A3D-3046-A672-C7536FD931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94293" y="4791075"/>
            <a:ext cx="2125663" cy="3524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00360C47-031F-4543-999B-19C555244C21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28674" name="Titre 1">
            <a:extLst>
              <a:ext uri="{FF2B5EF4-FFF2-40B4-BE49-F238E27FC236}">
                <a16:creationId xmlns:a16="http://schemas.microsoft.com/office/drawing/2014/main" id="{6E618BD4-2713-F94C-AC13-7A82F100BA7B}"/>
              </a:ext>
            </a:extLst>
          </p:cNvPr>
          <p:cNvSpPr txBox="1">
            <a:spLocks/>
          </p:cNvSpPr>
          <p:nvPr/>
        </p:nvSpPr>
        <p:spPr bwMode="auto">
          <a:xfrm>
            <a:off x="179237" y="166793"/>
            <a:ext cx="8499627" cy="712605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GB" altLang="pl-PL" sz="2400" dirty="0">
                <a:solidFill>
                  <a:schemeClr val="tx1"/>
                </a:solidFill>
              </a:rPr>
              <a:t>Atomic beams in the LHC </a:t>
            </a:r>
            <a:r>
              <a:rPr lang="en-GB" altLang="pl-PL" sz="2400" dirty="0">
                <a:solidFill>
                  <a:srgbClr val="FF0000"/>
                </a:solidFill>
              </a:rPr>
              <a:t>(Hydrogen-like Lead )</a:t>
            </a:r>
          </a:p>
        </p:txBody>
      </p:sp>
      <p:pic>
        <p:nvPicPr>
          <p:cNvPr id="28675" name="Picture 3" descr="Screen Shot 2018-09-18 at 18.32.11.png">
            <a:extLst>
              <a:ext uri="{FF2B5EF4-FFF2-40B4-BE49-F238E27FC236}">
                <a16:creationId xmlns:a16="http://schemas.microsoft.com/office/drawing/2014/main" id="{DC4EBF60-EF04-FD4F-B055-4CDADC204E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83"/>
          <a:stretch/>
        </p:blipFill>
        <p:spPr bwMode="auto">
          <a:xfrm>
            <a:off x="179237" y="1061255"/>
            <a:ext cx="3959993" cy="101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888FEC-0F99-A44E-A4A6-4B31142DDCAE}"/>
              </a:ext>
            </a:extLst>
          </p:cNvPr>
          <p:cNvCxnSpPr>
            <a:cxnSpLocks/>
          </p:cNvCxnSpPr>
          <p:nvPr/>
        </p:nvCxnSpPr>
        <p:spPr bwMode="auto">
          <a:xfrm>
            <a:off x="4572000" y="1061255"/>
            <a:ext cx="0" cy="3949488"/>
          </a:xfrm>
          <a:prstGeom prst="line">
            <a:avLst/>
          </a:prstGeom>
          <a:solidFill>
            <a:schemeClr val="accent1"/>
          </a:solidFill>
          <a:ln w="381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DBA81AF-1670-8141-A035-9B51C1647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7459" y="3305335"/>
            <a:ext cx="1876031" cy="29427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 descr="Text, letter&#10;&#10;Description automatically generated">
            <a:extLst>
              <a:ext uri="{FF2B5EF4-FFF2-40B4-BE49-F238E27FC236}">
                <a16:creationId xmlns:a16="http://schemas.microsoft.com/office/drawing/2014/main" id="{F1BA750B-E397-0248-BB28-3028444A86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87" y="3712167"/>
            <a:ext cx="1968751" cy="1207126"/>
          </a:xfrm>
          <a:prstGeom prst="rect">
            <a:avLst/>
          </a:prstGeom>
        </p:spPr>
      </p:pic>
      <p:pic>
        <p:nvPicPr>
          <p:cNvPr id="6" name="Picture 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18C69397-5718-A44C-9693-AFA3234AAD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220" b="26843"/>
          <a:stretch/>
        </p:blipFill>
        <p:spPr>
          <a:xfrm>
            <a:off x="321802" y="2229632"/>
            <a:ext cx="3605071" cy="13315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3675FCB-8910-3142-AAA4-ED036DFDA742}"/>
              </a:ext>
            </a:extLst>
          </p:cNvPr>
          <p:cNvSpPr txBox="1"/>
          <p:nvPr/>
        </p:nvSpPr>
        <p:spPr>
          <a:xfrm>
            <a:off x="2298591" y="3738181"/>
            <a:ext cx="1886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FF0000"/>
                </a:solidFill>
              </a:rPr>
              <a:t>Lifetime of PSI bunches ~ 50h </a:t>
            </a:r>
            <a:endParaRPr lang="en-GB" sz="1000" i="1" dirty="0">
              <a:solidFill>
                <a:srgbClr val="FF0000"/>
              </a:solidFill>
            </a:endParaRPr>
          </a:p>
        </p:txBody>
      </p:sp>
      <p:pic>
        <p:nvPicPr>
          <p:cNvPr id="17" name="Imagen 2">
            <a:extLst>
              <a:ext uri="{FF2B5EF4-FFF2-40B4-BE49-F238E27FC236}">
                <a16:creationId xmlns:a16="http://schemas.microsoft.com/office/drawing/2014/main" id="{0912D004-563F-E74C-8F27-FE60E9E5833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751" t="5150" r="6875"/>
          <a:stretch/>
        </p:blipFill>
        <p:spPr>
          <a:xfrm>
            <a:off x="4709313" y="1046108"/>
            <a:ext cx="4085761" cy="12240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BFF4A1-E83C-A041-9F68-865C6923EC5F}"/>
              </a:ext>
            </a:extLst>
          </p:cNvPr>
          <p:cNvSpPr txBox="1"/>
          <p:nvPr/>
        </p:nvSpPr>
        <p:spPr>
          <a:xfrm>
            <a:off x="5053120" y="1140793"/>
            <a:ext cx="2536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tx1"/>
                </a:solidFill>
              </a:rPr>
              <a:t>The beam intensity limit is determined by </a:t>
            </a:r>
          </a:p>
          <a:p>
            <a:r>
              <a:rPr lang="en-US" sz="1000" i="1" dirty="0">
                <a:solidFill>
                  <a:schemeClr val="tx1"/>
                </a:solidFill>
              </a:rPr>
              <a:t>the beam collimation efficiency in IR7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182ADA-5CD5-EF4A-BCED-10BCBD35BA93}"/>
              </a:ext>
            </a:extLst>
          </p:cNvPr>
          <p:cNvSpPr txBox="1"/>
          <p:nvPr/>
        </p:nvSpPr>
        <p:spPr>
          <a:xfrm>
            <a:off x="4973510" y="4305722"/>
            <a:ext cx="3768793" cy="461665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/>
                </a:solidFill>
              </a:rPr>
              <a:t>A dedicated LHC MD  with crystal collimation of the PSI  (H-like Pb) beam will be the  next step…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AA07BAE-19C7-C749-BECA-6A48AA4A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2269863"/>
            <a:ext cx="2725854" cy="803993"/>
          </a:xfrm>
        </p:spPr>
        <p:txBody>
          <a:bodyPr>
            <a:noAutofit/>
          </a:bodyPr>
          <a:lstStyle/>
          <a:p>
            <a:pPr algn="l"/>
            <a:r>
              <a:rPr lang="en-US" sz="1000" u="sng" noProof="0" dirty="0">
                <a:latin typeface="+mn-lt"/>
              </a:rPr>
              <a:t>Mitigation strategies:</a:t>
            </a:r>
            <a:br>
              <a:rPr lang="en-US" sz="1000" noProof="0" dirty="0">
                <a:latin typeface="+mn-lt"/>
              </a:rPr>
            </a:br>
            <a:r>
              <a:rPr lang="en-US" sz="1000" noProof="0" dirty="0">
                <a:latin typeface="+mn-lt"/>
              </a:rPr>
              <a:t>1</a:t>
            </a:r>
            <a:r>
              <a:rPr lang="en-US" sz="1000" noProof="0" dirty="0">
                <a:solidFill>
                  <a:srgbClr val="FF0000"/>
                </a:solidFill>
                <a:latin typeface="+mn-lt"/>
              </a:rPr>
              <a:t>. </a:t>
            </a:r>
            <a:r>
              <a:rPr lang="en-US" sz="1000" i="1" dirty="0">
                <a:solidFill>
                  <a:schemeClr val="accent1">
                    <a:lumMod val="50000"/>
                  </a:schemeClr>
                </a:solidFill>
              </a:rPr>
              <a:t>Dispersion suppressor collimator (TCLD)</a:t>
            </a:r>
            <a:br>
              <a:rPr lang="en-US" sz="1000" dirty="0"/>
            </a:br>
            <a:r>
              <a:rPr lang="en-US" sz="1000" dirty="0"/>
              <a:t>2. </a:t>
            </a:r>
            <a:r>
              <a:rPr lang="en-US" sz="1000" i="1" dirty="0"/>
              <a:t>Crystal collimation </a:t>
            </a:r>
            <a:br>
              <a:rPr lang="en-US" sz="1000" i="1" dirty="0"/>
            </a:br>
            <a:r>
              <a:rPr lang="en-US" sz="1000" i="1" dirty="0"/>
              <a:t>3. Laser collimation</a:t>
            </a:r>
            <a:endParaRPr lang="en-US" sz="1000" b="1" noProof="0" dirty="0">
              <a:latin typeface="+mn-lt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2AA97577-61B2-CB4B-A5F4-2B1A35D8ED34}"/>
              </a:ext>
            </a:extLst>
          </p:cNvPr>
          <p:cNvSpPr/>
          <p:nvPr/>
        </p:nvSpPr>
        <p:spPr bwMode="auto">
          <a:xfrm rot="19204288" flipH="1">
            <a:off x="7189228" y="2558004"/>
            <a:ext cx="52617" cy="830492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A6CE03-FF86-084D-ABC1-01013912E216}"/>
              </a:ext>
            </a:extLst>
          </p:cNvPr>
          <p:cNvCxnSpPr/>
          <p:nvPr/>
        </p:nvCxnSpPr>
        <p:spPr bwMode="auto">
          <a:xfrm flipH="1">
            <a:off x="5137459" y="2135875"/>
            <a:ext cx="2559878" cy="1056987"/>
          </a:xfrm>
          <a:prstGeom prst="line">
            <a:avLst/>
          </a:prstGeom>
          <a:solidFill>
            <a:schemeClr val="accent1"/>
          </a:solidFill>
          <a:ln>
            <a:solidFill>
              <a:srgbClr val="F4D4AB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7C3C4A-8912-154E-A861-B198B5DE38DB}"/>
              </a:ext>
            </a:extLst>
          </p:cNvPr>
          <p:cNvCxnSpPr>
            <a:cxnSpLocks/>
          </p:cNvCxnSpPr>
          <p:nvPr/>
        </p:nvCxnSpPr>
        <p:spPr bwMode="auto">
          <a:xfrm>
            <a:off x="7843423" y="2157521"/>
            <a:ext cx="761490" cy="1004427"/>
          </a:xfrm>
          <a:prstGeom prst="line">
            <a:avLst/>
          </a:prstGeom>
          <a:solidFill>
            <a:schemeClr val="accent1"/>
          </a:solidFill>
          <a:ln>
            <a:solidFill>
              <a:srgbClr val="F4D4AB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22EAB49-E171-8840-9975-3A3F927CF555}"/>
              </a:ext>
            </a:extLst>
          </p:cNvPr>
          <p:cNvSpPr txBox="1"/>
          <p:nvPr/>
        </p:nvSpPr>
        <p:spPr>
          <a:xfrm>
            <a:off x="7502230" y="3267176"/>
            <a:ext cx="693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rgbClr val="FF0000"/>
                </a:solidFill>
              </a:rPr>
              <a:t>Simulation 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studies </a:t>
            </a:r>
            <a:endParaRPr lang="en-GB" sz="800" i="1" dirty="0">
              <a:solidFill>
                <a:srgbClr val="FF0000"/>
              </a:solidFill>
            </a:endParaRP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E4C3E4B6-5739-1B4F-B71C-D1906A549A53}"/>
              </a:ext>
            </a:extLst>
          </p:cNvPr>
          <p:cNvSpPr/>
          <p:nvPr/>
        </p:nvSpPr>
        <p:spPr bwMode="auto">
          <a:xfrm rot="16200000">
            <a:off x="4697711" y="4411040"/>
            <a:ext cx="150089" cy="257340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4A6F1E-6732-8E47-A61C-C24399359AB5}"/>
              </a:ext>
            </a:extLst>
          </p:cNvPr>
          <p:cNvSpPr txBox="1"/>
          <p:nvPr/>
        </p:nvSpPr>
        <p:spPr>
          <a:xfrm>
            <a:off x="7481059" y="2225690"/>
            <a:ext cx="761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4D4AB"/>
                </a:solidFill>
              </a:rPr>
              <a:t>IR7</a:t>
            </a:r>
          </a:p>
          <a:p>
            <a:r>
              <a:rPr lang="en-GB" sz="1000" dirty="0">
                <a:solidFill>
                  <a:srgbClr val="F4D4AB"/>
                </a:solidFill>
              </a:rPr>
              <a:t>zoom</a:t>
            </a:r>
          </a:p>
          <a:p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1A10-AB25-2747-922F-D3982D1002BD}"/>
              </a:ext>
            </a:extLst>
          </p:cNvPr>
          <p:cNvSpPr txBox="1"/>
          <p:nvPr/>
        </p:nvSpPr>
        <p:spPr>
          <a:xfrm>
            <a:off x="7843423" y="1489614"/>
            <a:ext cx="12055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accent6"/>
                </a:solidFill>
              </a:rPr>
              <a:t>s = 20430 m </a:t>
            </a:r>
            <a:endParaRPr lang="en-GB" sz="800" i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Screen Shot 2017-04-26 at 12.39.08.png">
            <a:extLst>
              <a:ext uri="{FF2B5EF4-FFF2-40B4-BE49-F238E27FC236}">
                <a16:creationId xmlns:a16="http://schemas.microsoft.com/office/drawing/2014/main" id="{3A876C0A-C454-9046-A08D-948A6CB8C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074" y="2887234"/>
            <a:ext cx="2710005" cy="183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" name="Slide Number Placeholder 2">
            <a:extLst>
              <a:ext uri="{FF2B5EF4-FFF2-40B4-BE49-F238E27FC236}">
                <a16:creationId xmlns:a16="http://schemas.microsoft.com/office/drawing/2014/main" id="{947CCE58-9A3D-3046-A672-C7536FD931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00360C47-031F-4543-999B-19C555244C21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369DF53-A017-7E4F-896A-31F64BA77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121" y="179097"/>
            <a:ext cx="8306645" cy="828882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fr-FR" sz="24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Fabry-Pérot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(FP) resonators </a:t>
            </a:r>
          </a:p>
          <a:p>
            <a:pPr algn="ctr"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4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and their integration in the electron storage rings  </a:t>
            </a:r>
          </a:p>
        </p:txBody>
      </p:sp>
      <p:pic>
        <p:nvPicPr>
          <p:cNvPr id="7" name="Picture 2" descr="Screen Shot 2017-04-26 at 12.35.26.png">
            <a:extLst>
              <a:ext uri="{FF2B5EF4-FFF2-40B4-BE49-F238E27FC236}">
                <a16:creationId xmlns:a16="http://schemas.microsoft.com/office/drawing/2014/main" id="{E66C9FF4-2FD0-5341-AEFA-248CC057C5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299" y="1353621"/>
            <a:ext cx="2821402" cy="158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Screen Shot 2017-04-26 at 12.36.19.png">
            <a:extLst>
              <a:ext uri="{FF2B5EF4-FFF2-40B4-BE49-F238E27FC236}">
                <a16:creationId xmlns:a16="http://schemas.microsoft.com/office/drawing/2014/main" id="{4F0A40CC-6413-9D4D-9A9A-4579EE0506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672" y="2887234"/>
            <a:ext cx="2650029" cy="1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Screen Shot 2017-04-26 at 12.38.00.png">
            <a:extLst>
              <a:ext uri="{FF2B5EF4-FFF2-40B4-BE49-F238E27FC236}">
                <a16:creationId xmlns:a16="http://schemas.microsoft.com/office/drawing/2014/main" id="{EC0C11A1-829C-C847-853A-9BB4D162D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983" y="1353621"/>
            <a:ext cx="2977979" cy="143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F0AEB86A-29DD-AB4C-A0C5-6E028DBFF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5808" y="1075023"/>
            <a:ext cx="2128190" cy="38345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6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HERA storage ring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CC947798-3932-A244-B049-9360CA5D4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850" y="1085529"/>
            <a:ext cx="2128190" cy="38345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altLang="en-FR" sz="1600" dirty="0">
                <a:solidFill>
                  <a:schemeClr val="accent6"/>
                </a:solidFill>
              </a:rPr>
              <a:t>KEK – ATF ring</a:t>
            </a:r>
            <a:r>
              <a:rPr lang="en-GB" sz="16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205994A-B439-0F45-BB4F-94BA2DB5439E}"/>
              </a:ext>
            </a:extLst>
          </p:cNvPr>
          <p:cNvCxnSpPr>
            <a:cxnSpLocks/>
          </p:cNvCxnSpPr>
          <p:nvPr/>
        </p:nvCxnSpPr>
        <p:spPr bwMode="auto">
          <a:xfrm>
            <a:off x="2810474" y="1085529"/>
            <a:ext cx="0" cy="3949488"/>
          </a:xfrm>
          <a:prstGeom prst="line">
            <a:avLst/>
          </a:prstGeom>
          <a:solidFill>
            <a:schemeClr val="accent1"/>
          </a:solidFill>
          <a:ln w="381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976D177-2613-9A4E-949A-ABC52B9BEAED}"/>
              </a:ext>
            </a:extLst>
          </p:cNvPr>
          <p:cNvGrpSpPr/>
          <p:nvPr/>
        </p:nvGrpSpPr>
        <p:grpSpPr>
          <a:xfrm>
            <a:off x="177897" y="1353621"/>
            <a:ext cx="2620391" cy="3626790"/>
            <a:chOff x="6261224" y="1264714"/>
            <a:chExt cx="2620391" cy="3626790"/>
          </a:xfrm>
        </p:grpSpPr>
        <p:sp>
          <p:nvSpPr>
            <p:cNvPr id="13" name="ZoneTexte 16">
              <a:extLst>
                <a:ext uri="{FF2B5EF4-FFF2-40B4-BE49-F238E27FC236}">
                  <a16:creationId xmlns:a16="http://schemas.microsoft.com/office/drawing/2014/main" id="{EB6C2BF7-FB14-CB41-B986-05D3AF8C0F70}"/>
                </a:ext>
              </a:extLst>
            </p:cNvPr>
            <p:cNvSpPr txBox="1"/>
            <p:nvPr/>
          </p:nvSpPr>
          <p:spPr>
            <a:xfrm>
              <a:off x="6479842" y="4306729"/>
              <a:ext cx="1934178" cy="584775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GF requirement: </a:t>
              </a:r>
            </a:p>
            <a:p>
              <a:r>
                <a:rPr lang="en-US" sz="1000" dirty="0">
                  <a:solidFill>
                    <a:schemeClr val="accent6"/>
                  </a:solidFill>
                </a:rPr>
                <a:t>&lt; 5mJ pulses @ 40MHz, </a:t>
              </a:r>
              <a:r>
                <a:rPr lang="en-US" sz="1000" dirty="0">
                  <a:solidFill>
                    <a:schemeClr val="tx1"/>
                  </a:solidFill>
                </a:rPr>
                <a:t>(200kW  photon beam)</a:t>
              </a:r>
            </a:p>
          </p:txBody>
        </p:sp>
        <p:grpSp>
          <p:nvGrpSpPr>
            <p:cNvPr id="14" name="Group 2">
              <a:extLst>
                <a:ext uri="{FF2B5EF4-FFF2-40B4-BE49-F238E27FC236}">
                  <a16:creationId xmlns:a16="http://schemas.microsoft.com/office/drawing/2014/main" id="{3DE16BF1-C2EA-544F-86A3-5F201FE067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1096" y="1264714"/>
              <a:ext cx="2307146" cy="897225"/>
              <a:chOff x="384" y="384"/>
              <a:chExt cx="3696" cy="1426"/>
            </a:xfrm>
          </p:grpSpPr>
          <p:pic>
            <p:nvPicPr>
              <p:cNvPr id="15" name="Picture 3">
                <a:extLst>
                  <a:ext uri="{FF2B5EF4-FFF2-40B4-BE49-F238E27FC236}">
                    <a16:creationId xmlns:a16="http://schemas.microsoft.com/office/drawing/2014/main" id="{3D77E7A7-9206-B743-89D1-C8353AEC8B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10938" t="51042" r="3125" b="6250"/>
              <a:stretch>
                <a:fillRect/>
              </a:stretch>
            </p:blipFill>
            <p:spPr bwMode="auto">
              <a:xfrm>
                <a:off x="384" y="432"/>
                <a:ext cx="3696" cy="1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ctangle 4">
                <a:extLst>
                  <a:ext uri="{FF2B5EF4-FFF2-40B4-BE49-F238E27FC236}">
                    <a16:creationId xmlns:a16="http://schemas.microsoft.com/office/drawing/2014/main" id="{3D70EABF-E8AD-5B40-9A61-290C91538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384"/>
                <a:ext cx="912" cy="10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013" dirty="0"/>
              </a:p>
            </p:txBody>
          </p:sp>
          <p:sp>
            <p:nvSpPr>
              <p:cNvPr id="17" name="Rectangle 5">
                <a:extLst>
                  <a:ext uri="{FF2B5EF4-FFF2-40B4-BE49-F238E27FC236}">
                    <a16:creationId xmlns:a16="http://schemas.microsoft.com/office/drawing/2014/main" id="{99ABC63B-82A1-5B4B-AD65-5682E64DE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0" y="1296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013" dirty="0"/>
              </a:p>
            </p:txBody>
          </p:sp>
          <p:sp>
            <p:nvSpPr>
              <p:cNvPr id="18" name="Rectangle 6">
                <a:extLst>
                  <a:ext uri="{FF2B5EF4-FFF2-40B4-BE49-F238E27FC236}">
                    <a16:creationId xmlns:a16="http://schemas.microsoft.com/office/drawing/2014/main" id="{7B642746-1687-E14E-898E-0DB751086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1344"/>
                <a:ext cx="336" cy="4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013" dirty="0"/>
              </a:p>
            </p:txBody>
          </p:sp>
        </p:grpSp>
        <p:pic>
          <p:nvPicPr>
            <p:cNvPr id="21" name="Image 6">
              <a:extLst>
                <a:ext uri="{FF2B5EF4-FFF2-40B4-BE49-F238E27FC236}">
                  <a16:creationId xmlns:a16="http://schemas.microsoft.com/office/drawing/2014/main" id="{A3A4C318-4AAB-E04B-BBCF-D241A4138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5694" y="2285193"/>
              <a:ext cx="1860819" cy="1832543"/>
            </a:xfrm>
            <a:prstGeom prst="rect">
              <a:avLst/>
            </a:prstGeom>
            <a:noFill/>
            <a:ln>
              <a:noFill/>
            </a:ln>
            <a:effectLst>
              <a:outerShdw blurRad="50800" dist="152400" dir="2700000" algn="tl" rotWithShape="0">
                <a:schemeClr val="accent6">
                  <a:lumMod val="75000"/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667944-CB2E-5744-BC75-1149F2D3CA92}"/>
                </a:ext>
              </a:extLst>
            </p:cNvPr>
            <p:cNvSpPr/>
            <p:nvPr/>
          </p:nvSpPr>
          <p:spPr>
            <a:xfrm rot="16200000">
              <a:off x="7317983" y="3334816"/>
              <a:ext cx="2484354" cy="21544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50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</p:spPr>
          <p:txBody>
            <a:bodyPr wrap="square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Amoudry L. et al., Applied Optics 59(2020)116</a:t>
              </a:r>
            </a:p>
          </p:txBody>
        </p:sp>
        <p:sp>
          <p:nvSpPr>
            <p:cNvPr id="25" name="ZoneTexte 19">
              <a:extLst>
                <a:ext uri="{FF2B5EF4-FFF2-40B4-BE49-F238E27FC236}">
                  <a16:creationId xmlns:a16="http://schemas.microsoft.com/office/drawing/2014/main" id="{D2B760CA-A965-C643-BC2B-377CDC440006}"/>
                </a:ext>
              </a:extLst>
            </p:cNvPr>
            <p:cNvSpPr txBox="1"/>
            <p:nvPr/>
          </p:nvSpPr>
          <p:spPr bwMode="auto">
            <a:xfrm>
              <a:off x="6942482" y="3561586"/>
              <a:ext cx="1184375" cy="33855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100W amplifiers are</a:t>
              </a:r>
            </a:p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 commercial systems</a:t>
              </a:r>
            </a:p>
          </p:txBody>
        </p:sp>
        <p:sp>
          <p:nvSpPr>
            <p:cNvPr id="24" name="ZoneTexte 19">
              <a:extLst>
                <a:ext uri="{FF2B5EF4-FFF2-40B4-BE49-F238E27FC236}">
                  <a16:creationId xmlns:a16="http://schemas.microsoft.com/office/drawing/2014/main" id="{5CA27DB5-FAEC-B449-9DC2-B1A39A40D3A6}"/>
                </a:ext>
              </a:extLst>
            </p:cNvPr>
            <p:cNvSpPr txBox="1"/>
            <p:nvPr/>
          </p:nvSpPr>
          <p:spPr bwMode="auto">
            <a:xfrm>
              <a:off x="8312319" y="1425555"/>
              <a:ext cx="569296" cy="21544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/>
                  </a:solidFill>
                </a:rPr>
                <a:t>mirror</a:t>
              </a:r>
            </a:p>
          </p:txBody>
        </p:sp>
        <p:sp>
          <p:nvSpPr>
            <p:cNvPr id="26" name="ZoneTexte 19">
              <a:extLst>
                <a:ext uri="{FF2B5EF4-FFF2-40B4-BE49-F238E27FC236}">
                  <a16:creationId xmlns:a16="http://schemas.microsoft.com/office/drawing/2014/main" id="{EE1D37A0-B77E-F044-8477-0FB45B0F9C8D}"/>
                </a:ext>
              </a:extLst>
            </p:cNvPr>
            <p:cNvSpPr txBox="1"/>
            <p:nvPr/>
          </p:nvSpPr>
          <p:spPr bwMode="auto">
            <a:xfrm>
              <a:off x="7026067" y="1425555"/>
              <a:ext cx="569296" cy="21544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/>
                  </a:solidFill>
                </a:rPr>
                <a:t>mirror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9512558-76EF-A442-9CAE-4FE5476D1B2F}"/>
                </a:ext>
              </a:extLst>
            </p:cNvPr>
            <p:cNvSpPr/>
            <p:nvPr/>
          </p:nvSpPr>
          <p:spPr bwMode="auto">
            <a:xfrm>
              <a:off x="6261224" y="1378282"/>
              <a:ext cx="770665" cy="249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rgbClr val="00CC99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7" name="ZoneTexte 19">
              <a:extLst>
                <a:ext uri="{FF2B5EF4-FFF2-40B4-BE49-F238E27FC236}">
                  <a16:creationId xmlns:a16="http://schemas.microsoft.com/office/drawing/2014/main" id="{1A4A19B8-8C3E-B04C-8326-BBD9D7733A3A}"/>
                </a:ext>
              </a:extLst>
            </p:cNvPr>
            <p:cNvSpPr txBox="1"/>
            <p:nvPr/>
          </p:nvSpPr>
          <p:spPr bwMode="auto">
            <a:xfrm>
              <a:off x="7541103" y="1699009"/>
              <a:ext cx="1184375" cy="21544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~10</a:t>
              </a:r>
              <a:r>
                <a:rPr lang="en-US" sz="800" baseline="30000" dirty="0">
                  <a:solidFill>
                    <a:srgbClr val="FF0000"/>
                  </a:solidFill>
                </a:rPr>
                <a:t>16</a:t>
              </a:r>
              <a:r>
                <a:rPr lang="en-US" sz="800" dirty="0">
                  <a:solidFill>
                    <a:srgbClr val="FF0000"/>
                  </a:solidFill>
                </a:rPr>
                <a:t> ph/bunch</a:t>
              </a:r>
            </a:p>
          </p:txBody>
        </p:sp>
      </p:grpSp>
      <p:sp>
        <p:nvSpPr>
          <p:cNvPr id="23" name="ZoneTexte 19">
            <a:extLst>
              <a:ext uri="{FF2B5EF4-FFF2-40B4-BE49-F238E27FC236}">
                <a16:creationId xmlns:a16="http://schemas.microsoft.com/office/drawing/2014/main" id="{850495CC-AEFE-3B4D-8575-8A86FA6A6ED4}"/>
              </a:ext>
            </a:extLst>
          </p:cNvPr>
          <p:cNvSpPr txBox="1"/>
          <p:nvPr/>
        </p:nvSpPr>
        <p:spPr bwMode="auto">
          <a:xfrm>
            <a:off x="104517" y="2114503"/>
            <a:ext cx="1184375" cy="21544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FF0000"/>
                </a:solidFill>
              </a:rPr>
              <a:t>Laser pulses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02EC7876-4401-D848-99BD-0346BDBB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97" y="1094866"/>
            <a:ext cx="2314608" cy="373644"/>
          </a:xfrm>
        </p:spPr>
        <p:txBody>
          <a:bodyPr>
            <a:norm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Fabry-Pérot resonator</a:t>
            </a: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962360EF-8583-624C-BA58-815DB2298FB2}"/>
              </a:ext>
            </a:extLst>
          </p:cNvPr>
          <p:cNvSpPr txBox="1">
            <a:spLocks/>
          </p:cNvSpPr>
          <p:nvPr/>
        </p:nvSpPr>
        <p:spPr bwMode="auto">
          <a:xfrm>
            <a:off x="3016035" y="4768867"/>
            <a:ext cx="5260056" cy="37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rmAutofit fontScale="70000" lnSpcReduction="20000"/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r>
              <a:rPr lang="en-GB" sz="1600" kern="0" dirty="0">
                <a:solidFill>
                  <a:srgbClr val="FF0000"/>
                </a:solidFill>
              </a:rPr>
              <a:t>Towards the first integration of the FP resonator in the hadron storage ring </a:t>
            </a:r>
            <a:r>
              <a:rPr lang="fr-FR" sz="1600" kern="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fr-FR" sz="1600" kern="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5042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79658" y="4689118"/>
            <a:ext cx="2125663" cy="352425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5DCED991-37B0-1749-A97D-76A49D39624E}" type="slidenum">
              <a:rPr lang="en-GB" sz="140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381588" y="424023"/>
            <a:ext cx="8310563" cy="605940"/>
          </a:xfrm>
          <a:prstGeom prst="rect">
            <a:avLst/>
          </a:prstGeom>
          <a:solidFill>
            <a:schemeClr val="accent5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0000" tIns="46800" rIns="90000" bIns="46800" anchor="ctr"/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Gamma Factory Proof-of-Principle (PoP) SPS experiment</a:t>
            </a:r>
            <a:endParaRPr lang="en-GB" sz="2400" dirty="0">
              <a:solidFill>
                <a:srgbClr val="3333CC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72707" name="Picture 3" descr="Screen Shot 2019-08-28 at 17.3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8"/>
          <a:stretch>
            <a:fillRect/>
          </a:stretch>
        </p:blipFill>
        <p:spPr bwMode="auto">
          <a:xfrm>
            <a:off x="246067" y="1263261"/>
            <a:ext cx="5805108" cy="194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20-11-25 at 21.09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1" y="3235354"/>
            <a:ext cx="3194050" cy="1751244"/>
          </a:xfrm>
          <a:prstGeom prst="rect">
            <a:avLst/>
          </a:prstGeom>
        </p:spPr>
      </p:pic>
      <p:pic>
        <p:nvPicPr>
          <p:cNvPr id="6" name="Picture 3" descr="Screen Shot 2019-09-01 at 15.50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953" y="3922848"/>
            <a:ext cx="2147886" cy="725068"/>
          </a:xfrm>
          <a:prstGeom prst="rect">
            <a:avLst/>
          </a:prstGeom>
          <a:noFill/>
          <a:ln w="19050" cmpd="sng">
            <a:solidFill>
              <a:srgbClr val="FF3558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Shot 2020-11-25 at 21.07.0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380" y="1351659"/>
            <a:ext cx="2177739" cy="2147586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EBD77D4-3001-4C30-ACA3-343CA0DCCF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878" b="38692"/>
          <a:stretch/>
        </p:blipFill>
        <p:spPr>
          <a:xfrm>
            <a:off x="5444699" y="3625696"/>
            <a:ext cx="2932190" cy="1113184"/>
          </a:xfrm>
          <a:prstGeom prst="rect">
            <a:avLst/>
          </a:prstGeom>
          <a:ln w="57150" cmpd="sng">
            <a:noFill/>
          </a:ln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7122333" y="1159663"/>
            <a:ext cx="1882988" cy="1334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algn="l">
              <a:defRPr/>
            </a:pPr>
            <a:r>
              <a:rPr lang="en-GB" sz="1000" i="1" dirty="0">
                <a:solidFill>
                  <a:schemeClr val="accent6"/>
                </a:solidFill>
              </a:rPr>
              <a:t>Detection of produced </a:t>
            </a:r>
          </a:p>
          <a:p>
            <a:pPr algn="l">
              <a:defRPr/>
            </a:pPr>
            <a:r>
              <a:rPr lang="en-GB" sz="1000" i="1" dirty="0">
                <a:solidFill>
                  <a:schemeClr val="accent6"/>
                </a:solidFill>
              </a:rPr>
              <a:t>      X-rays in resonant </a:t>
            </a:r>
          </a:p>
          <a:p>
            <a:pPr algn="l">
              <a:defRPr/>
            </a:pPr>
            <a:r>
              <a:rPr lang="en-GB" sz="1000" i="1" dirty="0">
                <a:solidFill>
                  <a:schemeClr val="accent6"/>
                </a:solidFill>
              </a:rPr>
              <a:t>           excitation of the </a:t>
            </a:r>
          </a:p>
          <a:p>
            <a:pPr algn="l">
              <a:defRPr/>
            </a:pPr>
            <a:r>
              <a:rPr lang="en-US" altLang="pl-PL" sz="1000" i="1" baseline="-25000" dirty="0">
                <a:solidFill>
                  <a:srgbClr val="FF0000"/>
                </a:solidFill>
              </a:rPr>
              <a:t>                          </a:t>
            </a:r>
            <a:r>
              <a:rPr lang="en-GB" altLang="pl-PL" sz="1000" i="1" dirty="0">
                <a:solidFill>
                  <a:srgbClr val="FF0000"/>
                </a:solidFill>
              </a:rPr>
              <a:t>(2s—&gt;2p)</a:t>
            </a:r>
            <a:r>
              <a:rPr lang="en-GB" altLang="pl-PL" sz="1000" i="1" baseline="-25000" dirty="0">
                <a:solidFill>
                  <a:srgbClr val="FF0000"/>
                </a:solidFill>
              </a:rPr>
              <a:t>1/2  </a:t>
            </a:r>
            <a:endParaRPr lang="en-GB" altLang="pl-PL" sz="1000" i="1" dirty="0">
              <a:solidFill>
                <a:srgbClr val="FF0000"/>
              </a:solidFill>
            </a:endParaRPr>
          </a:p>
          <a:p>
            <a:pPr algn="l">
              <a:defRPr/>
            </a:pPr>
            <a:r>
              <a:rPr lang="en-GB" altLang="pl-PL" sz="1000" i="1" dirty="0">
                <a:solidFill>
                  <a:srgbClr val="FF0000"/>
                </a:solidFill>
              </a:rPr>
              <a:t>                      transition</a:t>
            </a:r>
            <a:endParaRPr lang="fr-FR" altLang="pl-PL" sz="1000" i="1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1000" i="1" dirty="0">
              <a:solidFill>
                <a:schemeClr val="accent6"/>
              </a:solidFill>
            </a:endParaRP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3244192" y="3656822"/>
            <a:ext cx="1882988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i="1" dirty="0">
                <a:solidFill>
                  <a:srgbClr val="FF3558"/>
                </a:solidFill>
              </a:rPr>
              <a:t>F-P cavity 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5653061" y="3332673"/>
            <a:ext cx="2515465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i="1" dirty="0">
                <a:solidFill>
                  <a:srgbClr val="FF3558"/>
                </a:solidFill>
              </a:rPr>
              <a:t>F-P cavity – “in beam” position 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11C59A9F-942F-B24C-BF25-45DF248CB5AB}"/>
              </a:ext>
            </a:extLst>
          </p:cNvPr>
          <p:cNvSpPr txBox="1">
            <a:spLocks/>
          </p:cNvSpPr>
          <p:nvPr/>
        </p:nvSpPr>
        <p:spPr bwMode="auto">
          <a:xfrm>
            <a:off x="676385" y="3035721"/>
            <a:ext cx="870954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i="1" dirty="0">
                <a:solidFill>
                  <a:schemeClr val="accent6"/>
                </a:solidFill>
              </a:rPr>
              <a:t>LSS6 zone</a:t>
            </a: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9A9E6394-628C-D442-AA77-EC40A28B2803}"/>
              </a:ext>
            </a:extLst>
          </p:cNvPr>
          <p:cNvSpPr txBox="1"/>
          <p:nvPr/>
        </p:nvSpPr>
        <p:spPr>
          <a:xfrm>
            <a:off x="2685398" y="2861780"/>
            <a:ext cx="3258534" cy="30777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SPS half-cell 621 with side tunnel TI18</a:t>
            </a: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FD6508AB-9123-4D45-A10D-EAC0ECEB9D4C}"/>
              </a:ext>
            </a:extLst>
          </p:cNvPr>
          <p:cNvSpPr txBox="1">
            <a:spLocks/>
          </p:cNvSpPr>
          <p:nvPr/>
        </p:nvSpPr>
        <p:spPr bwMode="auto">
          <a:xfrm>
            <a:off x="3370766" y="1331557"/>
            <a:ext cx="2680409" cy="2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b="1" i="1" dirty="0">
                <a:solidFill>
                  <a:srgbClr val="FFFF00"/>
                </a:solidFill>
              </a:rPr>
              <a:t>Lithium-like lead ion bunches in the SPS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01C5A9EB-7A34-F049-9EC1-20E503B7662F}"/>
              </a:ext>
            </a:extLst>
          </p:cNvPr>
          <p:cNvSpPr txBox="1">
            <a:spLocks/>
          </p:cNvSpPr>
          <p:nvPr/>
        </p:nvSpPr>
        <p:spPr bwMode="auto">
          <a:xfrm>
            <a:off x="4883752" y="4805271"/>
            <a:ext cx="3493137" cy="29695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 b="1" i="1" dirty="0">
                <a:solidFill>
                  <a:srgbClr val="FF3558"/>
                </a:solidFill>
              </a:rPr>
              <a:t>F-P cavity length – 3.75 m </a:t>
            </a:r>
            <a:r>
              <a:rPr lang="en-GB" sz="1000" i="1" dirty="0">
                <a:solidFill>
                  <a:schemeClr val="tx1"/>
                </a:solidFill>
              </a:rPr>
              <a:t>-- vertically tilted by 2..6 deg </a:t>
            </a:r>
          </a:p>
        </p:txBody>
      </p:sp>
    </p:spTree>
    <p:extLst>
      <p:ext uri="{BB962C8B-B14F-4D97-AF65-F5344CB8AC3E}">
        <p14:creationId xmlns:p14="http://schemas.microsoft.com/office/powerpoint/2010/main" val="2229473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79658" y="4689118"/>
            <a:ext cx="2125663" cy="352425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5DCED991-37B0-1749-A97D-76A49D39624E}" type="slidenum">
              <a:rPr lang="en-GB" sz="140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381588" y="424023"/>
            <a:ext cx="8310563" cy="605940"/>
          </a:xfrm>
          <a:prstGeom prst="rect">
            <a:avLst/>
          </a:prstGeom>
          <a:solidFill>
            <a:schemeClr val="accent5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ctr"/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PoP experiment – location of laser room </a:t>
            </a:r>
            <a:endParaRPr lang="en-GB" sz="2400" dirty="0">
              <a:solidFill>
                <a:srgbClr val="3333CC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9A9E6394-628C-D442-AA77-EC40A28B2803}"/>
              </a:ext>
            </a:extLst>
          </p:cNvPr>
          <p:cNvSpPr txBox="1"/>
          <p:nvPr/>
        </p:nvSpPr>
        <p:spPr>
          <a:xfrm>
            <a:off x="2685398" y="2861780"/>
            <a:ext cx="3258534" cy="30777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SPS half-cell 621 with side tunnel TI18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449C4E-5DAB-8BD6-57AE-A934D11E0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92" y="1511858"/>
            <a:ext cx="8732584" cy="31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1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FD31D-2012-6A43-A265-B57EEB5C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25515"/>
            <a:ext cx="8525435" cy="638953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 sz="2800" dirty="0"/>
              <a:t>The purpose of the GF SPS PoP experiment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11305-5098-B046-8BD7-BCCC6335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DD19347F-ABC0-6B4B-B3C0-8BE08C0ECE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135900"/>
              </p:ext>
            </p:extLst>
          </p:nvPr>
        </p:nvGraphicFramePr>
        <p:xfrm>
          <a:off x="1497945" y="1263033"/>
          <a:ext cx="5915025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10">
            <a:extLst>
              <a:ext uri="{FF2B5EF4-FFF2-40B4-BE49-F238E27FC236}">
                <a16:creationId xmlns:a16="http://schemas.microsoft.com/office/drawing/2014/main" id="{281B69A2-4926-0B49-B76A-F940C7960752}"/>
              </a:ext>
            </a:extLst>
          </p:cNvPr>
          <p:cNvSpPr txBox="1"/>
          <p:nvPr/>
        </p:nvSpPr>
        <p:spPr>
          <a:xfrm>
            <a:off x="4180177" y="4722427"/>
            <a:ext cx="3232793" cy="276999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tx1"/>
                </a:solidFill>
                <a:sym typeface="Wingdings" pitchFamily="2" charset="2"/>
              </a:rPr>
              <a:t>Estimated cost of the experiment  2.5 MCHF </a:t>
            </a:r>
            <a:r>
              <a:rPr lang="fr-FR" sz="1200" i="1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2836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FD31D-2012-6A43-A265-B57EEB5C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14" y="0"/>
            <a:ext cx="8762413" cy="938255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800" dirty="0"/>
              <a:t>Very recent technical developments:</a:t>
            </a:r>
            <a:br>
              <a:rPr lang="en-US" sz="2800" dirty="0"/>
            </a:br>
            <a:r>
              <a:rPr lang="en-GB" sz="2800" dirty="0">
                <a:solidFill>
                  <a:schemeClr val="accent6"/>
                </a:solidFill>
              </a:rPr>
              <a:t>new TT2 stripper system</a:t>
            </a:r>
            <a:endParaRPr lang="en-US" sz="2800" dirty="0">
              <a:solidFill>
                <a:schemeClr val="accent6"/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11305-5098-B046-8BD7-BCCC6335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66C20-7AB5-32E8-C73B-AC5FC297D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0872" y="3443559"/>
            <a:ext cx="5726855" cy="128836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1400" dirty="0"/>
              <a:t>The two tanks of the new stripper system </a:t>
            </a:r>
            <a:r>
              <a:rPr lang="en-GB" sz="1400" dirty="0">
                <a:solidFill>
                  <a:srgbClr val="FF0000"/>
                </a:solidFill>
              </a:rPr>
              <a:t>have been installed during YETS 2021-2022</a:t>
            </a:r>
            <a:r>
              <a:rPr lang="en-GB" sz="1400" dirty="0"/>
              <a:t>. The first of them is already one is equipped  with two stripper foil mechanisms. The second will house additional two foil mechanism  (installation in YETS 2022-20023)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5988EC-BF1C-6120-0A15-2B4C7BA86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155" y="1019946"/>
            <a:ext cx="2624721" cy="20589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C4AFFE-FB21-1B07-34DF-40D9951DF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046" y="1134937"/>
            <a:ext cx="1676216" cy="18432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1238FA-93FC-BC86-8853-B2D6F3E55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5302" y="1114344"/>
            <a:ext cx="1382425" cy="18432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53C2DA-E078-5ECE-006E-2B87D44E8C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90" y="1715801"/>
            <a:ext cx="3238295" cy="2563650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FB9BEE0-9A98-C65C-739B-8B050A88E8B3}"/>
              </a:ext>
            </a:extLst>
          </p:cNvPr>
          <p:cNvSpPr txBox="1">
            <a:spLocks/>
          </p:cNvSpPr>
          <p:nvPr/>
        </p:nvSpPr>
        <p:spPr bwMode="auto">
          <a:xfrm>
            <a:off x="305314" y="1019945"/>
            <a:ext cx="2899062" cy="695855"/>
          </a:xfrm>
          <a:prstGeom prst="rect">
            <a:avLst/>
          </a:prstGeom>
          <a:solidFill>
            <a:srgbClr val="F4D4AB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34963" indent="-334963" algn="l" defTabSz="457200" rtl="0" eaLnBrk="0" fontAlgn="base" hangingPunct="0">
              <a:lnSpc>
                <a:spcPct val="123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35013" indent="-277813" algn="l" defTabSz="457200" rtl="0" eaLnBrk="0" fontAlgn="base" hangingPunct="0">
              <a:lnSpc>
                <a:spcPct val="123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23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5pPr>
            <a:lvl6pPr marL="25146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6pPr>
            <a:lvl7pPr marL="29718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7pPr>
            <a:lvl8pPr marL="34290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8pPr>
            <a:lvl9pPr marL="38862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kern="0" dirty="0"/>
              <a:t>Stripping of Pb+54 ions in the TT2 PS-</a:t>
            </a:r>
            <a:r>
              <a:rPr lang="en-GB" sz="1600" kern="0" dirty="0">
                <a:sym typeface="Wingdings" pitchFamily="2" charset="2"/>
              </a:rPr>
              <a:t> SPS transfer line </a:t>
            </a:r>
            <a:endParaRPr lang="en-GB" sz="1600" kern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A914FF-60C0-A3C0-9D66-CDC217C90C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695" y="4335778"/>
            <a:ext cx="2641314" cy="4901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1D599E-EBCB-8488-B7E9-38EBAE178D39}"/>
              </a:ext>
            </a:extLst>
          </p:cNvPr>
          <p:cNvSpPr txBox="1"/>
          <p:nvPr/>
        </p:nvSpPr>
        <p:spPr>
          <a:xfrm>
            <a:off x="716941" y="2294751"/>
            <a:ext cx="1273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</a:rPr>
              <a:t>PoP experiment</a:t>
            </a:r>
          </a:p>
          <a:p>
            <a:r>
              <a:rPr lang="en-GB" sz="1200" dirty="0">
                <a:solidFill>
                  <a:srgbClr val="00B0F0"/>
                </a:solidFill>
              </a:rPr>
              <a:t>Pb+79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03BB8D-E84C-F731-C30E-EBA8E3EB350C}"/>
              </a:ext>
            </a:extLst>
          </p:cNvPr>
          <p:cNvCxnSpPr/>
          <p:nvPr/>
        </p:nvCxnSpPr>
        <p:spPr bwMode="auto">
          <a:xfrm>
            <a:off x="1270000" y="2702283"/>
            <a:ext cx="83718" cy="662097"/>
          </a:xfrm>
          <a:prstGeom prst="straightConnector1">
            <a:avLst/>
          </a:prstGeom>
          <a:solidFill>
            <a:schemeClr val="accent1"/>
          </a:solidFill>
          <a:ln>
            <a:solidFill>
              <a:srgbClr val="00B0F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C9B81F2-4C71-A0A1-3B58-7FE14A91CB59}"/>
              </a:ext>
            </a:extLst>
          </p:cNvPr>
          <p:cNvSpPr txBox="1"/>
          <p:nvPr/>
        </p:nvSpPr>
        <p:spPr>
          <a:xfrm>
            <a:off x="3812186" y="3062069"/>
            <a:ext cx="5255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R. Alemany-Fernandez (BE.OP), E. Grenier-Boley and D. Baillard (SY.STI)</a:t>
            </a:r>
          </a:p>
        </p:txBody>
      </p:sp>
    </p:spTree>
    <p:extLst>
      <p:ext uri="{BB962C8B-B14F-4D97-AF65-F5344CB8AC3E}">
        <p14:creationId xmlns:p14="http://schemas.microsoft.com/office/powerpoint/2010/main" val="1694847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FD31D-2012-6A43-A265-B57EEB5C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174929"/>
            <a:ext cx="8525435" cy="1015536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800" dirty="0"/>
              <a:t>Very recent technical developments: </a:t>
            </a:r>
            <a:r>
              <a:rPr lang="en-US" sz="2800" dirty="0">
                <a:solidFill>
                  <a:schemeClr val="accent6"/>
                </a:solidFill>
              </a:rPr>
              <a:t>Beam orbit and beam momentum stability tests at the SPS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11305-5098-B046-8BD7-BCCC6335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17</a:t>
            </a:fld>
            <a:endParaRPr lang="en-US" dirty="0"/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5DCC6232-E5AC-4F0F-1D08-8027668867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4731"/>
          <a:stretch/>
        </p:blipFill>
        <p:spPr>
          <a:xfrm>
            <a:off x="3453384" y="1656001"/>
            <a:ext cx="3818603" cy="1312690"/>
          </a:xfrm>
          <a:prstGeom prst="rect">
            <a:avLst/>
          </a:prstGeom>
        </p:spPr>
      </p:pic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553B624-23A6-4B01-8828-1E8163E48A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584"/>
          <a:stretch/>
        </p:blipFill>
        <p:spPr>
          <a:xfrm>
            <a:off x="247157" y="1243018"/>
            <a:ext cx="3112560" cy="14092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AC6B450-20D9-EE85-940C-D92E81AFA9B6}"/>
              </a:ext>
            </a:extLst>
          </p:cNvPr>
          <p:cNvSpPr/>
          <p:nvPr/>
        </p:nvSpPr>
        <p:spPr bwMode="auto">
          <a:xfrm>
            <a:off x="2650503" y="1590318"/>
            <a:ext cx="683814" cy="13136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F32140-DE42-546B-377D-6F5F19AD75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254" y="2772172"/>
            <a:ext cx="3459184" cy="21019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551BA1-9875-1AF4-D86A-43A5803CF3F1}"/>
              </a:ext>
            </a:extLst>
          </p:cNvPr>
          <p:cNvSpPr txBox="1"/>
          <p:nvPr/>
        </p:nvSpPr>
        <p:spPr>
          <a:xfrm>
            <a:off x="3846776" y="1395753"/>
            <a:ext cx="4987941" cy="307777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Control of the beam position and momentum in the PoP IP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1E1B5D-7E28-9268-07AE-AA66A5EBD9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0454" y="1819238"/>
            <a:ext cx="1950107" cy="11494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96A83B-2485-DC57-111E-3A5F07A8A2DD}"/>
              </a:ext>
            </a:extLst>
          </p:cNvPr>
          <p:cNvSpPr txBox="1"/>
          <p:nvPr/>
        </p:nvSpPr>
        <p:spPr>
          <a:xfrm>
            <a:off x="3801635" y="3168156"/>
            <a:ext cx="487722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/>
                </a:solidFill>
              </a:rPr>
              <a:t>Main result of the beam tests:</a:t>
            </a:r>
          </a:p>
          <a:p>
            <a:endParaRPr lang="en-GB" u="sng" dirty="0">
              <a:solidFill>
                <a:schemeClr val="tx1"/>
              </a:solidFill>
            </a:endParaRPr>
          </a:p>
          <a:p>
            <a:r>
              <a:rPr lang="en-GB" sz="1600" i="1" dirty="0">
                <a:solidFill>
                  <a:schemeClr val="accent6"/>
                </a:solidFill>
              </a:rPr>
              <a:t>The beam position at the IP and beam momentum can  be controlled with the requisite precision. The measured beam trajectory followed closely the predictions from simulations.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7154B6-E24B-CA63-E2FB-D11B2C75D90C}"/>
              </a:ext>
            </a:extLst>
          </p:cNvPr>
          <p:cNvSpPr/>
          <p:nvPr/>
        </p:nvSpPr>
        <p:spPr bwMode="auto">
          <a:xfrm>
            <a:off x="287941" y="2262600"/>
            <a:ext cx="683814" cy="13136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10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FD31D-2012-6A43-A265-B57EEB5C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187352"/>
            <a:ext cx="8525435" cy="985919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800" dirty="0"/>
              <a:t>Very recent technical developments: </a:t>
            </a:r>
            <a:br>
              <a:rPr lang="en-US" sz="2800" dirty="0"/>
            </a:br>
            <a:r>
              <a:rPr lang="en-US" sz="2800" dirty="0">
                <a:solidFill>
                  <a:schemeClr val="accent6"/>
                </a:solidFill>
              </a:rPr>
              <a:t>final design of the GF optical system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11305-5098-B046-8BD7-BCCC6335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18</a:t>
            </a:fld>
            <a:endParaRPr lang="en-US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2EB33BC9-FD87-CAC1-AABF-EC5640309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280" y="2794387"/>
            <a:ext cx="2857123" cy="1963536"/>
          </a:xfrm>
          <a:prstGeom prst="rect">
            <a:avLst/>
          </a:prstGeom>
        </p:spPr>
      </p:pic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E4BBA033-A700-A31D-4136-1519D33B0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473" y="1282935"/>
            <a:ext cx="4788829" cy="995649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B4767739-81F4-D183-1953-92B1738C3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200" y="2677832"/>
            <a:ext cx="3183641" cy="19688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55234A-0D73-531C-4E17-01A3BE19CDEB}"/>
              </a:ext>
            </a:extLst>
          </p:cNvPr>
          <p:cNvSpPr txBox="1"/>
          <p:nvPr/>
        </p:nvSpPr>
        <p:spPr>
          <a:xfrm>
            <a:off x="4571999" y="2108173"/>
            <a:ext cx="2226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</a:rPr>
              <a:t>… submitted last week to Phys.Rev.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84830E1-E4FB-BF93-29A8-775674CBF347}"/>
              </a:ext>
            </a:extLst>
          </p:cNvPr>
          <p:cNvCxnSpPr>
            <a:cxnSpLocks/>
          </p:cNvCxnSpPr>
          <p:nvPr/>
        </p:nvCxnSpPr>
        <p:spPr bwMode="auto">
          <a:xfrm>
            <a:off x="3539221" y="2281264"/>
            <a:ext cx="931332" cy="0"/>
          </a:xfrm>
          <a:prstGeom prst="line">
            <a:avLst/>
          </a:prstGeom>
          <a:solidFill>
            <a:schemeClr val="accent1"/>
          </a:solidFill>
          <a:ln w="28575">
            <a:solidFill>
              <a:srgbClr val="FF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E101E14-58F3-E0F5-FF2D-C4E6F7C651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0702" y="2789107"/>
            <a:ext cx="2933579" cy="196881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BB3D475-70D0-F327-37FA-42D4DE78A70A}"/>
              </a:ext>
            </a:extLst>
          </p:cNvPr>
          <p:cNvSpPr/>
          <p:nvPr/>
        </p:nvSpPr>
        <p:spPr bwMode="auto">
          <a:xfrm>
            <a:off x="6892699" y="3777965"/>
            <a:ext cx="223308" cy="5873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4DC383-1A54-804A-8891-0E01EBFDEFCA}"/>
              </a:ext>
            </a:extLst>
          </p:cNvPr>
          <p:cNvSpPr txBox="1"/>
          <p:nvPr/>
        </p:nvSpPr>
        <p:spPr>
          <a:xfrm>
            <a:off x="6487887" y="2389859"/>
            <a:ext cx="2273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Dumping of non-gaussian </a:t>
            </a:r>
          </a:p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modes in the FP cavity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83FEF3-E4F7-100A-9398-977E5B5DBDFA}"/>
              </a:ext>
            </a:extLst>
          </p:cNvPr>
          <p:cNvSpPr txBox="1"/>
          <p:nvPr/>
        </p:nvSpPr>
        <p:spPr>
          <a:xfrm>
            <a:off x="3600981" y="2389859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Choice of the radius of the </a:t>
            </a:r>
          </a:p>
          <a:p>
            <a:r>
              <a:rPr lang="en-GB" sz="1400" dirty="0">
                <a:solidFill>
                  <a:schemeClr val="accent6"/>
                </a:solidFill>
              </a:rPr>
              <a:t>hemispherical mirrors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9FCE5B-F1E1-AAD6-6292-9DEF8EB816D4}"/>
              </a:ext>
            </a:extLst>
          </p:cNvPr>
          <p:cNvSpPr txBox="1"/>
          <p:nvPr/>
        </p:nvSpPr>
        <p:spPr>
          <a:xfrm>
            <a:off x="604400" y="2368347"/>
            <a:ext cx="2582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Choice of the laser oscillator –</a:t>
            </a:r>
          </a:p>
          <a:p>
            <a:r>
              <a:rPr lang="en-GB" sz="1400" dirty="0">
                <a:solidFill>
                  <a:schemeClr val="tx1"/>
                </a:solidFill>
              </a:rPr>
              <a:t>phase noise measurements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6B697E-CF2B-D58E-10E5-E7D849DD2E6E}"/>
              </a:ext>
            </a:extLst>
          </p:cNvPr>
          <p:cNvSpPr txBox="1"/>
          <p:nvPr/>
        </p:nvSpPr>
        <p:spPr>
          <a:xfrm>
            <a:off x="6892699" y="3249142"/>
            <a:ext cx="1802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Final choice: R=7.65 m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259264-174E-B114-9F2E-6D9BA106533E}"/>
              </a:ext>
            </a:extLst>
          </p:cNvPr>
          <p:cNvSpPr txBox="1"/>
          <p:nvPr/>
        </p:nvSpPr>
        <p:spPr>
          <a:xfrm>
            <a:off x="436133" y="4556038"/>
            <a:ext cx="2842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7030A0"/>
                </a:solidFill>
              </a:rPr>
              <a:t>Laser 2 fulfils the requisite phase-stability </a:t>
            </a:r>
          </a:p>
          <a:p>
            <a:r>
              <a:rPr lang="en-GB" sz="1000" dirty="0">
                <a:solidFill>
                  <a:srgbClr val="7030A0"/>
                </a:solidFill>
              </a:rPr>
              <a:t>criteria for the 40 Mhz, 10000 finesse FP cavity</a:t>
            </a:r>
          </a:p>
        </p:txBody>
      </p:sp>
    </p:spTree>
    <p:extLst>
      <p:ext uri="{BB962C8B-B14F-4D97-AF65-F5344CB8AC3E}">
        <p14:creationId xmlns:p14="http://schemas.microsoft.com/office/powerpoint/2010/main" val="1778982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81892" y="4684715"/>
            <a:ext cx="496972" cy="352425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fld id="{27F5FEA7-6CAA-714E-99D1-B68CF0215A0F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t>19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4DB9135-7B9A-8841-A755-D458F5E460E3}"/>
              </a:ext>
            </a:extLst>
          </p:cNvPr>
          <p:cNvSpPr txBox="1">
            <a:spLocks/>
          </p:cNvSpPr>
          <p:nvPr/>
        </p:nvSpPr>
        <p:spPr bwMode="auto">
          <a:xfrm>
            <a:off x="254000" y="115890"/>
            <a:ext cx="8585200" cy="720725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altLang="pl-PL" sz="3200" dirty="0"/>
              <a:t>GF-PoP experiment status  </a:t>
            </a:r>
          </a:p>
        </p:txBody>
      </p:sp>
      <p:pic>
        <p:nvPicPr>
          <p:cNvPr id="5" name="Image 12">
            <a:extLst>
              <a:ext uri="{FF2B5EF4-FFF2-40B4-BE49-F238E27FC236}">
                <a16:creationId xmlns:a16="http://schemas.microsoft.com/office/drawing/2014/main" id="{F9D788F2-7DD8-C14E-BE66-A9FF7E426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5" y="1061689"/>
            <a:ext cx="2805953" cy="39659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D0F0725-D75D-C34F-AE3E-5596C1535F54}"/>
              </a:ext>
            </a:extLst>
          </p:cNvPr>
          <p:cNvSpPr/>
          <p:nvPr/>
        </p:nvSpPr>
        <p:spPr>
          <a:xfrm>
            <a:off x="3348451" y="1218702"/>
            <a:ext cx="5267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</a:rPr>
              <a:t>« The </a:t>
            </a:r>
            <a:r>
              <a:rPr lang="en-GB" sz="1200" i="1" u="sng" dirty="0">
                <a:solidFill>
                  <a:schemeClr val="tx1"/>
                </a:solidFill>
              </a:rPr>
              <a:t>SPSC recognizes the Gamma Factory's potential </a:t>
            </a:r>
            <a:r>
              <a:rPr lang="en-GB" sz="1200" i="1" dirty="0">
                <a:solidFill>
                  <a:schemeClr val="tx1"/>
                </a:solidFill>
              </a:rPr>
              <a:t>to create a novel research tool, which may open the prospects for </a:t>
            </a:r>
            <a:r>
              <a:rPr lang="en-GB" sz="1200" i="1" u="sng" dirty="0">
                <a:solidFill>
                  <a:schemeClr val="tx1"/>
                </a:solidFill>
              </a:rPr>
              <a:t>new research opportunities in a broad domain of basic and applied science</a:t>
            </a:r>
            <a:r>
              <a:rPr lang="en-GB" sz="1200" i="1" dirty="0">
                <a:solidFill>
                  <a:schemeClr val="tx1"/>
                </a:solidFill>
              </a:rPr>
              <a:t> at the LHC. »</a:t>
            </a:r>
          </a:p>
        </p:txBody>
      </p:sp>
      <p:sp>
        <p:nvSpPr>
          <p:cNvPr id="9" name="ZoneTexte 6">
            <a:extLst>
              <a:ext uri="{FF2B5EF4-FFF2-40B4-BE49-F238E27FC236}">
                <a16:creationId xmlns:a16="http://schemas.microsoft.com/office/drawing/2014/main" id="{4E623E73-A024-F24E-8B78-2C68AB18FE29}"/>
              </a:ext>
            </a:extLst>
          </p:cNvPr>
          <p:cNvSpPr txBox="1"/>
          <p:nvPr/>
        </p:nvSpPr>
        <p:spPr>
          <a:xfrm>
            <a:off x="3348451" y="977286"/>
            <a:ext cx="3890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75000"/>
                  </a:schemeClr>
                </a:solidFill>
              </a:rPr>
              <a:t>As received from the SPSC referees on </a:t>
            </a:r>
            <a:r>
              <a:rPr lang="en-GB" sz="1200" i="1" dirty="0">
                <a:solidFill>
                  <a:schemeClr val="accent6"/>
                </a:solidFill>
              </a:rPr>
              <a:t>Oct. 20th 2020</a:t>
            </a:r>
          </a:p>
        </p:txBody>
      </p:sp>
      <p:sp>
        <p:nvSpPr>
          <p:cNvPr id="10" name="ZoneTexte 10">
            <a:extLst>
              <a:ext uri="{FF2B5EF4-FFF2-40B4-BE49-F238E27FC236}">
                <a16:creationId xmlns:a16="http://schemas.microsoft.com/office/drawing/2014/main" id="{A7220947-9002-B54B-910C-8ED33C166FDA}"/>
              </a:ext>
            </a:extLst>
          </p:cNvPr>
          <p:cNvSpPr txBox="1"/>
          <p:nvPr/>
        </p:nvSpPr>
        <p:spPr>
          <a:xfrm>
            <a:off x="3715648" y="3676677"/>
            <a:ext cx="4889263" cy="461665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</a:rPr>
              <a:t>We are in the process of signing the GF-PoP-</a:t>
            </a:r>
            <a:r>
              <a:rPr lang="en-GB" sz="1200" i="1" dirty="0">
                <a:solidFill>
                  <a:schemeClr val="tx1"/>
                </a:solidFill>
                <a:sym typeface="Wingdings" pitchFamily="2" charset="2"/>
              </a:rPr>
              <a:t>MoU by collaborating institutes</a:t>
            </a:r>
            <a:r>
              <a:rPr lang="fr-FR" sz="1200" i="1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fr-FR" sz="12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C97C0A9-B3C6-184B-BA11-A2E78865B9B7}"/>
              </a:ext>
            </a:extLst>
          </p:cNvPr>
          <p:cNvSpPr txBox="1"/>
          <p:nvPr/>
        </p:nvSpPr>
        <p:spPr>
          <a:xfrm>
            <a:off x="3704640" y="2738219"/>
            <a:ext cx="4889263" cy="830997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</a:rPr>
              <a:t>In parallel, we are finalizing a detailed estimation of the CERN  (Accelerator Sector), and participating labs, resources needed to construct the PoP experiment  in the SPS tunnel with the plan to </a:t>
            </a:r>
            <a:r>
              <a:rPr lang="en-GB" sz="1200" dirty="0">
                <a:solidFill>
                  <a:schemeClr val="tx1"/>
                </a:solidFill>
              </a:rPr>
              <a:t>submit an EU funding request</a:t>
            </a:r>
            <a:r>
              <a:rPr lang="en-GB" sz="12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63424C5D-74DF-2246-84A4-F7144E8AD998}"/>
              </a:ext>
            </a:extLst>
          </p:cNvPr>
          <p:cNvSpPr txBox="1"/>
          <p:nvPr/>
        </p:nvSpPr>
        <p:spPr>
          <a:xfrm>
            <a:off x="3678311" y="4269216"/>
            <a:ext cx="4889261" cy="830997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</a:rPr>
              <a:t>Full experiment specifications have been finalised.</a:t>
            </a:r>
          </a:p>
          <a:p>
            <a:r>
              <a:rPr lang="en-GB" sz="1200" i="1" dirty="0">
                <a:solidFill>
                  <a:schemeClr val="tx1"/>
                </a:solidFill>
              </a:rPr>
              <a:t>Target Installation time : LS3 </a:t>
            </a:r>
            <a:r>
              <a:rPr lang="en-GB" sz="1200" b="1" i="1" dirty="0">
                <a:solidFill>
                  <a:srgbClr val="FF0000"/>
                </a:solidFill>
              </a:rPr>
              <a:t>-- what we (only) need  is to find</a:t>
            </a:r>
            <a:r>
              <a:rPr lang="en-GB" sz="1200" b="1" i="1" dirty="0">
                <a:solidFill>
                  <a:srgbClr val="FF0000"/>
                </a:solidFill>
                <a:sym typeface="Wingdings" pitchFamily="2" charset="2"/>
              </a:rPr>
              <a:t> 2.5 MCHF</a:t>
            </a:r>
            <a:r>
              <a:rPr lang="en-GB" sz="1200" b="1" i="1" dirty="0">
                <a:solidFill>
                  <a:srgbClr val="FF0000"/>
                </a:solidFill>
              </a:rPr>
              <a:t> to cover the </a:t>
            </a:r>
            <a:r>
              <a:rPr lang="en-GB" sz="1200" b="1" i="1" dirty="0">
                <a:solidFill>
                  <a:srgbClr val="FF0000"/>
                </a:solidFill>
                <a:sym typeface="Wingdings" pitchFamily="2" charset="2"/>
              </a:rPr>
              <a:t>cost of the experiment  and to assure  the  requisite CERN FTE resources (experiment infrastructure)… </a:t>
            </a:r>
            <a:r>
              <a:rPr lang="en-GB" sz="1200" b="1" i="1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13" name="Straight Connector 17">
            <a:extLst>
              <a:ext uri="{FF2B5EF4-FFF2-40B4-BE49-F238E27FC236}">
                <a16:creationId xmlns:a16="http://schemas.microsoft.com/office/drawing/2014/main" id="{C68F43B5-349F-3143-A98F-78ADBBED3A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48450" y="3153717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7">
            <a:extLst>
              <a:ext uri="{FF2B5EF4-FFF2-40B4-BE49-F238E27FC236}">
                <a16:creationId xmlns:a16="http://schemas.microsoft.com/office/drawing/2014/main" id="{7B81E64E-6EF1-1B4E-AFBF-A9287C9D899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48451" y="3905027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7">
            <a:extLst>
              <a:ext uri="{FF2B5EF4-FFF2-40B4-BE49-F238E27FC236}">
                <a16:creationId xmlns:a16="http://schemas.microsoft.com/office/drawing/2014/main" id="{380B70E7-246B-7D46-8C84-0B795B40304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48451" y="4706533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7">
            <a:extLst>
              <a:ext uri="{FF2B5EF4-FFF2-40B4-BE49-F238E27FC236}">
                <a16:creationId xmlns:a16="http://schemas.microsoft.com/office/drawing/2014/main" id="{00B6DA41-6F5D-28DC-3DDB-2D3B6425C33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36971" y="2274555"/>
            <a:ext cx="324407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ZoneTexte 10">
            <a:extLst>
              <a:ext uri="{FF2B5EF4-FFF2-40B4-BE49-F238E27FC236}">
                <a16:creationId xmlns:a16="http://schemas.microsoft.com/office/drawing/2014/main" id="{0CC350C8-DFF8-3EEE-B488-32B960B51224}"/>
              </a:ext>
            </a:extLst>
          </p:cNvPr>
          <p:cNvSpPr txBox="1"/>
          <p:nvPr/>
        </p:nvSpPr>
        <p:spPr>
          <a:xfrm>
            <a:off x="3704640" y="1951390"/>
            <a:ext cx="4900271" cy="646331"/>
          </a:xfrm>
          <a:prstGeom prst="rect">
            <a:avLst/>
          </a:prstGeom>
          <a:solidFill>
            <a:srgbClr val="F4D4AB"/>
          </a:solidFill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</a:rPr>
              <a:t>We have recently  finalised the final specification of the Laser and FP system for the GF-PoP experiment, made the requisite SPS beam-stability tests and finalised the technical specification of the stripper</a:t>
            </a:r>
          </a:p>
        </p:txBody>
      </p:sp>
      <p:cxnSp>
        <p:nvCxnSpPr>
          <p:cNvPr id="19" name="Straight Connector 17">
            <a:extLst>
              <a:ext uri="{FF2B5EF4-FFF2-40B4-BE49-F238E27FC236}">
                <a16:creationId xmlns:a16="http://schemas.microsoft.com/office/drawing/2014/main" id="{09413AA8-A395-8D26-299E-89965C7720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698121" y="2293228"/>
            <a:ext cx="32440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40563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8116C2-013C-4748-8328-2CCE0CA10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39" y="214314"/>
            <a:ext cx="7972040" cy="793750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sz="2800" dirty="0"/>
              <a:t>“</a:t>
            </a:r>
            <a:r>
              <a:rPr lang="en-GB" sz="2800" i="1" dirty="0"/>
              <a:t>Gamma Factory</a:t>
            </a:r>
            <a:r>
              <a:rPr lang="en-GB" sz="2800" dirty="0"/>
              <a:t>” proposal and studies</a:t>
            </a:r>
          </a:p>
        </p:txBody>
      </p:sp>
      <p:sp>
        <p:nvSpPr>
          <p:cNvPr id="61442" name="Espace réservé du numéro de diapositive 2">
            <a:extLst>
              <a:ext uri="{FF2B5EF4-FFF2-40B4-BE49-F238E27FC236}">
                <a16:creationId xmlns:a16="http://schemas.microsoft.com/office/drawing/2014/main" id="{26D6C144-4FA3-7C44-B42F-9894D6AE1D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054" y="4684715"/>
            <a:ext cx="2125663" cy="3524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DDCB1B3F-9D33-E740-857B-54F979B49E62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2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61446" name="Rectangle 6">
            <a:extLst>
              <a:ext uri="{FF2B5EF4-FFF2-40B4-BE49-F238E27FC236}">
                <a16:creationId xmlns:a16="http://schemas.microsoft.com/office/drawing/2014/main" id="{A074B58B-DF26-0D46-BF90-EA704E217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8146" y="1169206"/>
            <a:ext cx="4168330" cy="36563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1800" i="1" dirty="0">
                <a:solidFill>
                  <a:schemeClr val="tx1"/>
                </a:solidFill>
              </a:rPr>
              <a:t>Gamma Factory studies are anchored,  and supported by the CERN </a:t>
            </a:r>
            <a:r>
              <a:rPr lang="en-GB" altLang="pl-PL" sz="1800" i="1" dirty="0">
                <a:solidFill>
                  <a:srgbClr val="FF0000"/>
                </a:solidFill>
              </a:rPr>
              <a:t>Physics Beyond Colliders</a:t>
            </a:r>
            <a:r>
              <a:rPr lang="en-GB" altLang="pl-PL" sz="1800" i="1" dirty="0">
                <a:solidFill>
                  <a:schemeClr val="tx1"/>
                </a:solidFill>
              </a:rPr>
              <a:t> </a:t>
            </a:r>
            <a:r>
              <a:rPr lang="en-GB" altLang="pl-PL" sz="1800" i="1" dirty="0">
                <a:solidFill>
                  <a:srgbClr val="FF0000"/>
                </a:solidFill>
              </a:rPr>
              <a:t>(PBC) </a:t>
            </a:r>
            <a:r>
              <a:rPr lang="en-GB" altLang="pl-PL" sz="1800" i="1" dirty="0">
                <a:solidFill>
                  <a:schemeClr val="tx1"/>
                </a:solidFill>
              </a:rPr>
              <a:t>framework.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1400" i="1" dirty="0">
                <a:solidFill>
                  <a:schemeClr val="accent6"/>
                </a:solidFill>
              </a:rPr>
              <a:t>          More info on the GF group activities:</a:t>
            </a:r>
          </a:p>
          <a:p>
            <a:pPr lvl="1" eaLnBrk="1" hangingPunct="1">
              <a:spcBef>
                <a:spcPct val="0"/>
              </a:spcBef>
              <a:buNone/>
            </a:pPr>
            <a:r>
              <a:rPr lang="en-GB" altLang="pl-PL" sz="1000" i="1" u="sng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https://indico.cern.ch/category/10874</a:t>
            </a:r>
            <a:endParaRPr lang="en-GB" altLang="pl-PL" sz="1000" i="1" u="sng" dirty="0">
              <a:solidFill>
                <a:schemeClr val="accent6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GB" altLang="pl-PL" sz="1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1800" i="1" dirty="0">
                <a:solidFill>
                  <a:schemeClr val="tx1"/>
                </a:solidFill>
              </a:rPr>
              <a:t>We acknowledge the crucial role of the </a:t>
            </a:r>
            <a:r>
              <a:rPr lang="en-GB" altLang="pl-PL" sz="1800" i="1" dirty="0">
                <a:solidFill>
                  <a:srgbClr val="FF0000"/>
                </a:solidFill>
              </a:rPr>
              <a:t>CERN </a:t>
            </a:r>
            <a:r>
              <a:rPr lang="en-GB" altLang="pl-PL" sz="1800" b="1" i="1" dirty="0">
                <a:solidFill>
                  <a:srgbClr val="FF0000"/>
                </a:solidFill>
              </a:rPr>
              <a:t>PBC</a:t>
            </a:r>
            <a:r>
              <a:rPr lang="en-GB" altLang="pl-PL" sz="1800" i="1" dirty="0">
                <a:solidFill>
                  <a:srgbClr val="FF0000"/>
                </a:solidFill>
              </a:rPr>
              <a:t> framework </a:t>
            </a:r>
            <a:r>
              <a:rPr lang="en-GB" altLang="pl-PL" sz="1800" i="1" dirty="0">
                <a:solidFill>
                  <a:schemeClr val="tx1"/>
                </a:solidFill>
              </a:rPr>
              <a:t>in bringing our accelerator tests, GF-PoP experiment design, software development and physics studies to their present stage!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61760C90-AB23-7E4F-9727-DA0AA565A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75" y="3151260"/>
            <a:ext cx="3939450" cy="1533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FCE88D-714E-0742-A03E-9A1341AE89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23" y="1190186"/>
            <a:ext cx="3511326" cy="395287"/>
          </a:xfrm>
          <a:prstGeom prst="rect">
            <a:avLst/>
          </a:prstGeom>
        </p:spPr>
      </p:pic>
      <p:pic>
        <p:nvPicPr>
          <p:cNvPr id="11" name="Picture 10" descr="Text&#10;&#10;Description automatically generated with low confidence">
            <a:extLst>
              <a:ext uri="{FF2B5EF4-FFF2-40B4-BE49-F238E27FC236}">
                <a16:creationId xmlns:a16="http://schemas.microsoft.com/office/drawing/2014/main" id="{BC8BFDB8-DE63-5B41-A7FE-D4A596D937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747" y="1767595"/>
            <a:ext cx="2015186" cy="2784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9B012B-376B-8E43-9A88-96C76E13B3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487" y="1522349"/>
            <a:ext cx="3207527" cy="18119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A8EA425-4938-5E4B-91DA-B072616750EA}"/>
              </a:ext>
            </a:extLst>
          </p:cNvPr>
          <p:cNvSpPr/>
          <p:nvPr/>
        </p:nvSpPr>
        <p:spPr>
          <a:xfrm>
            <a:off x="541338" y="2614628"/>
            <a:ext cx="3471567" cy="452753"/>
          </a:xfrm>
          <a:prstGeom prst="rect">
            <a:avLst/>
          </a:prstGeom>
          <a:solidFill>
            <a:srgbClr val="FFFFD3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000" i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</a:t>
            </a:r>
            <a:r>
              <a:rPr lang="en-GB" sz="1000" i="1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~ 100 physicists form 40 institutions have  contributed so far to the Gamma Factory studies</a:t>
            </a:r>
            <a:endParaRPr lang="en-GB" sz="1000" i="1" dirty="0">
              <a:solidFill>
                <a:srgbClr val="008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3" name="Picture 2" descr="Screen Shot 2020-07-20 at 12.57.37.png">
            <a:extLst>
              <a:ext uri="{FF2B5EF4-FFF2-40B4-BE49-F238E27FC236}">
                <a16:creationId xmlns:a16="http://schemas.microsoft.com/office/drawing/2014/main" id="{A511E29A-84EB-F44D-AD20-5503895942C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41" r="45686" b="-14900"/>
          <a:stretch/>
        </p:blipFill>
        <p:spPr bwMode="auto">
          <a:xfrm>
            <a:off x="1314578" y="2062475"/>
            <a:ext cx="1761524" cy="2395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294" y="1304014"/>
            <a:ext cx="8216900" cy="985962"/>
          </a:xfrm>
          <a:solidFill>
            <a:srgbClr val="D6D6F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dirty="0"/>
              <a:t>Opening new possibilities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63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44" y="204788"/>
            <a:ext cx="8577067" cy="725515"/>
          </a:xfrm>
          <a:solidFill>
            <a:schemeClr val="accent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sz="2400" dirty="0"/>
              <a:t>GF papers published since JENAS EoI submission (2020)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A9208B8-DB22-3E87-3222-C085DAFE1938}"/>
              </a:ext>
            </a:extLst>
          </p:cNvPr>
          <p:cNvGrpSpPr/>
          <p:nvPr/>
        </p:nvGrpSpPr>
        <p:grpSpPr>
          <a:xfrm>
            <a:off x="275167" y="1138841"/>
            <a:ext cx="8192971" cy="3836886"/>
            <a:chOff x="275167" y="1138841"/>
            <a:chExt cx="8192971" cy="3836886"/>
          </a:xfrm>
        </p:grpSpPr>
        <p:pic>
          <p:nvPicPr>
            <p:cNvPr id="11" name="Picture 10" descr="Text&#10;&#10;Description automatically generated">
              <a:extLst>
                <a:ext uri="{FF2B5EF4-FFF2-40B4-BE49-F238E27FC236}">
                  <a16:creationId xmlns:a16="http://schemas.microsoft.com/office/drawing/2014/main" id="{15204FA0-9177-4C6D-50C9-DD45D3B5B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345" y="1138841"/>
              <a:ext cx="2470355" cy="31222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C7AAAD3-0FB3-A1A7-D14D-07380257D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5167" y="1467612"/>
              <a:ext cx="1513876" cy="163368"/>
            </a:xfrm>
            <a:prstGeom prst="rect">
              <a:avLst/>
            </a:prstGeom>
          </p:spPr>
        </p:pic>
        <p:pic>
          <p:nvPicPr>
            <p:cNvPr id="19" name="Picture 18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DC31BEE9-A299-3C65-90F1-C61CB0B7C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345" y="1716159"/>
              <a:ext cx="2470355" cy="33676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A29A1D1-2A69-4D3C-F6B9-18D374D2E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6345" y="2069176"/>
              <a:ext cx="1452698" cy="137847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C5BE993-72F8-214D-3F50-0EBDEE242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6345" y="2318017"/>
              <a:ext cx="2470355" cy="30230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756465F-D6F6-A471-62EE-13AC5AAF6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75168" y="2673327"/>
              <a:ext cx="1513876" cy="129761"/>
            </a:xfrm>
            <a:prstGeom prst="rect">
              <a:avLst/>
            </a:prstGeom>
          </p:spPr>
        </p:pic>
        <p:pic>
          <p:nvPicPr>
            <p:cNvPr id="30" name="Picture 29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92370CFB-0961-29B2-394B-0BCCC3355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3894" y="2929246"/>
              <a:ext cx="2007887" cy="30291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C8E6680-FDA6-22BA-67A7-9EE1F83B8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3894" y="3249370"/>
              <a:ext cx="1550598" cy="13944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ACCA6B-A9E9-FBE6-30D6-1622C3B078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3894" y="3954449"/>
              <a:ext cx="1382091" cy="131147"/>
            </a:xfrm>
            <a:prstGeom prst="rect">
              <a:avLst/>
            </a:prstGeom>
          </p:spPr>
        </p:pic>
        <p:pic>
          <p:nvPicPr>
            <p:cNvPr id="36" name="Picture 35" descr="Text, letter&#10;&#10;Description automatically generated">
              <a:extLst>
                <a:ext uri="{FF2B5EF4-FFF2-40B4-BE49-F238E27FC236}">
                  <a16:creationId xmlns:a16="http://schemas.microsoft.com/office/drawing/2014/main" id="{8776F610-A139-FD56-D929-36E05C949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3894" y="3470340"/>
              <a:ext cx="2278231" cy="46815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1DF04B6-2DE1-5415-0204-3E1973506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75167" y="4547723"/>
              <a:ext cx="1513877" cy="160228"/>
            </a:xfrm>
            <a:prstGeom prst="rect">
              <a:avLst/>
            </a:prstGeom>
          </p:spPr>
        </p:pic>
        <p:pic>
          <p:nvPicPr>
            <p:cNvPr id="40" name="Picture 39" descr="Text&#10;&#10;Description automatically generated">
              <a:extLst>
                <a:ext uri="{FF2B5EF4-FFF2-40B4-BE49-F238E27FC236}">
                  <a16:creationId xmlns:a16="http://schemas.microsoft.com/office/drawing/2014/main" id="{E4A5D4D6-0147-C65E-6A1B-37BD62D9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75167" y="4198765"/>
              <a:ext cx="2125664" cy="293662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696B7AAA-CE0C-736E-48A7-E55D7393B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546600" y="2533650"/>
              <a:ext cx="50800" cy="7620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B3148A8-FFD2-1454-870F-7EB740F227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084498" y="1716159"/>
              <a:ext cx="1599979" cy="194115"/>
            </a:xfrm>
            <a:prstGeom prst="rect">
              <a:avLst/>
            </a:prstGeom>
          </p:spPr>
        </p:pic>
        <p:pic>
          <p:nvPicPr>
            <p:cNvPr id="46" name="Picture 45" descr="Text&#10;&#10;Description automatically generated">
              <a:extLst>
                <a:ext uri="{FF2B5EF4-FFF2-40B4-BE49-F238E27FC236}">
                  <a16:creationId xmlns:a16="http://schemas.microsoft.com/office/drawing/2014/main" id="{C6527FD3-1BFF-34A5-F27C-1926E1432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084498" y="1140601"/>
              <a:ext cx="2409265" cy="575558"/>
            </a:xfrm>
            <a:prstGeom prst="rect">
              <a:avLst/>
            </a:prstGeom>
          </p:spPr>
        </p:pic>
        <p:pic>
          <p:nvPicPr>
            <p:cNvPr id="48" name="Picture 47" descr="Text&#10;&#10;Description automatically generated">
              <a:extLst>
                <a:ext uri="{FF2B5EF4-FFF2-40B4-BE49-F238E27FC236}">
                  <a16:creationId xmlns:a16="http://schemas.microsoft.com/office/drawing/2014/main" id="{5B3C0EE7-318E-63DC-91EA-E29C115EF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084498" y="2028582"/>
              <a:ext cx="2321779" cy="356881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584F7A7-E354-FE02-F5CC-6B55273AA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084498" y="2429290"/>
              <a:ext cx="1445702" cy="14246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FB51A994-15EB-1A07-C46B-7FEF0A5AD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086928" y="3027627"/>
              <a:ext cx="1510472" cy="161043"/>
            </a:xfrm>
            <a:prstGeom prst="rect">
              <a:avLst/>
            </a:prstGeom>
          </p:spPr>
        </p:pic>
        <p:pic>
          <p:nvPicPr>
            <p:cNvPr id="54" name="Picture 53" descr="Text&#10;&#10;Description automatically generated">
              <a:extLst>
                <a:ext uri="{FF2B5EF4-FFF2-40B4-BE49-F238E27FC236}">
                  <a16:creationId xmlns:a16="http://schemas.microsoft.com/office/drawing/2014/main" id="{059F7031-DF39-93F6-D46E-D69D7D326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084498" y="2697886"/>
              <a:ext cx="2226365" cy="284127"/>
            </a:xfrm>
            <a:prstGeom prst="rect">
              <a:avLst/>
            </a:prstGeom>
          </p:spPr>
        </p:pic>
        <p:pic>
          <p:nvPicPr>
            <p:cNvPr id="56" name="Picture 55" descr="Text, letter&#10;&#10;Description automatically generated">
              <a:extLst>
                <a:ext uri="{FF2B5EF4-FFF2-40B4-BE49-F238E27FC236}">
                  <a16:creationId xmlns:a16="http://schemas.microsoft.com/office/drawing/2014/main" id="{EAD0F6E6-4116-8946-9871-2687CC0CA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3084498" y="3304826"/>
              <a:ext cx="2226364" cy="368579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F9D3576-F21D-32FA-0AC6-33BA7FFBCC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3049711" y="3673405"/>
              <a:ext cx="1480489" cy="155559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82BA7B13-907B-78BF-2546-8E151FEF6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3084498" y="4315521"/>
              <a:ext cx="1406000" cy="148000"/>
            </a:xfrm>
            <a:prstGeom prst="rect">
              <a:avLst/>
            </a:prstGeom>
          </p:spPr>
        </p:pic>
        <p:pic>
          <p:nvPicPr>
            <p:cNvPr id="62" name="Picture 61" descr="Text, letter&#10;&#10;Description automatically generated">
              <a:extLst>
                <a:ext uri="{FF2B5EF4-FFF2-40B4-BE49-F238E27FC236}">
                  <a16:creationId xmlns:a16="http://schemas.microsoft.com/office/drawing/2014/main" id="{33049DB6-D4BC-1044-4CE4-3027BFA4A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3084498" y="3938495"/>
              <a:ext cx="2142709" cy="335896"/>
            </a:xfrm>
            <a:prstGeom prst="rect">
              <a:avLst/>
            </a:prstGeom>
          </p:spPr>
        </p:pic>
        <p:pic>
          <p:nvPicPr>
            <p:cNvPr id="39936" name="Picture 39935">
              <a:extLst>
                <a:ext uri="{FF2B5EF4-FFF2-40B4-BE49-F238E27FC236}">
                  <a16:creationId xmlns:a16="http://schemas.microsoft.com/office/drawing/2014/main" id="{E1CE3254-64EF-36A3-5E08-D0B3A32E9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3104873" y="4855077"/>
              <a:ext cx="1365250" cy="120650"/>
            </a:xfrm>
            <a:prstGeom prst="rect">
              <a:avLst/>
            </a:prstGeom>
          </p:spPr>
        </p:pic>
        <p:pic>
          <p:nvPicPr>
            <p:cNvPr id="39940" name="Picture 39939">
              <a:extLst>
                <a:ext uri="{FF2B5EF4-FFF2-40B4-BE49-F238E27FC236}">
                  <a16:creationId xmlns:a16="http://schemas.microsoft.com/office/drawing/2014/main" id="{DE85E539-809A-DA9F-62BB-365B81E22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3084498" y="4576914"/>
              <a:ext cx="2226365" cy="215601"/>
            </a:xfrm>
            <a:prstGeom prst="rect">
              <a:avLst/>
            </a:prstGeom>
          </p:spPr>
        </p:pic>
        <p:pic>
          <p:nvPicPr>
            <p:cNvPr id="39942" name="Picture 39941" descr="Text, letter&#10;&#10;Description automatically generated">
              <a:extLst>
                <a:ext uri="{FF2B5EF4-FFF2-40B4-BE49-F238E27FC236}">
                  <a16:creationId xmlns:a16="http://schemas.microsoft.com/office/drawing/2014/main" id="{15D61C25-99CD-9937-1439-A4665932B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5852926" y="1156548"/>
              <a:ext cx="2615212" cy="664008"/>
            </a:xfrm>
            <a:prstGeom prst="rect">
              <a:avLst/>
            </a:prstGeom>
          </p:spPr>
        </p:pic>
        <p:pic>
          <p:nvPicPr>
            <p:cNvPr id="39944" name="Picture 39943">
              <a:extLst>
                <a:ext uri="{FF2B5EF4-FFF2-40B4-BE49-F238E27FC236}">
                  <a16:creationId xmlns:a16="http://schemas.microsoft.com/office/drawing/2014/main" id="{36DC63E4-EB17-6F3B-3975-535FBBC3E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5852926" y="1852193"/>
              <a:ext cx="1437259" cy="143726"/>
            </a:xfrm>
            <a:prstGeom prst="rect">
              <a:avLst/>
            </a:prstGeom>
          </p:spPr>
        </p:pic>
        <p:pic>
          <p:nvPicPr>
            <p:cNvPr id="39946" name="Picture 39945">
              <a:extLst>
                <a:ext uri="{FF2B5EF4-FFF2-40B4-BE49-F238E27FC236}">
                  <a16:creationId xmlns:a16="http://schemas.microsoft.com/office/drawing/2014/main" id="{ABE9218A-64E2-A278-B205-521F3D202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5852926" y="2110979"/>
              <a:ext cx="2470356" cy="274484"/>
            </a:xfrm>
            <a:prstGeom prst="rect">
              <a:avLst/>
            </a:prstGeom>
          </p:spPr>
        </p:pic>
        <p:pic>
          <p:nvPicPr>
            <p:cNvPr id="39948" name="Picture 39947">
              <a:extLst>
                <a:ext uri="{FF2B5EF4-FFF2-40B4-BE49-F238E27FC236}">
                  <a16:creationId xmlns:a16="http://schemas.microsoft.com/office/drawing/2014/main" id="{4548D9C5-44B0-DB5F-1A72-FAC1DA734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5842661" y="2420996"/>
              <a:ext cx="1421079" cy="148934"/>
            </a:xfrm>
            <a:prstGeom prst="rect">
              <a:avLst/>
            </a:prstGeom>
          </p:spPr>
        </p:pic>
        <p:pic>
          <p:nvPicPr>
            <p:cNvPr id="39950" name="Picture 39949" descr="Text, letter&#10;&#10;Description automatically generated">
              <a:extLst>
                <a:ext uri="{FF2B5EF4-FFF2-40B4-BE49-F238E27FC236}">
                  <a16:creationId xmlns:a16="http://schemas.microsoft.com/office/drawing/2014/main" id="{19C43732-A6B2-B996-806F-1B9C415C9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5842661" y="2659087"/>
              <a:ext cx="2409243" cy="486457"/>
            </a:xfrm>
            <a:prstGeom prst="rect">
              <a:avLst/>
            </a:prstGeom>
          </p:spPr>
        </p:pic>
        <p:pic>
          <p:nvPicPr>
            <p:cNvPr id="39952" name="Picture 39951">
              <a:extLst>
                <a:ext uri="{FF2B5EF4-FFF2-40B4-BE49-F238E27FC236}">
                  <a16:creationId xmlns:a16="http://schemas.microsoft.com/office/drawing/2014/main" id="{805E975D-C30F-B704-BDB0-CEE524D4C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5822280" y="3146320"/>
              <a:ext cx="1550599" cy="158506"/>
            </a:xfrm>
            <a:prstGeom prst="rect">
              <a:avLst/>
            </a:prstGeom>
          </p:spPr>
        </p:pic>
        <p:pic>
          <p:nvPicPr>
            <p:cNvPr id="39954" name="Picture 39953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7D9BF389-20B8-88EF-75C8-969C44F5F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5803235" y="3372457"/>
              <a:ext cx="2125664" cy="837853"/>
            </a:xfrm>
            <a:prstGeom prst="rect">
              <a:avLst/>
            </a:prstGeom>
          </p:spPr>
        </p:pic>
        <p:pic>
          <p:nvPicPr>
            <p:cNvPr id="39956" name="Picture 39955">
              <a:extLst>
                <a:ext uri="{FF2B5EF4-FFF2-40B4-BE49-F238E27FC236}">
                  <a16:creationId xmlns:a16="http://schemas.microsoft.com/office/drawing/2014/main" id="{3B82ADB0-C364-3932-8E87-B977586E7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5851765" y="4292660"/>
              <a:ext cx="2409243" cy="258793"/>
            </a:xfrm>
            <a:prstGeom prst="rect">
              <a:avLst/>
            </a:prstGeom>
          </p:spPr>
        </p:pic>
        <p:pic>
          <p:nvPicPr>
            <p:cNvPr id="39958" name="Picture 39957" descr="Text&#10;&#10;Description automatically generated">
              <a:extLst>
                <a:ext uri="{FF2B5EF4-FFF2-40B4-BE49-F238E27FC236}">
                  <a16:creationId xmlns:a16="http://schemas.microsoft.com/office/drawing/2014/main" id="{2FB33BE9-9EA7-4866-EA19-2E10F9ACD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5856251" y="4642664"/>
              <a:ext cx="2125663" cy="299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2159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Espace réservé du numéro de diapositive 2">
            <a:extLst>
              <a:ext uri="{FF2B5EF4-FFF2-40B4-BE49-F238E27FC236}">
                <a16:creationId xmlns:a16="http://schemas.microsoft.com/office/drawing/2014/main" id="{14E983CF-FD31-2041-958A-4C43C13547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8C8CF2F6-9E22-9249-B984-32AE7937C07D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22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6A83154-258A-6C4F-A3E8-10E3B4551BAF}"/>
              </a:ext>
            </a:extLst>
          </p:cNvPr>
          <p:cNvSpPr txBox="1"/>
          <p:nvPr/>
        </p:nvSpPr>
        <p:spPr>
          <a:xfrm>
            <a:off x="279400" y="1101431"/>
            <a:ext cx="8451850" cy="37770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particle physics </a:t>
            </a:r>
            <a:r>
              <a:rPr lang="en-GB" altLang="pl-PL" sz="1400" i="1" dirty="0">
                <a:solidFill>
                  <a:schemeClr val="tx1"/>
                </a:solidFill>
              </a:rPr>
              <a:t> (precision QED and EW studies, vacuum birefringence, Higgs physics in</a:t>
            </a: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 gg </a:t>
            </a:r>
            <a:r>
              <a:rPr lang="en-GB" altLang="pl-PL" sz="1400" i="1" dirty="0">
                <a:solidFill>
                  <a:schemeClr val="tx1"/>
                </a:solidFill>
              </a:rPr>
              <a:t>collision mode, rare muon decays, precision neutrino physics, QCD-confinement studies, …);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nuclear physics </a:t>
            </a:r>
            <a:r>
              <a:rPr lang="en-GB" altLang="pl-PL" sz="1400" i="1" dirty="0">
                <a:solidFill>
                  <a:schemeClr val="tx1"/>
                </a:solidFill>
              </a:rPr>
              <a:t>( nuclear spectroscopy, cross-talk of nuclear and atomic processes, GDR, nuclear photo-physics, photo-fission research, gamma polarimetry, physics of rare radioactive nuclides,… ); 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astrophysics  </a:t>
            </a:r>
            <a:r>
              <a:rPr lang="en-GB" altLang="pl-PL" sz="1400" i="1" dirty="0">
                <a:solidFill>
                  <a:schemeClr val="tx1"/>
                </a:solidFill>
              </a:rPr>
              <a:t>(dark matter searches, gravitational waves detection, gravitational effects  of cold particle beams, </a:t>
            </a:r>
            <a:r>
              <a:rPr lang="en-GB" altLang="pl-PL" sz="1400" i="1" baseline="30000" dirty="0">
                <a:solidFill>
                  <a:schemeClr val="tx1"/>
                </a:solidFill>
              </a:rPr>
              <a:t>16</a:t>
            </a:r>
            <a:r>
              <a:rPr lang="en-GB" altLang="pl-PL" sz="1400" i="1" dirty="0">
                <a:solidFill>
                  <a:schemeClr val="tx1"/>
                </a:solidFill>
              </a:rPr>
              <a:t>O(</a:t>
            </a: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g,a</a:t>
            </a:r>
            <a:r>
              <a:rPr lang="en-GB" altLang="pl-PL" sz="1400" i="1" dirty="0">
                <a:solidFill>
                  <a:schemeClr val="tx1"/>
                </a:solidFill>
              </a:rPr>
              <a:t>)</a:t>
            </a:r>
            <a:r>
              <a:rPr lang="en-GB" altLang="pl-PL" sz="1400" i="1" baseline="30000" dirty="0">
                <a:solidFill>
                  <a:schemeClr val="tx1"/>
                </a:solidFill>
              </a:rPr>
              <a:t>12</a:t>
            </a:r>
            <a:r>
              <a:rPr lang="en-GB" altLang="pl-PL" sz="1400" i="1" dirty="0">
                <a:solidFill>
                  <a:schemeClr val="tx1"/>
                </a:solidFill>
              </a:rPr>
              <a:t>C reaction and S-factors…);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fundamental   physics </a:t>
            </a:r>
            <a:r>
              <a:rPr lang="en-GB" altLang="pl-PL" sz="1400" i="1" dirty="0">
                <a:solidFill>
                  <a:schemeClr val="tx1"/>
                </a:solidFill>
              </a:rPr>
              <a:t>(studies of the basic symmetries of the universe, atomic interferometry,…); 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atomic physics </a:t>
            </a:r>
            <a:r>
              <a:rPr lang="en-GB" altLang="pl-PL" sz="1400" i="1" dirty="0">
                <a:solidFill>
                  <a:schemeClr val="tx1"/>
                </a:solidFill>
              </a:rPr>
              <a:t>(APV in highly charged atoms, electronic and muonic atoms, pionic  atoms);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accelerator physics </a:t>
            </a:r>
            <a:r>
              <a:rPr lang="en-GB" altLang="pl-PL" sz="1400" i="1" dirty="0">
                <a:solidFill>
                  <a:schemeClr val="tx1"/>
                </a:solidFill>
              </a:rPr>
              <a:t>(beam cooling techniques, low emittance hadronic beams, plasma wake field acceleration, high intensity polarised positron and muon sources, beams of radioactive ions and neutrons, very narrow band, and flavour-tagged neutrino beams, neutron sources…);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atomic physics </a:t>
            </a:r>
            <a:r>
              <a:rPr lang="en-GB" altLang="pl-PL" sz="1400" i="1" dirty="0">
                <a:solidFill>
                  <a:schemeClr val="tx1"/>
                </a:solidFill>
              </a:rPr>
              <a:t>(highly charged atoms, electronic and muonic atoms, pionic and kaonic atoms);</a:t>
            </a:r>
          </a:p>
          <a:p>
            <a:pPr marL="171450" indent="-1714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applied physics </a:t>
            </a:r>
            <a:r>
              <a:rPr lang="en-GB" altLang="pl-PL" sz="1400" i="1" dirty="0">
                <a:solidFill>
                  <a:schemeClr val="tx1"/>
                </a:solidFill>
              </a:rPr>
              <a:t>(accelerator driven energy sources,  fusion research, medical isotopes</a:t>
            </a:r>
            <a:r>
              <a:rPr lang="en-GB" altLang="en-GB" sz="1400" i="1" dirty="0">
                <a:solidFill>
                  <a:schemeClr val="tx1"/>
                </a:solidFill>
              </a:rPr>
              <a:t>’</a:t>
            </a:r>
            <a:r>
              <a:rPr lang="en-GB" altLang="pl-PL" sz="1400" i="1" dirty="0">
                <a:solidFill>
                  <a:schemeClr val="tx1"/>
                </a:solidFill>
              </a:rPr>
              <a:t> and isomers</a:t>
            </a:r>
            <a:r>
              <a:rPr lang="en-GB" altLang="en-GB" sz="1400" i="1" dirty="0">
                <a:solidFill>
                  <a:schemeClr val="tx1"/>
                </a:solidFill>
              </a:rPr>
              <a:t>’</a:t>
            </a:r>
            <a:r>
              <a:rPr lang="en-GB" altLang="pl-PL" sz="1400" i="1" dirty="0">
                <a:solidFill>
                  <a:schemeClr val="tx1"/>
                </a:solidFill>
              </a:rPr>
              <a:t> production).</a:t>
            </a: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C90FEE23-B1C9-0C4F-A6D4-BBCFC3716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400" y="106360"/>
            <a:ext cx="8451850" cy="859072"/>
          </a:xfrm>
          <a:prstGeom prst="rect">
            <a:avLst/>
          </a:prstGeom>
          <a:solidFill>
            <a:srgbClr val="AAE2C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 dirty="0"/>
              <a:t>Examples of potential applications domains of 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 dirty="0"/>
              <a:t>the </a:t>
            </a:r>
            <a:r>
              <a:rPr lang="en-US" altLang="pl-PL" sz="2400" i="1" dirty="0">
                <a:solidFill>
                  <a:schemeClr val="accent6"/>
                </a:solidFill>
              </a:rPr>
              <a:t>Gamma Factory</a:t>
            </a:r>
            <a:r>
              <a:rPr lang="en-US" altLang="pl-PL" sz="2400" dirty="0"/>
              <a:t> research tools</a:t>
            </a:r>
            <a:endParaRPr lang="en-US" altLang="pl-PL" sz="2400" u="sng" dirty="0">
              <a:solidFill>
                <a:srgbClr val="0074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>
            <a:extLst>
              <a:ext uri="{FF2B5EF4-FFF2-40B4-BE49-F238E27FC236}">
                <a16:creationId xmlns:a16="http://schemas.microsoft.com/office/drawing/2014/main" id="{8917AB41-E5C5-0949-B94D-D2CB93AB95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7981" y="117475"/>
            <a:ext cx="4905447" cy="19002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3600" b="1" dirty="0"/>
              <a:t>Visions for the future requirements </a:t>
            </a:r>
            <a:br>
              <a:rPr lang="en-GB" sz="3600" b="1" dirty="0"/>
            </a:br>
            <a:r>
              <a:rPr lang="en-GB" sz="3600" b="1" dirty="0"/>
              <a:t>for physics research </a:t>
            </a:r>
            <a:br>
              <a:rPr lang="en-GB" sz="2800" dirty="0"/>
            </a:br>
            <a:endParaRPr lang="en-GB" sz="2800" i="1" dirty="0">
              <a:solidFill>
                <a:schemeClr val="accent6"/>
              </a:solidFill>
            </a:endParaRPr>
          </a:p>
        </p:txBody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ACB03E57-832A-AA4F-BA6D-22909C81FF4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4641813" y="2856287"/>
            <a:ext cx="3958204" cy="1444753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1400" dirty="0">
              <a:solidFill>
                <a:schemeClr val="accent4"/>
              </a:solidFill>
            </a:endParaRPr>
          </a:p>
          <a:p>
            <a:pPr marL="0" indent="0" algn="ctr" eaLnBrk="1" hangingPunct="1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400" dirty="0">
                <a:solidFill>
                  <a:schemeClr val="accent4"/>
                </a:solidFill>
              </a:rPr>
              <a:t>Mieczyslaw Witold Krasny </a:t>
            </a:r>
            <a:r>
              <a:rPr lang="en-GB" sz="1400" dirty="0">
                <a:solidFill>
                  <a:srgbClr val="008000"/>
                </a:solidFill>
              </a:rPr>
              <a:t> </a:t>
            </a:r>
          </a:p>
          <a:p>
            <a:pPr marL="0" indent="0" algn="ctr" eaLnBrk="1" hangingPunct="1">
              <a:lnSpc>
                <a:spcPct val="100000"/>
              </a:lnSpc>
              <a:spcBef>
                <a:spcPts val="500"/>
              </a:spcBef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400" dirty="0">
                <a:solidFill>
                  <a:srgbClr val="008000"/>
                </a:solidFill>
              </a:rPr>
              <a:t>LPNHE, CNRS and University Paris Sorbonne and CERN, BE-ABP</a:t>
            </a:r>
          </a:p>
        </p:txBody>
      </p:sp>
      <p:pic>
        <p:nvPicPr>
          <p:cNvPr id="17412" name="Picture 1" descr="Logo_gammafactory_f3.pdf">
            <a:extLst>
              <a:ext uri="{FF2B5EF4-FFF2-40B4-BE49-F238E27FC236}">
                <a16:creationId xmlns:a16="http://schemas.microsoft.com/office/drawing/2014/main" id="{B54BABD7-CA2F-C644-A42C-C7F7040488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234" y="1908722"/>
            <a:ext cx="769361" cy="75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265210-E7C6-A4BE-17F4-1962AF693D9C}"/>
              </a:ext>
            </a:extLst>
          </p:cNvPr>
          <p:cNvSpPr txBox="1"/>
          <p:nvPr/>
        </p:nvSpPr>
        <p:spPr>
          <a:xfrm>
            <a:off x="3738466" y="4257858"/>
            <a:ext cx="55410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>
                <a:solidFill>
                  <a:schemeClr val="accent6"/>
                </a:solidFill>
              </a:rPr>
              <a:t>https://indico.cern.ch/event/1133593/timetable/?print=1&amp;view=standard</a:t>
            </a:r>
          </a:p>
        </p:txBody>
      </p:sp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6C531C76-4218-D567-C48D-C1E0B7367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86" y="134322"/>
            <a:ext cx="3467893" cy="500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477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293" y="1304014"/>
            <a:ext cx="8555567" cy="985962"/>
          </a:xfrm>
          <a:solidFill>
            <a:srgbClr val="D6D6F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dirty="0"/>
              <a:t>Four  examples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24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4" name="ZoneTexte 4">
            <a:extLst>
              <a:ext uri="{FF2B5EF4-FFF2-40B4-BE49-F238E27FC236}">
                <a16:creationId xmlns:a16="http://schemas.microsoft.com/office/drawing/2014/main" id="{3CF63F6B-CFC2-E6E6-FC2E-B4BFBF9D5C8B}"/>
              </a:ext>
            </a:extLst>
          </p:cNvPr>
          <p:cNvSpPr txBox="1"/>
          <p:nvPr/>
        </p:nvSpPr>
        <p:spPr>
          <a:xfrm>
            <a:off x="598961" y="2853525"/>
            <a:ext cx="8216900" cy="14226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altLang="pl-PL" sz="1800" i="1" dirty="0">
                <a:solidFill>
                  <a:schemeClr val="tx1"/>
                </a:solidFill>
              </a:rPr>
              <a:t>particle physics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altLang="pl-PL" sz="1800" i="1" dirty="0">
                <a:solidFill>
                  <a:schemeClr val="tx1"/>
                </a:solidFill>
              </a:rPr>
              <a:t>astrophysics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altLang="pl-PL" sz="1800" i="1" dirty="0">
                <a:solidFill>
                  <a:schemeClr val="tx1"/>
                </a:solidFill>
              </a:rPr>
              <a:t>atomic physics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altLang="pl-PL" sz="1800" i="1" dirty="0">
                <a:solidFill>
                  <a:schemeClr val="tx1"/>
                </a:solidFill>
              </a:rPr>
              <a:t>nuclear/applied  physics  </a:t>
            </a:r>
          </a:p>
        </p:txBody>
      </p:sp>
    </p:spTree>
    <p:extLst>
      <p:ext uri="{BB962C8B-B14F-4D97-AF65-F5344CB8AC3E}">
        <p14:creationId xmlns:p14="http://schemas.microsoft.com/office/powerpoint/2010/main" val="1196486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8E8529C-4B1B-8248-8BCA-025B373E527A}" type="slidenum">
              <a:rPr lang="en-GB" altLang="pl-PL" smtClean="0"/>
              <a:pPr>
                <a:defRPr/>
              </a:pPr>
              <a:t>25</a:t>
            </a:fld>
            <a:endParaRPr lang="en-GB" altLang="pl-PL" dirty="0"/>
          </a:p>
        </p:txBody>
      </p:sp>
      <p:pic>
        <p:nvPicPr>
          <p:cNvPr id="3" name="Picture 2" descr="Screen Shot 2021-02-18 at 12.38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0" y="1363066"/>
            <a:ext cx="3801865" cy="3269165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C14ADE90-BDF8-474F-8A92-8A817AE01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3137" y="854235"/>
            <a:ext cx="4169632" cy="377909"/>
          </a:xfrm>
          <a:prstGeom prst="rect">
            <a:avLst/>
          </a:prstGeom>
          <a:solidFill>
            <a:srgbClr val="F4D4AB"/>
          </a:solidFill>
          <a:ln w="38100">
            <a:noFill/>
            <a:round/>
            <a:headEnd/>
            <a:tailEnd/>
          </a:ln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400" i="1" dirty="0">
                <a:solidFill>
                  <a:schemeClr val="tx1"/>
                </a:solidFill>
              </a:rPr>
              <a:t>Gamma-Factory muon source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l-PL" altLang="pl-PL" sz="1600" i="1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6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9663AA71-A471-4C40-AC92-9A17EFEDB6E7}"/>
              </a:ext>
            </a:extLst>
          </p:cNvPr>
          <p:cNvSpPr/>
          <p:nvPr/>
        </p:nvSpPr>
        <p:spPr bwMode="auto">
          <a:xfrm>
            <a:off x="3945838" y="1966013"/>
            <a:ext cx="532737" cy="397565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3DA5CD8-97CE-FC9B-694E-564EEE90F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451" y="1537368"/>
            <a:ext cx="2324336" cy="1717367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CC4EA4D8-D324-021A-8516-2C429D0FAB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5704" y="3310082"/>
            <a:ext cx="2422351" cy="1831458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479C30F5-F117-70C1-0306-4D85BA2D73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8328" y="3975220"/>
            <a:ext cx="2601170" cy="1070135"/>
          </a:xfrm>
          <a:prstGeom prst="rect">
            <a:avLst/>
          </a:prstGeom>
        </p:spPr>
      </p:pic>
      <p:sp>
        <p:nvSpPr>
          <p:cNvPr id="17" name="Right Arrow 16">
            <a:extLst>
              <a:ext uri="{FF2B5EF4-FFF2-40B4-BE49-F238E27FC236}">
                <a16:creationId xmlns:a16="http://schemas.microsoft.com/office/drawing/2014/main" id="{AD489D07-4AA0-4F01-7687-04F813398902}"/>
              </a:ext>
            </a:extLst>
          </p:cNvPr>
          <p:cNvSpPr/>
          <p:nvPr/>
        </p:nvSpPr>
        <p:spPr bwMode="auto">
          <a:xfrm rot="5400000">
            <a:off x="6572858" y="3143383"/>
            <a:ext cx="305692" cy="237087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0B24094-AEEA-222A-5A38-D49CC08835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7123" y="3443526"/>
            <a:ext cx="2474821" cy="3056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63ECAC-5F63-5A46-9987-1188FEB20A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7056" y="3756173"/>
            <a:ext cx="1878998" cy="219917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F898CDA1-CBB4-9D8F-5765-432FB1D158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4302" y="3975220"/>
            <a:ext cx="857250" cy="122952"/>
          </a:xfrm>
          <a:prstGeom prst="rect">
            <a:avLst/>
          </a:prstGeom>
        </p:spPr>
      </p:pic>
      <p:sp>
        <p:nvSpPr>
          <p:cNvPr id="26" name="Rectangle 3">
            <a:extLst>
              <a:ext uri="{FF2B5EF4-FFF2-40B4-BE49-F238E27FC236}">
                <a16:creationId xmlns:a16="http://schemas.microsoft.com/office/drawing/2014/main" id="{68AFB0F2-B1E5-1D61-1023-102B5D159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677" y="873732"/>
            <a:ext cx="3595055" cy="377909"/>
          </a:xfrm>
          <a:prstGeom prst="rect">
            <a:avLst/>
          </a:prstGeom>
          <a:solidFill>
            <a:srgbClr val="F4D4AB"/>
          </a:solidFill>
          <a:ln w="38100">
            <a:noFill/>
            <a:round/>
            <a:headEnd/>
            <a:tailEnd/>
          </a:ln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400" i="1" dirty="0">
                <a:solidFill>
                  <a:schemeClr val="tx1"/>
                </a:solidFill>
              </a:rPr>
              <a:t>Existing and future muon sources 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l-PL" altLang="pl-PL" sz="1600" i="1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6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B8CE4B-E0DE-AAB9-3832-19C69AD18500}"/>
              </a:ext>
            </a:extLst>
          </p:cNvPr>
          <p:cNvSpPr txBox="1"/>
          <p:nvPr/>
        </p:nvSpPr>
        <p:spPr>
          <a:xfrm>
            <a:off x="7456682" y="3706070"/>
            <a:ext cx="1527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       acceleration to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10 GeV over 2.5 m</a:t>
            </a:r>
          </a:p>
        </p:txBody>
      </p:sp>
      <p:pic>
        <p:nvPicPr>
          <p:cNvPr id="28" name="Picture 27" descr="Chart, line chart&#10;&#10;Description automatically generated">
            <a:extLst>
              <a:ext uri="{FF2B5EF4-FFF2-40B4-BE49-F238E27FC236}">
                <a16:creationId xmlns:a16="http://schemas.microsoft.com/office/drawing/2014/main" id="{7439AEF1-99CD-1086-0EDC-AB974EE58D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6128" y="1484725"/>
            <a:ext cx="2075622" cy="1738884"/>
          </a:xfrm>
          <a:prstGeom prst="rect">
            <a:avLst/>
          </a:prstGeom>
        </p:spPr>
      </p:pic>
      <p:pic>
        <p:nvPicPr>
          <p:cNvPr id="29" name="Picture 28" descr="Screen Shot 2021-02-19 at 11.13.49.png">
            <a:extLst>
              <a:ext uri="{FF2B5EF4-FFF2-40B4-BE49-F238E27FC236}">
                <a16:creationId xmlns:a16="http://schemas.microsoft.com/office/drawing/2014/main" id="{5B7BEBA6-C422-2118-76D8-ABAE767C58D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309" y="2285026"/>
            <a:ext cx="445129" cy="44601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BD88A5C-95AF-E427-16E3-E4DDB1981E0B}"/>
              </a:ext>
            </a:extLst>
          </p:cNvPr>
          <p:cNvSpPr txBox="1"/>
          <p:nvPr/>
        </p:nvSpPr>
        <p:spPr>
          <a:xfrm>
            <a:off x="6364820" y="1462853"/>
            <a:ext cx="27270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>
                <a:solidFill>
                  <a:schemeClr val="tx1"/>
                </a:solidFill>
              </a:rPr>
              <a:t>       A.Apyan, M.W.Krasny, W. Placzek, to be published</a:t>
            </a:r>
          </a:p>
        </p:txBody>
      </p:sp>
      <p:sp>
        <p:nvSpPr>
          <p:cNvPr id="31" name="Titre 1">
            <a:extLst>
              <a:ext uri="{FF2B5EF4-FFF2-40B4-BE49-F238E27FC236}">
                <a16:creationId xmlns:a16="http://schemas.microsoft.com/office/drawing/2014/main" id="{5367ED0A-7DAB-1360-4245-272A8C3AF86B}"/>
              </a:ext>
            </a:extLst>
          </p:cNvPr>
          <p:cNvSpPr txBox="1">
            <a:spLocks/>
          </p:cNvSpPr>
          <p:nvPr/>
        </p:nvSpPr>
        <p:spPr>
          <a:xfrm>
            <a:off x="152677" y="106361"/>
            <a:ext cx="8841157" cy="655946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pl-PL" sz="2400" kern="0" dirty="0"/>
              <a:t> Particle Physics: </a:t>
            </a:r>
            <a:r>
              <a:rPr lang="en-GB" altLang="pl-PL" sz="2400" kern="0" dirty="0">
                <a:solidFill>
                  <a:schemeClr val="accent6"/>
                </a:solidFill>
              </a:rPr>
              <a:t>GF low-emittance, high-intensity muon source </a:t>
            </a:r>
          </a:p>
        </p:txBody>
      </p:sp>
    </p:spTree>
    <p:extLst>
      <p:ext uri="{BB962C8B-B14F-4D97-AF65-F5344CB8AC3E}">
        <p14:creationId xmlns:p14="http://schemas.microsoft.com/office/powerpoint/2010/main" val="106673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321679-6396-624B-8143-75F311A742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109DC0E-800A-7645-B616-2560F55F8AD4}" type="slidenum">
              <a:rPr lang="en-GB" altLang="pl-PL" smtClean="0"/>
              <a:pPr>
                <a:defRPr/>
              </a:pPr>
              <a:t>26</a:t>
            </a:fld>
            <a:endParaRPr lang="en-GB" altLang="pl-PL" dirty="0"/>
          </a:p>
        </p:txBody>
      </p:sp>
      <p:pic>
        <p:nvPicPr>
          <p:cNvPr id="5" name="Picture 4" descr="Screen Shot 2021-08-19 at 15.01.58.png">
            <a:extLst>
              <a:ext uri="{FF2B5EF4-FFF2-40B4-BE49-F238E27FC236}">
                <a16:creationId xmlns:a16="http://schemas.microsoft.com/office/drawing/2014/main" id="{6809D002-C44F-1446-BF70-E5D20868A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87" y="1559603"/>
            <a:ext cx="3970327" cy="3101581"/>
          </a:xfrm>
          <a:prstGeom prst="rect">
            <a:avLst/>
          </a:prstGeom>
        </p:spPr>
      </p:pic>
      <p:pic>
        <p:nvPicPr>
          <p:cNvPr id="6" name="Picture 5" descr="Screen Shot 2021-08-19 at 15.23.58.png">
            <a:extLst>
              <a:ext uri="{FF2B5EF4-FFF2-40B4-BE49-F238E27FC236}">
                <a16:creationId xmlns:a16="http://schemas.microsoft.com/office/drawing/2014/main" id="{6356308A-27E6-294A-B555-FF384A1776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0" t="9139" r="9562" b="24908"/>
          <a:stretch/>
        </p:blipFill>
        <p:spPr>
          <a:xfrm>
            <a:off x="4572000" y="1485376"/>
            <a:ext cx="3598289" cy="3126952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9A3055A3-C585-424E-8C1D-98501CAFB63F}"/>
              </a:ext>
            </a:extLst>
          </p:cNvPr>
          <p:cNvSpPr txBox="1">
            <a:spLocks/>
          </p:cNvSpPr>
          <p:nvPr/>
        </p:nvSpPr>
        <p:spPr bwMode="auto">
          <a:xfrm>
            <a:off x="838200" y="1785909"/>
            <a:ext cx="2861733" cy="310405"/>
          </a:xfrm>
          <a:prstGeom prst="rect">
            <a:avLst/>
          </a:prstGeom>
          <a:solidFill>
            <a:srgbClr val="F4D4A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200" dirty="0">
                <a:solidFill>
                  <a:srgbClr val="FF0000"/>
                </a:solidFill>
                <a:cs typeface="msgothic" charset="0"/>
              </a:rPr>
              <a:t>GF</a:t>
            </a:r>
            <a:r>
              <a:rPr lang="en-GB" sz="1200" dirty="0">
                <a:solidFill>
                  <a:schemeClr val="tx1"/>
                </a:solidFill>
                <a:cs typeface="msgothic" charset="0"/>
              </a:rPr>
              <a:t>: ALP discovery potential</a:t>
            </a:r>
            <a:r>
              <a:rPr lang="en-GB" sz="1200" dirty="0">
                <a:solidFill>
                  <a:schemeClr val="accent6"/>
                </a:solidFill>
                <a:cs typeface="msgothic" charset="0"/>
              </a:rPr>
              <a:t>    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F5111AA-FD9C-F544-A2FD-39E18E51976E}"/>
              </a:ext>
            </a:extLst>
          </p:cNvPr>
          <p:cNvSpPr txBox="1">
            <a:spLocks/>
          </p:cNvSpPr>
          <p:nvPr/>
        </p:nvSpPr>
        <p:spPr bwMode="auto">
          <a:xfrm>
            <a:off x="5139445" y="1714452"/>
            <a:ext cx="2729314" cy="280536"/>
          </a:xfrm>
          <a:prstGeom prst="rect">
            <a:avLst/>
          </a:prstGeom>
          <a:solidFill>
            <a:srgbClr val="F4D4A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200" dirty="0">
                <a:solidFill>
                  <a:srgbClr val="FF0000"/>
                </a:solidFill>
                <a:cs typeface="msgothic" charset="0"/>
              </a:rPr>
              <a:t>GF</a:t>
            </a:r>
            <a:r>
              <a:rPr lang="en-GB" sz="1200" dirty="0">
                <a:solidFill>
                  <a:schemeClr val="tx1"/>
                </a:solidFill>
                <a:cs typeface="msgothic" charset="0"/>
              </a:rPr>
              <a:t>: dark photon  discovery potential</a:t>
            </a:r>
            <a:r>
              <a:rPr lang="en-GB" sz="1200" dirty="0">
                <a:solidFill>
                  <a:schemeClr val="accent6"/>
                </a:solidFill>
                <a:cs typeface="msgothic" charset="0"/>
              </a:rPr>
              <a:t>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9547DE-0F96-684A-BA04-849647935F02}"/>
              </a:ext>
            </a:extLst>
          </p:cNvPr>
          <p:cNvSpPr txBox="1"/>
          <p:nvPr/>
        </p:nvSpPr>
        <p:spPr>
          <a:xfrm>
            <a:off x="465136" y="4721071"/>
            <a:ext cx="7880074" cy="3319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Significant discovery potential for Dark Matter particles with GF photon beams!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FB864E-4C3E-4B4B-8B88-919EF6D34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4283" y="1210658"/>
            <a:ext cx="2557833" cy="2805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927628-E1DB-2545-83B3-A665FEC48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689" y="1024686"/>
            <a:ext cx="2245721" cy="652480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50D891DB-140F-F624-D797-224C1A882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6" y="106361"/>
            <a:ext cx="8577067" cy="695068"/>
          </a:xfrm>
          <a:solidFill>
            <a:schemeClr val="accent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sz="2400" dirty="0"/>
              <a:t> Astrophysics: </a:t>
            </a:r>
            <a:r>
              <a:rPr lang="en-GB" altLang="pl-PL" sz="2400" dirty="0">
                <a:solidFill>
                  <a:schemeClr val="accent6"/>
                </a:solidFill>
              </a:rPr>
              <a:t>Dark matter searches  </a:t>
            </a:r>
          </a:p>
        </p:txBody>
      </p:sp>
    </p:spTree>
    <p:extLst>
      <p:ext uri="{BB962C8B-B14F-4D97-AF65-F5344CB8AC3E}">
        <p14:creationId xmlns:p14="http://schemas.microsoft.com/office/powerpoint/2010/main" val="40664506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6" y="250293"/>
            <a:ext cx="8577067" cy="613307"/>
          </a:xfrm>
          <a:solidFill>
            <a:schemeClr val="accent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sz="2400" dirty="0"/>
              <a:t> Atomic physics: </a:t>
            </a:r>
            <a:r>
              <a:rPr lang="en-GB" altLang="pl-PL" sz="2400" dirty="0">
                <a:solidFill>
                  <a:schemeClr val="accent6"/>
                </a:solidFill>
              </a:rPr>
              <a:t>muonium 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27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C2F4F8C-D9A9-CBFD-710D-404999A70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09" y="1100234"/>
            <a:ext cx="7604911" cy="387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812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1003" y="4684715"/>
            <a:ext cx="381531" cy="352425"/>
          </a:xfrm>
        </p:spPr>
        <p:txBody>
          <a:bodyPr/>
          <a:lstStyle/>
          <a:p>
            <a:pPr>
              <a:defRPr/>
            </a:pPr>
            <a:fld id="{C5F62D15-CCFA-C74E-B954-688A18A12FC2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  <p:pic>
        <p:nvPicPr>
          <p:cNvPr id="6" name="Picture 5" descr="Screen Shot 2022-03-14 at 15.40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303" y="1114191"/>
            <a:ext cx="2563630" cy="1391413"/>
          </a:xfrm>
          <a:prstGeom prst="rect">
            <a:avLst/>
          </a:prstGeom>
        </p:spPr>
      </p:pic>
      <p:pic>
        <p:nvPicPr>
          <p:cNvPr id="8" name="Picture 7" descr="Screen Shot 2022-03-14 at 15.38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73" y="2392748"/>
            <a:ext cx="3249893" cy="2093915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22EB8069-EDCA-2CC0-34D3-3E47E561BAFD}"/>
              </a:ext>
            </a:extLst>
          </p:cNvPr>
          <p:cNvSpPr txBox="1">
            <a:spLocks/>
          </p:cNvSpPr>
          <p:nvPr/>
        </p:nvSpPr>
        <p:spPr bwMode="auto">
          <a:xfrm>
            <a:off x="177800" y="204788"/>
            <a:ext cx="8856133" cy="72551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2pPr>
            <a:lvl3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3pPr>
            <a:lvl4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4pPr>
            <a:lvl5pPr algn="ctr" defTabSz="457200" rtl="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msgothic" charset="0"/>
              </a:defRPr>
            </a:lvl5pPr>
            <a:lvl6pPr marL="4572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9144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13716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1828800" algn="ctr" defTabSz="457200" rtl="0" fontAlgn="base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40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pl-PL" sz="2400" kern="0" dirty="0"/>
              <a:t>Nuclear/applied physics: </a:t>
            </a:r>
            <a:r>
              <a:rPr lang="en-GB" altLang="pl-PL" sz="2400" kern="0" dirty="0">
                <a:solidFill>
                  <a:schemeClr val="accent6"/>
                </a:solidFill>
              </a:rPr>
              <a:t>GF photon-beam-driven energy source</a:t>
            </a:r>
            <a:r>
              <a:rPr lang="en-GB" altLang="pl-PL" sz="2400" kern="0" dirty="0"/>
              <a:t>    </a:t>
            </a:r>
          </a:p>
        </p:txBody>
      </p:sp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0D89724-5379-07FD-485C-0998E3C93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16" y="1268857"/>
            <a:ext cx="3594576" cy="1018117"/>
          </a:xfrm>
          <a:prstGeom prst="rect">
            <a:avLst/>
          </a:prstGeom>
        </p:spPr>
      </p:pic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A8D340D4-ADA6-AB3F-DC7B-B5701AC3F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984" y="1180336"/>
            <a:ext cx="2506217" cy="1961387"/>
          </a:xfrm>
          <a:prstGeom prst="rect">
            <a:avLst/>
          </a:prstGeom>
        </p:spPr>
      </p:pic>
      <p:pic>
        <p:nvPicPr>
          <p:cNvPr id="16" name="Picture 15" descr="Chart, bar chart&#10;&#10;Description automatically generated">
            <a:extLst>
              <a:ext uri="{FF2B5EF4-FFF2-40B4-BE49-F238E27FC236}">
                <a16:creationId xmlns:a16="http://schemas.microsoft.com/office/drawing/2014/main" id="{B43B62F5-F1A7-A63D-A953-E3F6FBA711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1094" y="2451425"/>
            <a:ext cx="2400337" cy="18097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5F9DBFA-2477-4B71-016A-D14F9DC8C370}"/>
              </a:ext>
            </a:extLst>
          </p:cNvPr>
          <p:cNvSpPr txBox="1"/>
          <p:nvPr/>
        </p:nvSpPr>
        <p:spPr>
          <a:xfrm>
            <a:off x="6930891" y="2594263"/>
            <a:ext cx="1556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/>
                </a:solidFill>
              </a:rPr>
              <a:t>TR = transmuted/loaded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45AB2B-469F-D23A-AAA6-989D04A262C7}"/>
              </a:ext>
            </a:extLst>
          </p:cNvPr>
          <p:cNvSpPr txBox="1"/>
          <p:nvPr/>
        </p:nvSpPr>
        <p:spPr>
          <a:xfrm>
            <a:off x="6930891" y="3356300"/>
            <a:ext cx="1712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/>
                </a:solidFill>
              </a:rPr>
              <a:t>SR = transmuted/produced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318FA5-7C36-1855-C07F-7B4E3B3B1FEC}"/>
              </a:ext>
            </a:extLst>
          </p:cNvPr>
          <p:cNvSpPr txBox="1"/>
          <p:nvPr/>
        </p:nvSpPr>
        <p:spPr>
          <a:xfrm>
            <a:off x="365177" y="930303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rgbClr val="FF0000"/>
                </a:solidFill>
              </a:rPr>
              <a:t>Nature: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CE6DCC-1E5C-5512-BF2A-DEDF2F26B61B}"/>
              </a:ext>
            </a:extLst>
          </p:cNvPr>
          <p:cNvSpPr txBox="1"/>
          <p:nvPr/>
        </p:nvSpPr>
        <p:spPr>
          <a:xfrm>
            <a:off x="897117" y="2840484"/>
            <a:ext cx="82130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1"/>
                </a:solidFill>
              </a:rPr>
              <a:t>Photon beam </a:t>
            </a:r>
          </a:p>
        </p:txBody>
      </p:sp>
      <p:pic>
        <p:nvPicPr>
          <p:cNvPr id="24" name="Picture 23" descr="A picture containing diagram&#10;&#10;Description automatically generated">
            <a:extLst>
              <a:ext uri="{FF2B5EF4-FFF2-40B4-BE49-F238E27FC236}">
                <a16:creationId xmlns:a16="http://schemas.microsoft.com/office/drawing/2014/main" id="{BA3FF055-3B1F-ED54-8F62-020E7A3957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0077" y="3207868"/>
            <a:ext cx="2280226" cy="868832"/>
          </a:xfrm>
          <a:prstGeom prst="rect">
            <a:avLst/>
          </a:prstGeom>
        </p:spPr>
      </p:pic>
      <p:sp>
        <p:nvSpPr>
          <p:cNvPr id="27" name="Rectangle 3">
            <a:extLst>
              <a:ext uri="{FF2B5EF4-FFF2-40B4-BE49-F238E27FC236}">
                <a16:creationId xmlns:a16="http://schemas.microsoft.com/office/drawing/2014/main" id="{3983893D-FCDD-F518-B76A-FE80C87C3394}"/>
              </a:ext>
            </a:extLst>
          </p:cNvPr>
          <p:cNvSpPr txBox="1">
            <a:spLocks noChangeArrowheads="1"/>
          </p:cNvSpPr>
          <p:nvPr/>
        </p:nvSpPr>
        <p:spPr>
          <a:xfrm>
            <a:off x="359316" y="4508860"/>
            <a:ext cx="8015288" cy="551167"/>
          </a:xfrm>
          <a:prstGeom prst="rect">
            <a:avLst/>
          </a:prstGeom>
          <a:solidFill>
            <a:srgbClr val="F4D4AB"/>
          </a:solidFill>
          <a:ln>
            <a:solidFill>
              <a:schemeClr val="tx1"/>
            </a:solidFill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marL="334963" indent="-334963" algn="l" defTabSz="457200" rtl="0" eaLnBrk="0" fontAlgn="base" hangingPunct="0">
              <a:lnSpc>
                <a:spcPct val="123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35013" indent="-277813" algn="l" defTabSz="457200" rtl="0" eaLnBrk="0" fontAlgn="base" hangingPunct="0">
              <a:lnSpc>
                <a:spcPct val="123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23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5pPr>
            <a:lvl6pPr marL="25146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6pPr>
            <a:lvl7pPr marL="29718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7pPr>
            <a:lvl8pPr marL="34290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8pPr>
            <a:lvl9pPr marL="3886200" indent="-228600" algn="l" defTabSz="457200" rtl="0" fontAlgn="base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msgothic" charset="0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x-none" sz="1400" i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Can  </a:t>
            </a:r>
            <a:r>
              <a:rPr lang="en-US" altLang="x-none" sz="14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produce rather than buy  </a:t>
            </a:r>
            <a:r>
              <a:rPr lang="en-US" altLang="x-none" sz="1400" i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plug-power necessary for the next generation of high-energy, high-current new accelerators locally, </a:t>
            </a:r>
            <a:r>
              <a:rPr lang="en-US" altLang="x-none" sz="14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situ,  </a:t>
            </a:r>
            <a:r>
              <a:rPr lang="en-US" altLang="x-none" sz="1400" i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our HEP research centers?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7EB694-EEB0-A32E-25A7-E659E86008E4}"/>
              </a:ext>
            </a:extLst>
          </p:cNvPr>
          <p:cNvSpPr/>
          <p:nvPr/>
        </p:nvSpPr>
        <p:spPr bwMode="auto">
          <a:xfrm>
            <a:off x="4162262" y="1641052"/>
            <a:ext cx="2290148" cy="13686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24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>
            <a:extLst>
              <a:ext uri="{FF2B5EF4-FFF2-40B4-BE49-F238E27FC236}">
                <a16:creationId xmlns:a16="http://schemas.microsoft.com/office/drawing/2014/main" id="{233B8810-FF63-0E4E-8933-BEB38199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752" y="1499151"/>
            <a:ext cx="8216900" cy="930275"/>
          </a:xfrm>
          <a:solidFill>
            <a:srgbClr val="D6D6F5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dirty="0"/>
              <a:t>Conclusions </a:t>
            </a:r>
          </a:p>
        </p:txBody>
      </p:sp>
      <p:sp>
        <p:nvSpPr>
          <p:cNvPr id="39938" name="Espace réservé du numéro de diapositive 2">
            <a:extLst>
              <a:ext uri="{FF2B5EF4-FFF2-40B4-BE49-F238E27FC236}">
                <a16:creationId xmlns:a16="http://schemas.microsoft.com/office/drawing/2014/main" id="{6EEA668C-4E86-A646-BB49-CF3D4CC995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3062B8F8-CFAA-994B-9D07-49554C15C82C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29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38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4F3782-BBCE-5B4D-A261-BBDCD1BBA7F8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pic>
        <p:nvPicPr>
          <p:cNvPr id="22532" name="Picture 3" descr="Screen Shot 2018-04-23 at 10.39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215" y="1796995"/>
            <a:ext cx="6113216" cy="336459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EBD10F0-828E-8B4D-8B31-F1D3E822453E}"/>
              </a:ext>
            </a:extLst>
          </p:cNvPr>
          <p:cNvGrpSpPr/>
          <p:nvPr/>
        </p:nvGrpSpPr>
        <p:grpSpPr>
          <a:xfrm>
            <a:off x="493292" y="1529655"/>
            <a:ext cx="1859082" cy="1415613"/>
            <a:chOff x="405957" y="2375435"/>
            <a:chExt cx="2337243" cy="2074736"/>
          </a:xfrm>
        </p:grpSpPr>
        <p:pic>
          <p:nvPicPr>
            <p:cNvPr id="5" name="Picture 4" descr="Screen Shot 2021-01-17 at 11.49.09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957" y="2375435"/>
              <a:ext cx="719655" cy="99106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8" name="Picture 7" descr="Screen Shot 2021-01-17 at 11.55.2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3009" y="2867588"/>
              <a:ext cx="1230191" cy="1089032"/>
            </a:xfrm>
            <a:prstGeom prst="rect">
              <a:avLst/>
            </a:prstGeom>
          </p:spPr>
        </p:pic>
        <p:pic>
          <p:nvPicPr>
            <p:cNvPr id="9" name="Picture 8" descr="Screen Shot 2021-01-17 at 11.49.20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749" y="3452339"/>
              <a:ext cx="712872" cy="997832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 bwMode="auto">
            <a:xfrm>
              <a:off x="898307" y="2674459"/>
              <a:ext cx="1110223" cy="59548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753496" y="3334316"/>
              <a:ext cx="1066779" cy="965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763150" y="3371869"/>
              <a:ext cx="1216418" cy="311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999676" y="3554269"/>
              <a:ext cx="1047471" cy="73496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" name="Rectangle 15">
            <a:extLst>
              <a:ext uri="{FF2B5EF4-FFF2-40B4-BE49-F238E27FC236}">
                <a16:creationId xmlns:a16="http://schemas.microsoft.com/office/drawing/2014/main" id="{648F9D4D-9E86-1449-AE64-1F0B22DD4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92" y="960385"/>
            <a:ext cx="1251676" cy="4063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pl-PL" sz="1400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LHC beams  </a:t>
            </a:r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648F9D4D-9E86-1449-AE64-1F0B22DD4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9071" y="4660020"/>
            <a:ext cx="2658330" cy="340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pl-PL" sz="1400" i="1" dirty="0">
                <a:solidFill>
                  <a:srgbClr val="2D2DB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pl-PL" sz="1400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pl-PL" sz="1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PSI </a:t>
            </a:r>
            <a:r>
              <a:rPr lang="en-US" altLang="pl-PL" sz="1400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Partially stripped Ions </a:t>
            </a:r>
          </a:p>
        </p:txBody>
      </p:sp>
      <p:sp>
        <p:nvSpPr>
          <p:cNvPr id="25" name="Down Arrow 24"/>
          <p:cNvSpPr/>
          <p:nvPr/>
        </p:nvSpPr>
        <p:spPr bwMode="auto">
          <a:xfrm>
            <a:off x="1668866" y="2835457"/>
            <a:ext cx="263044" cy="562060"/>
          </a:xfrm>
          <a:prstGeom prst="downArrow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2" name="Picture 1" descr="Screen Shot 2021-04-14 at 17.28.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935" y="1926737"/>
            <a:ext cx="824448" cy="756592"/>
          </a:xfrm>
          <a:prstGeom prst="rect">
            <a:avLst/>
          </a:prstGeom>
        </p:spPr>
      </p:pic>
      <p:sp>
        <p:nvSpPr>
          <p:cNvPr id="23" name="Titre 1">
            <a:extLst>
              <a:ext uri="{FF2B5EF4-FFF2-40B4-BE49-F238E27FC236}">
                <a16:creationId xmlns:a16="http://schemas.microsoft.com/office/drawing/2014/main" id="{F571508D-2BFA-AB48-B0AD-61317ED54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46" y="143426"/>
            <a:ext cx="8637900" cy="647842"/>
          </a:xfrm>
          <a:solidFill>
            <a:schemeClr val="accent5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sz="2400" dirty="0">
                <a:solidFill>
                  <a:schemeClr val="tx1"/>
                </a:solidFill>
              </a:rPr>
              <a:t>Gamma Factory: </a:t>
            </a:r>
            <a:r>
              <a:rPr lang="en-GB" sz="2400" dirty="0">
                <a:solidFill>
                  <a:schemeClr val="accent6"/>
                </a:solidFill>
              </a:rPr>
              <a:t>novel use of </a:t>
            </a:r>
            <a:r>
              <a:rPr lang="en-GB" sz="2400" b="1" u="sng" dirty="0">
                <a:solidFill>
                  <a:schemeClr val="accent6"/>
                </a:solidFill>
              </a:rPr>
              <a:t>existing</a:t>
            </a:r>
            <a:r>
              <a:rPr lang="en-GB" sz="2400" dirty="0">
                <a:solidFill>
                  <a:schemeClr val="accent6"/>
                </a:solidFill>
              </a:rPr>
              <a:t> CERN’s storage rings</a:t>
            </a:r>
            <a:r>
              <a:rPr lang="en-GB" sz="2400" dirty="0">
                <a:solidFill>
                  <a:schemeClr val="tx1"/>
                </a:solidFill>
              </a:rPr>
              <a:t>    </a:t>
            </a:r>
          </a:p>
        </p:txBody>
      </p:sp>
      <p:pic>
        <p:nvPicPr>
          <p:cNvPr id="6" name="Picture 5" descr="Screen Shot 2021-01-17 at 11.44.2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33" y="3461431"/>
            <a:ext cx="1991082" cy="1682069"/>
          </a:xfrm>
          <a:prstGeom prst="rect">
            <a:avLst/>
          </a:prstGeom>
        </p:spPr>
      </p:pic>
      <p:sp>
        <p:nvSpPr>
          <p:cNvPr id="21" name="Rectangle 15">
            <a:extLst>
              <a:ext uri="{FF2B5EF4-FFF2-40B4-BE49-F238E27FC236}">
                <a16:creationId xmlns:a16="http://schemas.microsoft.com/office/drawing/2014/main" id="{E45BBC23-8C74-0147-9521-FFB0DB4AB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9412" y="960385"/>
            <a:ext cx="6079941" cy="641784"/>
          </a:xfrm>
          <a:prstGeom prst="rect">
            <a:avLst/>
          </a:prstGeom>
          <a:solidFill>
            <a:srgbClr val="F4D4AB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pl-PL" sz="1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Store </a:t>
            </a:r>
            <a:r>
              <a:rPr lang="en-US" altLang="pl-PL" sz="1400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pl-PL" sz="1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atomic beams of partially stripped ions </a:t>
            </a:r>
            <a:r>
              <a:rPr lang="en-US" altLang="pl-PL" sz="1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LHC   </a:t>
            </a:r>
            <a:endParaRPr lang="en-US" altLang="pl-PL" sz="1400" i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pl-PL" sz="1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Collide them with laser pulses </a:t>
            </a:r>
            <a:r>
              <a:rPr lang="en-US" altLang="pl-PL" sz="1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(circulating in Fabry-</a:t>
            </a:r>
            <a:r>
              <a:rPr lang="fr-FR" altLang="pl-PL" sz="1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Pérot</a:t>
            </a:r>
            <a:r>
              <a:rPr lang="en-US" altLang="pl-PL" sz="1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resonators)</a:t>
            </a:r>
          </a:p>
          <a:p>
            <a:pPr>
              <a:defRPr/>
            </a:pPr>
            <a:r>
              <a:rPr lang="en-US" altLang="pl-PL" sz="1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0758B48E-A787-7B42-9492-8EFAB24CF9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73510" y="2290996"/>
            <a:ext cx="1506342" cy="1088922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8779528-EC60-5549-B3E1-3D1CC764FDEA}"/>
              </a:ext>
            </a:extLst>
          </p:cNvPr>
          <p:cNvCxnSpPr>
            <a:cxnSpLocks/>
          </p:cNvCxnSpPr>
          <p:nvPr/>
        </p:nvCxnSpPr>
        <p:spPr bwMode="auto">
          <a:xfrm>
            <a:off x="2634986" y="867035"/>
            <a:ext cx="0" cy="4276465"/>
          </a:xfrm>
          <a:prstGeom prst="line">
            <a:avLst/>
          </a:prstGeom>
          <a:solidFill>
            <a:schemeClr val="accent1"/>
          </a:solidFill>
          <a:ln w="381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A8C4C92-3C2D-8440-909B-1E581B08FA99}"/>
              </a:ext>
            </a:extLst>
          </p:cNvPr>
          <p:cNvSpPr/>
          <p:nvPr/>
        </p:nvSpPr>
        <p:spPr bwMode="auto">
          <a:xfrm>
            <a:off x="4707172" y="4126727"/>
            <a:ext cx="485030" cy="429370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C24D778-C7D3-B847-B542-BD57A9B3232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374152" y="3315661"/>
            <a:ext cx="1333020" cy="1206393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C6A9EA0-C2DB-E04B-A9D2-4369C8F0979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707172" y="2394779"/>
            <a:ext cx="477120" cy="1769967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766898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2">
            <a:extLst>
              <a:ext uri="{FF2B5EF4-FFF2-40B4-BE49-F238E27FC236}">
                <a16:creationId xmlns:a16="http://schemas.microsoft.com/office/drawing/2014/main" id="{6BD98943-7203-CD4F-A946-E51709A408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9803" y="4698363"/>
            <a:ext cx="2125663" cy="3524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DE4C5800-81CB-8D4A-B835-98C742CFCF33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30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18434" name="Titre 1">
            <a:extLst>
              <a:ext uri="{FF2B5EF4-FFF2-40B4-BE49-F238E27FC236}">
                <a16:creationId xmlns:a16="http://schemas.microsoft.com/office/drawing/2014/main" id="{F255113E-87BD-0E41-9944-2B0EC8F2E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948" y="143426"/>
            <a:ext cx="8250541" cy="1042988"/>
          </a:xfrm>
          <a:solidFill>
            <a:schemeClr val="accent5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sz="2400" dirty="0">
                <a:solidFill>
                  <a:schemeClr val="tx1"/>
                </a:solidFill>
              </a:rPr>
              <a:t>A potential place of the </a:t>
            </a:r>
            <a:r>
              <a:rPr lang="en-GB" sz="2400" dirty="0">
                <a:solidFill>
                  <a:srgbClr val="C00000"/>
                </a:solidFill>
              </a:rPr>
              <a:t>Gamma Factory (GF) </a:t>
            </a:r>
            <a:r>
              <a:rPr lang="en-GB" sz="2400" dirty="0">
                <a:solidFill>
                  <a:schemeClr val="tx1"/>
                </a:solidFill>
              </a:rPr>
              <a:t>in the future CERN research programme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ZoneTexte 3">
            <a:extLst>
              <a:ext uri="{FF2B5EF4-FFF2-40B4-BE49-F238E27FC236}">
                <a16:creationId xmlns:a16="http://schemas.microsoft.com/office/drawing/2014/main" id="{28002F32-9A66-AD44-86BE-B5962812F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4" y="1320800"/>
            <a:ext cx="8463325" cy="26583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altLang="pl-PL" sz="1400" i="1" dirty="0">
                <a:solidFill>
                  <a:schemeClr val="tx1"/>
                </a:solidFill>
              </a:rPr>
              <a:t>The </a:t>
            </a:r>
            <a:r>
              <a:rPr lang="en-GB" altLang="pl-PL" sz="1400" b="1" i="1" dirty="0">
                <a:solidFill>
                  <a:schemeClr val="tx1"/>
                </a:solidFill>
              </a:rPr>
              <a:t>next</a:t>
            </a:r>
            <a:r>
              <a:rPr lang="en-GB" altLang="pl-PL" sz="1400" i="1" dirty="0">
                <a:solidFill>
                  <a:schemeClr val="tx1"/>
                </a:solidFill>
              </a:rPr>
              <a:t> CERN </a:t>
            </a:r>
            <a:r>
              <a:rPr lang="en-GB" altLang="pl-PL" sz="1400" b="1" i="1" dirty="0">
                <a:solidFill>
                  <a:schemeClr val="tx1"/>
                </a:solidFill>
              </a:rPr>
              <a:t>high-energy frontier</a:t>
            </a:r>
            <a:r>
              <a:rPr lang="en-GB" altLang="pl-PL" sz="1400" i="1" dirty="0">
                <a:solidFill>
                  <a:schemeClr val="tx1"/>
                </a:solidFill>
              </a:rPr>
              <a:t> project (if ever constructed) may take </a:t>
            </a:r>
            <a:r>
              <a:rPr lang="en-GB" altLang="pl-PL" sz="1400" b="1" i="1" dirty="0">
                <a:solidFill>
                  <a:schemeClr val="tx1"/>
                </a:solidFill>
              </a:rPr>
              <a:t>long time</a:t>
            </a:r>
            <a:r>
              <a:rPr lang="en-GB" altLang="pl-PL" sz="1400" i="1" dirty="0">
                <a:solidFill>
                  <a:schemeClr val="tx1"/>
                </a:solidFill>
              </a:rPr>
              <a:t> to be approved, built and become operational, … </a:t>
            </a:r>
            <a:r>
              <a:rPr lang="en-GB" altLang="pl-PL" sz="1400" i="1" dirty="0">
                <a:solidFill>
                  <a:schemeClr val="accent6"/>
                </a:solidFill>
              </a:rPr>
              <a:t>unlikely before 2050-ties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GB" altLang="pl-PL" sz="1200" i="1" dirty="0">
              <a:solidFill>
                <a:schemeClr val="tx1"/>
              </a:solidFill>
            </a:endParaRP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altLang="pl-PL" sz="1400" i="1" dirty="0">
                <a:solidFill>
                  <a:srgbClr val="FF0000"/>
                </a:solidFill>
              </a:rPr>
              <a:t>The </a:t>
            </a:r>
            <a:r>
              <a:rPr lang="en-GB" altLang="pl-PL" sz="1400" b="1" i="1" dirty="0">
                <a:solidFill>
                  <a:srgbClr val="FF0000"/>
                </a:solidFill>
              </a:rPr>
              <a:t>present</a:t>
            </a:r>
            <a:r>
              <a:rPr lang="en-GB" altLang="pl-PL" sz="1400" i="1" dirty="0">
                <a:solidFill>
                  <a:srgbClr val="FF0000"/>
                </a:solidFill>
              </a:rPr>
              <a:t> LHC </a:t>
            </a:r>
            <a:r>
              <a:rPr lang="en-GB" altLang="pl-PL" sz="1400" b="1" i="1" dirty="0">
                <a:solidFill>
                  <a:srgbClr val="FF0000"/>
                </a:solidFill>
              </a:rPr>
              <a:t>research programme</a:t>
            </a:r>
            <a:r>
              <a:rPr lang="en-GB" altLang="pl-PL" sz="1400" i="1" dirty="0">
                <a:solidFill>
                  <a:srgbClr val="FF0000"/>
                </a:solidFill>
              </a:rPr>
              <a:t> will certainly reach </a:t>
            </a:r>
            <a:r>
              <a:rPr lang="en-GB" altLang="pl-PL" sz="1400" b="1" i="1" dirty="0">
                <a:solidFill>
                  <a:srgbClr val="FF0000"/>
                </a:solidFill>
              </a:rPr>
              <a:t>earlier</a:t>
            </a:r>
            <a:r>
              <a:rPr lang="en-GB" altLang="pl-PL" sz="1400" i="1" dirty="0">
                <a:solidFill>
                  <a:srgbClr val="FF0000"/>
                </a:solidFill>
              </a:rPr>
              <a:t> </a:t>
            </a:r>
            <a:r>
              <a:rPr lang="en-GB" altLang="pl-PL" sz="1400" i="1" dirty="0">
                <a:solidFill>
                  <a:srgbClr val="2D2DB9"/>
                </a:solidFill>
              </a:rPr>
              <a:t>(late 2030-ties?) </a:t>
            </a:r>
            <a:r>
              <a:rPr lang="en-GB" altLang="pl-PL" sz="1400" i="1" dirty="0">
                <a:solidFill>
                  <a:srgbClr val="FF0000"/>
                </a:solidFill>
              </a:rPr>
              <a:t>its discovery </a:t>
            </a:r>
            <a:r>
              <a:rPr lang="en-GB" altLang="pl-PL" sz="1400" b="1" i="1" dirty="0">
                <a:solidFill>
                  <a:srgbClr val="FF0000"/>
                </a:solidFill>
              </a:rPr>
              <a:t>saturation</a:t>
            </a:r>
            <a:r>
              <a:rPr lang="en-GB" altLang="pl-PL" sz="1400" i="1" dirty="0">
                <a:solidFill>
                  <a:srgbClr val="FF0000"/>
                </a:solidFill>
              </a:rPr>
              <a:t> </a:t>
            </a:r>
            <a:r>
              <a:rPr lang="en-GB" altLang="pl-PL" sz="1400" i="1" dirty="0">
                <a:solidFill>
                  <a:schemeClr val="accent6"/>
                </a:solidFill>
              </a:rPr>
              <a:t>(</a:t>
            </a:r>
            <a:r>
              <a:rPr lang="en-GB" altLang="pl-PL" sz="1400" i="1" dirty="0">
                <a:solidFill>
                  <a:srgbClr val="2D2DB9"/>
                </a:solidFill>
              </a:rPr>
              <a:t>L</a:t>
            </a:r>
            <a:r>
              <a:rPr lang="en-GB" altLang="pl-PL" sz="1400" i="1" baseline="-25000" dirty="0">
                <a:solidFill>
                  <a:srgbClr val="2D2DB9"/>
                </a:solidFill>
              </a:rPr>
              <a:t>int </a:t>
            </a:r>
            <a:r>
              <a:rPr lang="en-GB" altLang="pl-PL" sz="1400" i="1" dirty="0">
                <a:solidFill>
                  <a:srgbClr val="2D2DB9"/>
                </a:solidFill>
              </a:rPr>
              <a:t>~ 0.5L</a:t>
            </a:r>
            <a:r>
              <a:rPr lang="en-GB" altLang="pl-PL" sz="1400" i="1" baseline="-25000" dirty="0">
                <a:solidFill>
                  <a:srgbClr val="2D2DB9"/>
                </a:solidFill>
              </a:rPr>
              <a:t>goal</a:t>
            </a:r>
            <a:r>
              <a:rPr lang="en-GB" altLang="pl-PL" sz="1400" i="1" dirty="0">
                <a:solidFill>
                  <a:srgbClr val="2D2DB9"/>
                </a:solidFill>
              </a:rPr>
              <a:t>)</a:t>
            </a:r>
            <a:r>
              <a:rPr lang="en-GB" altLang="pl-PL" sz="1400" i="1" baseline="-25000" dirty="0">
                <a:solidFill>
                  <a:srgbClr val="2D2DB9"/>
                </a:solidFill>
              </a:rPr>
              <a:t> </a:t>
            </a:r>
            <a:r>
              <a:rPr lang="en-GB" altLang="pl-PL" sz="1400" i="1" dirty="0">
                <a:solidFill>
                  <a:srgbClr val="2D2DB9"/>
                </a:solidFill>
              </a:rPr>
              <a:t> </a:t>
            </a:r>
            <a:r>
              <a:rPr lang="en-GB" altLang="pl-PL" sz="1400" i="1" dirty="0">
                <a:solidFill>
                  <a:schemeClr val="tx1"/>
                </a:solidFill>
              </a:rPr>
              <a:t>--  little physics gain by a simple extending its pp/pA/AA running time</a:t>
            </a:r>
            <a:r>
              <a:rPr lang="en-GB" altLang="pl-PL" sz="1200" i="1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GB" altLang="pl-PL" sz="1200" i="1" dirty="0">
              <a:solidFill>
                <a:srgbClr val="FF0000"/>
              </a:solidFill>
            </a:endParaRP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altLang="pl-PL" sz="1400" i="1" dirty="0">
                <a:solidFill>
                  <a:schemeClr val="tx1"/>
                </a:solidFill>
              </a:rPr>
              <a:t>A strong </a:t>
            </a:r>
            <a:r>
              <a:rPr lang="en-GB" altLang="pl-PL" sz="1400" b="1" i="1" dirty="0">
                <a:solidFill>
                  <a:schemeClr val="tx1"/>
                </a:solidFill>
              </a:rPr>
              <a:t>need</a:t>
            </a:r>
            <a:r>
              <a:rPr lang="en-GB" altLang="pl-PL" sz="1400" i="1" dirty="0">
                <a:solidFill>
                  <a:schemeClr val="tx1"/>
                </a:solidFill>
              </a:rPr>
              <a:t> will certainly arise for a </a:t>
            </a:r>
            <a:r>
              <a:rPr lang="en-GB" altLang="pl-PL" sz="1400" b="1" i="1" dirty="0">
                <a:solidFill>
                  <a:schemeClr val="tx1"/>
                </a:solidFill>
              </a:rPr>
              <a:t>novel</a:t>
            </a:r>
            <a:r>
              <a:rPr lang="en-GB" altLang="pl-PL" sz="1400" i="1" dirty="0">
                <a:solidFill>
                  <a:schemeClr val="tx1"/>
                </a:solidFill>
              </a:rPr>
              <a:t> multidisciplinary programme which could </a:t>
            </a:r>
            <a:r>
              <a:rPr lang="en-GB" altLang="pl-PL" sz="1400" b="1" i="1" dirty="0">
                <a:solidFill>
                  <a:schemeClr val="tx1"/>
                </a:solidFill>
              </a:rPr>
              <a:t>re-use</a:t>
            </a:r>
            <a:r>
              <a:rPr lang="en-GB" altLang="pl-PL" sz="1400" i="1" dirty="0">
                <a:solidFill>
                  <a:schemeClr val="tx1"/>
                </a:solidFill>
              </a:rPr>
              <a:t> (</a:t>
            </a:r>
            <a:r>
              <a:rPr lang="en-GB" altLang="en-GB" sz="1400" i="1" dirty="0">
                <a:solidFill>
                  <a:schemeClr val="tx1"/>
                </a:solidFill>
              </a:rPr>
              <a:t>“</a:t>
            </a:r>
            <a:r>
              <a:rPr lang="en-GB" altLang="pl-PL" sz="1400" i="1" dirty="0">
                <a:solidFill>
                  <a:schemeClr val="tx1"/>
                </a:solidFill>
              </a:rPr>
              <a:t>co-use</a:t>
            </a:r>
            <a:r>
              <a:rPr lang="en-GB" altLang="en-GB" sz="1400" i="1" dirty="0">
                <a:solidFill>
                  <a:schemeClr val="tx1"/>
                </a:solidFill>
              </a:rPr>
              <a:t>”</a:t>
            </a:r>
            <a:r>
              <a:rPr lang="en-GB" altLang="pl-PL" sz="1400" i="1" dirty="0">
                <a:solidFill>
                  <a:schemeClr val="tx1"/>
                </a:solidFill>
              </a:rPr>
              <a:t>) </a:t>
            </a:r>
            <a:r>
              <a:rPr lang="en-GB" altLang="pl-PL" sz="1400" i="1" dirty="0">
                <a:solidFill>
                  <a:srgbClr val="FF0000"/>
                </a:solidFill>
              </a:rPr>
              <a:t>the </a:t>
            </a:r>
            <a:r>
              <a:rPr lang="en-GB" altLang="pl-PL" sz="1400" b="1" i="1" dirty="0">
                <a:solidFill>
                  <a:srgbClr val="FF0000"/>
                </a:solidFill>
              </a:rPr>
              <a:t>existing</a:t>
            </a:r>
            <a:r>
              <a:rPr lang="en-GB" altLang="pl-PL" sz="1400" i="1" dirty="0">
                <a:solidFill>
                  <a:srgbClr val="FF0000"/>
                </a:solidFill>
              </a:rPr>
              <a:t> CERN facilities </a:t>
            </a:r>
            <a:r>
              <a:rPr lang="en-GB" altLang="pl-PL" sz="1400" i="1" dirty="0">
                <a:solidFill>
                  <a:srgbClr val="2D2DB9"/>
                </a:solidFill>
              </a:rPr>
              <a:t>(including LHC) </a:t>
            </a:r>
            <a:r>
              <a:rPr lang="en-GB" altLang="pl-PL" sz="1400" i="1" dirty="0">
                <a:solidFill>
                  <a:srgbClr val="000000"/>
                </a:solidFill>
              </a:rPr>
              <a:t>in </a:t>
            </a:r>
            <a:r>
              <a:rPr lang="en-GB" altLang="pl-PL" sz="1400" b="1" i="1" dirty="0">
                <a:solidFill>
                  <a:srgbClr val="000000"/>
                </a:solidFill>
              </a:rPr>
              <a:t>ways</a:t>
            </a:r>
            <a:r>
              <a:rPr lang="en-GB" altLang="pl-PL" sz="1400" i="1" dirty="0">
                <a:solidFill>
                  <a:srgbClr val="000000"/>
                </a:solidFill>
              </a:rPr>
              <a:t> and at </a:t>
            </a:r>
            <a:r>
              <a:rPr lang="en-GB" altLang="pl-PL" sz="1400" b="1" i="1" dirty="0">
                <a:solidFill>
                  <a:srgbClr val="000000"/>
                </a:solidFill>
              </a:rPr>
              <a:t>levels</a:t>
            </a:r>
            <a:r>
              <a:rPr lang="en-GB" altLang="pl-PL" sz="1400" i="1" dirty="0">
                <a:solidFill>
                  <a:srgbClr val="000000"/>
                </a:solidFill>
              </a:rPr>
              <a:t> that were </a:t>
            </a:r>
            <a:r>
              <a:rPr lang="en-GB" altLang="pl-PL" sz="1400" b="1" i="1" dirty="0">
                <a:solidFill>
                  <a:srgbClr val="000000"/>
                </a:solidFill>
              </a:rPr>
              <a:t>not</a:t>
            </a:r>
            <a:r>
              <a:rPr lang="en-GB" altLang="pl-PL" sz="1400" i="1" dirty="0">
                <a:solidFill>
                  <a:srgbClr val="000000"/>
                </a:solidFill>
              </a:rPr>
              <a:t> necessarily </a:t>
            </a:r>
            <a:r>
              <a:rPr lang="en-GB" altLang="pl-PL" sz="1400" b="1" i="1" dirty="0">
                <a:solidFill>
                  <a:srgbClr val="000000"/>
                </a:solidFill>
              </a:rPr>
              <a:t>thought</a:t>
            </a:r>
            <a:r>
              <a:rPr lang="en-GB" altLang="pl-PL" sz="1400" i="1" dirty="0">
                <a:solidFill>
                  <a:srgbClr val="000000"/>
                </a:solidFill>
              </a:rPr>
              <a:t> of when the machines were </a:t>
            </a:r>
            <a:r>
              <a:rPr lang="en-GB" altLang="pl-PL" sz="1400" b="1" i="1" dirty="0">
                <a:solidFill>
                  <a:srgbClr val="000000"/>
                </a:solidFill>
              </a:rPr>
              <a:t>designed, </a:t>
            </a:r>
            <a:r>
              <a:rPr lang="en-GB" altLang="pl-PL" sz="1400" i="1" dirty="0">
                <a:solidFill>
                  <a:srgbClr val="FF0000"/>
                </a:solidFill>
              </a:rPr>
              <a:t>by a broad scientific communities 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n-GB" altLang="pl-PL" sz="1400" b="1" i="1" dirty="0">
              <a:solidFill>
                <a:srgbClr val="FF0000"/>
              </a:solidFill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B77A062B-AC1F-1244-8BB6-C1101E123B21}"/>
              </a:ext>
            </a:extLst>
          </p:cNvPr>
          <p:cNvSpPr txBox="1"/>
          <p:nvPr/>
        </p:nvSpPr>
        <p:spPr>
          <a:xfrm>
            <a:off x="266131" y="3746339"/>
            <a:ext cx="8202305" cy="1126975"/>
          </a:xfrm>
          <a:prstGeom prst="rect">
            <a:avLst/>
          </a:prstGeom>
          <a:solidFill>
            <a:srgbClr val="F4D4AB"/>
          </a:solidFill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400" b="1" i="1" dirty="0">
                <a:solidFill>
                  <a:schemeClr val="accent6"/>
                </a:solidFill>
              </a:rPr>
              <a:t>The Gamma Factory</a:t>
            </a:r>
            <a:r>
              <a:rPr lang="en-GB" altLang="pl-PL" sz="1400" i="1" dirty="0">
                <a:solidFill>
                  <a:schemeClr val="accent6"/>
                </a:solidFill>
              </a:rPr>
              <a:t> research programme could fulfil such a role. </a:t>
            </a:r>
            <a:r>
              <a:rPr lang="en-US" altLang="pl-PL" sz="1400" i="1" dirty="0">
                <a:solidFill>
                  <a:schemeClr val="accent6"/>
                </a:solidFill>
              </a:rPr>
              <a:t>It can exploit </a:t>
            </a:r>
            <a:r>
              <a:rPr lang="en-US" altLang="pl-PL" sz="1400" b="1" i="1" dirty="0">
                <a:solidFill>
                  <a:schemeClr val="accent6"/>
                </a:solidFill>
              </a:rPr>
              <a:t>the existing</a:t>
            </a:r>
            <a:r>
              <a:rPr lang="en-US" altLang="pl-PL" sz="1400" i="1" dirty="0">
                <a:solidFill>
                  <a:schemeClr val="accent6"/>
                </a:solidFill>
              </a:rPr>
              <a:t> </a:t>
            </a:r>
            <a:r>
              <a:rPr lang="en-US" altLang="pl-PL" sz="1400" b="1" i="1" dirty="0">
                <a:solidFill>
                  <a:schemeClr val="accent6"/>
                </a:solidFill>
              </a:rPr>
              <a:t>world unique opportunities </a:t>
            </a:r>
            <a:r>
              <a:rPr lang="en-US" altLang="pl-PL" sz="1400" i="1" dirty="0">
                <a:solidFill>
                  <a:schemeClr val="accent6"/>
                </a:solidFill>
              </a:rPr>
              <a:t>offered by the CERN accelerator complex and CERN</a:t>
            </a:r>
            <a:r>
              <a:rPr lang="en-US" altLang="en-GB" sz="1400" i="1" dirty="0">
                <a:solidFill>
                  <a:schemeClr val="accent6"/>
                </a:solidFill>
              </a:rPr>
              <a:t>’</a:t>
            </a:r>
            <a:r>
              <a:rPr lang="en-US" altLang="pl-PL" sz="1400" i="1" dirty="0">
                <a:solidFill>
                  <a:schemeClr val="accent6"/>
                </a:solidFill>
              </a:rPr>
              <a:t>s scientific infrastructure </a:t>
            </a:r>
            <a:r>
              <a:rPr lang="en-US" altLang="pl-PL" sz="1400" b="1" i="1" dirty="0">
                <a:solidFill>
                  <a:schemeClr val="accent6"/>
                </a:solidFill>
              </a:rPr>
              <a:t>(not available elsewhere</a:t>
            </a:r>
            <a:r>
              <a:rPr lang="en-US" altLang="pl-PL" sz="1400" i="1" dirty="0">
                <a:solidFill>
                  <a:schemeClr val="accent6"/>
                </a:solidFill>
              </a:rPr>
              <a:t>) to conduct new,  diverse,  and vibrant research in particle, nuclear, atomic, fundamental, applied physics, and astrophysics  </a:t>
            </a:r>
            <a:r>
              <a:rPr lang="en-US" altLang="pl-PL" sz="1400" b="1" i="1" dirty="0">
                <a:solidFill>
                  <a:srgbClr val="FF0000"/>
                </a:solidFill>
              </a:rPr>
              <a:t>with novel  research  tools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re 1">
            <a:extLst>
              <a:ext uri="{FF2B5EF4-FFF2-40B4-BE49-F238E27FC236}">
                <a16:creationId xmlns:a16="http://schemas.microsoft.com/office/drawing/2014/main" id="{12FCD719-9FF4-1146-8F60-9CAE91BE4D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5995" y="130337"/>
            <a:ext cx="8584005" cy="936990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/>
          <a:p>
            <a:pPr lvl="1"/>
            <a:r>
              <a:rPr lang="en-GB" altLang="pl-PL" sz="2800" dirty="0">
                <a:solidFill>
                  <a:schemeClr val="tx1"/>
                </a:solidFill>
              </a:rPr>
              <a:t>Concepts and tools </a:t>
            </a:r>
          </a:p>
        </p:txBody>
      </p:sp>
      <p:pic>
        <p:nvPicPr>
          <p:cNvPr id="5" name="Picture 4" descr="Screen Shot 2020-11-10 at 18.13.09.png">
            <a:extLst>
              <a:ext uri="{FF2B5EF4-FFF2-40B4-BE49-F238E27FC236}">
                <a16:creationId xmlns:a16="http://schemas.microsoft.com/office/drawing/2014/main" id="{62146E41-A110-7E43-A120-AF1EA6E84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411" y="1161112"/>
            <a:ext cx="1223932" cy="179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lanetario-de-copernico-orreria-800x800.jpeg">
            <a:extLst>
              <a:ext uri="{FF2B5EF4-FFF2-40B4-BE49-F238E27FC236}">
                <a16:creationId xmlns:a16="http://schemas.microsoft.com/office/drawing/2014/main" id="{14A23072-E8BA-E844-9634-6BE92FA52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08"/>
          <a:stretch>
            <a:fillRect/>
          </a:stretch>
        </p:blipFill>
        <p:spPr bwMode="auto">
          <a:xfrm>
            <a:off x="6655417" y="1129239"/>
            <a:ext cx="2131210" cy="17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Screen Shot 2020-11-17 at 21.06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239" y="3297243"/>
            <a:ext cx="4064280" cy="17159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Screen Shot 2020-11-17 at 21.13.2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73"/>
          <a:stretch>
            <a:fillRect/>
          </a:stretch>
        </p:blipFill>
        <p:spPr bwMode="auto">
          <a:xfrm>
            <a:off x="6440025" y="3320906"/>
            <a:ext cx="1829289" cy="17054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Screen Shot 2021-08-20 at 10.31.4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93" y="1207541"/>
            <a:ext cx="2057538" cy="1807761"/>
          </a:xfrm>
          <a:prstGeom prst="rect">
            <a:avLst/>
          </a:prstGeom>
        </p:spPr>
      </p:pic>
      <p:sp>
        <p:nvSpPr>
          <p:cNvPr id="4" name="Left-Right Arrow 3"/>
          <p:cNvSpPr/>
          <p:nvPr/>
        </p:nvSpPr>
        <p:spPr bwMode="auto">
          <a:xfrm>
            <a:off x="3880028" y="1866675"/>
            <a:ext cx="964402" cy="319187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325995" y="3164708"/>
            <a:ext cx="8278924" cy="67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2D2DB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53095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51CA7FE-C1F3-3840-A5A9-EC12F778F37A}" type="slidenum">
              <a:rPr lang="en-GB" altLang="pl-PL" smtClean="0"/>
              <a:pPr>
                <a:defRPr/>
              </a:pPr>
              <a:t>32</a:t>
            </a:fld>
            <a:endParaRPr lang="en-GB" altLang="pl-PL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62605" y="250156"/>
            <a:ext cx="7898525" cy="860135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/>
          <a:p>
            <a:pPr lvl="1">
              <a:defRPr/>
            </a:pPr>
            <a:r>
              <a:rPr lang="en-GB" altLang="pl-PL" sz="2400" i="1" dirty="0">
                <a:solidFill>
                  <a:schemeClr val="tx1"/>
                </a:solidFill>
              </a:rPr>
              <a:t>A vision of the LHC operation mode </a:t>
            </a:r>
            <a:br>
              <a:rPr lang="en-GB" altLang="pl-PL" sz="2400" i="1" dirty="0">
                <a:solidFill>
                  <a:schemeClr val="tx1"/>
                </a:solidFill>
              </a:rPr>
            </a:br>
            <a:r>
              <a:rPr lang="en-GB" altLang="pl-PL" sz="2400" i="1" dirty="0">
                <a:solidFill>
                  <a:schemeClr val="tx1"/>
                </a:solidFill>
              </a:rPr>
              <a:t>in in the post-HL-LHC phase     </a:t>
            </a:r>
            <a:r>
              <a:rPr lang="en-GB" altLang="pl-PL" sz="2400" b="1" i="1" dirty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1" name="Picture 30" descr="Graphical user interface&#10;&#10;Description automatically generated">
            <a:extLst>
              <a:ext uri="{FF2B5EF4-FFF2-40B4-BE49-F238E27FC236}">
                <a16:creationId xmlns:a16="http://schemas.microsoft.com/office/drawing/2014/main" id="{09F455B0-1009-F04D-A3D8-784260EDE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05" y="1246212"/>
            <a:ext cx="7898525" cy="352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05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2">
            <a:extLst>
              <a:ext uri="{FF2B5EF4-FFF2-40B4-BE49-F238E27FC236}">
                <a16:creationId xmlns:a16="http://schemas.microsoft.com/office/drawing/2014/main" id="{E1B6347C-CF95-5B47-8A11-4EF783CB2A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89EA4BF8-93DE-644B-946A-49E8EA4C7E92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24578" name="Titre 1">
            <a:extLst>
              <a:ext uri="{FF2B5EF4-FFF2-40B4-BE49-F238E27FC236}">
                <a16:creationId xmlns:a16="http://schemas.microsoft.com/office/drawing/2014/main" id="{2D5594F9-7C6F-8A46-A292-A4476809E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909" y="349250"/>
            <a:ext cx="8032755" cy="698500"/>
          </a:xfrm>
          <a:solidFill>
            <a:srgbClr val="AAE2CA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pl-PL" sz="2400" dirty="0">
                <a:solidFill>
                  <a:schemeClr val="tx1"/>
                </a:solidFill>
              </a:rPr>
              <a:t>Principal Gamma Factory research tools </a:t>
            </a:r>
            <a:endParaRPr lang="en-GB" altLang="pl-PL" sz="2400" dirty="0">
              <a:solidFill>
                <a:srgbClr val="2D2DB9"/>
              </a:solidFill>
            </a:endParaRPr>
          </a:p>
        </p:txBody>
      </p:sp>
      <p:sp>
        <p:nvSpPr>
          <p:cNvPr id="5" name="ZoneTexte 3">
            <a:extLst>
              <a:ext uri="{FF2B5EF4-FFF2-40B4-BE49-F238E27FC236}">
                <a16:creationId xmlns:a16="http://schemas.microsoft.com/office/drawing/2014/main" id="{054D4BF7-8E54-2040-B6F2-674BEFD05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0" y="996952"/>
            <a:ext cx="8223250" cy="40759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i="1" dirty="0">
                <a:solidFill>
                  <a:srgbClr val="000090"/>
                </a:solidFill>
                <a:cs typeface="msgothic" charset="0"/>
              </a:rPr>
              <a:t> </a:t>
            </a: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sz="1600" i="1" dirty="0">
                <a:solidFill>
                  <a:srgbClr val="2D2DB9"/>
                </a:solidFill>
              </a:rPr>
              <a:t>Atomic traps of highly charged,  cold  atoms </a:t>
            </a: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endParaRPr lang="en-GB" sz="1600" i="1" dirty="0">
              <a:solidFill>
                <a:srgbClr val="2D2DB9"/>
              </a:solidFill>
            </a:endParaRP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sz="1600" i="1" dirty="0">
                <a:solidFill>
                  <a:srgbClr val="FF0000"/>
                </a:solidFill>
              </a:rPr>
              <a:t>High intensity photon(</a:t>
            </a:r>
            <a:r>
              <a:rPr lang="en-GB" sz="1600" b="1" i="1" dirty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GB" sz="1600" i="1" dirty="0">
                <a:solidFill>
                  <a:srgbClr val="FF0000"/>
                </a:solidFill>
              </a:rPr>
              <a:t>)-beams</a:t>
            </a: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endParaRPr lang="en-GB" sz="1600" i="1" dirty="0">
              <a:solidFill>
                <a:srgbClr val="2D2DB9"/>
              </a:solidFill>
            </a:endParaRP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sz="1600" i="1" dirty="0">
                <a:solidFill>
                  <a:srgbClr val="FF0000"/>
                </a:solidFill>
              </a:rPr>
              <a:t>Laser-light based cooling methods of high-energy hadronic beams </a:t>
            </a: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endParaRPr lang="en-GB" sz="1600" i="1" dirty="0">
              <a:solidFill>
                <a:srgbClr val="FF0000"/>
              </a:solidFill>
            </a:endParaRP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/>
              <a:defRPr/>
            </a:pPr>
            <a:r>
              <a:rPr lang="en-GB" sz="1600" i="1" dirty="0">
                <a:solidFill>
                  <a:srgbClr val="2D2DB9"/>
                </a:solidFill>
              </a:rPr>
              <a:t>High-intensity beams of polarised electrons, polarised positrons, polarised muons, neutrinos, neutrons and radioactive ions</a:t>
            </a: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 startAt="5"/>
              <a:defRPr/>
            </a:pPr>
            <a:endParaRPr lang="en-GB" sz="1600" i="1" dirty="0">
              <a:solidFill>
                <a:srgbClr val="2D2DB9"/>
              </a:solidFill>
            </a:endParaRP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 startAt="5"/>
              <a:defRPr/>
            </a:pPr>
            <a:r>
              <a:rPr lang="en-GB" sz="1600" i="1" dirty="0">
                <a:solidFill>
                  <a:srgbClr val="2D2DB9"/>
                </a:solidFill>
              </a:rPr>
              <a:t>Electron beam for ep collisions in the LHC interaction points</a:t>
            </a: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 startAt="5"/>
              <a:defRPr/>
            </a:pPr>
            <a:endParaRPr lang="en-GB" sz="1600" i="1" dirty="0">
              <a:solidFill>
                <a:srgbClr val="2D2DB9"/>
              </a:solidFill>
            </a:endParaRPr>
          </a:p>
          <a:p>
            <a:pPr lvl="1" indent="-34290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+mj-lt"/>
              <a:buAutoNum type="arabicPeriod" startAt="5"/>
              <a:defRPr/>
            </a:pPr>
            <a:r>
              <a:rPr lang="en-GB" sz="1600" i="1" dirty="0">
                <a:solidFill>
                  <a:srgbClr val="2D2DB9"/>
                </a:solidFill>
              </a:rPr>
              <a:t>Low emittance beams and electron source for plasma Wakefield acceleration</a:t>
            </a:r>
          </a:p>
        </p:txBody>
      </p:sp>
    </p:spTree>
    <p:extLst>
      <p:ext uri="{BB962C8B-B14F-4D97-AF65-F5344CB8AC3E}">
        <p14:creationId xmlns:p14="http://schemas.microsoft.com/office/powerpoint/2010/main" val="1336707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u numéro de diapositive 3">
            <a:extLst>
              <a:ext uri="{FF2B5EF4-FFF2-40B4-BE49-F238E27FC236}">
                <a16:creationId xmlns:a16="http://schemas.microsoft.com/office/drawing/2014/main" id="{A5624B45-A386-FC47-973B-31C71A521B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20680B7C-7671-3245-8977-54746D0AB4FA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GB" altLang="pl-PL" sz="1400">
              <a:cs typeface="Arial" panose="020B0604020202020204" pitchFamily="34" charset="0"/>
            </a:endParaRPr>
          </a:p>
        </p:txBody>
      </p:sp>
      <p:sp>
        <p:nvSpPr>
          <p:cNvPr id="32770" name="Rectangle 4">
            <a:extLst>
              <a:ext uri="{FF2B5EF4-FFF2-40B4-BE49-F238E27FC236}">
                <a16:creationId xmlns:a16="http://schemas.microsoft.com/office/drawing/2014/main" id="{CACEBED6-5B77-064D-BC0B-4602B9375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00" y="266699"/>
            <a:ext cx="8158163" cy="674801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2400" dirty="0">
                <a:solidFill>
                  <a:schemeClr val="tx1"/>
                </a:solidFill>
              </a:rPr>
              <a:t>Gamma Factory photon beam </a:t>
            </a:r>
            <a:endParaRPr lang="en-GB" altLang="pl-PL" sz="2400" dirty="0">
              <a:solidFill>
                <a:srgbClr val="2D2DB9"/>
              </a:solidFill>
            </a:endParaRPr>
          </a:p>
        </p:txBody>
      </p:sp>
      <p:grpSp>
        <p:nvGrpSpPr>
          <p:cNvPr id="32771" name="Group 1">
            <a:extLst>
              <a:ext uri="{FF2B5EF4-FFF2-40B4-BE49-F238E27FC236}">
                <a16:creationId xmlns:a16="http://schemas.microsoft.com/office/drawing/2014/main" id="{154C80F2-EB4A-EB4B-9858-6C751A927337}"/>
              </a:ext>
            </a:extLst>
          </p:cNvPr>
          <p:cNvGrpSpPr>
            <a:grpSpLocks/>
          </p:cNvGrpSpPr>
          <p:nvPr/>
        </p:nvGrpSpPr>
        <p:grpSpPr bwMode="auto">
          <a:xfrm>
            <a:off x="473076" y="1281115"/>
            <a:ext cx="8134350" cy="1108075"/>
            <a:chOff x="131763" y="2736850"/>
            <a:chExt cx="8891587" cy="1652588"/>
          </a:xfrm>
        </p:grpSpPr>
        <p:sp>
          <p:nvSpPr>
            <p:cNvPr id="32775" name="Line 6">
              <a:extLst>
                <a:ext uri="{FF2B5EF4-FFF2-40B4-BE49-F238E27FC236}">
                  <a16:creationId xmlns:a16="http://schemas.microsoft.com/office/drawing/2014/main" id="{427CA53A-4DF6-3648-80C5-6374F5FCB4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2256" y="3146445"/>
              <a:ext cx="12216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32776" name="Line 7">
              <a:extLst>
                <a:ext uri="{FF2B5EF4-FFF2-40B4-BE49-F238E27FC236}">
                  <a16:creationId xmlns:a16="http://schemas.microsoft.com/office/drawing/2014/main" id="{7B53F213-788C-0E42-85E9-1A101777C9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2256" y="2762893"/>
              <a:ext cx="0" cy="16052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32777" name="Line 9">
              <a:extLst>
                <a:ext uri="{FF2B5EF4-FFF2-40B4-BE49-F238E27FC236}">
                  <a16:creationId xmlns:a16="http://schemas.microsoft.com/office/drawing/2014/main" id="{B5CB45A4-C2A9-D64B-9538-1ADFAB3B40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783" y="3726509"/>
              <a:ext cx="754847" cy="0"/>
            </a:xfrm>
            <a:prstGeom prst="line">
              <a:avLst/>
            </a:prstGeom>
            <a:noFill/>
            <a:ln w="38100">
              <a:solidFill>
                <a:srgbClr val="0074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32778" name="Line 10">
              <a:extLst>
                <a:ext uri="{FF2B5EF4-FFF2-40B4-BE49-F238E27FC236}">
                  <a16:creationId xmlns:a16="http://schemas.microsoft.com/office/drawing/2014/main" id="{1A0E5EDA-9B4A-554B-964C-2C3EE2814B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783" y="4176354"/>
              <a:ext cx="754847" cy="0"/>
            </a:xfrm>
            <a:prstGeom prst="line">
              <a:avLst/>
            </a:prstGeom>
            <a:noFill/>
            <a:ln w="38100">
              <a:solidFill>
                <a:srgbClr val="0074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32779" name="Line 11">
              <a:extLst>
                <a:ext uri="{FF2B5EF4-FFF2-40B4-BE49-F238E27FC236}">
                  <a16:creationId xmlns:a16="http://schemas.microsoft.com/office/drawing/2014/main" id="{4BEC5641-3875-7D45-9D49-7A3A55E522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783" y="3468439"/>
              <a:ext cx="754847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32780" name="Line 12">
              <a:extLst>
                <a:ext uri="{FF2B5EF4-FFF2-40B4-BE49-F238E27FC236}">
                  <a16:creationId xmlns:a16="http://schemas.microsoft.com/office/drawing/2014/main" id="{E97D99BA-8AB6-844E-A369-EBB905A644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783" y="3340588"/>
              <a:ext cx="754847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l-PL"/>
            </a:p>
          </p:txBody>
        </p:sp>
        <p:sp>
          <p:nvSpPr>
            <p:cNvPr id="32781" name="Rectangle 13">
              <a:extLst>
                <a:ext uri="{FF2B5EF4-FFF2-40B4-BE49-F238E27FC236}">
                  <a16:creationId xmlns:a16="http://schemas.microsoft.com/office/drawing/2014/main" id="{3CC2AAE2-8A30-644C-977E-1E93A6707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783" y="3146445"/>
              <a:ext cx="754847" cy="130219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pl-PL" altLang="pl-PL" sz="1800"/>
            </a:p>
          </p:txBody>
        </p:sp>
        <p:sp>
          <p:nvSpPr>
            <p:cNvPr id="32782" name="Rectangle 14">
              <a:extLst>
                <a:ext uri="{FF2B5EF4-FFF2-40B4-BE49-F238E27FC236}">
                  <a16:creationId xmlns:a16="http://schemas.microsoft.com/office/drawing/2014/main" id="{E9B2183D-BA8F-3D41-B39D-F0473DBE9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255" y="4112428"/>
              <a:ext cx="232528" cy="127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pl-PL" sz="1200" b="1">
                  <a:solidFill>
                    <a:srgbClr val="007400"/>
                  </a:solidFill>
                </a:rPr>
                <a:t>n=1</a:t>
              </a:r>
              <a:endParaRPr lang="fr-FR" altLang="pl-PL" sz="1200" b="1">
                <a:solidFill>
                  <a:srgbClr val="007400"/>
                </a:solidFill>
              </a:endParaRPr>
            </a:p>
          </p:txBody>
        </p:sp>
        <p:sp>
          <p:nvSpPr>
            <p:cNvPr id="32783" name="Rectangle 15">
              <a:extLst>
                <a:ext uri="{FF2B5EF4-FFF2-40B4-BE49-F238E27FC236}">
                  <a16:creationId xmlns:a16="http://schemas.microsoft.com/office/drawing/2014/main" id="{2B31C652-8170-5A47-B09F-F358AF80C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255" y="3662583"/>
              <a:ext cx="232528" cy="127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pl-PL" sz="1200" b="1">
                  <a:solidFill>
                    <a:srgbClr val="007400"/>
                  </a:solidFill>
                </a:rPr>
                <a:t>n=2</a:t>
              </a:r>
              <a:endParaRPr lang="fr-FR" altLang="pl-PL" sz="1200" b="1">
                <a:solidFill>
                  <a:srgbClr val="007400"/>
                </a:solidFill>
              </a:endParaRPr>
            </a:p>
          </p:txBody>
        </p:sp>
        <p:sp>
          <p:nvSpPr>
            <p:cNvPr id="32784" name="Rectangle 19">
              <a:extLst>
                <a:ext uri="{FF2B5EF4-FFF2-40B4-BE49-F238E27FC236}">
                  <a16:creationId xmlns:a16="http://schemas.microsoft.com/office/drawing/2014/main" id="{8C1F2529-F839-0048-A0B8-2A17C4D8F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72" y="3084887"/>
              <a:ext cx="872846" cy="191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pl-PL" sz="1200" b="1" i="1">
                  <a:solidFill>
                    <a:schemeClr val="tx1"/>
                  </a:solidFill>
                </a:rPr>
                <a:t>E=0</a:t>
              </a:r>
              <a:endParaRPr lang="fr-FR" altLang="pl-PL" sz="1200" b="1" i="1" baseline="30000">
                <a:solidFill>
                  <a:schemeClr val="tx1"/>
                </a:solidFill>
              </a:endParaRPr>
            </a:p>
          </p:txBody>
        </p:sp>
        <p:sp>
          <p:nvSpPr>
            <p:cNvPr id="32785" name="Oval 56">
              <a:extLst>
                <a:ext uri="{FF2B5EF4-FFF2-40B4-BE49-F238E27FC236}">
                  <a16:creationId xmlns:a16="http://schemas.microsoft.com/office/drawing/2014/main" id="{471D27FA-9C7E-6849-AAC0-CE6EB325D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222" y="4100590"/>
              <a:ext cx="140558" cy="13258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lnSpc>
                  <a:spcPct val="12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defTabSz="457200" eaLnBrk="0" fontAlgn="base" hangingPunct="0">
                <a:lnSpc>
                  <a:spcPct val="12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pl-PL" altLang="pl-PL" sz="1800"/>
            </a:p>
          </p:txBody>
        </p:sp>
        <p:grpSp>
          <p:nvGrpSpPr>
            <p:cNvPr id="32786" name="Group 78">
              <a:extLst>
                <a:ext uri="{FF2B5EF4-FFF2-40B4-BE49-F238E27FC236}">
                  <a16:creationId xmlns:a16="http://schemas.microsoft.com/office/drawing/2014/main" id="{7CAFA84E-BF58-634C-945E-3C431502F4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763" y="3529013"/>
              <a:ext cx="1068387" cy="615950"/>
              <a:chOff x="83" y="2223"/>
              <a:chExt cx="673" cy="388"/>
            </a:xfrm>
          </p:grpSpPr>
          <p:pic>
            <p:nvPicPr>
              <p:cNvPr id="32817" name="Picture 61" descr="Picture 12">
                <a:extLst>
                  <a:ext uri="{FF2B5EF4-FFF2-40B4-BE49-F238E27FC236}">
                    <a16:creationId xmlns:a16="http://schemas.microsoft.com/office/drawing/2014/main" id="{9E43E056-D9A2-F344-A588-2E0D6DB16F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70" t="47708" r="56682" b="35312"/>
              <a:stretch>
                <a:fillRect/>
              </a:stretch>
            </p:blipFill>
            <p:spPr bwMode="auto">
              <a:xfrm>
                <a:off x="83" y="2385"/>
                <a:ext cx="67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18" name="Rectangle 62">
                <a:extLst>
                  <a:ext uri="{FF2B5EF4-FFF2-40B4-BE49-F238E27FC236}">
                    <a16:creationId xmlns:a16="http://schemas.microsoft.com/office/drawing/2014/main" id="{9EDAEF57-069B-8E4E-8EC6-0FCB19283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" y="2225"/>
                <a:ext cx="504" cy="1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600" b="1" i="1">
                    <a:solidFill>
                      <a:schemeClr val="tx1"/>
                    </a:solidFill>
                  </a:rPr>
                  <a:t>E</a:t>
                </a:r>
                <a:r>
                  <a:rPr lang="en-US" altLang="pl-PL" sz="1600" b="1" i="1" baseline="-25000">
                    <a:solidFill>
                      <a:schemeClr val="tx1"/>
                    </a:solidFill>
                  </a:rPr>
                  <a:t>laser </a:t>
                </a:r>
                <a:endParaRPr lang="fr-FR" altLang="pl-PL" sz="1600" b="1" i="1" baseline="300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787" name="Group 75">
              <a:extLst>
                <a:ext uri="{FF2B5EF4-FFF2-40B4-BE49-F238E27FC236}">
                  <a16:creationId xmlns:a16="http://schemas.microsoft.com/office/drawing/2014/main" id="{99F8D46D-5478-4045-AE7E-004E80A075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62275" y="2736850"/>
              <a:ext cx="2517775" cy="1606550"/>
              <a:chOff x="1860" y="1736"/>
              <a:chExt cx="1586" cy="1012"/>
            </a:xfrm>
          </p:grpSpPr>
          <p:sp>
            <p:nvSpPr>
              <p:cNvPr id="32805" name="Line 40">
                <a:extLst>
                  <a:ext uri="{FF2B5EF4-FFF2-40B4-BE49-F238E27FC236}">
                    <a16:creationId xmlns:a16="http://schemas.microsoft.com/office/drawing/2014/main" id="{621EB412-46F0-7E4A-8966-67D579A51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76" y="1979"/>
                <a:ext cx="77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806" name="Line 41">
                <a:extLst>
                  <a:ext uri="{FF2B5EF4-FFF2-40B4-BE49-F238E27FC236}">
                    <a16:creationId xmlns:a16="http://schemas.microsoft.com/office/drawing/2014/main" id="{50F4F7F0-D326-904A-96F3-EB854548A8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76" y="1736"/>
                <a:ext cx="0" cy="101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807" name="Line 43">
                <a:extLst>
                  <a:ext uri="{FF2B5EF4-FFF2-40B4-BE49-F238E27FC236}">
                    <a16:creationId xmlns:a16="http://schemas.microsoft.com/office/drawing/2014/main" id="{B9E8F30A-0424-864A-B961-96F1E68BDC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7" y="2343"/>
                <a:ext cx="472" cy="0"/>
              </a:xfrm>
              <a:prstGeom prst="line">
                <a:avLst/>
              </a:prstGeom>
              <a:noFill/>
              <a:ln w="38100">
                <a:solidFill>
                  <a:srgbClr val="0074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808" name="Line 44">
                <a:extLst>
                  <a:ext uri="{FF2B5EF4-FFF2-40B4-BE49-F238E27FC236}">
                    <a16:creationId xmlns:a16="http://schemas.microsoft.com/office/drawing/2014/main" id="{C604E09F-CC32-AB40-8FB5-E00BF65CC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7" y="2628"/>
                <a:ext cx="472" cy="0"/>
              </a:xfrm>
              <a:prstGeom prst="line">
                <a:avLst/>
              </a:prstGeom>
              <a:noFill/>
              <a:ln w="38100">
                <a:solidFill>
                  <a:srgbClr val="0074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809" name="Line 45">
                <a:extLst>
                  <a:ext uri="{FF2B5EF4-FFF2-40B4-BE49-F238E27FC236}">
                    <a16:creationId xmlns:a16="http://schemas.microsoft.com/office/drawing/2014/main" id="{83BE5101-A34F-674D-8F0C-22A49D3582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7" y="2182"/>
                <a:ext cx="472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810" name="Line 46">
                <a:extLst>
                  <a:ext uri="{FF2B5EF4-FFF2-40B4-BE49-F238E27FC236}">
                    <a16:creationId xmlns:a16="http://schemas.microsoft.com/office/drawing/2014/main" id="{2828012D-ADAA-BB47-AF9E-F012E82483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7" y="2101"/>
                <a:ext cx="472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811" name="Rectangle 47">
                <a:extLst>
                  <a:ext uri="{FF2B5EF4-FFF2-40B4-BE49-F238E27FC236}">
                    <a16:creationId xmlns:a16="http://schemas.microsoft.com/office/drawing/2014/main" id="{63B1FDA7-552C-D043-BA64-DB0733D75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7" y="1979"/>
                <a:ext cx="472" cy="81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pl-PL" altLang="pl-PL" sz="1800"/>
              </a:p>
            </p:txBody>
          </p:sp>
          <p:sp>
            <p:nvSpPr>
              <p:cNvPr id="32812" name="Rectangle 48">
                <a:extLst>
                  <a:ext uri="{FF2B5EF4-FFF2-40B4-BE49-F238E27FC236}">
                    <a16:creationId xmlns:a16="http://schemas.microsoft.com/office/drawing/2014/main" id="{9D581E2D-641D-AA41-9CCF-8F857C112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4" y="2586"/>
                <a:ext cx="146" cy="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200" b="1">
                    <a:solidFill>
                      <a:srgbClr val="007400"/>
                    </a:solidFill>
                  </a:rPr>
                  <a:t>n=1</a:t>
                </a:r>
                <a:endParaRPr lang="fr-FR" altLang="pl-PL" sz="1200" b="1">
                  <a:solidFill>
                    <a:srgbClr val="007400"/>
                  </a:solidFill>
                </a:endParaRPr>
              </a:p>
            </p:txBody>
          </p:sp>
          <p:sp>
            <p:nvSpPr>
              <p:cNvPr id="32813" name="Rectangle 49">
                <a:extLst>
                  <a:ext uri="{FF2B5EF4-FFF2-40B4-BE49-F238E27FC236}">
                    <a16:creationId xmlns:a16="http://schemas.microsoft.com/office/drawing/2014/main" id="{3AC29D86-DA6A-3141-93A9-024877873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4" y="2303"/>
                <a:ext cx="146" cy="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200" b="1">
                    <a:solidFill>
                      <a:srgbClr val="007400"/>
                    </a:solidFill>
                  </a:rPr>
                  <a:t>n=2</a:t>
                </a:r>
                <a:endParaRPr lang="fr-FR" altLang="pl-PL" sz="1200" b="1">
                  <a:solidFill>
                    <a:srgbClr val="007400"/>
                  </a:solidFill>
                </a:endParaRPr>
              </a:p>
            </p:txBody>
          </p:sp>
          <p:sp>
            <p:nvSpPr>
              <p:cNvPr id="32814" name="Rectangle 53">
                <a:extLst>
                  <a:ext uri="{FF2B5EF4-FFF2-40B4-BE49-F238E27FC236}">
                    <a16:creationId xmlns:a16="http://schemas.microsoft.com/office/drawing/2014/main" id="{DDFD002B-299C-034C-9BE1-8C328E3BE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7" y="1939"/>
                <a:ext cx="550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200" b="1" i="1">
                    <a:solidFill>
                      <a:schemeClr val="tx1"/>
                    </a:solidFill>
                  </a:rPr>
                  <a:t>E=0</a:t>
                </a:r>
                <a:endParaRPr lang="fr-FR" altLang="pl-PL" sz="1200" b="1" i="1" baseline="30000">
                  <a:solidFill>
                    <a:schemeClr val="tx1"/>
                  </a:solidFill>
                </a:endParaRPr>
              </a:p>
            </p:txBody>
          </p:sp>
          <p:sp>
            <p:nvSpPr>
              <p:cNvPr id="32815" name="Oval 57">
                <a:extLst>
                  <a:ext uri="{FF2B5EF4-FFF2-40B4-BE49-F238E27FC236}">
                    <a16:creationId xmlns:a16="http://schemas.microsoft.com/office/drawing/2014/main" id="{E107FF8A-55E4-AD4A-9C40-8B1133664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0" y="2306"/>
                <a:ext cx="90" cy="82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pl-PL" altLang="pl-PL" sz="1800"/>
              </a:p>
            </p:txBody>
          </p:sp>
          <p:sp>
            <p:nvSpPr>
              <p:cNvPr id="32816" name="Line 63">
                <a:extLst>
                  <a:ext uri="{FF2B5EF4-FFF2-40B4-BE49-F238E27FC236}">
                    <a16:creationId xmlns:a16="http://schemas.microsoft.com/office/drawing/2014/main" id="{8CE0362C-8355-2A46-AE38-CBA356569F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0" y="2249"/>
                <a:ext cx="419" cy="0"/>
              </a:xfrm>
              <a:prstGeom prst="line">
                <a:avLst/>
              </a:prstGeom>
              <a:noFill/>
              <a:ln w="762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32788" name="Group 79">
              <a:extLst>
                <a:ext uri="{FF2B5EF4-FFF2-40B4-BE49-F238E27FC236}">
                  <a16:creationId xmlns:a16="http://schemas.microsoft.com/office/drawing/2014/main" id="{EAE7F0B9-1BE5-C649-83B4-0F3B7E86C1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4538" y="2779713"/>
              <a:ext cx="2360612" cy="1609725"/>
              <a:chOff x="3675" y="1714"/>
              <a:chExt cx="1487" cy="1014"/>
            </a:xfrm>
          </p:grpSpPr>
          <p:sp>
            <p:nvSpPr>
              <p:cNvPr id="32792" name="Line 24">
                <a:extLst>
                  <a:ext uri="{FF2B5EF4-FFF2-40B4-BE49-F238E27FC236}">
                    <a16:creationId xmlns:a16="http://schemas.microsoft.com/office/drawing/2014/main" id="{EC06ACAD-B6E6-C34E-A628-46600783A5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6" y="1714"/>
                <a:ext cx="0" cy="101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793" name="Line 26">
                <a:extLst>
                  <a:ext uri="{FF2B5EF4-FFF2-40B4-BE49-F238E27FC236}">
                    <a16:creationId xmlns:a16="http://schemas.microsoft.com/office/drawing/2014/main" id="{5FD138C4-2720-BB4D-BA10-13A67871A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8" y="2322"/>
                <a:ext cx="474" cy="0"/>
              </a:xfrm>
              <a:prstGeom prst="line">
                <a:avLst/>
              </a:prstGeom>
              <a:noFill/>
              <a:ln w="38100">
                <a:solidFill>
                  <a:srgbClr val="0074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794" name="Line 27">
                <a:extLst>
                  <a:ext uri="{FF2B5EF4-FFF2-40B4-BE49-F238E27FC236}">
                    <a16:creationId xmlns:a16="http://schemas.microsoft.com/office/drawing/2014/main" id="{157DF03E-8340-4B49-9E54-7AD74317C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8" y="2607"/>
                <a:ext cx="474" cy="0"/>
              </a:xfrm>
              <a:prstGeom prst="line">
                <a:avLst/>
              </a:prstGeom>
              <a:noFill/>
              <a:ln w="38100">
                <a:solidFill>
                  <a:srgbClr val="0074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795" name="Line 28">
                <a:extLst>
                  <a:ext uri="{FF2B5EF4-FFF2-40B4-BE49-F238E27FC236}">
                    <a16:creationId xmlns:a16="http://schemas.microsoft.com/office/drawing/2014/main" id="{046E893D-F8E0-1041-B68F-57F69070EE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8" y="2161"/>
                <a:ext cx="47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796" name="Line 29">
                <a:extLst>
                  <a:ext uri="{FF2B5EF4-FFF2-40B4-BE49-F238E27FC236}">
                    <a16:creationId xmlns:a16="http://schemas.microsoft.com/office/drawing/2014/main" id="{86C6897A-3F70-3F4D-9D10-C79CA28A3A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8" y="2081"/>
                <a:ext cx="474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797" name="Rectangle 30">
                <a:extLst>
                  <a:ext uri="{FF2B5EF4-FFF2-40B4-BE49-F238E27FC236}">
                    <a16:creationId xmlns:a16="http://schemas.microsoft.com/office/drawing/2014/main" id="{127D2B5E-024D-F04F-8205-8A2E47DB4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8" y="1957"/>
                <a:ext cx="474" cy="82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pl-PL" altLang="pl-PL" sz="1800"/>
              </a:p>
            </p:txBody>
          </p:sp>
          <p:sp>
            <p:nvSpPr>
              <p:cNvPr id="32798" name="Rectangle 31">
                <a:extLst>
                  <a:ext uri="{FF2B5EF4-FFF2-40B4-BE49-F238E27FC236}">
                    <a16:creationId xmlns:a16="http://schemas.microsoft.com/office/drawing/2014/main" id="{B4F5D58F-B271-8B42-B5FE-C55CE069F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" y="2565"/>
                <a:ext cx="146" cy="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200" b="1">
                    <a:solidFill>
                      <a:srgbClr val="007400"/>
                    </a:solidFill>
                  </a:rPr>
                  <a:t>n=1</a:t>
                </a:r>
                <a:endParaRPr lang="fr-FR" altLang="pl-PL" sz="1200" b="1">
                  <a:solidFill>
                    <a:srgbClr val="007400"/>
                  </a:solidFill>
                </a:endParaRPr>
              </a:p>
            </p:txBody>
          </p:sp>
          <p:sp>
            <p:nvSpPr>
              <p:cNvPr id="32799" name="Rectangle 32">
                <a:extLst>
                  <a:ext uri="{FF2B5EF4-FFF2-40B4-BE49-F238E27FC236}">
                    <a16:creationId xmlns:a16="http://schemas.microsoft.com/office/drawing/2014/main" id="{9CB8A824-C1E4-164D-A5FB-1BF57D55D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" y="2282"/>
                <a:ext cx="146" cy="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200" b="1">
                    <a:solidFill>
                      <a:srgbClr val="007400"/>
                    </a:solidFill>
                  </a:rPr>
                  <a:t>n=2</a:t>
                </a:r>
                <a:endParaRPr lang="fr-FR" altLang="pl-PL" sz="1200" b="1">
                  <a:solidFill>
                    <a:srgbClr val="007400"/>
                  </a:solidFill>
                </a:endParaRPr>
              </a:p>
            </p:txBody>
          </p:sp>
          <p:sp>
            <p:nvSpPr>
              <p:cNvPr id="32800" name="Rectangle 34">
                <a:extLst>
                  <a:ext uri="{FF2B5EF4-FFF2-40B4-BE49-F238E27FC236}">
                    <a16:creationId xmlns:a16="http://schemas.microsoft.com/office/drawing/2014/main" id="{58A7CBAF-A3AA-CA49-8A54-BBA404388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3" y="2121"/>
                <a:ext cx="144" cy="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fr-FR" altLang="pl-PL" sz="1800" b="1" baseline="-25000">
                  <a:solidFill>
                    <a:srgbClr val="996600"/>
                  </a:solidFill>
                </a:endParaRPr>
              </a:p>
            </p:txBody>
          </p:sp>
          <p:sp>
            <p:nvSpPr>
              <p:cNvPr id="32801" name="Rectangle 36">
                <a:extLst>
                  <a:ext uri="{FF2B5EF4-FFF2-40B4-BE49-F238E27FC236}">
                    <a16:creationId xmlns:a16="http://schemas.microsoft.com/office/drawing/2014/main" id="{34A225E2-C0B7-794A-BC24-C9C46D2DE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1918"/>
                <a:ext cx="550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200" b="1" i="1">
                    <a:solidFill>
                      <a:schemeClr val="tx1"/>
                    </a:solidFill>
                  </a:rPr>
                  <a:t>E=0</a:t>
                </a:r>
                <a:endParaRPr lang="fr-FR" altLang="pl-PL" sz="1200" b="1" i="1" baseline="30000">
                  <a:solidFill>
                    <a:schemeClr val="tx1"/>
                  </a:solidFill>
                </a:endParaRPr>
              </a:p>
            </p:txBody>
          </p:sp>
          <p:sp>
            <p:nvSpPr>
              <p:cNvPr id="32802" name="Oval 58">
                <a:extLst>
                  <a:ext uri="{FF2B5EF4-FFF2-40B4-BE49-F238E27FC236}">
                    <a16:creationId xmlns:a16="http://schemas.microsoft.com/office/drawing/2014/main" id="{80125F7B-419F-CF4F-ADFB-7444FC179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2579"/>
                <a:ext cx="93" cy="8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pl-PL" altLang="pl-PL" sz="1800"/>
              </a:p>
            </p:txBody>
          </p:sp>
          <p:sp>
            <p:nvSpPr>
              <p:cNvPr id="32803" name="Line 64">
                <a:extLst>
                  <a:ext uri="{FF2B5EF4-FFF2-40B4-BE49-F238E27FC236}">
                    <a16:creationId xmlns:a16="http://schemas.microsoft.com/office/drawing/2014/main" id="{F3C5FF46-DE94-FD4B-AA7A-EEF6F767D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1" y="2252"/>
                <a:ext cx="422" cy="0"/>
              </a:xfrm>
              <a:prstGeom prst="line">
                <a:avLst/>
              </a:prstGeom>
              <a:noFill/>
              <a:ln w="762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804" name="Text Box 65">
                <a:extLst>
                  <a:ext uri="{FF2B5EF4-FFF2-40B4-BE49-F238E27FC236}">
                    <a16:creationId xmlns:a16="http://schemas.microsoft.com/office/drawing/2014/main" id="{B2FFCD77-31B2-624A-A529-47792470CF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5" y="1784"/>
                <a:ext cx="321" cy="3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l" eaLnBrk="1" hangingPunct="1"/>
                <a:r>
                  <a:rPr lang="en-US" altLang="pl-PL" sz="1800">
                    <a:solidFill>
                      <a:srgbClr val="CC0000"/>
                    </a:solidFill>
                  </a:rPr>
                  <a:t>c </a:t>
                </a:r>
                <a:r>
                  <a:rPr lang="en-US" altLang="pl-PL" sz="1800">
                    <a:solidFill>
                      <a:srgbClr val="CC0000"/>
                    </a:solidFill>
                    <a:latin typeface="Symbol" pitchFamily="2" charset="2"/>
                    <a:sym typeface="Symbol" pitchFamily="2" charset="2"/>
                  </a:rPr>
                  <a:t></a:t>
                </a:r>
                <a:r>
                  <a:rPr lang="en-US" altLang="pl-PL" sz="1400">
                    <a:solidFill>
                      <a:srgbClr val="CC0000"/>
                    </a:solidFill>
                  </a:rPr>
                  <a:t> </a:t>
                </a:r>
                <a:endParaRPr lang="en-US" altLang="pl-PL" sz="1800"/>
              </a:p>
            </p:txBody>
          </p:sp>
        </p:grpSp>
        <p:grpSp>
          <p:nvGrpSpPr>
            <p:cNvPr id="32789" name="Group 80">
              <a:extLst>
                <a:ext uri="{FF2B5EF4-FFF2-40B4-BE49-F238E27FC236}">
                  <a16:creationId xmlns:a16="http://schemas.microsoft.com/office/drawing/2014/main" id="{9B6AD8BD-B364-B14C-AF5A-D45F26B87C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1188" y="3438525"/>
              <a:ext cx="792162" cy="668338"/>
              <a:chOff x="5185" y="2166"/>
              <a:chExt cx="499" cy="421"/>
            </a:xfrm>
          </p:grpSpPr>
          <p:pic>
            <p:nvPicPr>
              <p:cNvPr id="32790" name="Picture 66" descr="Picture 12">
                <a:extLst>
                  <a:ext uri="{FF2B5EF4-FFF2-40B4-BE49-F238E27FC236}">
                    <a16:creationId xmlns:a16="http://schemas.microsoft.com/office/drawing/2014/main" id="{7E2C8AF0-1CDB-4043-9983-DA352B4620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81" t="47708" r="56682" b="35312"/>
              <a:stretch>
                <a:fillRect/>
              </a:stretch>
            </p:blipFill>
            <p:spPr bwMode="auto">
              <a:xfrm>
                <a:off x="5253" y="2361"/>
                <a:ext cx="285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791" name="Rectangle 67">
                <a:extLst>
                  <a:ext uri="{FF2B5EF4-FFF2-40B4-BE49-F238E27FC236}">
                    <a16:creationId xmlns:a16="http://schemas.microsoft.com/office/drawing/2014/main" id="{4868FF4C-FEC1-EA48-ACAA-03F7E5A4E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" y="2164"/>
                <a:ext cx="505" cy="1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lnSpc>
                    <a:spcPct val="123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defTabSz="457200" eaLnBrk="0" fontAlgn="base" hangingPunct="0">
                  <a:lnSpc>
                    <a:spcPct val="12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altLang="pl-PL" sz="1600" b="1" i="1">
                    <a:solidFill>
                      <a:schemeClr val="tx1"/>
                    </a:solidFill>
                  </a:rPr>
                  <a:t>E </a:t>
                </a:r>
                <a:r>
                  <a:rPr lang="en-GB" altLang="pl-PL" sz="1600" b="1" baseline="-25000">
                    <a:solidFill>
                      <a:schemeClr val="tx2"/>
                    </a:solidFill>
                    <a:latin typeface="Symbol" pitchFamily="2" charset="2"/>
                    <a:sym typeface="Symbol" pitchFamily="2" charset="2"/>
                  </a:rPr>
                  <a:t></a:t>
                </a:r>
                <a:r>
                  <a:rPr lang="en-GB" altLang="pl-PL" sz="1600" b="1" baseline="-25000">
                    <a:solidFill>
                      <a:schemeClr val="tx2"/>
                    </a:solidFill>
                  </a:rPr>
                  <a:t>-ray</a:t>
                </a:r>
                <a:r>
                  <a:rPr lang="en-US" altLang="pl-PL" sz="1600" b="1" i="1" baseline="-25000">
                    <a:solidFill>
                      <a:schemeClr val="tx1"/>
                    </a:solidFill>
                  </a:rPr>
                  <a:t> </a:t>
                </a:r>
                <a:endParaRPr lang="fr-FR" altLang="pl-PL" sz="1600" b="1" i="1" baseline="-250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772" name="Line 71">
            <a:extLst>
              <a:ext uri="{FF2B5EF4-FFF2-40B4-BE49-F238E27FC236}">
                <a16:creationId xmlns:a16="http://schemas.microsoft.com/office/drawing/2014/main" id="{C3B9B417-3B79-2444-BE04-F76E8A5875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021" y="2887589"/>
            <a:ext cx="8683625" cy="19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Rectangle 3">
            <a:extLst>
              <a:ext uri="{FF2B5EF4-FFF2-40B4-BE49-F238E27FC236}">
                <a16:creationId xmlns:a16="http://schemas.microsoft.com/office/drawing/2014/main" id="{70F30371-E3E9-8CF7-CE8B-6D79A8A82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72" y="3474073"/>
            <a:ext cx="8823325" cy="1137167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334963" indent="-334963" algn="ctr" eaLnBrk="1" hangingPunct="1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4400" dirty="0">
                <a:solidFill>
                  <a:srgbClr val="CC0000"/>
                </a:solidFill>
                <a:latin typeface="Symbol" charset="0"/>
                <a:ea typeface="ＭＳ Ｐゴシック" charset="0"/>
                <a:sym typeface="Symbol" charset="0"/>
              </a:rPr>
              <a:t></a:t>
            </a:r>
            <a:r>
              <a:rPr lang="en-GB" sz="4400" baseline="30000" dirty="0">
                <a:solidFill>
                  <a:srgbClr val="CC0000"/>
                </a:solidFill>
                <a:latin typeface="Arial" charset="0"/>
                <a:ea typeface="ＭＳ Ｐゴシック" charset="0"/>
                <a:sym typeface="Symbol" charset="0"/>
              </a:rPr>
              <a:t>max</a:t>
            </a:r>
            <a:r>
              <a:rPr lang="en-GB" sz="4400" baseline="-25000" dirty="0">
                <a:solidFill>
                  <a:srgbClr val="CC0000"/>
                </a:solidFill>
                <a:latin typeface="Arial" charset="0"/>
                <a:ea typeface="ＭＳ Ｐゴシック" charset="0"/>
                <a:sym typeface="Symbol" charset="0"/>
              </a:rPr>
              <a:t>           </a:t>
            </a:r>
            <a:r>
              <a:rPr lang="en-GB" sz="4400" dirty="0">
                <a:solidFill>
                  <a:srgbClr val="CC0000"/>
                </a:solidFill>
                <a:latin typeface="Symbol" charset="0"/>
                <a:ea typeface="ＭＳ Ｐゴシック" charset="0"/>
                <a:sym typeface="Symbol" charset="0"/>
              </a:rPr>
              <a:t>( </a:t>
            </a:r>
            <a:r>
              <a:rPr lang="en-GB" sz="4400" baseline="-25000" dirty="0">
                <a:solidFill>
                  <a:srgbClr val="CC0000"/>
                </a:solidFill>
                <a:latin typeface="Arial" charset="0"/>
                <a:ea typeface="ＭＳ Ｐゴシック" charset="0"/>
                <a:sym typeface="Symbol" charset="0"/>
              </a:rPr>
              <a:t>L</a:t>
            </a:r>
            <a:r>
              <a:rPr lang="en-GB" sz="4400" baseline="30000" dirty="0">
                <a:solidFill>
                  <a:srgbClr val="CC0000"/>
                </a:solidFill>
                <a:latin typeface="Arial" charset="0"/>
                <a:ea typeface="ＭＳ Ｐゴシック" charset="0"/>
              </a:rPr>
              <a:t>2</a:t>
            </a:r>
            <a:r>
              <a:rPr lang="en-GB" sz="4400" dirty="0">
                <a:solidFill>
                  <a:srgbClr val="CC0000"/>
                </a:solidFill>
                <a:latin typeface="Arial" charset="0"/>
                <a:ea typeface="ＭＳ Ｐゴシック" charset="0"/>
              </a:rPr>
              <a:t>)</a:t>
            </a:r>
            <a:r>
              <a:rPr lang="en-GB" sz="4400" baseline="30000" dirty="0">
                <a:solidFill>
                  <a:srgbClr val="CC0000"/>
                </a:solidFill>
                <a:latin typeface="Arial" charset="0"/>
                <a:ea typeface="ＭＳ Ｐゴシック" charset="0"/>
              </a:rPr>
              <a:t>  </a:t>
            </a:r>
            <a:r>
              <a:rPr lang="en-GB" sz="4400" dirty="0">
                <a:solidFill>
                  <a:srgbClr val="CC0000"/>
                </a:solidFill>
                <a:latin typeface="Symbol" charset="0"/>
                <a:ea typeface="ＭＳ Ｐゴシック" charset="0"/>
                <a:sym typeface="Symbol" charset="0"/>
              </a:rPr>
              <a:t></a:t>
            </a:r>
            <a:r>
              <a:rPr lang="en-GB" sz="4400" baseline="-25000" dirty="0">
                <a:solidFill>
                  <a:srgbClr val="CC0000"/>
                </a:solidFill>
                <a:latin typeface="Arial" charset="0"/>
                <a:ea typeface="ＭＳ Ｐゴシック" charset="0"/>
                <a:sym typeface="Symbol" charset="0"/>
              </a:rPr>
              <a:t>Laser</a:t>
            </a:r>
          </a:p>
          <a:p>
            <a:pPr marL="334963" indent="-334963" algn="ctr" eaLnBrk="1" hangingPunct="1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1400" dirty="0">
                <a:solidFill>
                  <a:schemeClr val="tx1"/>
                </a:solidFill>
                <a:latin typeface="+mn-lt"/>
                <a:ea typeface="ＭＳ Ｐゴシック" charset="0"/>
                <a:sym typeface="Symbol" charset="0"/>
              </a:rPr>
              <a:t>for photons emitted in the direction if incoming atoms,</a:t>
            </a:r>
            <a:r>
              <a:rPr lang="en-GB" sz="1400" dirty="0">
                <a:solidFill>
                  <a:schemeClr val="tx1"/>
                </a:solidFill>
                <a:latin typeface="Symbol" charset="0"/>
                <a:ea typeface="ＭＳ Ｐゴシック" charset="0"/>
                <a:sym typeface="Symbol" charset="0"/>
              </a:rPr>
              <a:t> </a:t>
            </a:r>
            <a:r>
              <a:rPr lang="en-GB" sz="1400" dirty="0">
                <a:solidFill>
                  <a:schemeClr val="accent6"/>
                </a:solidFill>
                <a:latin typeface="Symbol" charset="0"/>
                <a:ea typeface="ＭＳ Ｐゴシック" charset="0"/>
                <a:sym typeface="Symbol" charset="0"/>
              </a:rPr>
              <a:t></a:t>
            </a:r>
            <a:r>
              <a:rPr lang="en-GB" sz="1400" baseline="-25000" dirty="0">
                <a:solidFill>
                  <a:schemeClr val="accent6"/>
                </a:solidFill>
                <a:latin typeface="Arial" charset="0"/>
                <a:ea typeface="ＭＳ Ｐゴシック" charset="0"/>
                <a:sym typeface="Symbol" charset="0"/>
              </a:rPr>
              <a:t>L</a:t>
            </a:r>
            <a:r>
              <a:rPr lang="en-GB" sz="1400" dirty="0">
                <a:solidFill>
                  <a:schemeClr val="accent6"/>
                </a:solidFill>
                <a:latin typeface="Symbol" charset="0"/>
                <a:ea typeface="ＭＳ Ｐゴシック" charset="0"/>
                <a:sym typeface="Symbol" charset="0"/>
              </a:rPr>
              <a:t> </a:t>
            </a:r>
            <a:r>
              <a:rPr lang="en-GB" sz="14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E/M  is the Lorentz factor for the ion beam </a:t>
            </a:r>
          </a:p>
        </p:txBody>
      </p:sp>
      <p:sp>
        <p:nvSpPr>
          <p:cNvPr id="53" name="Titre 1">
            <a:extLst>
              <a:ext uri="{FF2B5EF4-FFF2-40B4-BE49-F238E27FC236}">
                <a16:creationId xmlns:a16="http://schemas.microsoft.com/office/drawing/2014/main" id="{6598A842-501F-FFD0-FCCB-F56755F9BE51}"/>
              </a:ext>
            </a:extLst>
          </p:cNvPr>
          <p:cNvSpPr txBox="1">
            <a:spLocks/>
          </p:cNvSpPr>
          <p:nvPr/>
        </p:nvSpPr>
        <p:spPr bwMode="auto">
          <a:xfrm>
            <a:off x="268617" y="3013138"/>
            <a:ext cx="82804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1600" dirty="0">
                <a:solidFill>
                  <a:schemeClr val="tx1"/>
                </a:solidFill>
              </a:rPr>
              <a:t>High energy atomic beams play the role of </a:t>
            </a:r>
            <a:r>
              <a:rPr lang="en-GB" altLang="pl-PL" sz="1600" b="1" dirty="0">
                <a:solidFill>
                  <a:srgbClr val="FF0000"/>
                </a:solidFill>
              </a:rPr>
              <a:t>high-stability light-frequency converters</a:t>
            </a:r>
            <a:r>
              <a:rPr lang="en-GB" altLang="pl-PL" sz="1600" dirty="0">
                <a:solidFill>
                  <a:schemeClr val="tx1"/>
                </a:solidFill>
              </a:rPr>
              <a:t>:</a:t>
            </a:r>
            <a:endParaRPr lang="en-GB" altLang="pl-PL" sz="1600" dirty="0"/>
          </a:p>
        </p:txBody>
      </p:sp>
      <p:sp>
        <p:nvSpPr>
          <p:cNvPr id="54" name="Line 4">
            <a:extLst>
              <a:ext uri="{FF2B5EF4-FFF2-40B4-BE49-F238E27FC236}">
                <a16:creationId xmlns:a16="http://schemas.microsoft.com/office/drawing/2014/main" id="{2E4967DE-3C4A-B861-BB7E-DC01388B33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68824" y="3863918"/>
            <a:ext cx="682451" cy="1092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405859-029D-A5E5-50A2-55B7469CF7F6}"/>
              </a:ext>
            </a:extLst>
          </p:cNvPr>
          <p:cNvSpPr txBox="1"/>
          <p:nvPr/>
        </p:nvSpPr>
        <p:spPr>
          <a:xfrm>
            <a:off x="532361" y="2505654"/>
            <a:ext cx="2015295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chemeClr val="tx1"/>
                </a:solidFill>
              </a:rPr>
              <a:t>Gigabarn</a:t>
            </a:r>
            <a:r>
              <a:rPr lang="en-GB" sz="1400" dirty="0">
                <a:solidFill>
                  <a:schemeClr val="tx1"/>
                </a:solidFill>
              </a:rPr>
              <a:t> cross section</a:t>
            </a:r>
          </a:p>
        </p:txBody>
      </p:sp>
    </p:spTree>
    <p:extLst>
      <p:ext uri="{BB962C8B-B14F-4D97-AF65-F5344CB8AC3E}">
        <p14:creationId xmlns:p14="http://schemas.microsoft.com/office/powerpoint/2010/main" val="6238323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u numéro de diapositive 3">
            <a:extLst>
              <a:ext uri="{FF2B5EF4-FFF2-40B4-BE49-F238E27FC236}">
                <a16:creationId xmlns:a16="http://schemas.microsoft.com/office/drawing/2014/main" id="{A5624B45-A386-FC47-973B-31C71A521B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69457" y="4751025"/>
            <a:ext cx="2125663" cy="3524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20680B7C-7671-3245-8977-54746D0AB4FA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32770" name="Rectangle 4">
            <a:extLst>
              <a:ext uri="{FF2B5EF4-FFF2-40B4-BE49-F238E27FC236}">
                <a16:creationId xmlns:a16="http://schemas.microsoft.com/office/drawing/2014/main" id="{CACEBED6-5B77-064D-BC0B-4602B9375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01" y="175237"/>
            <a:ext cx="8158163" cy="520700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2800" dirty="0">
                <a:solidFill>
                  <a:schemeClr val="tx1"/>
                </a:solidFill>
              </a:rPr>
              <a:t>GF photon beams</a:t>
            </a:r>
            <a:endParaRPr lang="en-GB" altLang="pl-PL" sz="2800" dirty="0">
              <a:solidFill>
                <a:srgbClr val="2D2DB9"/>
              </a:solidFill>
            </a:endParaRPr>
          </a:p>
        </p:txBody>
      </p:sp>
      <p:sp>
        <p:nvSpPr>
          <p:cNvPr id="49" name="TextBox 14">
            <a:extLst>
              <a:ext uri="{FF2B5EF4-FFF2-40B4-BE49-F238E27FC236}">
                <a16:creationId xmlns:a16="http://schemas.microsoft.com/office/drawing/2014/main" id="{9DA4FBD2-6617-2549-97B8-8079D4BC1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9" y="1619838"/>
            <a:ext cx="8188325" cy="634789"/>
          </a:xfrm>
          <a:prstGeom prst="rect">
            <a:avLst/>
          </a:prstGeom>
          <a:solidFill>
            <a:srgbClr val="D2D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600" b="1" i="1" u="sng" dirty="0">
                <a:solidFill>
                  <a:srgbClr val="FF0000"/>
                </a:solidFill>
                <a:latin typeface="Arial"/>
                <a:cs typeface="Arial"/>
              </a:rPr>
              <a:t>2. Huge jump in intensity</a:t>
            </a:r>
            <a:r>
              <a:rPr lang="en-GB" sz="1600" i="1" u="sng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charset="2"/>
              <a:buChar char="Ø"/>
              <a:defRPr/>
            </a:pPr>
            <a:r>
              <a:rPr lang="en-GB" sz="1400" b="1" i="1" dirty="0">
                <a:solidFill>
                  <a:schemeClr val="tx1"/>
                </a:solidFill>
                <a:latin typeface="Arial"/>
                <a:cs typeface="Arial"/>
              </a:rPr>
              <a:t>6–8 orders of magnitude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 w.r.t. existing (being constructed) 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g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-sources</a:t>
            </a:r>
          </a:p>
        </p:txBody>
      </p:sp>
      <p:sp>
        <p:nvSpPr>
          <p:cNvPr id="50" name="TextBox 14">
            <a:extLst>
              <a:ext uri="{FF2B5EF4-FFF2-40B4-BE49-F238E27FC236}">
                <a16:creationId xmlns:a16="http://schemas.microsoft.com/office/drawing/2014/main" id="{6A3BBF31-CFFA-3E4D-9143-FC609AFCF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9" y="833927"/>
            <a:ext cx="8188325" cy="6343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600" b="1" i="1" u="sng" dirty="0">
                <a:solidFill>
                  <a:srgbClr val="FF0000"/>
                </a:solidFill>
                <a:latin typeface="Arial"/>
                <a:cs typeface="Arial"/>
              </a:rPr>
              <a:t>1.</a:t>
            </a:r>
            <a:r>
              <a:rPr lang="en-GB" sz="1600" i="1" u="sng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600" b="1" i="1" u="sng" dirty="0">
                <a:solidFill>
                  <a:srgbClr val="FF0000"/>
                </a:solidFill>
                <a:latin typeface="Arial"/>
                <a:cs typeface="Arial"/>
              </a:rPr>
              <a:t>Point-like, small divergence </a:t>
            </a:r>
            <a:r>
              <a:rPr lang="en-GB" sz="1600" i="1" u="sng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charset="2"/>
              <a:buChar char="Ø"/>
              <a:defRPr/>
            </a:pP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D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z ~ l</a:t>
            </a:r>
            <a:r>
              <a:rPr lang="en-GB" sz="1400" i="1" baseline="-25000" dirty="0">
                <a:solidFill>
                  <a:schemeClr val="tx1"/>
                </a:solidFill>
                <a:latin typeface="Arial"/>
                <a:cs typeface="Arial"/>
              </a:rPr>
              <a:t>PSI-bunch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D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x,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D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y ~ 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s</a:t>
            </a:r>
            <a:r>
              <a:rPr lang="en-GB" sz="1400" i="1" baseline="30000" dirty="0">
                <a:solidFill>
                  <a:schemeClr val="tx1"/>
                </a:solidFill>
                <a:latin typeface="+mj-lt"/>
                <a:cs typeface="Arial"/>
              </a:rPr>
              <a:t>PSI</a:t>
            </a:r>
            <a:r>
              <a:rPr lang="en-GB" sz="1400" i="1" baseline="-25000" dirty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,</a:t>
            </a:r>
            <a:r>
              <a:rPr lang="en-GB" sz="1400" i="1" baseline="30000" dirty="0">
                <a:solidFill>
                  <a:schemeClr val="tx1"/>
                </a:solidFill>
                <a:cs typeface="Arial"/>
              </a:rPr>
              <a:t> PSI</a:t>
            </a:r>
            <a:r>
              <a:rPr lang="en-GB" sz="1400" i="1" baseline="-25000" dirty="0">
                <a:solidFill>
                  <a:schemeClr val="tx1"/>
                </a:solidFill>
                <a:latin typeface="Arial"/>
                <a:cs typeface="Arial"/>
              </a:rPr>
              <a:t>y 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D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q</a:t>
            </a:r>
            <a:r>
              <a:rPr lang="en-GB" sz="1400" i="1" baseline="-25000" dirty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),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 D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en-GB" sz="1400" i="1" dirty="0">
                <a:solidFill>
                  <a:schemeClr val="tx1"/>
                </a:solidFill>
                <a:latin typeface="Symbol" pitchFamily="2" charset="2"/>
                <a:cs typeface="Arial"/>
              </a:rPr>
              <a:t>q</a:t>
            </a:r>
            <a:r>
              <a:rPr lang="en-GB" sz="1400" i="1" baseline="-25000" dirty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)~ 1/</a:t>
            </a:r>
            <a:r>
              <a:rPr lang="en-GB" sz="1400" i="1" dirty="0">
                <a:solidFill>
                  <a:schemeClr val="tx1"/>
                </a:solidFill>
                <a:latin typeface="Symbol" charset="2"/>
                <a:cs typeface="Symbol" charset="2"/>
              </a:rPr>
              <a:t>g</a:t>
            </a:r>
            <a:r>
              <a:rPr lang="en-GB" sz="1400" i="1" baseline="-25000" dirty="0">
                <a:solidFill>
                  <a:schemeClr val="tx1"/>
                </a:solidFill>
                <a:latin typeface="Arial"/>
                <a:cs typeface="Arial"/>
              </a:rPr>
              <a:t>L 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&lt; 1 mrad   </a:t>
            </a:r>
          </a:p>
        </p:txBody>
      </p:sp>
      <p:sp>
        <p:nvSpPr>
          <p:cNvPr id="52" name="TextBox 14">
            <a:extLst>
              <a:ext uri="{FF2B5EF4-FFF2-40B4-BE49-F238E27FC236}">
                <a16:creationId xmlns:a16="http://schemas.microsoft.com/office/drawing/2014/main" id="{8485F2F4-78AF-C548-9308-21B61A56B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9" y="2395694"/>
            <a:ext cx="8188325" cy="634789"/>
          </a:xfrm>
          <a:prstGeom prst="rect">
            <a:avLst/>
          </a:prstGeom>
          <a:solidFill>
            <a:srgbClr val="D2D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600" b="1" i="1" u="sng" dirty="0">
                <a:solidFill>
                  <a:srgbClr val="FF0000"/>
                </a:solidFill>
                <a:cs typeface="Arial" panose="020B0604020202020204" pitchFamily="34" charset="0"/>
              </a:rPr>
              <a:t>3.Very wide range of tuneable energy photon beam :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r>
              <a:rPr lang="en-GB" altLang="pl-PL" sz="1400" b="1" i="1" dirty="0">
                <a:solidFill>
                  <a:schemeClr val="tx1"/>
                </a:solidFill>
              </a:rPr>
              <a:t>10 keV – 400 MeV -- </a:t>
            </a:r>
            <a:r>
              <a:rPr lang="en-GB" altLang="pl-PL" sz="1400" i="1" dirty="0">
                <a:solidFill>
                  <a:schemeClr val="tx1"/>
                </a:solidFill>
              </a:rPr>
              <a:t>extending, by a factor of </a:t>
            </a:r>
            <a:r>
              <a:rPr lang="en-GB" altLang="pl-PL" sz="1400" b="1" i="1" dirty="0">
                <a:solidFill>
                  <a:schemeClr val="tx1"/>
                </a:solidFill>
              </a:rPr>
              <a:t>~1000</a:t>
            </a:r>
            <a:r>
              <a:rPr lang="en-GB" altLang="pl-PL" sz="1400" i="1" dirty="0">
                <a:solidFill>
                  <a:schemeClr val="tx1"/>
                </a:solidFill>
              </a:rPr>
              <a:t>, the energy range of the FEL photon sources</a:t>
            </a:r>
          </a:p>
        </p:txBody>
      </p:sp>
      <p:sp>
        <p:nvSpPr>
          <p:cNvPr id="53" name="TextBox 14">
            <a:extLst>
              <a:ext uri="{FF2B5EF4-FFF2-40B4-BE49-F238E27FC236}">
                <a16:creationId xmlns:a16="http://schemas.microsoft.com/office/drawing/2014/main" id="{BC984349-F0FF-7E40-92EA-53AEDB53E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7" y="3978694"/>
            <a:ext cx="8188325" cy="1164806"/>
          </a:xfrm>
          <a:prstGeom prst="rect">
            <a:avLst/>
          </a:prstGeom>
          <a:solidFill>
            <a:srgbClr val="D2D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600" b="1" i="1" u="sng" dirty="0">
                <a:solidFill>
                  <a:srgbClr val="FF0000"/>
                </a:solidFill>
                <a:latin typeface="Arial"/>
                <a:cs typeface="Arial"/>
              </a:rPr>
              <a:t>5. Unprecedented  plug power efficiency (energy footprint):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charset="2"/>
              <a:buChar char="Ø"/>
              <a:defRPr/>
            </a:pPr>
            <a:r>
              <a:rPr lang="en-GB" sz="1400" b="1" i="1" dirty="0">
                <a:solidFill>
                  <a:schemeClr val="accent6"/>
                </a:solidFill>
                <a:latin typeface="Arial"/>
                <a:cs typeface="Arial"/>
              </a:rPr>
              <a:t>LHC RF power can be converted to the photon beam power. 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Wall-plug power efficiency of the </a:t>
            </a:r>
            <a:r>
              <a:rPr lang="en-GB" sz="1400" b="1" i="1" dirty="0">
                <a:solidFill>
                  <a:schemeClr val="tx1"/>
                </a:solidFill>
                <a:latin typeface="Arial"/>
                <a:cs typeface="Arial"/>
              </a:rPr>
              <a:t>GF photon source is </a:t>
            </a:r>
            <a:r>
              <a:rPr lang="en-GB" sz="1400" i="1" dirty="0">
                <a:solidFill>
                  <a:schemeClr val="tx1"/>
                </a:solidFill>
                <a:latin typeface="Arial"/>
                <a:cs typeface="Arial"/>
              </a:rPr>
              <a:t>by a factor of </a:t>
            </a:r>
            <a:r>
              <a:rPr lang="en-GB" sz="1400" b="1" i="1" dirty="0">
                <a:solidFill>
                  <a:schemeClr val="tx1"/>
                </a:solidFill>
                <a:latin typeface="Arial"/>
                <a:cs typeface="Arial"/>
              </a:rPr>
              <a:t>~300 better than that of the DESY-XFEL! 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defRPr/>
            </a:pPr>
            <a:r>
              <a:rPr lang="en-GB" sz="1400" b="1" i="1" dirty="0">
                <a:solidFill>
                  <a:schemeClr val="tx1"/>
                </a:solidFill>
                <a:latin typeface="Arial"/>
                <a:cs typeface="Arial"/>
              </a:rPr>
              <a:t>                                          </a:t>
            </a:r>
            <a:r>
              <a:rPr lang="en-GB" sz="1400" i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(assuming power consumption of  200 MW  - CERN  and  19 MW - DESY)</a:t>
            </a:r>
            <a:endParaRPr lang="en-GB" sz="140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id="{B71D4F27-E053-8B4F-A5FA-457101886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9" y="3192669"/>
            <a:ext cx="8188325" cy="634341"/>
          </a:xfrm>
          <a:prstGeom prst="rect">
            <a:avLst/>
          </a:prstGeom>
          <a:solidFill>
            <a:srgbClr val="D2D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600" b="1" i="1" u="sng" dirty="0">
                <a:solidFill>
                  <a:srgbClr val="FF0000"/>
                </a:solidFill>
                <a:cs typeface="Arial" panose="020B0604020202020204" pitchFamily="34" charset="0"/>
              </a:rPr>
              <a:t>4. Tuneable polarisation: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g-</a:t>
            </a:r>
            <a:r>
              <a:rPr lang="en-GB" altLang="pl-PL" sz="1400" b="1" i="1" dirty="0">
                <a:solidFill>
                  <a:schemeClr val="tx1"/>
                </a:solidFill>
              </a:rPr>
              <a:t>polarisation transmission </a:t>
            </a:r>
            <a:r>
              <a:rPr lang="en-GB" altLang="pl-PL" sz="1400" i="1" dirty="0">
                <a:solidFill>
                  <a:schemeClr val="tx1"/>
                </a:solidFill>
              </a:rPr>
              <a:t>from laser photons to </a:t>
            </a: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g</a:t>
            </a:r>
            <a:r>
              <a:rPr lang="en-GB" altLang="pl-PL" sz="1400" i="1" dirty="0">
                <a:solidFill>
                  <a:schemeClr val="tx1"/>
                </a:solidFill>
              </a:rPr>
              <a:t>-beams of </a:t>
            </a:r>
            <a:r>
              <a:rPr lang="en-GB" altLang="pl-PL" sz="1400" b="1" i="1" dirty="0">
                <a:solidFill>
                  <a:schemeClr val="tx1"/>
                </a:solidFill>
              </a:rPr>
              <a:t>up to 99%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AE2C8037-E12C-FE47-93B1-EED6A9190CF9}"/>
              </a:ext>
            </a:extLst>
          </p:cNvPr>
          <p:cNvSpPr txBox="1">
            <a:spLocks/>
          </p:cNvSpPr>
          <p:nvPr/>
        </p:nvSpPr>
        <p:spPr bwMode="auto">
          <a:xfrm>
            <a:off x="249238" y="210203"/>
            <a:ext cx="8758959" cy="590867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800" u="sng" dirty="0">
                <a:solidFill>
                  <a:schemeClr val="accent6"/>
                </a:solidFill>
                <a:cs typeface="msgothic" charset="0"/>
              </a:rPr>
              <a:t>Polarised beams in GF – example: </a:t>
            </a:r>
            <a:r>
              <a:rPr lang="en-GB" sz="1800" dirty="0">
                <a:solidFill>
                  <a:schemeClr val="tx1"/>
                </a:solidFill>
                <a:cs typeface="msgothic" charset="0"/>
              </a:rPr>
              <a:t>He-like, Calcium beam,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chemeClr val="tx1"/>
                </a:solidFill>
              </a:rPr>
              <a:t>Er:glass laser (1522 nm) </a:t>
            </a:r>
            <a:r>
              <a:rPr lang="en-GB" sz="1800" dirty="0">
                <a:solidFill>
                  <a:srgbClr val="FF0000"/>
                </a:solidFill>
                <a:cs typeface="msgothic" charset="0"/>
              </a:rPr>
              <a:t>    </a:t>
            </a:r>
          </a:p>
        </p:txBody>
      </p:sp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DC37CC1C-BC5D-B741-A3C4-1CF79F913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36" y="1597778"/>
            <a:ext cx="2345068" cy="254559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10E825F-DD9A-6F4E-B851-66B0AEA51A5E}"/>
              </a:ext>
            </a:extLst>
          </p:cNvPr>
          <p:cNvGrpSpPr/>
          <p:nvPr/>
        </p:nvGrpSpPr>
        <p:grpSpPr>
          <a:xfrm>
            <a:off x="1237670" y="1822957"/>
            <a:ext cx="1054486" cy="748795"/>
            <a:chOff x="1239117" y="1822955"/>
            <a:chExt cx="1054486" cy="748795"/>
          </a:xfrm>
        </p:grpSpPr>
        <p:sp>
          <p:nvSpPr>
            <p:cNvPr id="11" name="Up Arrow 10">
              <a:extLst>
                <a:ext uri="{FF2B5EF4-FFF2-40B4-BE49-F238E27FC236}">
                  <a16:creationId xmlns:a16="http://schemas.microsoft.com/office/drawing/2014/main" id="{CE609E51-0A3A-7E4B-A687-A38D6DC0CF95}"/>
                </a:ext>
              </a:extLst>
            </p:cNvPr>
            <p:cNvSpPr/>
            <p:nvPr/>
          </p:nvSpPr>
          <p:spPr>
            <a:xfrm>
              <a:off x="1239117" y="2387980"/>
              <a:ext cx="62345" cy="183770"/>
            </a:xfrm>
            <a:prstGeom prst="upArrow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1500"/>
            </a:p>
          </p:txBody>
        </p:sp>
        <p:sp>
          <p:nvSpPr>
            <p:cNvPr id="12" name="Up Arrow 11">
              <a:extLst>
                <a:ext uri="{FF2B5EF4-FFF2-40B4-BE49-F238E27FC236}">
                  <a16:creationId xmlns:a16="http://schemas.microsoft.com/office/drawing/2014/main" id="{6FF313A7-0A20-B745-9FAB-E98BDA78CB35}"/>
                </a:ext>
              </a:extLst>
            </p:cNvPr>
            <p:cNvSpPr/>
            <p:nvPr/>
          </p:nvSpPr>
          <p:spPr>
            <a:xfrm rot="10800000">
              <a:off x="1607199" y="2387980"/>
              <a:ext cx="62345" cy="183770"/>
            </a:xfrm>
            <a:prstGeom prst="upArrow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1500"/>
            </a:p>
          </p:txBody>
        </p:sp>
        <p:sp>
          <p:nvSpPr>
            <p:cNvPr id="13" name="Up Arrow 12">
              <a:extLst>
                <a:ext uri="{FF2B5EF4-FFF2-40B4-BE49-F238E27FC236}">
                  <a16:creationId xmlns:a16="http://schemas.microsoft.com/office/drawing/2014/main" id="{B4AF2CB7-5A2A-4E45-BF2F-2317668EE9C1}"/>
                </a:ext>
              </a:extLst>
            </p:cNvPr>
            <p:cNvSpPr/>
            <p:nvPr/>
          </p:nvSpPr>
          <p:spPr>
            <a:xfrm rot="10800000">
              <a:off x="1975571" y="1822955"/>
              <a:ext cx="62779" cy="182057"/>
            </a:xfrm>
            <a:prstGeom prst="upArrow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1500"/>
            </a:p>
          </p:txBody>
        </p:sp>
        <p:sp>
          <p:nvSpPr>
            <p:cNvPr id="14" name="Up Arrow 13">
              <a:extLst>
                <a:ext uri="{FF2B5EF4-FFF2-40B4-BE49-F238E27FC236}">
                  <a16:creationId xmlns:a16="http://schemas.microsoft.com/office/drawing/2014/main" id="{5F84C111-BEB6-7F48-8ED9-3EFC47B511CD}"/>
                </a:ext>
              </a:extLst>
            </p:cNvPr>
            <p:cNvSpPr/>
            <p:nvPr/>
          </p:nvSpPr>
          <p:spPr>
            <a:xfrm rot="10800000">
              <a:off x="2230824" y="2389693"/>
              <a:ext cx="62779" cy="182057"/>
            </a:xfrm>
            <a:prstGeom prst="upArrow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sz="1500"/>
            </a:p>
          </p:txBody>
        </p:sp>
      </p:grp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816D4706-D1AF-FC40-ACF9-23428C05E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020" y="1414240"/>
            <a:ext cx="2229309" cy="303708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9EA58A1-535B-1546-838C-C1333FA3F384}"/>
              </a:ext>
            </a:extLst>
          </p:cNvPr>
          <p:cNvGrpSpPr/>
          <p:nvPr/>
        </p:nvGrpSpPr>
        <p:grpSpPr>
          <a:xfrm>
            <a:off x="2914082" y="1352034"/>
            <a:ext cx="3107040" cy="3037087"/>
            <a:chOff x="2849777" y="1574122"/>
            <a:chExt cx="3107040" cy="2439434"/>
          </a:xfrm>
        </p:grpSpPr>
        <p:pic>
          <p:nvPicPr>
            <p:cNvPr id="17" name="Picture 16" descr="Chart, line chart&#10;&#10;Description automatically generated">
              <a:extLst>
                <a:ext uri="{FF2B5EF4-FFF2-40B4-BE49-F238E27FC236}">
                  <a16:creationId xmlns:a16="http://schemas.microsoft.com/office/drawing/2014/main" id="{F888A023-255D-6C4E-A1A2-3CD49C35A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49777" y="1574122"/>
              <a:ext cx="3107040" cy="2439434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7C16180-7DA9-2F43-9D87-EB0EA67D3654}"/>
                </a:ext>
              </a:extLst>
            </p:cNvPr>
            <p:cNvCxnSpPr/>
            <p:nvPr/>
          </p:nvCxnSpPr>
          <p:spPr>
            <a:xfrm>
              <a:off x="3503197" y="1794197"/>
              <a:ext cx="0" cy="19992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21B9BE1-1562-FE40-B6FE-1BF309AAC5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9671" y="2401733"/>
              <a:ext cx="32352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2CA83FF-A795-6746-A208-7FFE6DABD609}"/>
                </a:ext>
              </a:extLst>
            </p:cNvPr>
            <p:cNvSpPr txBox="1"/>
            <p:nvPr/>
          </p:nvSpPr>
          <p:spPr>
            <a:xfrm>
              <a:off x="3489044" y="1765644"/>
              <a:ext cx="1225195" cy="593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chemeClr val="accent1">
                      <a:lumMod val="75000"/>
                    </a:schemeClr>
                  </a:solidFill>
                </a:rPr>
                <a:t>R</a:t>
              </a:r>
              <a:r>
                <a:rPr lang="x-none" sz="1050">
                  <a:solidFill>
                    <a:schemeClr val="accent1">
                      <a:lumMod val="75000"/>
                    </a:schemeClr>
                  </a:solidFill>
                </a:rPr>
                <a:t>adial collimation:</a:t>
              </a:r>
            </a:p>
            <a:p>
              <a:r>
                <a:rPr lang="en-GB" sz="1050" dirty="0">
                  <a:solidFill>
                    <a:schemeClr val="accent1">
                      <a:lumMod val="75000"/>
                    </a:schemeClr>
                  </a:solidFill>
                </a:rPr>
                <a:t>R</a:t>
              </a:r>
              <a:r>
                <a:rPr lang="x-none" sz="1050">
                  <a:solidFill>
                    <a:schemeClr val="accent1">
                      <a:lumMod val="75000"/>
                    </a:schemeClr>
                  </a:solidFill>
                </a:rPr>
                <a:t>&lt;5 mm@z=50 m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FCC2D89-DB5C-C949-8D58-3C342B1DA98B}"/>
              </a:ext>
            </a:extLst>
          </p:cNvPr>
          <p:cNvSpPr txBox="1"/>
          <p:nvPr/>
        </p:nvSpPr>
        <p:spPr>
          <a:xfrm>
            <a:off x="470163" y="988044"/>
            <a:ext cx="2271176" cy="46166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GB" sz="1200" u="sng" dirty="0">
                <a:solidFill>
                  <a:schemeClr val="tx1"/>
                </a:solidFill>
              </a:rPr>
              <a:t>A trick: </a:t>
            </a:r>
            <a:r>
              <a:rPr lang="en-GB" sz="1200" dirty="0">
                <a:solidFill>
                  <a:schemeClr val="accent6"/>
                </a:solidFill>
              </a:rPr>
              <a:t>1s</a:t>
            </a:r>
            <a:r>
              <a:rPr lang="en-GB" sz="1200" baseline="30000" dirty="0">
                <a:solidFill>
                  <a:schemeClr val="accent6"/>
                </a:solidFill>
              </a:rPr>
              <a:t>2</a:t>
            </a:r>
            <a:r>
              <a:rPr lang="en-GB" sz="1200" baseline="30000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FF0000"/>
                </a:solidFill>
              </a:rPr>
              <a:t>1S</a:t>
            </a:r>
            <a:r>
              <a:rPr lang="en-GB" sz="1200" baseline="-25000" dirty="0">
                <a:solidFill>
                  <a:srgbClr val="FF0000"/>
                </a:solidFill>
              </a:rPr>
              <a:t>0</a:t>
            </a:r>
            <a:r>
              <a:rPr lang="en-GB" sz="1200" dirty="0">
                <a:solidFill>
                  <a:schemeClr val="accent6"/>
                </a:solidFill>
                <a:sym typeface="Wingdings" charset="0"/>
              </a:rPr>
              <a:t></a:t>
            </a:r>
            <a:r>
              <a:rPr lang="en-GB" sz="1200" dirty="0">
                <a:solidFill>
                  <a:schemeClr val="accent6"/>
                </a:solidFill>
              </a:rPr>
              <a:t> 1s</a:t>
            </a:r>
            <a:r>
              <a:rPr lang="en-GB" sz="1200" baseline="30000" dirty="0">
                <a:solidFill>
                  <a:schemeClr val="accent6"/>
                </a:solidFill>
              </a:rPr>
              <a:t>1 </a:t>
            </a:r>
            <a:r>
              <a:rPr lang="en-GB" sz="1200" dirty="0">
                <a:solidFill>
                  <a:schemeClr val="accent6"/>
                </a:solidFill>
              </a:rPr>
              <a:t>2p</a:t>
            </a:r>
            <a:r>
              <a:rPr lang="en-GB" sz="1200" baseline="30000" dirty="0">
                <a:solidFill>
                  <a:schemeClr val="accent6"/>
                </a:solidFill>
              </a:rPr>
              <a:t>1 </a:t>
            </a:r>
            <a:r>
              <a:rPr lang="en-GB" sz="1200" baseline="30000" dirty="0">
                <a:solidFill>
                  <a:srgbClr val="FF0000"/>
                </a:solidFill>
              </a:rPr>
              <a:t>1</a:t>
            </a:r>
            <a:r>
              <a:rPr lang="en-GB" sz="1200" dirty="0">
                <a:solidFill>
                  <a:srgbClr val="FF0000"/>
                </a:solidFill>
              </a:rPr>
              <a:t>P</a:t>
            </a:r>
            <a:r>
              <a:rPr lang="en-GB" sz="1200" baseline="-25000" dirty="0">
                <a:solidFill>
                  <a:srgbClr val="FF0000"/>
                </a:solidFill>
              </a:rPr>
              <a:t>1 </a:t>
            </a:r>
            <a:r>
              <a:rPr lang="en-GB" sz="1200" dirty="0">
                <a:solidFill>
                  <a:schemeClr val="accent6"/>
                </a:solidFill>
              </a:rPr>
              <a:t>transition in He-like atoms</a:t>
            </a:r>
            <a:r>
              <a:rPr lang="en-GB" sz="1200" dirty="0">
                <a:solidFill>
                  <a:schemeClr val="accent6"/>
                </a:solidFill>
                <a:cs typeface="msgothic" charset="0"/>
              </a:rPr>
              <a:t> 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C2A6D1-015B-7D47-B6F2-F53CB9E34733}"/>
              </a:ext>
            </a:extLst>
          </p:cNvPr>
          <p:cNvSpPr txBox="1"/>
          <p:nvPr/>
        </p:nvSpPr>
        <p:spPr>
          <a:xfrm>
            <a:off x="3553349" y="4499130"/>
            <a:ext cx="478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>
                <a:solidFill>
                  <a:schemeClr val="tx1"/>
                </a:solidFill>
              </a:rPr>
              <a:t>For more details see presentations at our recent, November 2021, </a:t>
            </a:r>
          </a:p>
          <a:p>
            <a:r>
              <a:rPr lang="x-none" sz="1200">
                <a:solidFill>
                  <a:schemeClr val="tx1"/>
                </a:solidFill>
              </a:rPr>
              <a:t>Gamma Factory workshop</a:t>
            </a:r>
            <a:r>
              <a:rPr lang="x-none" sz="1200">
                <a:solidFill>
                  <a:srgbClr val="FF0000"/>
                </a:solidFill>
              </a:rPr>
              <a:t>: </a:t>
            </a:r>
            <a:r>
              <a:rPr lang="en-GB" sz="12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https://indico.cern.ch/event/1076086/</a:t>
            </a:r>
            <a:r>
              <a:rPr lang="x-none" sz="1200">
                <a:solidFill>
                  <a:schemeClr val="accent2">
                    <a:lumMod val="40000"/>
                    <a:lumOff val="60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44021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Graphical user interface, chart, box and whisker chart&#10;&#10;Description automatically generated">
            <a:extLst>
              <a:ext uri="{FF2B5EF4-FFF2-40B4-BE49-F238E27FC236}">
                <a16:creationId xmlns:a16="http://schemas.microsoft.com/office/drawing/2014/main" id="{958646E5-0DD7-C246-AA7C-16A098B42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70" y="3818518"/>
            <a:ext cx="4676274" cy="1115616"/>
          </a:xfrm>
          <a:prstGeom prst="rect">
            <a:avLst/>
          </a:prstGeom>
        </p:spPr>
      </p:pic>
      <p:sp>
        <p:nvSpPr>
          <p:cNvPr id="37889" name="Text Placeholder 1">
            <a:extLst>
              <a:ext uri="{FF2B5EF4-FFF2-40B4-BE49-F238E27FC236}">
                <a16:creationId xmlns:a16="http://schemas.microsoft.com/office/drawing/2014/main" id="{B78E0F51-9E66-7048-BD57-EFA62C6E40D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08283" y="141368"/>
            <a:ext cx="8588734" cy="653967"/>
          </a:xfrm>
          <a:solidFill>
            <a:srgbClr val="AAE2CA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GB" altLang="pl-PL" sz="2800" dirty="0"/>
              <a:t>Laser cooling of high-energy hadronic beams </a:t>
            </a:r>
            <a:r>
              <a:rPr lang="en-GB" altLang="pl-PL" sz="28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37890" name="Straight Connector 8">
            <a:extLst>
              <a:ext uri="{FF2B5EF4-FFF2-40B4-BE49-F238E27FC236}">
                <a16:creationId xmlns:a16="http://schemas.microsoft.com/office/drawing/2014/main" id="{902C0086-80DE-5943-A14D-B710FDDDE77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49477" y="956479"/>
            <a:ext cx="34925" cy="387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891" name="Slide Number Placeholder 2">
            <a:extLst>
              <a:ext uri="{FF2B5EF4-FFF2-40B4-BE49-F238E27FC236}">
                <a16:creationId xmlns:a16="http://schemas.microsoft.com/office/drawing/2014/main" id="{AA6867B1-74CF-5B41-8ABE-F0D98F00DD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8337" y="4648120"/>
            <a:ext cx="2125663" cy="35401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77CD2A31-F60B-0F44-BF58-6ACDB4FDEDD0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37892" name="TextBox 14">
            <a:extLst>
              <a:ext uri="{FF2B5EF4-FFF2-40B4-BE49-F238E27FC236}">
                <a16:creationId xmlns:a16="http://schemas.microsoft.com/office/drawing/2014/main" id="{6AA6F4F6-1926-1248-9547-ED58323ED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7188" y="1028017"/>
            <a:ext cx="3794639" cy="1391984"/>
          </a:xfrm>
          <a:prstGeom prst="rect">
            <a:avLst/>
          </a:prstGeom>
          <a:solidFill>
            <a:srgbClr val="F4D4A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1400" dirty="0">
                <a:solidFill>
                  <a:schemeClr val="tx1"/>
                </a:solidFill>
                <a:cs typeface="Arial" panose="020B0604020202020204" pitchFamily="34" charset="0"/>
              </a:rPr>
              <a:t>Opens a possibility of forming at CERN </a:t>
            </a:r>
            <a:r>
              <a:rPr lang="en-GB" altLang="pl-PL" sz="1400" b="1" dirty="0">
                <a:solidFill>
                  <a:schemeClr val="tx1"/>
                </a:solidFill>
                <a:cs typeface="Arial" panose="020B0604020202020204" pitchFamily="34" charset="0"/>
              </a:rPr>
              <a:t>high-energy</a:t>
            </a:r>
            <a:r>
              <a:rPr lang="en-GB" altLang="pl-PL" sz="1400" dirty="0">
                <a:solidFill>
                  <a:schemeClr val="tx1"/>
                </a:solidFill>
                <a:cs typeface="Arial" panose="020B0604020202020204" pitchFamily="34" charset="0"/>
              </a:rPr>
              <a:t> hadronic bunches of the required longitudinal and transverse emittances and population, </a:t>
            </a:r>
            <a:r>
              <a:rPr lang="en-GB" altLang="pl-PL" sz="1400" dirty="0">
                <a:solidFill>
                  <a:schemeClr val="accent6"/>
                </a:solidFill>
                <a:cs typeface="Arial" panose="020B0604020202020204" pitchFamily="34" charset="0"/>
              </a:rPr>
              <a:t>(bunch merge + cooling) </a:t>
            </a:r>
            <a:r>
              <a:rPr lang="en-GB" altLang="pl-PL" sz="1400" dirty="0">
                <a:solidFill>
                  <a:schemeClr val="tx1"/>
                </a:solidFill>
                <a:cs typeface="Arial" panose="020B0604020202020204" pitchFamily="34" charset="0"/>
              </a:rPr>
              <a:t>within a seconds-long time scale.</a:t>
            </a:r>
          </a:p>
        </p:txBody>
      </p:sp>
      <p:sp>
        <p:nvSpPr>
          <p:cNvPr id="13" name="ZoneTexte 5">
            <a:extLst>
              <a:ext uri="{FF2B5EF4-FFF2-40B4-BE49-F238E27FC236}">
                <a16:creationId xmlns:a16="http://schemas.microsoft.com/office/drawing/2014/main" id="{5577C03B-0024-B44B-B0D5-FA1C4FD78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81" y="956479"/>
            <a:ext cx="1998844" cy="245201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400" i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1400" b="1" i="1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Beam cooling</a:t>
            </a:r>
            <a:r>
              <a:rPr lang="en-GB" sz="1400" b="1" i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 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400" i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laser wavelength band is chosen such that only the ions moving in the laser pulse direction (in the bunch rest frame) can resonantly absorb photons.      </a:t>
            </a:r>
          </a:p>
        </p:txBody>
      </p:sp>
      <p:pic>
        <p:nvPicPr>
          <p:cNvPr id="37901" name="Picture 1" descr="cooling_speed.png">
            <a:extLst>
              <a:ext uri="{FF2B5EF4-FFF2-40B4-BE49-F238E27FC236}">
                <a16:creationId xmlns:a16="http://schemas.microsoft.com/office/drawing/2014/main" id="{F3C1E51E-E737-2C48-8469-BC4FBD95D6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056" y="2620144"/>
            <a:ext cx="3563782" cy="203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2" name="Rectangle 21">
            <a:extLst>
              <a:ext uri="{FF2B5EF4-FFF2-40B4-BE49-F238E27FC236}">
                <a16:creationId xmlns:a16="http://schemas.microsoft.com/office/drawing/2014/main" id="{A2C1D4CA-7AF9-4C47-B238-F9B3D1D1F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3894" y="4619050"/>
            <a:ext cx="3472156" cy="45275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1000" dirty="0">
                <a:solidFill>
                  <a:schemeClr val="tx1"/>
                </a:solidFill>
              </a:rPr>
              <a:t>Simulation of laser cooling of the lithium-like Ca(+17) bunches in the SPS: </a:t>
            </a:r>
            <a:r>
              <a:rPr lang="en-GB" altLang="pl-PL" sz="1000" b="1" dirty="0">
                <a:solidFill>
                  <a:srgbClr val="2D2DB9"/>
                </a:solidFill>
              </a:rPr>
              <a:t>transverse emittance evolution.</a:t>
            </a:r>
          </a:p>
        </p:txBody>
      </p:sp>
      <p:sp>
        <p:nvSpPr>
          <p:cNvPr id="37903" name="Rectangle 5">
            <a:extLst>
              <a:ext uri="{FF2B5EF4-FFF2-40B4-BE49-F238E27FC236}">
                <a16:creationId xmlns:a16="http://schemas.microsoft.com/office/drawing/2014/main" id="{C58E3355-7707-0348-9E36-92614FC88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64" y="4448037"/>
            <a:ext cx="652462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600" dirty="0">
                <a:solidFill>
                  <a:schemeClr val="tx1"/>
                </a:solidFill>
              </a:rPr>
              <a:t>A. .Petrenko  </a:t>
            </a:r>
          </a:p>
        </p:txBody>
      </p:sp>
      <p:sp>
        <p:nvSpPr>
          <p:cNvPr id="37904" name="Rectangle 5">
            <a:extLst>
              <a:ext uri="{FF2B5EF4-FFF2-40B4-BE49-F238E27FC236}">
                <a16:creationId xmlns:a16="http://schemas.microsoft.com/office/drawing/2014/main" id="{3843E382-2C5E-8E4F-871E-CF931B520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642" y="4466450"/>
            <a:ext cx="650875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600" dirty="0">
                <a:solidFill>
                  <a:schemeClr val="tx1"/>
                </a:solidFill>
              </a:rPr>
              <a:t>A. .Petrenko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348558-8748-0645-82FD-FB2A412B9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048" y="2469377"/>
            <a:ext cx="2082029" cy="188439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29" name="TextBox 38">
            <a:extLst>
              <a:ext uri="{FF2B5EF4-FFF2-40B4-BE49-F238E27FC236}">
                <a16:creationId xmlns:a16="http://schemas.microsoft.com/office/drawing/2014/main" id="{6EA64D82-B123-5C4D-A9A2-08CE53CC1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0048" y="2756569"/>
            <a:ext cx="1575661" cy="68364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GB" altLang="pl-PL" sz="800" dirty="0">
                <a:solidFill>
                  <a:schemeClr val="tx1"/>
                </a:solidFill>
                <a:latin typeface="Symbol" pitchFamily="2" charset="2"/>
              </a:rPr>
              <a:t>s</a:t>
            </a:r>
            <a:r>
              <a:rPr lang="en-GB" altLang="pl-PL" sz="800" baseline="-25000" dirty="0">
                <a:solidFill>
                  <a:schemeClr val="tx1"/>
                </a:solidFill>
              </a:rPr>
              <a:t>x</a:t>
            </a:r>
            <a:r>
              <a:rPr lang="en-GB" altLang="pl-PL" sz="800" dirty="0">
                <a:solidFill>
                  <a:schemeClr val="tx1"/>
                </a:solidFill>
              </a:rPr>
              <a:t> = 0.8 mm</a:t>
            </a:r>
            <a:r>
              <a:rPr lang="en-GB" altLang="pl-PL" sz="8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GB" altLang="pl-PL" sz="800" dirty="0">
                <a:solidFill>
                  <a:schemeClr val="tx1"/>
                </a:solidFill>
                <a:latin typeface="Symbol" pitchFamily="2" charset="2"/>
              </a:rPr>
              <a:t>s</a:t>
            </a:r>
            <a:r>
              <a:rPr lang="en-GB" altLang="pl-PL" sz="800" baseline="-25000" dirty="0">
                <a:solidFill>
                  <a:schemeClr val="tx1"/>
                </a:solidFill>
                <a:latin typeface="+mn-lt"/>
              </a:rPr>
              <a:t>y</a:t>
            </a:r>
            <a:r>
              <a:rPr lang="en-GB" altLang="pl-PL" sz="800" dirty="0">
                <a:solidFill>
                  <a:schemeClr val="tx1"/>
                </a:solidFill>
              </a:rPr>
              <a:t> = 0.57 mm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GB" altLang="pl-PL" sz="800" dirty="0">
                <a:solidFill>
                  <a:schemeClr val="tx1"/>
                </a:solidFill>
                <a:latin typeface="Symbol" pitchFamily="2" charset="2"/>
              </a:rPr>
              <a:t>s</a:t>
            </a:r>
            <a:r>
              <a:rPr lang="en-GB" altLang="pl-PL" sz="800" baseline="-25000" dirty="0">
                <a:solidFill>
                  <a:schemeClr val="tx1"/>
                </a:solidFill>
                <a:latin typeface="+mn-lt"/>
              </a:rPr>
              <a:t>z</a:t>
            </a:r>
            <a:r>
              <a:rPr lang="en-GB" altLang="pl-PL" sz="800" dirty="0">
                <a:solidFill>
                  <a:schemeClr val="tx1"/>
                </a:solidFill>
              </a:rPr>
              <a:t> = 10 cm, </a:t>
            </a:r>
            <a:r>
              <a:rPr lang="en-GB" altLang="pl-PL" sz="800" dirty="0">
                <a:solidFill>
                  <a:schemeClr val="tx1"/>
                </a:solidFill>
                <a:latin typeface="+mn-lt"/>
              </a:rPr>
              <a:t>t</a:t>
            </a:r>
            <a:r>
              <a:rPr lang="en-GB" altLang="pl-PL" sz="800" baseline="-25000" dirty="0">
                <a:solidFill>
                  <a:schemeClr val="tx1"/>
                </a:solidFill>
                <a:latin typeface="+mn-lt"/>
              </a:rPr>
              <a:t>pulse</a:t>
            </a:r>
            <a:r>
              <a:rPr lang="en-GB" altLang="pl-PL" sz="800" dirty="0">
                <a:solidFill>
                  <a:schemeClr val="tx1"/>
                </a:solidFill>
                <a:latin typeface="+mn-lt"/>
              </a:rPr>
              <a:t> = 2 ps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GB" altLang="pl-PL" sz="800" dirty="0">
                <a:solidFill>
                  <a:schemeClr val="tx1"/>
                </a:solidFill>
                <a:latin typeface="Symbol" pitchFamily="2" charset="2"/>
              </a:rPr>
              <a:t>Q</a:t>
            </a:r>
            <a:r>
              <a:rPr lang="en-GB" altLang="pl-PL" sz="800" baseline="-25000" dirty="0">
                <a:solidFill>
                  <a:schemeClr val="tx1"/>
                </a:solidFill>
                <a:latin typeface="+mn-lt"/>
              </a:rPr>
              <a:t>coll </a:t>
            </a:r>
            <a:r>
              <a:rPr lang="en-GB" altLang="pl-PL" sz="800" dirty="0">
                <a:solidFill>
                  <a:schemeClr val="tx1"/>
                </a:solidFill>
                <a:latin typeface="+mn-lt"/>
              </a:rPr>
              <a:t>= 1.3 deg, Dx = 2.44  m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GB" altLang="pl-PL" sz="800" dirty="0">
                <a:solidFill>
                  <a:srgbClr val="FF0000"/>
                </a:solidFill>
                <a:latin typeface="+mn-lt"/>
              </a:rPr>
              <a:t>W = 2  mJ Ti:Sa laser pulses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ABA6F9-F22F-2F4C-AC53-ACE60BFF52FE}"/>
              </a:ext>
            </a:extLst>
          </p:cNvPr>
          <p:cNvSpPr txBox="1"/>
          <p:nvPr/>
        </p:nvSpPr>
        <p:spPr>
          <a:xfrm>
            <a:off x="464186" y="4329509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4.0 scatterings</a:t>
            </a:r>
          </a:p>
          <a:p>
            <a:r>
              <a:rPr lang="en-US" sz="800" dirty="0">
                <a:solidFill>
                  <a:schemeClr val="tx1"/>
                </a:solidFill>
              </a:rPr>
              <a:t>per ion per turn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0AACCDB-2FFC-41DF-390A-DDF34DA6C625}"/>
              </a:ext>
            </a:extLst>
          </p:cNvPr>
          <p:cNvGrpSpPr/>
          <p:nvPr/>
        </p:nvGrpSpPr>
        <p:grpSpPr>
          <a:xfrm>
            <a:off x="2316511" y="1028016"/>
            <a:ext cx="2450180" cy="2452017"/>
            <a:chOff x="1633928" y="540894"/>
            <a:chExt cx="7173187" cy="6642756"/>
          </a:xfrm>
        </p:grpSpPr>
        <p:pic>
          <p:nvPicPr>
            <p:cNvPr id="33" name="Picture 32" descr="Chart&#10;&#10;Description automatically generated">
              <a:extLst>
                <a:ext uri="{FF2B5EF4-FFF2-40B4-BE49-F238E27FC236}">
                  <a16:creationId xmlns:a16="http://schemas.microsoft.com/office/drawing/2014/main" id="{EF8DD8A1-D42A-723D-0AAA-7C20B8D55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3928" y="540894"/>
              <a:ext cx="6378315" cy="6642756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14D5FB0-7D84-19B7-283F-28A5145B1D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9238" y="732367"/>
              <a:ext cx="3534059" cy="1223433"/>
            </a:xfrm>
            <a:prstGeom prst="straightConnector1">
              <a:avLst/>
            </a:prstGeom>
            <a:ln w="25400">
              <a:solidFill>
                <a:srgbClr val="C00000">
                  <a:alpha val="60000"/>
                </a:srgb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C6143A2-8C96-7A07-1EAC-32E72F633315}"/>
                </a:ext>
              </a:extLst>
            </p:cNvPr>
            <p:cNvSpPr txBox="1"/>
            <p:nvPr/>
          </p:nvSpPr>
          <p:spPr>
            <a:xfrm>
              <a:off x="3830995" y="2095393"/>
              <a:ext cx="97654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Laser pulse</a:t>
              </a:r>
            </a:p>
          </p:txBody>
        </p:sp>
        <p:sp>
          <p:nvSpPr>
            <p:cNvPr id="37" name="Freeform: Shape 124">
              <a:extLst>
                <a:ext uri="{FF2B5EF4-FFF2-40B4-BE49-F238E27FC236}">
                  <a16:creationId xmlns:a16="http://schemas.microsoft.com/office/drawing/2014/main" id="{6279B42E-AC38-77D4-8759-2BA89205A136}"/>
                </a:ext>
              </a:extLst>
            </p:cNvPr>
            <p:cNvSpPr/>
            <p:nvPr/>
          </p:nvSpPr>
          <p:spPr>
            <a:xfrm rot="20467742">
              <a:off x="3261207" y="1951037"/>
              <a:ext cx="798559" cy="288712"/>
            </a:xfrm>
            <a:custGeom>
              <a:avLst/>
              <a:gdLst>
                <a:gd name="connsiteX0" fmla="*/ 0 w 879475"/>
                <a:gd name="connsiteY0" fmla="*/ 227012 h 397141"/>
                <a:gd name="connsiteX1" fmla="*/ 115887 w 879475"/>
                <a:gd name="connsiteY1" fmla="*/ 20637 h 397141"/>
                <a:gd name="connsiteX2" fmla="*/ 204787 w 879475"/>
                <a:gd name="connsiteY2" fmla="*/ 217487 h 397141"/>
                <a:gd name="connsiteX3" fmla="*/ 258762 w 879475"/>
                <a:gd name="connsiteY3" fmla="*/ 385762 h 397141"/>
                <a:gd name="connsiteX4" fmla="*/ 393700 w 879475"/>
                <a:gd name="connsiteY4" fmla="*/ 0 h 397141"/>
                <a:gd name="connsiteX5" fmla="*/ 476250 w 879475"/>
                <a:gd name="connsiteY5" fmla="*/ 382587 h 397141"/>
                <a:gd name="connsiteX6" fmla="*/ 633412 w 879475"/>
                <a:gd name="connsiteY6" fmla="*/ 11112 h 397141"/>
                <a:gd name="connsiteX7" fmla="*/ 760412 w 879475"/>
                <a:gd name="connsiteY7" fmla="*/ 393700 h 397141"/>
                <a:gd name="connsiteX8" fmla="*/ 879475 w 879475"/>
                <a:gd name="connsiteY8" fmla="*/ 203200 h 397141"/>
                <a:gd name="connsiteX0" fmla="*/ 0 w 876300"/>
                <a:gd name="connsiteY0" fmla="*/ 214312 h 397141"/>
                <a:gd name="connsiteX1" fmla="*/ 112712 w 876300"/>
                <a:gd name="connsiteY1" fmla="*/ 20637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2712 w 876300"/>
                <a:gd name="connsiteY1" fmla="*/ 20637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2712 w 876300"/>
                <a:gd name="connsiteY1" fmla="*/ 20637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5887 w 876300"/>
                <a:gd name="connsiteY1" fmla="*/ 55562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5887 w 876300"/>
                <a:gd name="connsiteY1" fmla="*/ 55562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47 h 397176"/>
                <a:gd name="connsiteX1" fmla="*/ 115887 w 876300"/>
                <a:gd name="connsiteY1" fmla="*/ 55597 h 397176"/>
                <a:gd name="connsiteX2" fmla="*/ 201612 w 876300"/>
                <a:gd name="connsiteY2" fmla="*/ 217522 h 397176"/>
                <a:gd name="connsiteX3" fmla="*/ 282575 w 876300"/>
                <a:gd name="connsiteY3" fmla="*/ 358810 h 397176"/>
                <a:gd name="connsiteX4" fmla="*/ 390525 w 876300"/>
                <a:gd name="connsiteY4" fmla="*/ 35 h 397176"/>
                <a:gd name="connsiteX5" fmla="*/ 473075 w 876300"/>
                <a:gd name="connsiteY5" fmla="*/ 382622 h 397176"/>
                <a:gd name="connsiteX6" fmla="*/ 630237 w 876300"/>
                <a:gd name="connsiteY6" fmla="*/ 11147 h 397176"/>
                <a:gd name="connsiteX7" fmla="*/ 757237 w 876300"/>
                <a:gd name="connsiteY7" fmla="*/ 393735 h 397176"/>
                <a:gd name="connsiteX8" fmla="*/ 876300 w 876300"/>
                <a:gd name="connsiteY8" fmla="*/ 203235 h 397176"/>
                <a:gd name="connsiteX0" fmla="*/ 0 w 876300"/>
                <a:gd name="connsiteY0" fmla="*/ 214345 h 397174"/>
                <a:gd name="connsiteX1" fmla="*/ 115887 w 876300"/>
                <a:gd name="connsiteY1" fmla="*/ 55595 h 397174"/>
                <a:gd name="connsiteX2" fmla="*/ 201612 w 876300"/>
                <a:gd name="connsiteY2" fmla="*/ 217520 h 397174"/>
                <a:gd name="connsiteX3" fmla="*/ 282575 w 876300"/>
                <a:gd name="connsiteY3" fmla="*/ 358808 h 397174"/>
                <a:gd name="connsiteX4" fmla="*/ 390525 w 876300"/>
                <a:gd name="connsiteY4" fmla="*/ 33 h 397174"/>
                <a:gd name="connsiteX5" fmla="*/ 473075 w 876300"/>
                <a:gd name="connsiteY5" fmla="*/ 382620 h 397174"/>
                <a:gd name="connsiteX6" fmla="*/ 630237 w 876300"/>
                <a:gd name="connsiteY6" fmla="*/ 11145 h 397174"/>
                <a:gd name="connsiteX7" fmla="*/ 757237 w 876300"/>
                <a:gd name="connsiteY7" fmla="*/ 393733 h 397174"/>
                <a:gd name="connsiteX8" fmla="*/ 876300 w 876300"/>
                <a:gd name="connsiteY8" fmla="*/ 203233 h 397174"/>
                <a:gd name="connsiteX0" fmla="*/ 0 w 876300"/>
                <a:gd name="connsiteY0" fmla="*/ 214345 h 397174"/>
                <a:gd name="connsiteX1" fmla="*/ 115887 w 876300"/>
                <a:gd name="connsiteY1" fmla="*/ 55595 h 397174"/>
                <a:gd name="connsiteX2" fmla="*/ 201612 w 876300"/>
                <a:gd name="connsiteY2" fmla="*/ 217520 h 397174"/>
                <a:gd name="connsiteX3" fmla="*/ 282575 w 876300"/>
                <a:gd name="connsiteY3" fmla="*/ 358808 h 397174"/>
                <a:gd name="connsiteX4" fmla="*/ 390525 w 876300"/>
                <a:gd name="connsiteY4" fmla="*/ 33 h 397174"/>
                <a:gd name="connsiteX5" fmla="*/ 473075 w 876300"/>
                <a:gd name="connsiteY5" fmla="*/ 382620 h 397174"/>
                <a:gd name="connsiteX6" fmla="*/ 630237 w 876300"/>
                <a:gd name="connsiteY6" fmla="*/ 11145 h 397174"/>
                <a:gd name="connsiteX7" fmla="*/ 757237 w 876300"/>
                <a:gd name="connsiteY7" fmla="*/ 393733 h 397174"/>
                <a:gd name="connsiteX8" fmla="*/ 876300 w 876300"/>
                <a:gd name="connsiteY8" fmla="*/ 203233 h 397174"/>
                <a:gd name="connsiteX0" fmla="*/ 0 w 876300"/>
                <a:gd name="connsiteY0" fmla="*/ 203208 h 386037"/>
                <a:gd name="connsiteX1" fmla="*/ 115887 w 876300"/>
                <a:gd name="connsiteY1" fmla="*/ 44458 h 386037"/>
                <a:gd name="connsiteX2" fmla="*/ 201612 w 876300"/>
                <a:gd name="connsiteY2" fmla="*/ 206383 h 386037"/>
                <a:gd name="connsiteX3" fmla="*/ 282575 w 876300"/>
                <a:gd name="connsiteY3" fmla="*/ 347671 h 386037"/>
                <a:gd name="connsiteX4" fmla="*/ 395287 w 876300"/>
                <a:gd name="connsiteY4" fmla="*/ 42871 h 386037"/>
                <a:gd name="connsiteX5" fmla="*/ 473075 w 876300"/>
                <a:gd name="connsiteY5" fmla="*/ 371483 h 386037"/>
                <a:gd name="connsiteX6" fmla="*/ 630237 w 876300"/>
                <a:gd name="connsiteY6" fmla="*/ 8 h 386037"/>
                <a:gd name="connsiteX7" fmla="*/ 757237 w 876300"/>
                <a:gd name="connsiteY7" fmla="*/ 382596 h 386037"/>
                <a:gd name="connsiteX8" fmla="*/ 876300 w 876300"/>
                <a:gd name="connsiteY8" fmla="*/ 192096 h 386037"/>
                <a:gd name="connsiteX0" fmla="*/ 0 w 876300"/>
                <a:gd name="connsiteY0" fmla="*/ 203209 h 386038"/>
                <a:gd name="connsiteX1" fmla="*/ 115887 w 876300"/>
                <a:gd name="connsiteY1" fmla="*/ 44459 h 386038"/>
                <a:gd name="connsiteX2" fmla="*/ 201612 w 876300"/>
                <a:gd name="connsiteY2" fmla="*/ 206384 h 386038"/>
                <a:gd name="connsiteX3" fmla="*/ 282575 w 876300"/>
                <a:gd name="connsiteY3" fmla="*/ 347672 h 386038"/>
                <a:gd name="connsiteX4" fmla="*/ 395287 w 876300"/>
                <a:gd name="connsiteY4" fmla="*/ 42872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01612 w 876300"/>
                <a:gd name="connsiteY2" fmla="*/ 206384 h 386038"/>
                <a:gd name="connsiteX3" fmla="*/ 282575 w 876300"/>
                <a:gd name="connsiteY3" fmla="*/ 347672 h 386038"/>
                <a:gd name="connsiteX4" fmla="*/ 395287 w 876300"/>
                <a:gd name="connsiteY4" fmla="*/ 42872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2575 w 876300"/>
                <a:gd name="connsiteY3" fmla="*/ 347672 h 386038"/>
                <a:gd name="connsiteX4" fmla="*/ 395287 w 876300"/>
                <a:gd name="connsiteY4" fmla="*/ 42872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9104"/>
                <a:gd name="connsiteX1" fmla="*/ 93662 w 876300"/>
                <a:gd name="connsiteY1" fmla="*/ 28584 h 389104"/>
                <a:gd name="connsiteX2" fmla="*/ 187325 w 876300"/>
                <a:gd name="connsiteY2" fmla="*/ 206384 h 389104"/>
                <a:gd name="connsiteX3" fmla="*/ 287338 w 876300"/>
                <a:gd name="connsiteY3" fmla="*/ 385772 h 389104"/>
                <a:gd name="connsiteX4" fmla="*/ 395287 w 876300"/>
                <a:gd name="connsiteY4" fmla="*/ 42872 h 389104"/>
                <a:gd name="connsiteX5" fmla="*/ 549275 w 876300"/>
                <a:gd name="connsiteY5" fmla="*/ 369896 h 389104"/>
                <a:gd name="connsiteX6" fmla="*/ 630237 w 876300"/>
                <a:gd name="connsiteY6" fmla="*/ 9 h 389104"/>
                <a:gd name="connsiteX7" fmla="*/ 757237 w 876300"/>
                <a:gd name="connsiteY7" fmla="*/ 382597 h 389104"/>
                <a:gd name="connsiteX8" fmla="*/ 876300 w 876300"/>
                <a:gd name="connsiteY8" fmla="*/ 192097 h 389104"/>
                <a:gd name="connsiteX0" fmla="*/ 0 w 876300"/>
                <a:gd name="connsiteY0" fmla="*/ 203209 h 389734"/>
                <a:gd name="connsiteX1" fmla="*/ 93662 w 876300"/>
                <a:gd name="connsiteY1" fmla="*/ 28584 h 389734"/>
                <a:gd name="connsiteX2" fmla="*/ 187325 w 876300"/>
                <a:gd name="connsiteY2" fmla="*/ 206384 h 389734"/>
                <a:gd name="connsiteX3" fmla="*/ 287338 w 876300"/>
                <a:gd name="connsiteY3" fmla="*/ 385772 h 389734"/>
                <a:gd name="connsiteX4" fmla="*/ 468312 w 876300"/>
                <a:gd name="connsiteY4" fmla="*/ 25410 h 389734"/>
                <a:gd name="connsiteX5" fmla="*/ 549275 w 876300"/>
                <a:gd name="connsiteY5" fmla="*/ 369896 h 389734"/>
                <a:gd name="connsiteX6" fmla="*/ 630237 w 876300"/>
                <a:gd name="connsiteY6" fmla="*/ 9 h 389734"/>
                <a:gd name="connsiteX7" fmla="*/ 757237 w 876300"/>
                <a:gd name="connsiteY7" fmla="*/ 382597 h 389734"/>
                <a:gd name="connsiteX8" fmla="*/ 876300 w 876300"/>
                <a:gd name="connsiteY8" fmla="*/ 192097 h 389734"/>
                <a:gd name="connsiteX0" fmla="*/ 0 w 876300"/>
                <a:gd name="connsiteY0" fmla="*/ 203209 h 389734"/>
                <a:gd name="connsiteX1" fmla="*/ 93662 w 876300"/>
                <a:gd name="connsiteY1" fmla="*/ 28584 h 389734"/>
                <a:gd name="connsiteX2" fmla="*/ 187325 w 876300"/>
                <a:gd name="connsiteY2" fmla="*/ 206384 h 389734"/>
                <a:gd name="connsiteX3" fmla="*/ 279401 w 876300"/>
                <a:gd name="connsiteY3" fmla="*/ 385772 h 389734"/>
                <a:gd name="connsiteX4" fmla="*/ 468312 w 876300"/>
                <a:gd name="connsiteY4" fmla="*/ 25410 h 389734"/>
                <a:gd name="connsiteX5" fmla="*/ 549275 w 876300"/>
                <a:gd name="connsiteY5" fmla="*/ 369896 h 389734"/>
                <a:gd name="connsiteX6" fmla="*/ 630237 w 876300"/>
                <a:gd name="connsiteY6" fmla="*/ 9 h 389734"/>
                <a:gd name="connsiteX7" fmla="*/ 757237 w 876300"/>
                <a:gd name="connsiteY7" fmla="*/ 382597 h 389734"/>
                <a:gd name="connsiteX8" fmla="*/ 876300 w 876300"/>
                <a:gd name="connsiteY8" fmla="*/ 192097 h 389734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89879"/>
                <a:gd name="connsiteX1" fmla="*/ 93662 w 876300"/>
                <a:gd name="connsiteY1" fmla="*/ 28584 h 389879"/>
                <a:gd name="connsiteX2" fmla="*/ 187325 w 876300"/>
                <a:gd name="connsiteY2" fmla="*/ 206384 h 389879"/>
                <a:gd name="connsiteX3" fmla="*/ 279401 w 876300"/>
                <a:gd name="connsiteY3" fmla="*/ 385772 h 389879"/>
                <a:gd name="connsiteX4" fmla="*/ 468312 w 876300"/>
                <a:gd name="connsiteY4" fmla="*/ 25410 h 389879"/>
                <a:gd name="connsiteX5" fmla="*/ 549275 w 876300"/>
                <a:gd name="connsiteY5" fmla="*/ 369896 h 389879"/>
                <a:gd name="connsiteX6" fmla="*/ 630237 w 876300"/>
                <a:gd name="connsiteY6" fmla="*/ 9 h 389879"/>
                <a:gd name="connsiteX7" fmla="*/ 757237 w 876300"/>
                <a:gd name="connsiteY7" fmla="*/ 382597 h 389879"/>
                <a:gd name="connsiteX8" fmla="*/ 876300 w 876300"/>
                <a:gd name="connsiteY8" fmla="*/ 192097 h 389879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79401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79401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365853 w 876300"/>
                <a:gd name="connsiteY4" fmla="*/ 202061 h 386038"/>
                <a:gd name="connsiteX5" fmla="*/ 468312 w 876300"/>
                <a:gd name="connsiteY5" fmla="*/ 25410 h 386038"/>
                <a:gd name="connsiteX6" fmla="*/ 549275 w 876300"/>
                <a:gd name="connsiteY6" fmla="*/ 369896 h 386038"/>
                <a:gd name="connsiteX7" fmla="*/ 630237 w 876300"/>
                <a:gd name="connsiteY7" fmla="*/ 9 h 386038"/>
                <a:gd name="connsiteX8" fmla="*/ 757237 w 876300"/>
                <a:gd name="connsiteY8" fmla="*/ 382597 h 386038"/>
                <a:gd name="connsiteX9" fmla="*/ 876300 w 876300"/>
                <a:gd name="connsiteY9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365853 w 876300"/>
                <a:gd name="connsiteY4" fmla="*/ 202061 h 386038"/>
                <a:gd name="connsiteX5" fmla="*/ 468312 w 876300"/>
                <a:gd name="connsiteY5" fmla="*/ 25410 h 386038"/>
                <a:gd name="connsiteX6" fmla="*/ 549275 w 876300"/>
                <a:gd name="connsiteY6" fmla="*/ 369896 h 386038"/>
                <a:gd name="connsiteX7" fmla="*/ 630237 w 876300"/>
                <a:gd name="connsiteY7" fmla="*/ 9 h 386038"/>
                <a:gd name="connsiteX8" fmla="*/ 757237 w 876300"/>
                <a:gd name="connsiteY8" fmla="*/ 382597 h 386038"/>
                <a:gd name="connsiteX9" fmla="*/ 876300 w 876300"/>
                <a:gd name="connsiteY9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365853 w 876300"/>
                <a:gd name="connsiteY3" fmla="*/ 202061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468312 w 876300"/>
                <a:gd name="connsiteY3" fmla="*/ 25410 h 386038"/>
                <a:gd name="connsiteX4" fmla="*/ 549275 w 876300"/>
                <a:gd name="connsiteY4" fmla="*/ 369896 h 386038"/>
                <a:gd name="connsiteX5" fmla="*/ 630237 w 876300"/>
                <a:gd name="connsiteY5" fmla="*/ 9 h 386038"/>
                <a:gd name="connsiteX6" fmla="*/ 757237 w 876300"/>
                <a:gd name="connsiteY6" fmla="*/ 382597 h 386038"/>
                <a:gd name="connsiteX7" fmla="*/ 876300 w 876300"/>
                <a:gd name="connsiteY7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468312 w 876300"/>
                <a:gd name="connsiteY3" fmla="*/ 25410 h 386038"/>
                <a:gd name="connsiteX4" fmla="*/ 549275 w 876300"/>
                <a:gd name="connsiteY4" fmla="*/ 369896 h 386038"/>
                <a:gd name="connsiteX5" fmla="*/ 630237 w 876300"/>
                <a:gd name="connsiteY5" fmla="*/ 9 h 386038"/>
                <a:gd name="connsiteX6" fmla="*/ 757237 w 876300"/>
                <a:gd name="connsiteY6" fmla="*/ 382597 h 386038"/>
                <a:gd name="connsiteX7" fmla="*/ 876300 w 876300"/>
                <a:gd name="connsiteY7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468312 w 876300"/>
                <a:gd name="connsiteY3" fmla="*/ 25410 h 386038"/>
                <a:gd name="connsiteX4" fmla="*/ 549275 w 876300"/>
                <a:gd name="connsiteY4" fmla="*/ 369896 h 386038"/>
                <a:gd name="connsiteX5" fmla="*/ 630237 w 876300"/>
                <a:gd name="connsiteY5" fmla="*/ 9 h 386038"/>
                <a:gd name="connsiteX6" fmla="*/ 757237 w 876300"/>
                <a:gd name="connsiteY6" fmla="*/ 382597 h 386038"/>
                <a:gd name="connsiteX7" fmla="*/ 876300 w 876300"/>
                <a:gd name="connsiteY7" fmla="*/ 192097 h 386038"/>
                <a:gd name="connsiteX0" fmla="*/ 0 w 965200"/>
                <a:gd name="connsiteY0" fmla="*/ 381009 h 386038"/>
                <a:gd name="connsiteX1" fmla="*/ 182562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30891 w 965200"/>
                <a:gd name="connsiteY1" fmla="*/ 295724 h 386038"/>
                <a:gd name="connsiteX2" fmla="*/ 182562 w 965200"/>
                <a:gd name="connsiteY2" fmla="*/ 28584 h 386038"/>
                <a:gd name="connsiteX3" fmla="*/ 369889 w 965200"/>
                <a:gd name="connsiteY3" fmla="*/ 385772 h 386038"/>
                <a:gd name="connsiteX4" fmla="*/ 557212 w 965200"/>
                <a:gd name="connsiteY4" fmla="*/ 25410 h 386038"/>
                <a:gd name="connsiteX5" fmla="*/ 638175 w 965200"/>
                <a:gd name="connsiteY5" fmla="*/ 369896 h 386038"/>
                <a:gd name="connsiteX6" fmla="*/ 719137 w 965200"/>
                <a:gd name="connsiteY6" fmla="*/ 9 h 386038"/>
                <a:gd name="connsiteX7" fmla="*/ 846137 w 965200"/>
                <a:gd name="connsiteY7" fmla="*/ 382597 h 386038"/>
                <a:gd name="connsiteX8" fmla="*/ 965200 w 965200"/>
                <a:gd name="connsiteY8" fmla="*/ 192097 h 386038"/>
                <a:gd name="connsiteX0" fmla="*/ 0 w 965200"/>
                <a:gd name="connsiteY0" fmla="*/ 381009 h 386038"/>
                <a:gd name="connsiteX1" fmla="*/ 116616 w 965200"/>
                <a:gd name="connsiteY1" fmla="*/ 224287 h 386038"/>
                <a:gd name="connsiteX2" fmla="*/ 182562 w 965200"/>
                <a:gd name="connsiteY2" fmla="*/ 28584 h 386038"/>
                <a:gd name="connsiteX3" fmla="*/ 369889 w 965200"/>
                <a:gd name="connsiteY3" fmla="*/ 385772 h 386038"/>
                <a:gd name="connsiteX4" fmla="*/ 557212 w 965200"/>
                <a:gd name="connsiteY4" fmla="*/ 25410 h 386038"/>
                <a:gd name="connsiteX5" fmla="*/ 638175 w 965200"/>
                <a:gd name="connsiteY5" fmla="*/ 369896 h 386038"/>
                <a:gd name="connsiteX6" fmla="*/ 719137 w 965200"/>
                <a:gd name="connsiteY6" fmla="*/ 9 h 386038"/>
                <a:gd name="connsiteX7" fmla="*/ 846137 w 965200"/>
                <a:gd name="connsiteY7" fmla="*/ 382597 h 386038"/>
                <a:gd name="connsiteX8" fmla="*/ 965200 w 965200"/>
                <a:gd name="connsiteY8" fmla="*/ 192097 h 386038"/>
                <a:gd name="connsiteX0" fmla="*/ 0 w 965200"/>
                <a:gd name="connsiteY0" fmla="*/ 381009 h 386038"/>
                <a:gd name="connsiteX1" fmla="*/ 182562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82562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85737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92087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92087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9414 w 965200"/>
                <a:gd name="connsiteY2" fmla="*/ 387359 h 387359"/>
                <a:gd name="connsiteX3" fmla="*/ 55721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5721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5721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66737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6356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6356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2 h 387387"/>
                <a:gd name="connsiteX1" fmla="*/ 192087 w 965200"/>
                <a:gd name="connsiteY1" fmla="*/ 28577 h 387387"/>
                <a:gd name="connsiteX2" fmla="*/ 373064 w 965200"/>
                <a:gd name="connsiteY2" fmla="*/ 387352 h 387387"/>
                <a:gd name="connsiteX3" fmla="*/ 563562 w 965200"/>
                <a:gd name="connsiteY3" fmla="*/ 25403 h 387387"/>
                <a:gd name="connsiteX4" fmla="*/ 749300 w 965200"/>
                <a:gd name="connsiteY4" fmla="*/ 387351 h 387387"/>
                <a:gd name="connsiteX5" fmla="*/ 719137 w 965200"/>
                <a:gd name="connsiteY5" fmla="*/ 2 h 387387"/>
                <a:gd name="connsiteX6" fmla="*/ 846137 w 965200"/>
                <a:gd name="connsiteY6" fmla="*/ 382590 h 387387"/>
                <a:gd name="connsiteX7" fmla="*/ 965200 w 965200"/>
                <a:gd name="connsiteY7" fmla="*/ 192090 h 387387"/>
                <a:gd name="connsiteX0" fmla="*/ 0 w 965200"/>
                <a:gd name="connsiteY0" fmla="*/ 357189 h 363539"/>
                <a:gd name="connsiteX1" fmla="*/ 192087 w 965200"/>
                <a:gd name="connsiteY1" fmla="*/ 4764 h 363539"/>
                <a:gd name="connsiteX2" fmla="*/ 373064 w 965200"/>
                <a:gd name="connsiteY2" fmla="*/ 363539 h 363539"/>
                <a:gd name="connsiteX3" fmla="*/ 563562 w 965200"/>
                <a:gd name="connsiteY3" fmla="*/ 1590 h 363539"/>
                <a:gd name="connsiteX4" fmla="*/ 749300 w 965200"/>
                <a:gd name="connsiteY4" fmla="*/ 363538 h 363539"/>
                <a:gd name="connsiteX5" fmla="*/ 938212 w 965200"/>
                <a:gd name="connsiteY5" fmla="*/ 2 h 363539"/>
                <a:gd name="connsiteX6" fmla="*/ 846137 w 965200"/>
                <a:gd name="connsiteY6" fmla="*/ 358777 h 363539"/>
                <a:gd name="connsiteX7" fmla="*/ 965200 w 965200"/>
                <a:gd name="connsiteY7" fmla="*/ 168277 h 363539"/>
                <a:gd name="connsiteX0" fmla="*/ 0 w 1139471"/>
                <a:gd name="connsiteY0" fmla="*/ 357188 h 368472"/>
                <a:gd name="connsiteX1" fmla="*/ 192087 w 1139471"/>
                <a:gd name="connsiteY1" fmla="*/ 4763 h 368472"/>
                <a:gd name="connsiteX2" fmla="*/ 373064 w 1139471"/>
                <a:gd name="connsiteY2" fmla="*/ 363538 h 368472"/>
                <a:gd name="connsiteX3" fmla="*/ 563562 w 1139471"/>
                <a:gd name="connsiteY3" fmla="*/ 1589 h 368472"/>
                <a:gd name="connsiteX4" fmla="*/ 749300 w 1139471"/>
                <a:gd name="connsiteY4" fmla="*/ 363537 h 368472"/>
                <a:gd name="connsiteX5" fmla="*/ 938212 w 1139471"/>
                <a:gd name="connsiteY5" fmla="*/ 1 h 368472"/>
                <a:gd name="connsiteX6" fmla="*/ 1135062 w 1139471"/>
                <a:gd name="connsiteY6" fmla="*/ 365126 h 368472"/>
                <a:gd name="connsiteX7" fmla="*/ 965200 w 1139471"/>
                <a:gd name="connsiteY7" fmla="*/ 168276 h 368472"/>
                <a:gd name="connsiteX0" fmla="*/ 0 w 1254125"/>
                <a:gd name="connsiteY0" fmla="*/ 357188 h 368801"/>
                <a:gd name="connsiteX1" fmla="*/ 192087 w 1254125"/>
                <a:gd name="connsiteY1" fmla="*/ 4763 h 368801"/>
                <a:gd name="connsiteX2" fmla="*/ 373064 w 1254125"/>
                <a:gd name="connsiteY2" fmla="*/ 363538 h 368801"/>
                <a:gd name="connsiteX3" fmla="*/ 563562 w 1254125"/>
                <a:gd name="connsiteY3" fmla="*/ 1589 h 368801"/>
                <a:gd name="connsiteX4" fmla="*/ 749300 w 1254125"/>
                <a:gd name="connsiteY4" fmla="*/ 363537 h 368801"/>
                <a:gd name="connsiteX5" fmla="*/ 938212 w 1254125"/>
                <a:gd name="connsiteY5" fmla="*/ 1 h 368801"/>
                <a:gd name="connsiteX6" fmla="*/ 1135062 w 1254125"/>
                <a:gd name="connsiteY6" fmla="*/ 365126 h 368801"/>
                <a:gd name="connsiteX7" fmla="*/ 1254125 w 1254125"/>
                <a:gd name="connsiteY7" fmla="*/ 188913 h 368801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52475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589376"/>
                <a:gd name="connsiteY0" fmla="*/ 357188 h 368849"/>
                <a:gd name="connsiteX1" fmla="*/ 192087 w 1589376"/>
                <a:gd name="connsiteY1" fmla="*/ 4763 h 368849"/>
                <a:gd name="connsiteX2" fmla="*/ 373064 w 1589376"/>
                <a:gd name="connsiteY2" fmla="*/ 363538 h 368849"/>
                <a:gd name="connsiteX3" fmla="*/ 563562 w 1589376"/>
                <a:gd name="connsiteY3" fmla="*/ 1589 h 368849"/>
                <a:gd name="connsiteX4" fmla="*/ 752475 w 1589376"/>
                <a:gd name="connsiteY4" fmla="*/ 363537 h 368849"/>
                <a:gd name="connsiteX5" fmla="*/ 938212 w 1589376"/>
                <a:gd name="connsiteY5" fmla="*/ 1 h 368849"/>
                <a:gd name="connsiteX6" fmla="*/ 1135062 w 1589376"/>
                <a:gd name="connsiteY6" fmla="*/ 365126 h 368849"/>
                <a:gd name="connsiteX7" fmla="*/ 1589087 w 1589376"/>
                <a:gd name="connsiteY7" fmla="*/ 174626 h 368849"/>
                <a:gd name="connsiteX0" fmla="*/ 0 w 1589087"/>
                <a:gd name="connsiteY0" fmla="*/ 357188 h 379959"/>
                <a:gd name="connsiteX1" fmla="*/ 192087 w 1589087"/>
                <a:gd name="connsiteY1" fmla="*/ 4763 h 379959"/>
                <a:gd name="connsiteX2" fmla="*/ 373064 w 1589087"/>
                <a:gd name="connsiteY2" fmla="*/ 363538 h 379959"/>
                <a:gd name="connsiteX3" fmla="*/ 563562 w 1589087"/>
                <a:gd name="connsiteY3" fmla="*/ 1589 h 379959"/>
                <a:gd name="connsiteX4" fmla="*/ 752475 w 1589087"/>
                <a:gd name="connsiteY4" fmla="*/ 363537 h 379959"/>
                <a:gd name="connsiteX5" fmla="*/ 938212 w 1589087"/>
                <a:gd name="connsiteY5" fmla="*/ 1 h 379959"/>
                <a:gd name="connsiteX6" fmla="*/ 1135062 w 1589087"/>
                <a:gd name="connsiteY6" fmla="*/ 365126 h 379959"/>
                <a:gd name="connsiteX7" fmla="*/ 1387865 w 1589087"/>
                <a:gd name="connsiteY7" fmla="*/ 295890 h 379959"/>
                <a:gd name="connsiteX8" fmla="*/ 1589087 w 1589087"/>
                <a:gd name="connsiteY8" fmla="*/ 174626 h 379959"/>
                <a:gd name="connsiteX0" fmla="*/ 0 w 1589087"/>
                <a:gd name="connsiteY0" fmla="*/ 359636 h 371960"/>
                <a:gd name="connsiteX1" fmla="*/ 192087 w 1589087"/>
                <a:gd name="connsiteY1" fmla="*/ 7211 h 371960"/>
                <a:gd name="connsiteX2" fmla="*/ 373064 w 1589087"/>
                <a:gd name="connsiteY2" fmla="*/ 365986 h 371960"/>
                <a:gd name="connsiteX3" fmla="*/ 563562 w 1589087"/>
                <a:gd name="connsiteY3" fmla="*/ 4037 h 371960"/>
                <a:gd name="connsiteX4" fmla="*/ 752475 w 1589087"/>
                <a:gd name="connsiteY4" fmla="*/ 365985 h 371960"/>
                <a:gd name="connsiteX5" fmla="*/ 938212 w 1589087"/>
                <a:gd name="connsiteY5" fmla="*/ 2449 h 371960"/>
                <a:gd name="connsiteX6" fmla="*/ 1135062 w 1589087"/>
                <a:gd name="connsiteY6" fmla="*/ 367574 h 371960"/>
                <a:gd name="connsiteX7" fmla="*/ 1313253 w 1589087"/>
                <a:gd name="connsiteY7" fmla="*/ 3063 h 371960"/>
                <a:gd name="connsiteX8" fmla="*/ 1589087 w 1589087"/>
                <a:gd name="connsiteY8" fmla="*/ 177074 h 371960"/>
                <a:gd name="connsiteX0" fmla="*/ 0 w 1589087"/>
                <a:gd name="connsiteY0" fmla="*/ 364576 h 377000"/>
                <a:gd name="connsiteX1" fmla="*/ 192087 w 1589087"/>
                <a:gd name="connsiteY1" fmla="*/ 12151 h 377000"/>
                <a:gd name="connsiteX2" fmla="*/ 373064 w 1589087"/>
                <a:gd name="connsiteY2" fmla="*/ 370926 h 377000"/>
                <a:gd name="connsiteX3" fmla="*/ 563562 w 1589087"/>
                <a:gd name="connsiteY3" fmla="*/ 8977 h 377000"/>
                <a:gd name="connsiteX4" fmla="*/ 752475 w 1589087"/>
                <a:gd name="connsiteY4" fmla="*/ 370925 h 377000"/>
                <a:gd name="connsiteX5" fmla="*/ 938212 w 1589087"/>
                <a:gd name="connsiteY5" fmla="*/ 7389 h 377000"/>
                <a:gd name="connsiteX6" fmla="*/ 1135062 w 1589087"/>
                <a:gd name="connsiteY6" fmla="*/ 372514 h 377000"/>
                <a:gd name="connsiteX7" fmla="*/ 1313253 w 1589087"/>
                <a:gd name="connsiteY7" fmla="*/ 8003 h 377000"/>
                <a:gd name="connsiteX8" fmla="*/ 1508516 w 1589087"/>
                <a:gd name="connsiteY8" fmla="*/ 125478 h 377000"/>
                <a:gd name="connsiteX9" fmla="*/ 1589087 w 1589087"/>
                <a:gd name="connsiteY9" fmla="*/ 182014 h 377000"/>
                <a:gd name="connsiteX0" fmla="*/ 0 w 1589087"/>
                <a:gd name="connsiteY0" fmla="*/ 359747 h 372171"/>
                <a:gd name="connsiteX1" fmla="*/ 192087 w 1589087"/>
                <a:gd name="connsiteY1" fmla="*/ 7322 h 372171"/>
                <a:gd name="connsiteX2" fmla="*/ 373064 w 1589087"/>
                <a:gd name="connsiteY2" fmla="*/ 366097 h 372171"/>
                <a:gd name="connsiteX3" fmla="*/ 563562 w 1589087"/>
                <a:gd name="connsiteY3" fmla="*/ 4148 h 372171"/>
                <a:gd name="connsiteX4" fmla="*/ 752475 w 1589087"/>
                <a:gd name="connsiteY4" fmla="*/ 366096 h 372171"/>
                <a:gd name="connsiteX5" fmla="*/ 938212 w 1589087"/>
                <a:gd name="connsiteY5" fmla="*/ 2560 h 372171"/>
                <a:gd name="connsiteX6" fmla="*/ 1135062 w 1589087"/>
                <a:gd name="connsiteY6" fmla="*/ 367685 h 372171"/>
                <a:gd name="connsiteX7" fmla="*/ 1313253 w 1589087"/>
                <a:gd name="connsiteY7" fmla="*/ 3174 h 372171"/>
                <a:gd name="connsiteX8" fmla="*/ 1503754 w 1589087"/>
                <a:gd name="connsiteY8" fmla="*/ 363537 h 372171"/>
                <a:gd name="connsiteX9" fmla="*/ 1589087 w 1589087"/>
                <a:gd name="connsiteY9" fmla="*/ 177185 h 372171"/>
                <a:gd name="connsiteX0" fmla="*/ 0 w 1684337"/>
                <a:gd name="connsiteY0" fmla="*/ 359747 h 372171"/>
                <a:gd name="connsiteX1" fmla="*/ 192087 w 1684337"/>
                <a:gd name="connsiteY1" fmla="*/ 7322 h 372171"/>
                <a:gd name="connsiteX2" fmla="*/ 373064 w 1684337"/>
                <a:gd name="connsiteY2" fmla="*/ 366097 h 372171"/>
                <a:gd name="connsiteX3" fmla="*/ 563562 w 1684337"/>
                <a:gd name="connsiteY3" fmla="*/ 4148 h 372171"/>
                <a:gd name="connsiteX4" fmla="*/ 752475 w 1684337"/>
                <a:gd name="connsiteY4" fmla="*/ 366096 h 372171"/>
                <a:gd name="connsiteX5" fmla="*/ 938212 w 1684337"/>
                <a:gd name="connsiteY5" fmla="*/ 2560 h 372171"/>
                <a:gd name="connsiteX6" fmla="*/ 1135062 w 1684337"/>
                <a:gd name="connsiteY6" fmla="*/ 367685 h 372171"/>
                <a:gd name="connsiteX7" fmla="*/ 1313253 w 1684337"/>
                <a:gd name="connsiteY7" fmla="*/ 3174 h 372171"/>
                <a:gd name="connsiteX8" fmla="*/ 1503754 w 1684337"/>
                <a:gd name="connsiteY8" fmla="*/ 363537 h 372171"/>
                <a:gd name="connsiteX9" fmla="*/ 1684337 w 1684337"/>
                <a:gd name="connsiteY9" fmla="*/ 78760 h 372171"/>
                <a:gd name="connsiteX0" fmla="*/ 0 w 1695450"/>
                <a:gd name="connsiteY0" fmla="*/ 359747 h 372171"/>
                <a:gd name="connsiteX1" fmla="*/ 192087 w 1695450"/>
                <a:gd name="connsiteY1" fmla="*/ 7322 h 372171"/>
                <a:gd name="connsiteX2" fmla="*/ 373064 w 1695450"/>
                <a:gd name="connsiteY2" fmla="*/ 366097 h 372171"/>
                <a:gd name="connsiteX3" fmla="*/ 563562 w 1695450"/>
                <a:gd name="connsiteY3" fmla="*/ 4148 h 372171"/>
                <a:gd name="connsiteX4" fmla="*/ 752475 w 1695450"/>
                <a:gd name="connsiteY4" fmla="*/ 366096 h 372171"/>
                <a:gd name="connsiteX5" fmla="*/ 938212 w 1695450"/>
                <a:gd name="connsiteY5" fmla="*/ 2560 h 372171"/>
                <a:gd name="connsiteX6" fmla="*/ 1135062 w 1695450"/>
                <a:gd name="connsiteY6" fmla="*/ 367685 h 372171"/>
                <a:gd name="connsiteX7" fmla="*/ 1313253 w 1695450"/>
                <a:gd name="connsiteY7" fmla="*/ 3174 h 372171"/>
                <a:gd name="connsiteX8" fmla="*/ 1503754 w 1695450"/>
                <a:gd name="connsiteY8" fmla="*/ 363537 h 372171"/>
                <a:gd name="connsiteX9" fmla="*/ 1695450 w 1695450"/>
                <a:gd name="connsiteY9" fmla="*/ 10498 h 372171"/>
                <a:gd name="connsiteX0" fmla="*/ 0 w 1695450"/>
                <a:gd name="connsiteY0" fmla="*/ 362896 h 375285"/>
                <a:gd name="connsiteX1" fmla="*/ 192087 w 1695450"/>
                <a:gd name="connsiteY1" fmla="*/ 10471 h 375285"/>
                <a:gd name="connsiteX2" fmla="*/ 373064 w 1695450"/>
                <a:gd name="connsiteY2" fmla="*/ 369246 h 375285"/>
                <a:gd name="connsiteX3" fmla="*/ 563562 w 1695450"/>
                <a:gd name="connsiteY3" fmla="*/ 7297 h 375285"/>
                <a:gd name="connsiteX4" fmla="*/ 752475 w 1695450"/>
                <a:gd name="connsiteY4" fmla="*/ 369245 h 375285"/>
                <a:gd name="connsiteX5" fmla="*/ 938212 w 1695450"/>
                <a:gd name="connsiteY5" fmla="*/ 5709 h 375285"/>
                <a:gd name="connsiteX6" fmla="*/ 1135062 w 1695450"/>
                <a:gd name="connsiteY6" fmla="*/ 370834 h 375285"/>
                <a:gd name="connsiteX7" fmla="*/ 1314840 w 1695450"/>
                <a:gd name="connsiteY7" fmla="*/ 3148 h 375285"/>
                <a:gd name="connsiteX8" fmla="*/ 1503754 w 1695450"/>
                <a:gd name="connsiteY8" fmla="*/ 366686 h 375285"/>
                <a:gd name="connsiteX9" fmla="*/ 1695450 w 1695450"/>
                <a:gd name="connsiteY9" fmla="*/ 13647 h 375285"/>
                <a:gd name="connsiteX0" fmla="*/ 0 w 1695450"/>
                <a:gd name="connsiteY0" fmla="*/ 359748 h 372137"/>
                <a:gd name="connsiteX1" fmla="*/ 192087 w 1695450"/>
                <a:gd name="connsiteY1" fmla="*/ 7323 h 372137"/>
                <a:gd name="connsiteX2" fmla="*/ 373064 w 1695450"/>
                <a:gd name="connsiteY2" fmla="*/ 366098 h 372137"/>
                <a:gd name="connsiteX3" fmla="*/ 563562 w 1695450"/>
                <a:gd name="connsiteY3" fmla="*/ 4149 h 372137"/>
                <a:gd name="connsiteX4" fmla="*/ 752475 w 1695450"/>
                <a:gd name="connsiteY4" fmla="*/ 366097 h 372137"/>
                <a:gd name="connsiteX5" fmla="*/ 938212 w 1695450"/>
                <a:gd name="connsiteY5" fmla="*/ 2561 h 372137"/>
                <a:gd name="connsiteX6" fmla="*/ 1135062 w 1695450"/>
                <a:gd name="connsiteY6" fmla="*/ 367686 h 372137"/>
                <a:gd name="connsiteX7" fmla="*/ 1314840 w 1695450"/>
                <a:gd name="connsiteY7" fmla="*/ 0 h 372137"/>
                <a:gd name="connsiteX8" fmla="*/ 1503754 w 1695450"/>
                <a:gd name="connsiteY8" fmla="*/ 363538 h 372137"/>
                <a:gd name="connsiteX9" fmla="*/ 1695450 w 1695450"/>
                <a:gd name="connsiteY9" fmla="*/ 10499 h 372137"/>
                <a:gd name="connsiteX0" fmla="*/ 0 w 1695450"/>
                <a:gd name="connsiteY0" fmla="*/ 359748 h 371766"/>
                <a:gd name="connsiteX1" fmla="*/ 192087 w 1695450"/>
                <a:gd name="connsiteY1" fmla="*/ 7323 h 371766"/>
                <a:gd name="connsiteX2" fmla="*/ 373064 w 1695450"/>
                <a:gd name="connsiteY2" fmla="*/ 366098 h 371766"/>
                <a:gd name="connsiteX3" fmla="*/ 563562 w 1695450"/>
                <a:gd name="connsiteY3" fmla="*/ 4149 h 371766"/>
                <a:gd name="connsiteX4" fmla="*/ 752475 w 1695450"/>
                <a:gd name="connsiteY4" fmla="*/ 366097 h 371766"/>
                <a:gd name="connsiteX5" fmla="*/ 938212 w 1695450"/>
                <a:gd name="connsiteY5" fmla="*/ 2561 h 371766"/>
                <a:gd name="connsiteX6" fmla="*/ 1135062 w 1695450"/>
                <a:gd name="connsiteY6" fmla="*/ 367686 h 371766"/>
                <a:gd name="connsiteX7" fmla="*/ 1314840 w 1695450"/>
                <a:gd name="connsiteY7" fmla="*/ 0 h 371766"/>
                <a:gd name="connsiteX8" fmla="*/ 1503754 w 1695450"/>
                <a:gd name="connsiteY8" fmla="*/ 363538 h 371766"/>
                <a:gd name="connsiteX9" fmla="*/ 1695450 w 1695450"/>
                <a:gd name="connsiteY9" fmla="*/ 10499 h 371766"/>
                <a:gd name="connsiteX0" fmla="*/ 0 w 1695450"/>
                <a:gd name="connsiteY0" fmla="*/ 359748 h 371766"/>
                <a:gd name="connsiteX1" fmla="*/ 192087 w 1695450"/>
                <a:gd name="connsiteY1" fmla="*/ 7323 h 371766"/>
                <a:gd name="connsiteX2" fmla="*/ 373064 w 1695450"/>
                <a:gd name="connsiteY2" fmla="*/ 366098 h 371766"/>
                <a:gd name="connsiteX3" fmla="*/ 563562 w 1695450"/>
                <a:gd name="connsiteY3" fmla="*/ 4149 h 371766"/>
                <a:gd name="connsiteX4" fmla="*/ 752475 w 1695450"/>
                <a:gd name="connsiteY4" fmla="*/ 366097 h 371766"/>
                <a:gd name="connsiteX5" fmla="*/ 938212 w 1695450"/>
                <a:gd name="connsiteY5" fmla="*/ 2561 h 371766"/>
                <a:gd name="connsiteX6" fmla="*/ 1135062 w 1695450"/>
                <a:gd name="connsiteY6" fmla="*/ 367686 h 371766"/>
                <a:gd name="connsiteX7" fmla="*/ 1314840 w 1695450"/>
                <a:gd name="connsiteY7" fmla="*/ 0 h 371766"/>
                <a:gd name="connsiteX8" fmla="*/ 1503754 w 1695450"/>
                <a:gd name="connsiteY8" fmla="*/ 363538 h 371766"/>
                <a:gd name="connsiteX9" fmla="*/ 1695450 w 1695450"/>
                <a:gd name="connsiteY9" fmla="*/ 10499 h 37176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87512"/>
                <a:gd name="connsiteY0" fmla="*/ 359748 h 367686"/>
                <a:gd name="connsiteX1" fmla="*/ 192087 w 1687512"/>
                <a:gd name="connsiteY1" fmla="*/ 732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7512"/>
                <a:gd name="connsiteY0" fmla="*/ 359748 h 367686"/>
                <a:gd name="connsiteX1" fmla="*/ 192087 w 1687512"/>
                <a:gd name="connsiteY1" fmla="*/ 732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7512"/>
                <a:gd name="connsiteY0" fmla="*/ 359748 h 367686"/>
                <a:gd name="connsiteX1" fmla="*/ 192087 w 1687512"/>
                <a:gd name="connsiteY1" fmla="*/ 732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7512"/>
                <a:gd name="connsiteY0" fmla="*/ 359748 h 367686"/>
                <a:gd name="connsiteX1" fmla="*/ 188912 w 1687512"/>
                <a:gd name="connsiteY1" fmla="*/ 10257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5924"/>
                <a:gd name="connsiteY0" fmla="*/ 277198 h 367686"/>
                <a:gd name="connsiteX1" fmla="*/ 187324 w 1685924"/>
                <a:gd name="connsiteY1" fmla="*/ 102573 h 367686"/>
                <a:gd name="connsiteX2" fmla="*/ 371476 w 1685924"/>
                <a:gd name="connsiteY2" fmla="*/ 366098 h 367686"/>
                <a:gd name="connsiteX3" fmla="*/ 561974 w 1685924"/>
                <a:gd name="connsiteY3" fmla="*/ 4149 h 367686"/>
                <a:gd name="connsiteX4" fmla="*/ 750887 w 1685924"/>
                <a:gd name="connsiteY4" fmla="*/ 366097 h 367686"/>
                <a:gd name="connsiteX5" fmla="*/ 936624 w 1685924"/>
                <a:gd name="connsiteY5" fmla="*/ 2561 h 367686"/>
                <a:gd name="connsiteX6" fmla="*/ 1133474 w 1685924"/>
                <a:gd name="connsiteY6" fmla="*/ 367686 h 367686"/>
                <a:gd name="connsiteX7" fmla="*/ 1313252 w 1685924"/>
                <a:gd name="connsiteY7" fmla="*/ 0 h 367686"/>
                <a:gd name="connsiteX8" fmla="*/ 1502166 w 1685924"/>
                <a:gd name="connsiteY8" fmla="*/ 363538 h 367686"/>
                <a:gd name="connsiteX9" fmla="*/ 1685924 w 1685924"/>
                <a:gd name="connsiteY9" fmla="*/ 5736 h 367686"/>
                <a:gd name="connsiteX0" fmla="*/ 0 w 1685924"/>
                <a:gd name="connsiteY0" fmla="*/ 277198 h 367686"/>
                <a:gd name="connsiteX1" fmla="*/ 187324 w 1685924"/>
                <a:gd name="connsiteY1" fmla="*/ 102573 h 367686"/>
                <a:gd name="connsiteX2" fmla="*/ 371476 w 1685924"/>
                <a:gd name="connsiteY2" fmla="*/ 366098 h 367686"/>
                <a:gd name="connsiteX3" fmla="*/ 560387 w 1685924"/>
                <a:gd name="connsiteY3" fmla="*/ 35899 h 367686"/>
                <a:gd name="connsiteX4" fmla="*/ 750887 w 1685924"/>
                <a:gd name="connsiteY4" fmla="*/ 366097 h 367686"/>
                <a:gd name="connsiteX5" fmla="*/ 936624 w 1685924"/>
                <a:gd name="connsiteY5" fmla="*/ 2561 h 367686"/>
                <a:gd name="connsiteX6" fmla="*/ 1133474 w 1685924"/>
                <a:gd name="connsiteY6" fmla="*/ 367686 h 367686"/>
                <a:gd name="connsiteX7" fmla="*/ 1313252 w 1685924"/>
                <a:gd name="connsiteY7" fmla="*/ 0 h 367686"/>
                <a:gd name="connsiteX8" fmla="*/ 1502166 w 1685924"/>
                <a:gd name="connsiteY8" fmla="*/ 363538 h 367686"/>
                <a:gd name="connsiteX9" fmla="*/ 1685924 w 1685924"/>
                <a:gd name="connsiteY9" fmla="*/ 5736 h 367686"/>
                <a:gd name="connsiteX0" fmla="*/ 0 w 1685924"/>
                <a:gd name="connsiteY0" fmla="*/ 277198 h 367686"/>
                <a:gd name="connsiteX1" fmla="*/ 187324 w 1685924"/>
                <a:gd name="connsiteY1" fmla="*/ 102573 h 367686"/>
                <a:gd name="connsiteX2" fmla="*/ 369889 w 1685924"/>
                <a:gd name="connsiteY2" fmla="*/ 324823 h 367686"/>
                <a:gd name="connsiteX3" fmla="*/ 560387 w 1685924"/>
                <a:gd name="connsiteY3" fmla="*/ 35899 h 367686"/>
                <a:gd name="connsiteX4" fmla="*/ 750887 w 1685924"/>
                <a:gd name="connsiteY4" fmla="*/ 366097 h 367686"/>
                <a:gd name="connsiteX5" fmla="*/ 936624 w 1685924"/>
                <a:gd name="connsiteY5" fmla="*/ 2561 h 367686"/>
                <a:gd name="connsiteX6" fmla="*/ 1133474 w 1685924"/>
                <a:gd name="connsiteY6" fmla="*/ 367686 h 367686"/>
                <a:gd name="connsiteX7" fmla="*/ 1313252 w 1685924"/>
                <a:gd name="connsiteY7" fmla="*/ 0 h 367686"/>
                <a:gd name="connsiteX8" fmla="*/ 1502166 w 1685924"/>
                <a:gd name="connsiteY8" fmla="*/ 363538 h 367686"/>
                <a:gd name="connsiteX9" fmla="*/ 1685924 w 1685924"/>
                <a:gd name="connsiteY9" fmla="*/ 5736 h 367686"/>
                <a:gd name="connsiteX0" fmla="*/ 0 w 1685924"/>
                <a:gd name="connsiteY0" fmla="*/ 274638 h 365126"/>
                <a:gd name="connsiteX1" fmla="*/ 187324 w 1685924"/>
                <a:gd name="connsiteY1" fmla="*/ 100013 h 365126"/>
                <a:gd name="connsiteX2" fmla="*/ 369889 w 1685924"/>
                <a:gd name="connsiteY2" fmla="*/ 322263 h 365126"/>
                <a:gd name="connsiteX3" fmla="*/ 560387 w 1685924"/>
                <a:gd name="connsiteY3" fmla="*/ 33339 h 365126"/>
                <a:gd name="connsiteX4" fmla="*/ 750887 w 1685924"/>
                <a:gd name="connsiteY4" fmla="*/ 363537 h 365126"/>
                <a:gd name="connsiteX5" fmla="*/ 936624 w 1685924"/>
                <a:gd name="connsiteY5" fmla="*/ 1 h 365126"/>
                <a:gd name="connsiteX6" fmla="*/ 1133474 w 1685924"/>
                <a:gd name="connsiteY6" fmla="*/ 365126 h 365126"/>
                <a:gd name="connsiteX7" fmla="*/ 1313252 w 1685924"/>
                <a:gd name="connsiteY7" fmla="*/ 30777 h 365126"/>
                <a:gd name="connsiteX8" fmla="*/ 1502166 w 1685924"/>
                <a:gd name="connsiteY8" fmla="*/ 360978 h 365126"/>
                <a:gd name="connsiteX9" fmla="*/ 1685924 w 1685924"/>
                <a:gd name="connsiteY9" fmla="*/ 3176 h 365126"/>
                <a:gd name="connsiteX0" fmla="*/ 0 w 1685924"/>
                <a:gd name="connsiteY0" fmla="*/ 274638 h 365126"/>
                <a:gd name="connsiteX1" fmla="*/ 187324 w 1685924"/>
                <a:gd name="connsiteY1" fmla="*/ 100013 h 365126"/>
                <a:gd name="connsiteX2" fmla="*/ 369889 w 1685924"/>
                <a:gd name="connsiteY2" fmla="*/ 322263 h 365126"/>
                <a:gd name="connsiteX3" fmla="*/ 560387 w 1685924"/>
                <a:gd name="connsiteY3" fmla="*/ 33339 h 365126"/>
                <a:gd name="connsiteX4" fmla="*/ 750887 w 1685924"/>
                <a:gd name="connsiteY4" fmla="*/ 363537 h 365126"/>
                <a:gd name="connsiteX5" fmla="*/ 936624 w 1685924"/>
                <a:gd name="connsiteY5" fmla="*/ 1 h 365126"/>
                <a:gd name="connsiteX6" fmla="*/ 1133474 w 1685924"/>
                <a:gd name="connsiteY6" fmla="*/ 365126 h 365126"/>
                <a:gd name="connsiteX7" fmla="*/ 1313252 w 1685924"/>
                <a:gd name="connsiteY7" fmla="*/ 30777 h 365126"/>
                <a:gd name="connsiteX8" fmla="*/ 1502166 w 1685924"/>
                <a:gd name="connsiteY8" fmla="*/ 324466 h 365126"/>
                <a:gd name="connsiteX9" fmla="*/ 1685924 w 1685924"/>
                <a:gd name="connsiteY9" fmla="*/ 3176 h 365126"/>
                <a:gd name="connsiteX0" fmla="*/ 0 w 1682749"/>
                <a:gd name="connsiteY0" fmla="*/ 274638 h 365126"/>
                <a:gd name="connsiteX1" fmla="*/ 187324 w 1682749"/>
                <a:gd name="connsiteY1" fmla="*/ 100013 h 365126"/>
                <a:gd name="connsiteX2" fmla="*/ 369889 w 1682749"/>
                <a:gd name="connsiteY2" fmla="*/ 322263 h 365126"/>
                <a:gd name="connsiteX3" fmla="*/ 560387 w 1682749"/>
                <a:gd name="connsiteY3" fmla="*/ 33339 h 365126"/>
                <a:gd name="connsiteX4" fmla="*/ 750887 w 1682749"/>
                <a:gd name="connsiteY4" fmla="*/ 363537 h 365126"/>
                <a:gd name="connsiteX5" fmla="*/ 936624 w 1682749"/>
                <a:gd name="connsiteY5" fmla="*/ 1 h 365126"/>
                <a:gd name="connsiteX6" fmla="*/ 1133474 w 1682749"/>
                <a:gd name="connsiteY6" fmla="*/ 365126 h 365126"/>
                <a:gd name="connsiteX7" fmla="*/ 1313252 w 1682749"/>
                <a:gd name="connsiteY7" fmla="*/ 30777 h 365126"/>
                <a:gd name="connsiteX8" fmla="*/ 1502166 w 1682749"/>
                <a:gd name="connsiteY8" fmla="*/ 324466 h 365126"/>
                <a:gd name="connsiteX9" fmla="*/ 1682749 w 1682749"/>
                <a:gd name="connsiteY9" fmla="*/ 61914 h 365126"/>
                <a:gd name="connsiteX0" fmla="*/ 0 w 1682749"/>
                <a:gd name="connsiteY0" fmla="*/ 274638 h 365126"/>
                <a:gd name="connsiteX1" fmla="*/ 93250 w 1682749"/>
                <a:gd name="connsiteY1" fmla="*/ 181591 h 365126"/>
                <a:gd name="connsiteX2" fmla="*/ 187324 w 1682749"/>
                <a:gd name="connsiteY2" fmla="*/ 100013 h 365126"/>
                <a:gd name="connsiteX3" fmla="*/ 369889 w 1682749"/>
                <a:gd name="connsiteY3" fmla="*/ 322263 h 365126"/>
                <a:gd name="connsiteX4" fmla="*/ 560387 w 1682749"/>
                <a:gd name="connsiteY4" fmla="*/ 33339 h 365126"/>
                <a:gd name="connsiteX5" fmla="*/ 750887 w 1682749"/>
                <a:gd name="connsiteY5" fmla="*/ 363537 h 365126"/>
                <a:gd name="connsiteX6" fmla="*/ 936624 w 1682749"/>
                <a:gd name="connsiteY6" fmla="*/ 1 h 365126"/>
                <a:gd name="connsiteX7" fmla="*/ 1133474 w 1682749"/>
                <a:gd name="connsiteY7" fmla="*/ 365126 h 365126"/>
                <a:gd name="connsiteX8" fmla="*/ 1313252 w 1682749"/>
                <a:gd name="connsiteY8" fmla="*/ 30777 h 365126"/>
                <a:gd name="connsiteX9" fmla="*/ 1502166 w 1682749"/>
                <a:gd name="connsiteY9" fmla="*/ 324466 h 365126"/>
                <a:gd name="connsiteX10" fmla="*/ 1682749 w 1682749"/>
                <a:gd name="connsiteY10" fmla="*/ 61914 h 365126"/>
                <a:gd name="connsiteX0" fmla="*/ 0 w 1690687"/>
                <a:gd name="connsiteY0" fmla="*/ 188913 h 365126"/>
                <a:gd name="connsiteX1" fmla="*/ 101188 w 1690687"/>
                <a:gd name="connsiteY1" fmla="*/ 181591 h 365126"/>
                <a:gd name="connsiteX2" fmla="*/ 195262 w 1690687"/>
                <a:gd name="connsiteY2" fmla="*/ 100013 h 365126"/>
                <a:gd name="connsiteX3" fmla="*/ 377827 w 1690687"/>
                <a:gd name="connsiteY3" fmla="*/ 322263 h 365126"/>
                <a:gd name="connsiteX4" fmla="*/ 568325 w 1690687"/>
                <a:gd name="connsiteY4" fmla="*/ 33339 h 365126"/>
                <a:gd name="connsiteX5" fmla="*/ 758825 w 1690687"/>
                <a:gd name="connsiteY5" fmla="*/ 363537 h 365126"/>
                <a:gd name="connsiteX6" fmla="*/ 944562 w 1690687"/>
                <a:gd name="connsiteY6" fmla="*/ 1 h 365126"/>
                <a:gd name="connsiteX7" fmla="*/ 1141412 w 1690687"/>
                <a:gd name="connsiteY7" fmla="*/ 365126 h 365126"/>
                <a:gd name="connsiteX8" fmla="*/ 1321190 w 1690687"/>
                <a:gd name="connsiteY8" fmla="*/ 30777 h 365126"/>
                <a:gd name="connsiteX9" fmla="*/ 1510104 w 1690687"/>
                <a:gd name="connsiteY9" fmla="*/ 324466 h 365126"/>
                <a:gd name="connsiteX10" fmla="*/ 1690687 w 1690687"/>
                <a:gd name="connsiteY10" fmla="*/ 61914 h 365126"/>
                <a:gd name="connsiteX0" fmla="*/ 0 w 1690687"/>
                <a:gd name="connsiteY0" fmla="*/ 188913 h 365126"/>
                <a:gd name="connsiteX1" fmla="*/ 101188 w 1690687"/>
                <a:gd name="connsiteY1" fmla="*/ 181591 h 365126"/>
                <a:gd name="connsiteX2" fmla="*/ 195262 w 1690687"/>
                <a:gd name="connsiteY2" fmla="*/ 100013 h 365126"/>
                <a:gd name="connsiteX3" fmla="*/ 377827 w 1690687"/>
                <a:gd name="connsiteY3" fmla="*/ 322263 h 365126"/>
                <a:gd name="connsiteX4" fmla="*/ 568325 w 1690687"/>
                <a:gd name="connsiteY4" fmla="*/ 33339 h 365126"/>
                <a:gd name="connsiteX5" fmla="*/ 758825 w 1690687"/>
                <a:gd name="connsiteY5" fmla="*/ 363537 h 365126"/>
                <a:gd name="connsiteX6" fmla="*/ 944562 w 1690687"/>
                <a:gd name="connsiteY6" fmla="*/ 1 h 365126"/>
                <a:gd name="connsiteX7" fmla="*/ 1141412 w 1690687"/>
                <a:gd name="connsiteY7" fmla="*/ 365126 h 365126"/>
                <a:gd name="connsiteX8" fmla="*/ 1321190 w 1690687"/>
                <a:gd name="connsiteY8" fmla="*/ 30777 h 365126"/>
                <a:gd name="connsiteX9" fmla="*/ 1510104 w 1690687"/>
                <a:gd name="connsiteY9" fmla="*/ 324466 h 365126"/>
                <a:gd name="connsiteX10" fmla="*/ 1690687 w 1690687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712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7127 h 365126"/>
                <a:gd name="connsiteX9" fmla="*/ 1510104 w 1689099"/>
                <a:gd name="connsiteY9" fmla="*/ 297479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7127 h 365126"/>
                <a:gd name="connsiteX9" fmla="*/ 1503754 w 1689099"/>
                <a:gd name="connsiteY9" fmla="*/ 305416 h 365126"/>
                <a:gd name="connsiteX10" fmla="*/ 1689099 w 1689099"/>
                <a:gd name="connsiteY10" fmla="*/ 61914 h 365126"/>
                <a:gd name="connsiteX0" fmla="*/ 0 w 1693862"/>
                <a:gd name="connsiteY0" fmla="*/ 180975 h 365126"/>
                <a:gd name="connsiteX1" fmla="*/ 99600 w 1693862"/>
                <a:gd name="connsiteY1" fmla="*/ 181591 h 365126"/>
                <a:gd name="connsiteX2" fmla="*/ 193674 w 1693862"/>
                <a:gd name="connsiteY2" fmla="*/ 120650 h 365126"/>
                <a:gd name="connsiteX3" fmla="*/ 377827 w 1693862"/>
                <a:gd name="connsiteY3" fmla="*/ 304800 h 365126"/>
                <a:gd name="connsiteX4" fmla="*/ 566737 w 1693862"/>
                <a:gd name="connsiteY4" fmla="*/ 33339 h 365126"/>
                <a:gd name="connsiteX5" fmla="*/ 757237 w 1693862"/>
                <a:gd name="connsiteY5" fmla="*/ 363537 h 365126"/>
                <a:gd name="connsiteX6" fmla="*/ 942974 w 1693862"/>
                <a:gd name="connsiteY6" fmla="*/ 1 h 365126"/>
                <a:gd name="connsiteX7" fmla="*/ 1139824 w 1693862"/>
                <a:gd name="connsiteY7" fmla="*/ 365126 h 365126"/>
                <a:gd name="connsiteX8" fmla="*/ 1319602 w 1693862"/>
                <a:gd name="connsiteY8" fmla="*/ 37127 h 365126"/>
                <a:gd name="connsiteX9" fmla="*/ 1503754 w 1693862"/>
                <a:gd name="connsiteY9" fmla="*/ 305416 h 365126"/>
                <a:gd name="connsiteX10" fmla="*/ 1693862 w 1693862"/>
                <a:gd name="connsiteY10" fmla="*/ 123827 h 365126"/>
                <a:gd name="connsiteX0" fmla="*/ 0 w 1693862"/>
                <a:gd name="connsiteY0" fmla="*/ 180975 h 365126"/>
                <a:gd name="connsiteX1" fmla="*/ 99600 w 1693862"/>
                <a:gd name="connsiteY1" fmla="*/ 181591 h 365126"/>
                <a:gd name="connsiteX2" fmla="*/ 193674 w 1693862"/>
                <a:gd name="connsiteY2" fmla="*/ 120650 h 365126"/>
                <a:gd name="connsiteX3" fmla="*/ 377827 w 1693862"/>
                <a:gd name="connsiteY3" fmla="*/ 304800 h 365126"/>
                <a:gd name="connsiteX4" fmla="*/ 566737 w 1693862"/>
                <a:gd name="connsiteY4" fmla="*/ 33339 h 365126"/>
                <a:gd name="connsiteX5" fmla="*/ 757237 w 1693862"/>
                <a:gd name="connsiteY5" fmla="*/ 363537 h 365126"/>
                <a:gd name="connsiteX6" fmla="*/ 942974 w 1693862"/>
                <a:gd name="connsiteY6" fmla="*/ 1 h 365126"/>
                <a:gd name="connsiteX7" fmla="*/ 1139824 w 1693862"/>
                <a:gd name="connsiteY7" fmla="*/ 365126 h 365126"/>
                <a:gd name="connsiteX8" fmla="*/ 1319602 w 1693862"/>
                <a:gd name="connsiteY8" fmla="*/ 37127 h 365126"/>
                <a:gd name="connsiteX9" fmla="*/ 1503754 w 1693862"/>
                <a:gd name="connsiteY9" fmla="*/ 305416 h 365126"/>
                <a:gd name="connsiteX10" fmla="*/ 1636299 w 1693862"/>
                <a:gd name="connsiteY10" fmla="*/ 167303 h 365126"/>
                <a:gd name="connsiteX11" fmla="*/ 1693862 w 1693862"/>
                <a:gd name="connsiteY11" fmla="*/ 123827 h 365126"/>
                <a:gd name="connsiteX0" fmla="*/ 0 w 1693862"/>
                <a:gd name="connsiteY0" fmla="*/ 180975 h 365126"/>
                <a:gd name="connsiteX1" fmla="*/ 99600 w 1693862"/>
                <a:gd name="connsiteY1" fmla="*/ 181591 h 365126"/>
                <a:gd name="connsiteX2" fmla="*/ 193674 w 1693862"/>
                <a:gd name="connsiteY2" fmla="*/ 120650 h 365126"/>
                <a:gd name="connsiteX3" fmla="*/ 377827 w 1693862"/>
                <a:gd name="connsiteY3" fmla="*/ 304800 h 365126"/>
                <a:gd name="connsiteX4" fmla="*/ 566737 w 1693862"/>
                <a:gd name="connsiteY4" fmla="*/ 33339 h 365126"/>
                <a:gd name="connsiteX5" fmla="*/ 757237 w 1693862"/>
                <a:gd name="connsiteY5" fmla="*/ 363537 h 365126"/>
                <a:gd name="connsiteX6" fmla="*/ 942974 w 1693862"/>
                <a:gd name="connsiteY6" fmla="*/ 1 h 365126"/>
                <a:gd name="connsiteX7" fmla="*/ 1139824 w 1693862"/>
                <a:gd name="connsiteY7" fmla="*/ 365126 h 365126"/>
                <a:gd name="connsiteX8" fmla="*/ 1319602 w 1693862"/>
                <a:gd name="connsiteY8" fmla="*/ 37127 h 365126"/>
                <a:gd name="connsiteX9" fmla="*/ 1503754 w 1693862"/>
                <a:gd name="connsiteY9" fmla="*/ 305416 h 365126"/>
                <a:gd name="connsiteX10" fmla="*/ 1577561 w 1693862"/>
                <a:gd name="connsiteY10" fmla="*/ 249853 h 365126"/>
                <a:gd name="connsiteX11" fmla="*/ 1636299 w 1693862"/>
                <a:gd name="connsiteY11" fmla="*/ 167303 h 365126"/>
                <a:gd name="connsiteX12" fmla="*/ 1693862 w 1693862"/>
                <a:gd name="connsiteY12" fmla="*/ 123827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577561 w 1868487"/>
                <a:gd name="connsiteY10" fmla="*/ 249853 h 365126"/>
                <a:gd name="connsiteX11" fmla="*/ 1636299 w 1868487"/>
                <a:gd name="connsiteY11" fmla="*/ 167303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577561 w 1868487"/>
                <a:gd name="connsiteY10" fmla="*/ 2498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596611 w 1868487"/>
                <a:gd name="connsiteY10" fmla="*/ 178416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787111 w 1868487"/>
                <a:gd name="connsiteY11" fmla="*/ 183178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787111 w 1868487"/>
                <a:gd name="connsiteY11" fmla="*/ 183178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787111 w 1868487"/>
                <a:gd name="connsiteY11" fmla="*/ 183178 h 365126"/>
                <a:gd name="connsiteX12" fmla="*/ 1868487 w 1868487"/>
                <a:gd name="connsiteY12" fmla="*/ 158752 h 365126"/>
                <a:gd name="connsiteX0" fmla="*/ 0 w 1879599"/>
                <a:gd name="connsiteY0" fmla="*/ 180975 h 365126"/>
                <a:gd name="connsiteX1" fmla="*/ 99600 w 1879599"/>
                <a:gd name="connsiteY1" fmla="*/ 181591 h 365126"/>
                <a:gd name="connsiteX2" fmla="*/ 193674 w 1879599"/>
                <a:gd name="connsiteY2" fmla="*/ 120650 h 365126"/>
                <a:gd name="connsiteX3" fmla="*/ 377827 w 1879599"/>
                <a:gd name="connsiteY3" fmla="*/ 304800 h 365126"/>
                <a:gd name="connsiteX4" fmla="*/ 566737 w 1879599"/>
                <a:gd name="connsiteY4" fmla="*/ 33339 h 365126"/>
                <a:gd name="connsiteX5" fmla="*/ 757237 w 1879599"/>
                <a:gd name="connsiteY5" fmla="*/ 363537 h 365126"/>
                <a:gd name="connsiteX6" fmla="*/ 942974 w 1879599"/>
                <a:gd name="connsiteY6" fmla="*/ 1 h 365126"/>
                <a:gd name="connsiteX7" fmla="*/ 1139824 w 1879599"/>
                <a:gd name="connsiteY7" fmla="*/ 365126 h 365126"/>
                <a:gd name="connsiteX8" fmla="*/ 1319602 w 1879599"/>
                <a:gd name="connsiteY8" fmla="*/ 37127 h 365126"/>
                <a:gd name="connsiteX9" fmla="*/ 1503754 w 1879599"/>
                <a:gd name="connsiteY9" fmla="*/ 305416 h 365126"/>
                <a:gd name="connsiteX10" fmla="*/ 1695036 w 1879599"/>
                <a:gd name="connsiteY10" fmla="*/ 110153 h 365126"/>
                <a:gd name="connsiteX11" fmla="*/ 1787111 w 1879599"/>
                <a:gd name="connsiteY11" fmla="*/ 183178 h 365126"/>
                <a:gd name="connsiteX12" fmla="*/ 1879599 w 1879599"/>
                <a:gd name="connsiteY12" fmla="*/ 179390 h 365126"/>
                <a:gd name="connsiteX0" fmla="*/ 0 w 1860549"/>
                <a:gd name="connsiteY0" fmla="*/ 180975 h 365126"/>
                <a:gd name="connsiteX1" fmla="*/ 99600 w 1860549"/>
                <a:gd name="connsiteY1" fmla="*/ 181591 h 365126"/>
                <a:gd name="connsiteX2" fmla="*/ 193674 w 1860549"/>
                <a:gd name="connsiteY2" fmla="*/ 120650 h 365126"/>
                <a:gd name="connsiteX3" fmla="*/ 377827 w 1860549"/>
                <a:gd name="connsiteY3" fmla="*/ 304800 h 365126"/>
                <a:gd name="connsiteX4" fmla="*/ 566737 w 1860549"/>
                <a:gd name="connsiteY4" fmla="*/ 33339 h 365126"/>
                <a:gd name="connsiteX5" fmla="*/ 757237 w 1860549"/>
                <a:gd name="connsiteY5" fmla="*/ 363537 h 365126"/>
                <a:gd name="connsiteX6" fmla="*/ 942974 w 1860549"/>
                <a:gd name="connsiteY6" fmla="*/ 1 h 365126"/>
                <a:gd name="connsiteX7" fmla="*/ 1139824 w 1860549"/>
                <a:gd name="connsiteY7" fmla="*/ 365126 h 365126"/>
                <a:gd name="connsiteX8" fmla="*/ 1319602 w 1860549"/>
                <a:gd name="connsiteY8" fmla="*/ 37127 h 365126"/>
                <a:gd name="connsiteX9" fmla="*/ 1503754 w 1860549"/>
                <a:gd name="connsiteY9" fmla="*/ 305416 h 365126"/>
                <a:gd name="connsiteX10" fmla="*/ 1695036 w 1860549"/>
                <a:gd name="connsiteY10" fmla="*/ 110153 h 365126"/>
                <a:gd name="connsiteX11" fmla="*/ 1787111 w 1860549"/>
                <a:gd name="connsiteY11" fmla="*/ 183178 h 365126"/>
                <a:gd name="connsiteX12" fmla="*/ 1860549 w 1860549"/>
                <a:gd name="connsiteY12" fmla="*/ 177802 h 365126"/>
                <a:gd name="connsiteX0" fmla="*/ 0 w 1860549"/>
                <a:gd name="connsiteY0" fmla="*/ 180975 h 365126"/>
                <a:gd name="connsiteX1" fmla="*/ 99600 w 1860549"/>
                <a:gd name="connsiteY1" fmla="*/ 181591 h 365126"/>
                <a:gd name="connsiteX2" fmla="*/ 193674 w 1860549"/>
                <a:gd name="connsiteY2" fmla="*/ 120650 h 365126"/>
                <a:gd name="connsiteX3" fmla="*/ 377827 w 1860549"/>
                <a:gd name="connsiteY3" fmla="*/ 304800 h 365126"/>
                <a:gd name="connsiteX4" fmla="*/ 566737 w 1860549"/>
                <a:gd name="connsiteY4" fmla="*/ 33339 h 365126"/>
                <a:gd name="connsiteX5" fmla="*/ 757237 w 1860549"/>
                <a:gd name="connsiteY5" fmla="*/ 363537 h 365126"/>
                <a:gd name="connsiteX6" fmla="*/ 942974 w 1860549"/>
                <a:gd name="connsiteY6" fmla="*/ 1 h 365126"/>
                <a:gd name="connsiteX7" fmla="*/ 1139824 w 1860549"/>
                <a:gd name="connsiteY7" fmla="*/ 365126 h 365126"/>
                <a:gd name="connsiteX8" fmla="*/ 1319602 w 1860549"/>
                <a:gd name="connsiteY8" fmla="*/ 37127 h 365126"/>
                <a:gd name="connsiteX9" fmla="*/ 1503754 w 1860549"/>
                <a:gd name="connsiteY9" fmla="*/ 305416 h 365126"/>
                <a:gd name="connsiteX10" fmla="*/ 1695036 w 1860549"/>
                <a:gd name="connsiteY10" fmla="*/ 110153 h 365126"/>
                <a:gd name="connsiteX11" fmla="*/ 1787111 w 1860549"/>
                <a:gd name="connsiteY11" fmla="*/ 183178 h 365126"/>
                <a:gd name="connsiteX12" fmla="*/ 1860549 w 1860549"/>
                <a:gd name="connsiteY12" fmla="*/ 177802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70626"/>
                <a:gd name="connsiteY0" fmla="*/ 180975 h 365126"/>
                <a:gd name="connsiteX1" fmla="*/ 189353 w 1970626"/>
                <a:gd name="connsiteY1" fmla="*/ 181591 h 365126"/>
                <a:gd name="connsiteX2" fmla="*/ 283427 w 1970626"/>
                <a:gd name="connsiteY2" fmla="*/ 120650 h 365126"/>
                <a:gd name="connsiteX3" fmla="*/ 467580 w 1970626"/>
                <a:gd name="connsiteY3" fmla="*/ 304800 h 365126"/>
                <a:gd name="connsiteX4" fmla="*/ 656490 w 1970626"/>
                <a:gd name="connsiteY4" fmla="*/ 33339 h 365126"/>
                <a:gd name="connsiteX5" fmla="*/ 846990 w 1970626"/>
                <a:gd name="connsiteY5" fmla="*/ 363537 h 365126"/>
                <a:gd name="connsiteX6" fmla="*/ 1032727 w 1970626"/>
                <a:gd name="connsiteY6" fmla="*/ 1 h 365126"/>
                <a:gd name="connsiteX7" fmla="*/ 1219920 w 1970626"/>
                <a:gd name="connsiteY7" fmla="*/ 365126 h 365126"/>
                <a:gd name="connsiteX8" fmla="*/ 1409355 w 1970626"/>
                <a:gd name="connsiteY8" fmla="*/ 37127 h 365126"/>
                <a:gd name="connsiteX9" fmla="*/ 1593507 w 1970626"/>
                <a:gd name="connsiteY9" fmla="*/ 305416 h 365126"/>
                <a:gd name="connsiteX10" fmla="*/ 1784789 w 1970626"/>
                <a:gd name="connsiteY10" fmla="*/ 110153 h 365126"/>
                <a:gd name="connsiteX11" fmla="*/ 1876864 w 1970626"/>
                <a:gd name="connsiteY11" fmla="*/ 183178 h 365126"/>
                <a:gd name="connsiteX12" fmla="*/ 1970626 w 1970626"/>
                <a:gd name="connsiteY12" fmla="*/ 180977 h 365126"/>
                <a:gd name="connsiteX0" fmla="*/ 0 w 2163541"/>
                <a:gd name="connsiteY0" fmla="*/ 182982 h 365126"/>
                <a:gd name="connsiteX1" fmla="*/ 382268 w 2163541"/>
                <a:gd name="connsiteY1" fmla="*/ 181591 h 365126"/>
                <a:gd name="connsiteX2" fmla="*/ 476342 w 2163541"/>
                <a:gd name="connsiteY2" fmla="*/ 120650 h 365126"/>
                <a:gd name="connsiteX3" fmla="*/ 660495 w 2163541"/>
                <a:gd name="connsiteY3" fmla="*/ 304800 h 365126"/>
                <a:gd name="connsiteX4" fmla="*/ 849405 w 2163541"/>
                <a:gd name="connsiteY4" fmla="*/ 33339 h 365126"/>
                <a:gd name="connsiteX5" fmla="*/ 1039905 w 2163541"/>
                <a:gd name="connsiteY5" fmla="*/ 363537 h 365126"/>
                <a:gd name="connsiteX6" fmla="*/ 1225642 w 2163541"/>
                <a:gd name="connsiteY6" fmla="*/ 1 h 365126"/>
                <a:gd name="connsiteX7" fmla="*/ 1412835 w 2163541"/>
                <a:gd name="connsiteY7" fmla="*/ 365126 h 365126"/>
                <a:gd name="connsiteX8" fmla="*/ 1602270 w 2163541"/>
                <a:gd name="connsiteY8" fmla="*/ 37127 h 365126"/>
                <a:gd name="connsiteX9" fmla="*/ 1786422 w 2163541"/>
                <a:gd name="connsiteY9" fmla="*/ 305416 h 365126"/>
                <a:gd name="connsiteX10" fmla="*/ 1977704 w 2163541"/>
                <a:gd name="connsiteY10" fmla="*/ 110153 h 365126"/>
                <a:gd name="connsiteX11" fmla="*/ 2069779 w 2163541"/>
                <a:gd name="connsiteY11" fmla="*/ 183178 h 365126"/>
                <a:gd name="connsiteX12" fmla="*/ 2163541 w 2163541"/>
                <a:gd name="connsiteY12" fmla="*/ 180977 h 365126"/>
                <a:gd name="connsiteX0" fmla="*/ 0 w 2310524"/>
                <a:gd name="connsiteY0" fmla="*/ 182982 h 365126"/>
                <a:gd name="connsiteX1" fmla="*/ 382268 w 2310524"/>
                <a:gd name="connsiteY1" fmla="*/ 181591 h 365126"/>
                <a:gd name="connsiteX2" fmla="*/ 476342 w 2310524"/>
                <a:gd name="connsiteY2" fmla="*/ 120650 h 365126"/>
                <a:gd name="connsiteX3" fmla="*/ 660495 w 2310524"/>
                <a:gd name="connsiteY3" fmla="*/ 304800 h 365126"/>
                <a:gd name="connsiteX4" fmla="*/ 849405 w 2310524"/>
                <a:gd name="connsiteY4" fmla="*/ 33339 h 365126"/>
                <a:gd name="connsiteX5" fmla="*/ 1039905 w 2310524"/>
                <a:gd name="connsiteY5" fmla="*/ 363537 h 365126"/>
                <a:gd name="connsiteX6" fmla="*/ 1225642 w 2310524"/>
                <a:gd name="connsiteY6" fmla="*/ 1 h 365126"/>
                <a:gd name="connsiteX7" fmla="*/ 1412835 w 2310524"/>
                <a:gd name="connsiteY7" fmla="*/ 365126 h 365126"/>
                <a:gd name="connsiteX8" fmla="*/ 1602270 w 2310524"/>
                <a:gd name="connsiteY8" fmla="*/ 37127 h 365126"/>
                <a:gd name="connsiteX9" fmla="*/ 1786422 w 2310524"/>
                <a:gd name="connsiteY9" fmla="*/ 305416 h 365126"/>
                <a:gd name="connsiteX10" fmla="*/ 1977704 w 2310524"/>
                <a:gd name="connsiteY10" fmla="*/ 110153 h 365126"/>
                <a:gd name="connsiteX11" fmla="*/ 2069779 w 2310524"/>
                <a:gd name="connsiteY11" fmla="*/ 183178 h 365126"/>
                <a:gd name="connsiteX12" fmla="*/ 2310524 w 2310524"/>
                <a:gd name="connsiteY12" fmla="*/ 180977 h 36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0524" h="365126">
                  <a:moveTo>
                    <a:pt x="0" y="182982"/>
                  </a:moveTo>
                  <a:lnTo>
                    <a:pt x="382268" y="181591"/>
                  </a:lnTo>
                  <a:cubicBezTo>
                    <a:pt x="415767" y="156133"/>
                    <a:pt x="424047" y="124016"/>
                    <a:pt x="476342" y="120650"/>
                  </a:cubicBezTo>
                  <a:cubicBezTo>
                    <a:pt x="528637" y="117284"/>
                    <a:pt x="591410" y="305109"/>
                    <a:pt x="660495" y="304800"/>
                  </a:cubicBezTo>
                  <a:cubicBezTo>
                    <a:pt x="729580" y="304491"/>
                    <a:pt x="785097" y="34279"/>
                    <a:pt x="849405" y="33339"/>
                  </a:cubicBezTo>
                  <a:cubicBezTo>
                    <a:pt x="913713" y="32399"/>
                    <a:pt x="977199" y="363728"/>
                    <a:pt x="1039905" y="363537"/>
                  </a:cubicBezTo>
                  <a:cubicBezTo>
                    <a:pt x="1102611" y="363346"/>
                    <a:pt x="1163487" y="-264"/>
                    <a:pt x="1225642" y="1"/>
                  </a:cubicBezTo>
                  <a:cubicBezTo>
                    <a:pt x="1287797" y="266"/>
                    <a:pt x="1360382" y="362363"/>
                    <a:pt x="1412835" y="365126"/>
                  </a:cubicBezTo>
                  <a:cubicBezTo>
                    <a:pt x="1471475" y="362656"/>
                    <a:pt x="1544790" y="40200"/>
                    <a:pt x="1602270" y="37127"/>
                  </a:cubicBezTo>
                  <a:cubicBezTo>
                    <a:pt x="1658161" y="37229"/>
                    <a:pt x="1730925" y="303401"/>
                    <a:pt x="1786422" y="305416"/>
                  </a:cubicBezTo>
                  <a:cubicBezTo>
                    <a:pt x="1840527" y="303328"/>
                    <a:pt x="1921586" y="107371"/>
                    <a:pt x="1977704" y="110153"/>
                  </a:cubicBezTo>
                  <a:cubicBezTo>
                    <a:pt x="2017484" y="110790"/>
                    <a:pt x="2042930" y="155999"/>
                    <a:pt x="2069779" y="183178"/>
                  </a:cubicBezTo>
                  <a:lnTo>
                    <a:pt x="2310524" y="180977"/>
                  </a:lnTo>
                </a:path>
              </a:pathLst>
            </a:custGeom>
            <a:ln w="25400">
              <a:solidFill>
                <a:srgbClr val="FF0000">
                  <a:alpha val="60000"/>
                </a:srgbClr>
              </a:solidFill>
              <a:head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59A1B32-E47D-CAAD-EB59-DC943B5CFB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88385" y="1563264"/>
              <a:ext cx="607246" cy="9910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040049F-6C71-2E41-03C2-19046B51E4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28319" y="2644775"/>
              <a:ext cx="567312" cy="86552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163">
              <a:extLst>
                <a:ext uri="{FF2B5EF4-FFF2-40B4-BE49-F238E27FC236}">
                  <a16:creationId xmlns:a16="http://schemas.microsoft.com/office/drawing/2014/main" id="{BD1BE478-13CD-0E21-4E5F-E8F91FD4CED8}"/>
                </a:ext>
              </a:extLst>
            </p:cNvPr>
            <p:cNvSpPr/>
            <p:nvPr/>
          </p:nvSpPr>
          <p:spPr>
            <a:xfrm rot="5400000">
              <a:off x="7968134" y="2900025"/>
              <a:ext cx="814828" cy="863135"/>
            </a:xfrm>
            <a:custGeom>
              <a:avLst/>
              <a:gdLst>
                <a:gd name="connsiteX0" fmla="*/ 0 w 879475"/>
                <a:gd name="connsiteY0" fmla="*/ 227012 h 397141"/>
                <a:gd name="connsiteX1" fmla="*/ 115887 w 879475"/>
                <a:gd name="connsiteY1" fmla="*/ 20637 h 397141"/>
                <a:gd name="connsiteX2" fmla="*/ 204787 w 879475"/>
                <a:gd name="connsiteY2" fmla="*/ 217487 h 397141"/>
                <a:gd name="connsiteX3" fmla="*/ 258762 w 879475"/>
                <a:gd name="connsiteY3" fmla="*/ 385762 h 397141"/>
                <a:gd name="connsiteX4" fmla="*/ 393700 w 879475"/>
                <a:gd name="connsiteY4" fmla="*/ 0 h 397141"/>
                <a:gd name="connsiteX5" fmla="*/ 476250 w 879475"/>
                <a:gd name="connsiteY5" fmla="*/ 382587 h 397141"/>
                <a:gd name="connsiteX6" fmla="*/ 633412 w 879475"/>
                <a:gd name="connsiteY6" fmla="*/ 11112 h 397141"/>
                <a:gd name="connsiteX7" fmla="*/ 760412 w 879475"/>
                <a:gd name="connsiteY7" fmla="*/ 393700 h 397141"/>
                <a:gd name="connsiteX8" fmla="*/ 879475 w 879475"/>
                <a:gd name="connsiteY8" fmla="*/ 203200 h 397141"/>
                <a:gd name="connsiteX0" fmla="*/ 0 w 876300"/>
                <a:gd name="connsiteY0" fmla="*/ 214312 h 397141"/>
                <a:gd name="connsiteX1" fmla="*/ 112712 w 876300"/>
                <a:gd name="connsiteY1" fmla="*/ 20637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2712 w 876300"/>
                <a:gd name="connsiteY1" fmla="*/ 20637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2712 w 876300"/>
                <a:gd name="connsiteY1" fmla="*/ 20637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5887 w 876300"/>
                <a:gd name="connsiteY1" fmla="*/ 55562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12 h 397141"/>
                <a:gd name="connsiteX1" fmla="*/ 115887 w 876300"/>
                <a:gd name="connsiteY1" fmla="*/ 55562 h 397141"/>
                <a:gd name="connsiteX2" fmla="*/ 201612 w 876300"/>
                <a:gd name="connsiteY2" fmla="*/ 217487 h 397141"/>
                <a:gd name="connsiteX3" fmla="*/ 255587 w 876300"/>
                <a:gd name="connsiteY3" fmla="*/ 385762 h 397141"/>
                <a:gd name="connsiteX4" fmla="*/ 390525 w 876300"/>
                <a:gd name="connsiteY4" fmla="*/ 0 h 397141"/>
                <a:gd name="connsiteX5" fmla="*/ 473075 w 876300"/>
                <a:gd name="connsiteY5" fmla="*/ 382587 h 397141"/>
                <a:gd name="connsiteX6" fmla="*/ 630237 w 876300"/>
                <a:gd name="connsiteY6" fmla="*/ 11112 h 397141"/>
                <a:gd name="connsiteX7" fmla="*/ 757237 w 876300"/>
                <a:gd name="connsiteY7" fmla="*/ 393700 h 397141"/>
                <a:gd name="connsiteX8" fmla="*/ 876300 w 876300"/>
                <a:gd name="connsiteY8" fmla="*/ 203200 h 397141"/>
                <a:gd name="connsiteX0" fmla="*/ 0 w 876300"/>
                <a:gd name="connsiteY0" fmla="*/ 214347 h 397176"/>
                <a:gd name="connsiteX1" fmla="*/ 115887 w 876300"/>
                <a:gd name="connsiteY1" fmla="*/ 55597 h 397176"/>
                <a:gd name="connsiteX2" fmla="*/ 201612 w 876300"/>
                <a:gd name="connsiteY2" fmla="*/ 217522 h 397176"/>
                <a:gd name="connsiteX3" fmla="*/ 282575 w 876300"/>
                <a:gd name="connsiteY3" fmla="*/ 358810 h 397176"/>
                <a:gd name="connsiteX4" fmla="*/ 390525 w 876300"/>
                <a:gd name="connsiteY4" fmla="*/ 35 h 397176"/>
                <a:gd name="connsiteX5" fmla="*/ 473075 w 876300"/>
                <a:gd name="connsiteY5" fmla="*/ 382622 h 397176"/>
                <a:gd name="connsiteX6" fmla="*/ 630237 w 876300"/>
                <a:gd name="connsiteY6" fmla="*/ 11147 h 397176"/>
                <a:gd name="connsiteX7" fmla="*/ 757237 w 876300"/>
                <a:gd name="connsiteY7" fmla="*/ 393735 h 397176"/>
                <a:gd name="connsiteX8" fmla="*/ 876300 w 876300"/>
                <a:gd name="connsiteY8" fmla="*/ 203235 h 397176"/>
                <a:gd name="connsiteX0" fmla="*/ 0 w 876300"/>
                <a:gd name="connsiteY0" fmla="*/ 214345 h 397174"/>
                <a:gd name="connsiteX1" fmla="*/ 115887 w 876300"/>
                <a:gd name="connsiteY1" fmla="*/ 55595 h 397174"/>
                <a:gd name="connsiteX2" fmla="*/ 201612 w 876300"/>
                <a:gd name="connsiteY2" fmla="*/ 217520 h 397174"/>
                <a:gd name="connsiteX3" fmla="*/ 282575 w 876300"/>
                <a:gd name="connsiteY3" fmla="*/ 358808 h 397174"/>
                <a:gd name="connsiteX4" fmla="*/ 390525 w 876300"/>
                <a:gd name="connsiteY4" fmla="*/ 33 h 397174"/>
                <a:gd name="connsiteX5" fmla="*/ 473075 w 876300"/>
                <a:gd name="connsiteY5" fmla="*/ 382620 h 397174"/>
                <a:gd name="connsiteX6" fmla="*/ 630237 w 876300"/>
                <a:gd name="connsiteY6" fmla="*/ 11145 h 397174"/>
                <a:gd name="connsiteX7" fmla="*/ 757237 w 876300"/>
                <a:gd name="connsiteY7" fmla="*/ 393733 h 397174"/>
                <a:gd name="connsiteX8" fmla="*/ 876300 w 876300"/>
                <a:gd name="connsiteY8" fmla="*/ 203233 h 397174"/>
                <a:gd name="connsiteX0" fmla="*/ 0 w 876300"/>
                <a:gd name="connsiteY0" fmla="*/ 214345 h 397174"/>
                <a:gd name="connsiteX1" fmla="*/ 115887 w 876300"/>
                <a:gd name="connsiteY1" fmla="*/ 55595 h 397174"/>
                <a:gd name="connsiteX2" fmla="*/ 201612 w 876300"/>
                <a:gd name="connsiteY2" fmla="*/ 217520 h 397174"/>
                <a:gd name="connsiteX3" fmla="*/ 282575 w 876300"/>
                <a:gd name="connsiteY3" fmla="*/ 358808 h 397174"/>
                <a:gd name="connsiteX4" fmla="*/ 390525 w 876300"/>
                <a:gd name="connsiteY4" fmla="*/ 33 h 397174"/>
                <a:gd name="connsiteX5" fmla="*/ 473075 w 876300"/>
                <a:gd name="connsiteY5" fmla="*/ 382620 h 397174"/>
                <a:gd name="connsiteX6" fmla="*/ 630237 w 876300"/>
                <a:gd name="connsiteY6" fmla="*/ 11145 h 397174"/>
                <a:gd name="connsiteX7" fmla="*/ 757237 w 876300"/>
                <a:gd name="connsiteY7" fmla="*/ 393733 h 397174"/>
                <a:gd name="connsiteX8" fmla="*/ 876300 w 876300"/>
                <a:gd name="connsiteY8" fmla="*/ 203233 h 397174"/>
                <a:gd name="connsiteX0" fmla="*/ 0 w 876300"/>
                <a:gd name="connsiteY0" fmla="*/ 203208 h 386037"/>
                <a:gd name="connsiteX1" fmla="*/ 115887 w 876300"/>
                <a:gd name="connsiteY1" fmla="*/ 44458 h 386037"/>
                <a:gd name="connsiteX2" fmla="*/ 201612 w 876300"/>
                <a:gd name="connsiteY2" fmla="*/ 206383 h 386037"/>
                <a:gd name="connsiteX3" fmla="*/ 282575 w 876300"/>
                <a:gd name="connsiteY3" fmla="*/ 347671 h 386037"/>
                <a:gd name="connsiteX4" fmla="*/ 395287 w 876300"/>
                <a:gd name="connsiteY4" fmla="*/ 42871 h 386037"/>
                <a:gd name="connsiteX5" fmla="*/ 473075 w 876300"/>
                <a:gd name="connsiteY5" fmla="*/ 371483 h 386037"/>
                <a:gd name="connsiteX6" fmla="*/ 630237 w 876300"/>
                <a:gd name="connsiteY6" fmla="*/ 8 h 386037"/>
                <a:gd name="connsiteX7" fmla="*/ 757237 w 876300"/>
                <a:gd name="connsiteY7" fmla="*/ 382596 h 386037"/>
                <a:gd name="connsiteX8" fmla="*/ 876300 w 876300"/>
                <a:gd name="connsiteY8" fmla="*/ 192096 h 386037"/>
                <a:gd name="connsiteX0" fmla="*/ 0 w 876300"/>
                <a:gd name="connsiteY0" fmla="*/ 203209 h 386038"/>
                <a:gd name="connsiteX1" fmla="*/ 115887 w 876300"/>
                <a:gd name="connsiteY1" fmla="*/ 44459 h 386038"/>
                <a:gd name="connsiteX2" fmla="*/ 201612 w 876300"/>
                <a:gd name="connsiteY2" fmla="*/ 206384 h 386038"/>
                <a:gd name="connsiteX3" fmla="*/ 282575 w 876300"/>
                <a:gd name="connsiteY3" fmla="*/ 347672 h 386038"/>
                <a:gd name="connsiteX4" fmla="*/ 395287 w 876300"/>
                <a:gd name="connsiteY4" fmla="*/ 42872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01612 w 876300"/>
                <a:gd name="connsiteY2" fmla="*/ 206384 h 386038"/>
                <a:gd name="connsiteX3" fmla="*/ 282575 w 876300"/>
                <a:gd name="connsiteY3" fmla="*/ 347672 h 386038"/>
                <a:gd name="connsiteX4" fmla="*/ 395287 w 876300"/>
                <a:gd name="connsiteY4" fmla="*/ 42872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2575 w 876300"/>
                <a:gd name="connsiteY3" fmla="*/ 347672 h 386038"/>
                <a:gd name="connsiteX4" fmla="*/ 395287 w 876300"/>
                <a:gd name="connsiteY4" fmla="*/ 42872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9104"/>
                <a:gd name="connsiteX1" fmla="*/ 93662 w 876300"/>
                <a:gd name="connsiteY1" fmla="*/ 28584 h 389104"/>
                <a:gd name="connsiteX2" fmla="*/ 187325 w 876300"/>
                <a:gd name="connsiteY2" fmla="*/ 206384 h 389104"/>
                <a:gd name="connsiteX3" fmla="*/ 287338 w 876300"/>
                <a:gd name="connsiteY3" fmla="*/ 385772 h 389104"/>
                <a:gd name="connsiteX4" fmla="*/ 395287 w 876300"/>
                <a:gd name="connsiteY4" fmla="*/ 42872 h 389104"/>
                <a:gd name="connsiteX5" fmla="*/ 549275 w 876300"/>
                <a:gd name="connsiteY5" fmla="*/ 369896 h 389104"/>
                <a:gd name="connsiteX6" fmla="*/ 630237 w 876300"/>
                <a:gd name="connsiteY6" fmla="*/ 9 h 389104"/>
                <a:gd name="connsiteX7" fmla="*/ 757237 w 876300"/>
                <a:gd name="connsiteY7" fmla="*/ 382597 h 389104"/>
                <a:gd name="connsiteX8" fmla="*/ 876300 w 876300"/>
                <a:gd name="connsiteY8" fmla="*/ 192097 h 389104"/>
                <a:gd name="connsiteX0" fmla="*/ 0 w 876300"/>
                <a:gd name="connsiteY0" fmla="*/ 203209 h 389734"/>
                <a:gd name="connsiteX1" fmla="*/ 93662 w 876300"/>
                <a:gd name="connsiteY1" fmla="*/ 28584 h 389734"/>
                <a:gd name="connsiteX2" fmla="*/ 187325 w 876300"/>
                <a:gd name="connsiteY2" fmla="*/ 206384 h 389734"/>
                <a:gd name="connsiteX3" fmla="*/ 287338 w 876300"/>
                <a:gd name="connsiteY3" fmla="*/ 385772 h 389734"/>
                <a:gd name="connsiteX4" fmla="*/ 468312 w 876300"/>
                <a:gd name="connsiteY4" fmla="*/ 25410 h 389734"/>
                <a:gd name="connsiteX5" fmla="*/ 549275 w 876300"/>
                <a:gd name="connsiteY5" fmla="*/ 369896 h 389734"/>
                <a:gd name="connsiteX6" fmla="*/ 630237 w 876300"/>
                <a:gd name="connsiteY6" fmla="*/ 9 h 389734"/>
                <a:gd name="connsiteX7" fmla="*/ 757237 w 876300"/>
                <a:gd name="connsiteY7" fmla="*/ 382597 h 389734"/>
                <a:gd name="connsiteX8" fmla="*/ 876300 w 876300"/>
                <a:gd name="connsiteY8" fmla="*/ 192097 h 389734"/>
                <a:gd name="connsiteX0" fmla="*/ 0 w 876300"/>
                <a:gd name="connsiteY0" fmla="*/ 203209 h 389734"/>
                <a:gd name="connsiteX1" fmla="*/ 93662 w 876300"/>
                <a:gd name="connsiteY1" fmla="*/ 28584 h 389734"/>
                <a:gd name="connsiteX2" fmla="*/ 187325 w 876300"/>
                <a:gd name="connsiteY2" fmla="*/ 206384 h 389734"/>
                <a:gd name="connsiteX3" fmla="*/ 279401 w 876300"/>
                <a:gd name="connsiteY3" fmla="*/ 385772 h 389734"/>
                <a:gd name="connsiteX4" fmla="*/ 468312 w 876300"/>
                <a:gd name="connsiteY4" fmla="*/ 25410 h 389734"/>
                <a:gd name="connsiteX5" fmla="*/ 549275 w 876300"/>
                <a:gd name="connsiteY5" fmla="*/ 369896 h 389734"/>
                <a:gd name="connsiteX6" fmla="*/ 630237 w 876300"/>
                <a:gd name="connsiteY6" fmla="*/ 9 h 389734"/>
                <a:gd name="connsiteX7" fmla="*/ 757237 w 876300"/>
                <a:gd name="connsiteY7" fmla="*/ 382597 h 389734"/>
                <a:gd name="connsiteX8" fmla="*/ 876300 w 876300"/>
                <a:gd name="connsiteY8" fmla="*/ 192097 h 389734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90425"/>
                <a:gd name="connsiteX1" fmla="*/ 93662 w 876300"/>
                <a:gd name="connsiteY1" fmla="*/ 28584 h 390425"/>
                <a:gd name="connsiteX2" fmla="*/ 187325 w 876300"/>
                <a:gd name="connsiteY2" fmla="*/ 206384 h 390425"/>
                <a:gd name="connsiteX3" fmla="*/ 279401 w 876300"/>
                <a:gd name="connsiteY3" fmla="*/ 385772 h 390425"/>
                <a:gd name="connsiteX4" fmla="*/ 468312 w 876300"/>
                <a:gd name="connsiteY4" fmla="*/ 25410 h 390425"/>
                <a:gd name="connsiteX5" fmla="*/ 549275 w 876300"/>
                <a:gd name="connsiteY5" fmla="*/ 369896 h 390425"/>
                <a:gd name="connsiteX6" fmla="*/ 630237 w 876300"/>
                <a:gd name="connsiteY6" fmla="*/ 9 h 390425"/>
                <a:gd name="connsiteX7" fmla="*/ 757237 w 876300"/>
                <a:gd name="connsiteY7" fmla="*/ 382597 h 390425"/>
                <a:gd name="connsiteX8" fmla="*/ 876300 w 876300"/>
                <a:gd name="connsiteY8" fmla="*/ 192097 h 390425"/>
                <a:gd name="connsiteX0" fmla="*/ 0 w 876300"/>
                <a:gd name="connsiteY0" fmla="*/ 203209 h 389879"/>
                <a:gd name="connsiteX1" fmla="*/ 93662 w 876300"/>
                <a:gd name="connsiteY1" fmla="*/ 28584 h 389879"/>
                <a:gd name="connsiteX2" fmla="*/ 187325 w 876300"/>
                <a:gd name="connsiteY2" fmla="*/ 206384 h 389879"/>
                <a:gd name="connsiteX3" fmla="*/ 279401 w 876300"/>
                <a:gd name="connsiteY3" fmla="*/ 385772 h 389879"/>
                <a:gd name="connsiteX4" fmla="*/ 468312 w 876300"/>
                <a:gd name="connsiteY4" fmla="*/ 25410 h 389879"/>
                <a:gd name="connsiteX5" fmla="*/ 549275 w 876300"/>
                <a:gd name="connsiteY5" fmla="*/ 369896 h 389879"/>
                <a:gd name="connsiteX6" fmla="*/ 630237 w 876300"/>
                <a:gd name="connsiteY6" fmla="*/ 9 h 389879"/>
                <a:gd name="connsiteX7" fmla="*/ 757237 w 876300"/>
                <a:gd name="connsiteY7" fmla="*/ 382597 h 389879"/>
                <a:gd name="connsiteX8" fmla="*/ 876300 w 876300"/>
                <a:gd name="connsiteY8" fmla="*/ 192097 h 389879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79401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79401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365853 w 876300"/>
                <a:gd name="connsiteY4" fmla="*/ 202061 h 386038"/>
                <a:gd name="connsiteX5" fmla="*/ 468312 w 876300"/>
                <a:gd name="connsiteY5" fmla="*/ 25410 h 386038"/>
                <a:gd name="connsiteX6" fmla="*/ 549275 w 876300"/>
                <a:gd name="connsiteY6" fmla="*/ 369896 h 386038"/>
                <a:gd name="connsiteX7" fmla="*/ 630237 w 876300"/>
                <a:gd name="connsiteY7" fmla="*/ 9 h 386038"/>
                <a:gd name="connsiteX8" fmla="*/ 757237 w 876300"/>
                <a:gd name="connsiteY8" fmla="*/ 382597 h 386038"/>
                <a:gd name="connsiteX9" fmla="*/ 876300 w 876300"/>
                <a:gd name="connsiteY9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187325 w 876300"/>
                <a:gd name="connsiteY2" fmla="*/ 206384 h 386038"/>
                <a:gd name="connsiteX3" fmla="*/ 280989 w 876300"/>
                <a:gd name="connsiteY3" fmla="*/ 385772 h 386038"/>
                <a:gd name="connsiteX4" fmla="*/ 365853 w 876300"/>
                <a:gd name="connsiteY4" fmla="*/ 202061 h 386038"/>
                <a:gd name="connsiteX5" fmla="*/ 468312 w 876300"/>
                <a:gd name="connsiteY5" fmla="*/ 25410 h 386038"/>
                <a:gd name="connsiteX6" fmla="*/ 549275 w 876300"/>
                <a:gd name="connsiteY6" fmla="*/ 369896 h 386038"/>
                <a:gd name="connsiteX7" fmla="*/ 630237 w 876300"/>
                <a:gd name="connsiteY7" fmla="*/ 9 h 386038"/>
                <a:gd name="connsiteX8" fmla="*/ 757237 w 876300"/>
                <a:gd name="connsiteY8" fmla="*/ 382597 h 386038"/>
                <a:gd name="connsiteX9" fmla="*/ 876300 w 876300"/>
                <a:gd name="connsiteY9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365853 w 876300"/>
                <a:gd name="connsiteY3" fmla="*/ 202061 h 386038"/>
                <a:gd name="connsiteX4" fmla="*/ 468312 w 876300"/>
                <a:gd name="connsiteY4" fmla="*/ 25410 h 386038"/>
                <a:gd name="connsiteX5" fmla="*/ 549275 w 876300"/>
                <a:gd name="connsiteY5" fmla="*/ 369896 h 386038"/>
                <a:gd name="connsiteX6" fmla="*/ 630237 w 876300"/>
                <a:gd name="connsiteY6" fmla="*/ 9 h 386038"/>
                <a:gd name="connsiteX7" fmla="*/ 757237 w 876300"/>
                <a:gd name="connsiteY7" fmla="*/ 382597 h 386038"/>
                <a:gd name="connsiteX8" fmla="*/ 876300 w 876300"/>
                <a:gd name="connsiteY8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468312 w 876300"/>
                <a:gd name="connsiteY3" fmla="*/ 25410 h 386038"/>
                <a:gd name="connsiteX4" fmla="*/ 549275 w 876300"/>
                <a:gd name="connsiteY4" fmla="*/ 369896 h 386038"/>
                <a:gd name="connsiteX5" fmla="*/ 630237 w 876300"/>
                <a:gd name="connsiteY5" fmla="*/ 9 h 386038"/>
                <a:gd name="connsiteX6" fmla="*/ 757237 w 876300"/>
                <a:gd name="connsiteY6" fmla="*/ 382597 h 386038"/>
                <a:gd name="connsiteX7" fmla="*/ 876300 w 876300"/>
                <a:gd name="connsiteY7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468312 w 876300"/>
                <a:gd name="connsiteY3" fmla="*/ 25410 h 386038"/>
                <a:gd name="connsiteX4" fmla="*/ 549275 w 876300"/>
                <a:gd name="connsiteY4" fmla="*/ 369896 h 386038"/>
                <a:gd name="connsiteX5" fmla="*/ 630237 w 876300"/>
                <a:gd name="connsiteY5" fmla="*/ 9 h 386038"/>
                <a:gd name="connsiteX6" fmla="*/ 757237 w 876300"/>
                <a:gd name="connsiteY6" fmla="*/ 382597 h 386038"/>
                <a:gd name="connsiteX7" fmla="*/ 876300 w 876300"/>
                <a:gd name="connsiteY7" fmla="*/ 192097 h 386038"/>
                <a:gd name="connsiteX0" fmla="*/ 0 w 876300"/>
                <a:gd name="connsiteY0" fmla="*/ 203209 h 386038"/>
                <a:gd name="connsiteX1" fmla="*/ 93662 w 876300"/>
                <a:gd name="connsiteY1" fmla="*/ 28584 h 386038"/>
                <a:gd name="connsiteX2" fmla="*/ 280989 w 876300"/>
                <a:gd name="connsiteY2" fmla="*/ 385772 h 386038"/>
                <a:gd name="connsiteX3" fmla="*/ 468312 w 876300"/>
                <a:gd name="connsiteY3" fmla="*/ 25410 h 386038"/>
                <a:gd name="connsiteX4" fmla="*/ 549275 w 876300"/>
                <a:gd name="connsiteY4" fmla="*/ 369896 h 386038"/>
                <a:gd name="connsiteX5" fmla="*/ 630237 w 876300"/>
                <a:gd name="connsiteY5" fmla="*/ 9 h 386038"/>
                <a:gd name="connsiteX6" fmla="*/ 757237 w 876300"/>
                <a:gd name="connsiteY6" fmla="*/ 382597 h 386038"/>
                <a:gd name="connsiteX7" fmla="*/ 876300 w 876300"/>
                <a:gd name="connsiteY7" fmla="*/ 192097 h 386038"/>
                <a:gd name="connsiteX0" fmla="*/ 0 w 965200"/>
                <a:gd name="connsiteY0" fmla="*/ 381009 h 386038"/>
                <a:gd name="connsiteX1" fmla="*/ 182562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30891 w 965200"/>
                <a:gd name="connsiteY1" fmla="*/ 295724 h 386038"/>
                <a:gd name="connsiteX2" fmla="*/ 182562 w 965200"/>
                <a:gd name="connsiteY2" fmla="*/ 28584 h 386038"/>
                <a:gd name="connsiteX3" fmla="*/ 369889 w 965200"/>
                <a:gd name="connsiteY3" fmla="*/ 385772 h 386038"/>
                <a:gd name="connsiteX4" fmla="*/ 557212 w 965200"/>
                <a:gd name="connsiteY4" fmla="*/ 25410 h 386038"/>
                <a:gd name="connsiteX5" fmla="*/ 638175 w 965200"/>
                <a:gd name="connsiteY5" fmla="*/ 369896 h 386038"/>
                <a:gd name="connsiteX6" fmla="*/ 719137 w 965200"/>
                <a:gd name="connsiteY6" fmla="*/ 9 h 386038"/>
                <a:gd name="connsiteX7" fmla="*/ 846137 w 965200"/>
                <a:gd name="connsiteY7" fmla="*/ 382597 h 386038"/>
                <a:gd name="connsiteX8" fmla="*/ 965200 w 965200"/>
                <a:gd name="connsiteY8" fmla="*/ 192097 h 386038"/>
                <a:gd name="connsiteX0" fmla="*/ 0 w 965200"/>
                <a:gd name="connsiteY0" fmla="*/ 381009 h 386038"/>
                <a:gd name="connsiteX1" fmla="*/ 116616 w 965200"/>
                <a:gd name="connsiteY1" fmla="*/ 224287 h 386038"/>
                <a:gd name="connsiteX2" fmla="*/ 182562 w 965200"/>
                <a:gd name="connsiteY2" fmla="*/ 28584 h 386038"/>
                <a:gd name="connsiteX3" fmla="*/ 369889 w 965200"/>
                <a:gd name="connsiteY3" fmla="*/ 385772 h 386038"/>
                <a:gd name="connsiteX4" fmla="*/ 557212 w 965200"/>
                <a:gd name="connsiteY4" fmla="*/ 25410 h 386038"/>
                <a:gd name="connsiteX5" fmla="*/ 638175 w 965200"/>
                <a:gd name="connsiteY5" fmla="*/ 369896 h 386038"/>
                <a:gd name="connsiteX6" fmla="*/ 719137 w 965200"/>
                <a:gd name="connsiteY6" fmla="*/ 9 h 386038"/>
                <a:gd name="connsiteX7" fmla="*/ 846137 w 965200"/>
                <a:gd name="connsiteY7" fmla="*/ 382597 h 386038"/>
                <a:gd name="connsiteX8" fmla="*/ 965200 w 965200"/>
                <a:gd name="connsiteY8" fmla="*/ 192097 h 386038"/>
                <a:gd name="connsiteX0" fmla="*/ 0 w 965200"/>
                <a:gd name="connsiteY0" fmla="*/ 381009 h 386038"/>
                <a:gd name="connsiteX1" fmla="*/ 182562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82562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85737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92087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6038"/>
                <a:gd name="connsiteX1" fmla="*/ 192087 w 965200"/>
                <a:gd name="connsiteY1" fmla="*/ 28584 h 386038"/>
                <a:gd name="connsiteX2" fmla="*/ 369889 w 965200"/>
                <a:gd name="connsiteY2" fmla="*/ 385772 h 386038"/>
                <a:gd name="connsiteX3" fmla="*/ 557212 w 965200"/>
                <a:gd name="connsiteY3" fmla="*/ 25410 h 386038"/>
                <a:gd name="connsiteX4" fmla="*/ 638175 w 965200"/>
                <a:gd name="connsiteY4" fmla="*/ 369896 h 386038"/>
                <a:gd name="connsiteX5" fmla="*/ 719137 w 965200"/>
                <a:gd name="connsiteY5" fmla="*/ 9 h 386038"/>
                <a:gd name="connsiteX6" fmla="*/ 846137 w 965200"/>
                <a:gd name="connsiteY6" fmla="*/ 382597 h 386038"/>
                <a:gd name="connsiteX7" fmla="*/ 965200 w 965200"/>
                <a:gd name="connsiteY7" fmla="*/ 192097 h 386038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9414 w 965200"/>
                <a:gd name="connsiteY2" fmla="*/ 387359 h 387359"/>
                <a:gd name="connsiteX3" fmla="*/ 55721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5721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5721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66737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6356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9 h 387359"/>
                <a:gd name="connsiteX1" fmla="*/ 192087 w 965200"/>
                <a:gd name="connsiteY1" fmla="*/ 28584 h 387359"/>
                <a:gd name="connsiteX2" fmla="*/ 373064 w 965200"/>
                <a:gd name="connsiteY2" fmla="*/ 387359 h 387359"/>
                <a:gd name="connsiteX3" fmla="*/ 563562 w 965200"/>
                <a:gd name="connsiteY3" fmla="*/ 25410 h 387359"/>
                <a:gd name="connsiteX4" fmla="*/ 638175 w 965200"/>
                <a:gd name="connsiteY4" fmla="*/ 369896 h 387359"/>
                <a:gd name="connsiteX5" fmla="*/ 719137 w 965200"/>
                <a:gd name="connsiteY5" fmla="*/ 9 h 387359"/>
                <a:gd name="connsiteX6" fmla="*/ 846137 w 965200"/>
                <a:gd name="connsiteY6" fmla="*/ 382597 h 387359"/>
                <a:gd name="connsiteX7" fmla="*/ 965200 w 965200"/>
                <a:gd name="connsiteY7" fmla="*/ 192097 h 387359"/>
                <a:gd name="connsiteX0" fmla="*/ 0 w 965200"/>
                <a:gd name="connsiteY0" fmla="*/ 381002 h 387387"/>
                <a:gd name="connsiteX1" fmla="*/ 192087 w 965200"/>
                <a:gd name="connsiteY1" fmla="*/ 28577 h 387387"/>
                <a:gd name="connsiteX2" fmla="*/ 373064 w 965200"/>
                <a:gd name="connsiteY2" fmla="*/ 387352 h 387387"/>
                <a:gd name="connsiteX3" fmla="*/ 563562 w 965200"/>
                <a:gd name="connsiteY3" fmla="*/ 25403 h 387387"/>
                <a:gd name="connsiteX4" fmla="*/ 749300 w 965200"/>
                <a:gd name="connsiteY4" fmla="*/ 387351 h 387387"/>
                <a:gd name="connsiteX5" fmla="*/ 719137 w 965200"/>
                <a:gd name="connsiteY5" fmla="*/ 2 h 387387"/>
                <a:gd name="connsiteX6" fmla="*/ 846137 w 965200"/>
                <a:gd name="connsiteY6" fmla="*/ 382590 h 387387"/>
                <a:gd name="connsiteX7" fmla="*/ 965200 w 965200"/>
                <a:gd name="connsiteY7" fmla="*/ 192090 h 387387"/>
                <a:gd name="connsiteX0" fmla="*/ 0 w 965200"/>
                <a:gd name="connsiteY0" fmla="*/ 357189 h 363539"/>
                <a:gd name="connsiteX1" fmla="*/ 192087 w 965200"/>
                <a:gd name="connsiteY1" fmla="*/ 4764 h 363539"/>
                <a:gd name="connsiteX2" fmla="*/ 373064 w 965200"/>
                <a:gd name="connsiteY2" fmla="*/ 363539 h 363539"/>
                <a:gd name="connsiteX3" fmla="*/ 563562 w 965200"/>
                <a:gd name="connsiteY3" fmla="*/ 1590 h 363539"/>
                <a:gd name="connsiteX4" fmla="*/ 749300 w 965200"/>
                <a:gd name="connsiteY4" fmla="*/ 363538 h 363539"/>
                <a:gd name="connsiteX5" fmla="*/ 938212 w 965200"/>
                <a:gd name="connsiteY5" fmla="*/ 2 h 363539"/>
                <a:gd name="connsiteX6" fmla="*/ 846137 w 965200"/>
                <a:gd name="connsiteY6" fmla="*/ 358777 h 363539"/>
                <a:gd name="connsiteX7" fmla="*/ 965200 w 965200"/>
                <a:gd name="connsiteY7" fmla="*/ 168277 h 363539"/>
                <a:gd name="connsiteX0" fmla="*/ 0 w 1139471"/>
                <a:gd name="connsiteY0" fmla="*/ 357188 h 368472"/>
                <a:gd name="connsiteX1" fmla="*/ 192087 w 1139471"/>
                <a:gd name="connsiteY1" fmla="*/ 4763 h 368472"/>
                <a:gd name="connsiteX2" fmla="*/ 373064 w 1139471"/>
                <a:gd name="connsiteY2" fmla="*/ 363538 h 368472"/>
                <a:gd name="connsiteX3" fmla="*/ 563562 w 1139471"/>
                <a:gd name="connsiteY3" fmla="*/ 1589 h 368472"/>
                <a:gd name="connsiteX4" fmla="*/ 749300 w 1139471"/>
                <a:gd name="connsiteY4" fmla="*/ 363537 h 368472"/>
                <a:gd name="connsiteX5" fmla="*/ 938212 w 1139471"/>
                <a:gd name="connsiteY5" fmla="*/ 1 h 368472"/>
                <a:gd name="connsiteX6" fmla="*/ 1135062 w 1139471"/>
                <a:gd name="connsiteY6" fmla="*/ 365126 h 368472"/>
                <a:gd name="connsiteX7" fmla="*/ 965200 w 1139471"/>
                <a:gd name="connsiteY7" fmla="*/ 168276 h 368472"/>
                <a:gd name="connsiteX0" fmla="*/ 0 w 1254125"/>
                <a:gd name="connsiteY0" fmla="*/ 357188 h 368801"/>
                <a:gd name="connsiteX1" fmla="*/ 192087 w 1254125"/>
                <a:gd name="connsiteY1" fmla="*/ 4763 h 368801"/>
                <a:gd name="connsiteX2" fmla="*/ 373064 w 1254125"/>
                <a:gd name="connsiteY2" fmla="*/ 363538 h 368801"/>
                <a:gd name="connsiteX3" fmla="*/ 563562 w 1254125"/>
                <a:gd name="connsiteY3" fmla="*/ 1589 h 368801"/>
                <a:gd name="connsiteX4" fmla="*/ 749300 w 1254125"/>
                <a:gd name="connsiteY4" fmla="*/ 363537 h 368801"/>
                <a:gd name="connsiteX5" fmla="*/ 938212 w 1254125"/>
                <a:gd name="connsiteY5" fmla="*/ 1 h 368801"/>
                <a:gd name="connsiteX6" fmla="*/ 1135062 w 1254125"/>
                <a:gd name="connsiteY6" fmla="*/ 365126 h 368801"/>
                <a:gd name="connsiteX7" fmla="*/ 1254125 w 1254125"/>
                <a:gd name="connsiteY7" fmla="*/ 188913 h 368801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49300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255377"/>
                <a:gd name="connsiteY0" fmla="*/ 357188 h 369124"/>
                <a:gd name="connsiteX1" fmla="*/ 192087 w 1255377"/>
                <a:gd name="connsiteY1" fmla="*/ 4763 h 369124"/>
                <a:gd name="connsiteX2" fmla="*/ 373064 w 1255377"/>
                <a:gd name="connsiteY2" fmla="*/ 363538 h 369124"/>
                <a:gd name="connsiteX3" fmla="*/ 563562 w 1255377"/>
                <a:gd name="connsiteY3" fmla="*/ 1589 h 369124"/>
                <a:gd name="connsiteX4" fmla="*/ 752475 w 1255377"/>
                <a:gd name="connsiteY4" fmla="*/ 363537 h 369124"/>
                <a:gd name="connsiteX5" fmla="*/ 938212 w 1255377"/>
                <a:gd name="connsiteY5" fmla="*/ 1 h 369124"/>
                <a:gd name="connsiteX6" fmla="*/ 1135062 w 1255377"/>
                <a:gd name="connsiteY6" fmla="*/ 365126 h 369124"/>
                <a:gd name="connsiteX7" fmla="*/ 1254125 w 1255377"/>
                <a:gd name="connsiteY7" fmla="*/ 188913 h 369124"/>
                <a:gd name="connsiteX0" fmla="*/ 0 w 1589376"/>
                <a:gd name="connsiteY0" fmla="*/ 357188 h 368849"/>
                <a:gd name="connsiteX1" fmla="*/ 192087 w 1589376"/>
                <a:gd name="connsiteY1" fmla="*/ 4763 h 368849"/>
                <a:gd name="connsiteX2" fmla="*/ 373064 w 1589376"/>
                <a:gd name="connsiteY2" fmla="*/ 363538 h 368849"/>
                <a:gd name="connsiteX3" fmla="*/ 563562 w 1589376"/>
                <a:gd name="connsiteY3" fmla="*/ 1589 h 368849"/>
                <a:gd name="connsiteX4" fmla="*/ 752475 w 1589376"/>
                <a:gd name="connsiteY4" fmla="*/ 363537 h 368849"/>
                <a:gd name="connsiteX5" fmla="*/ 938212 w 1589376"/>
                <a:gd name="connsiteY5" fmla="*/ 1 h 368849"/>
                <a:gd name="connsiteX6" fmla="*/ 1135062 w 1589376"/>
                <a:gd name="connsiteY6" fmla="*/ 365126 h 368849"/>
                <a:gd name="connsiteX7" fmla="*/ 1589087 w 1589376"/>
                <a:gd name="connsiteY7" fmla="*/ 174626 h 368849"/>
                <a:gd name="connsiteX0" fmla="*/ 0 w 1589087"/>
                <a:gd name="connsiteY0" fmla="*/ 357188 h 379959"/>
                <a:gd name="connsiteX1" fmla="*/ 192087 w 1589087"/>
                <a:gd name="connsiteY1" fmla="*/ 4763 h 379959"/>
                <a:gd name="connsiteX2" fmla="*/ 373064 w 1589087"/>
                <a:gd name="connsiteY2" fmla="*/ 363538 h 379959"/>
                <a:gd name="connsiteX3" fmla="*/ 563562 w 1589087"/>
                <a:gd name="connsiteY3" fmla="*/ 1589 h 379959"/>
                <a:gd name="connsiteX4" fmla="*/ 752475 w 1589087"/>
                <a:gd name="connsiteY4" fmla="*/ 363537 h 379959"/>
                <a:gd name="connsiteX5" fmla="*/ 938212 w 1589087"/>
                <a:gd name="connsiteY5" fmla="*/ 1 h 379959"/>
                <a:gd name="connsiteX6" fmla="*/ 1135062 w 1589087"/>
                <a:gd name="connsiteY6" fmla="*/ 365126 h 379959"/>
                <a:gd name="connsiteX7" fmla="*/ 1387865 w 1589087"/>
                <a:gd name="connsiteY7" fmla="*/ 295890 h 379959"/>
                <a:gd name="connsiteX8" fmla="*/ 1589087 w 1589087"/>
                <a:gd name="connsiteY8" fmla="*/ 174626 h 379959"/>
                <a:gd name="connsiteX0" fmla="*/ 0 w 1589087"/>
                <a:gd name="connsiteY0" fmla="*/ 359636 h 371960"/>
                <a:gd name="connsiteX1" fmla="*/ 192087 w 1589087"/>
                <a:gd name="connsiteY1" fmla="*/ 7211 h 371960"/>
                <a:gd name="connsiteX2" fmla="*/ 373064 w 1589087"/>
                <a:gd name="connsiteY2" fmla="*/ 365986 h 371960"/>
                <a:gd name="connsiteX3" fmla="*/ 563562 w 1589087"/>
                <a:gd name="connsiteY3" fmla="*/ 4037 h 371960"/>
                <a:gd name="connsiteX4" fmla="*/ 752475 w 1589087"/>
                <a:gd name="connsiteY4" fmla="*/ 365985 h 371960"/>
                <a:gd name="connsiteX5" fmla="*/ 938212 w 1589087"/>
                <a:gd name="connsiteY5" fmla="*/ 2449 h 371960"/>
                <a:gd name="connsiteX6" fmla="*/ 1135062 w 1589087"/>
                <a:gd name="connsiteY6" fmla="*/ 367574 h 371960"/>
                <a:gd name="connsiteX7" fmla="*/ 1313253 w 1589087"/>
                <a:gd name="connsiteY7" fmla="*/ 3063 h 371960"/>
                <a:gd name="connsiteX8" fmla="*/ 1589087 w 1589087"/>
                <a:gd name="connsiteY8" fmla="*/ 177074 h 371960"/>
                <a:gd name="connsiteX0" fmla="*/ 0 w 1589087"/>
                <a:gd name="connsiteY0" fmla="*/ 364576 h 377000"/>
                <a:gd name="connsiteX1" fmla="*/ 192087 w 1589087"/>
                <a:gd name="connsiteY1" fmla="*/ 12151 h 377000"/>
                <a:gd name="connsiteX2" fmla="*/ 373064 w 1589087"/>
                <a:gd name="connsiteY2" fmla="*/ 370926 h 377000"/>
                <a:gd name="connsiteX3" fmla="*/ 563562 w 1589087"/>
                <a:gd name="connsiteY3" fmla="*/ 8977 h 377000"/>
                <a:gd name="connsiteX4" fmla="*/ 752475 w 1589087"/>
                <a:gd name="connsiteY4" fmla="*/ 370925 h 377000"/>
                <a:gd name="connsiteX5" fmla="*/ 938212 w 1589087"/>
                <a:gd name="connsiteY5" fmla="*/ 7389 h 377000"/>
                <a:gd name="connsiteX6" fmla="*/ 1135062 w 1589087"/>
                <a:gd name="connsiteY6" fmla="*/ 372514 h 377000"/>
                <a:gd name="connsiteX7" fmla="*/ 1313253 w 1589087"/>
                <a:gd name="connsiteY7" fmla="*/ 8003 h 377000"/>
                <a:gd name="connsiteX8" fmla="*/ 1508516 w 1589087"/>
                <a:gd name="connsiteY8" fmla="*/ 125478 h 377000"/>
                <a:gd name="connsiteX9" fmla="*/ 1589087 w 1589087"/>
                <a:gd name="connsiteY9" fmla="*/ 182014 h 377000"/>
                <a:gd name="connsiteX0" fmla="*/ 0 w 1589087"/>
                <a:gd name="connsiteY0" fmla="*/ 359747 h 372171"/>
                <a:gd name="connsiteX1" fmla="*/ 192087 w 1589087"/>
                <a:gd name="connsiteY1" fmla="*/ 7322 h 372171"/>
                <a:gd name="connsiteX2" fmla="*/ 373064 w 1589087"/>
                <a:gd name="connsiteY2" fmla="*/ 366097 h 372171"/>
                <a:gd name="connsiteX3" fmla="*/ 563562 w 1589087"/>
                <a:gd name="connsiteY3" fmla="*/ 4148 h 372171"/>
                <a:gd name="connsiteX4" fmla="*/ 752475 w 1589087"/>
                <a:gd name="connsiteY4" fmla="*/ 366096 h 372171"/>
                <a:gd name="connsiteX5" fmla="*/ 938212 w 1589087"/>
                <a:gd name="connsiteY5" fmla="*/ 2560 h 372171"/>
                <a:gd name="connsiteX6" fmla="*/ 1135062 w 1589087"/>
                <a:gd name="connsiteY6" fmla="*/ 367685 h 372171"/>
                <a:gd name="connsiteX7" fmla="*/ 1313253 w 1589087"/>
                <a:gd name="connsiteY7" fmla="*/ 3174 h 372171"/>
                <a:gd name="connsiteX8" fmla="*/ 1503754 w 1589087"/>
                <a:gd name="connsiteY8" fmla="*/ 363537 h 372171"/>
                <a:gd name="connsiteX9" fmla="*/ 1589087 w 1589087"/>
                <a:gd name="connsiteY9" fmla="*/ 177185 h 372171"/>
                <a:gd name="connsiteX0" fmla="*/ 0 w 1684337"/>
                <a:gd name="connsiteY0" fmla="*/ 359747 h 372171"/>
                <a:gd name="connsiteX1" fmla="*/ 192087 w 1684337"/>
                <a:gd name="connsiteY1" fmla="*/ 7322 h 372171"/>
                <a:gd name="connsiteX2" fmla="*/ 373064 w 1684337"/>
                <a:gd name="connsiteY2" fmla="*/ 366097 h 372171"/>
                <a:gd name="connsiteX3" fmla="*/ 563562 w 1684337"/>
                <a:gd name="connsiteY3" fmla="*/ 4148 h 372171"/>
                <a:gd name="connsiteX4" fmla="*/ 752475 w 1684337"/>
                <a:gd name="connsiteY4" fmla="*/ 366096 h 372171"/>
                <a:gd name="connsiteX5" fmla="*/ 938212 w 1684337"/>
                <a:gd name="connsiteY5" fmla="*/ 2560 h 372171"/>
                <a:gd name="connsiteX6" fmla="*/ 1135062 w 1684337"/>
                <a:gd name="connsiteY6" fmla="*/ 367685 h 372171"/>
                <a:gd name="connsiteX7" fmla="*/ 1313253 w 1684337"/>
                <a:gd name="connsiteY7" fmla="*/ 3174 h 372171"/>
                <a:gd name="connsiteX8" fmla="*/ 1503754 w 1684337"/>
                <a:gd name="connsiteY8" fmla="*/ 363537 h 372171"/>
                <a:gd name="connsiteX9" fmla="*/ 1684337 w 1684337"/>
                <a:gd name="connsiteY9" fmla="*/ 78760 h 372171"/>
                <a:gd name="connsiteX0" fmla="*/ 0 w 1695450"/>
                <a:gd name="connsiteY0" fmla="*/ 359747 h 372171"/>
                <a:gd name="connsiteX1" fmla="*/ 192087 w 1695450"/>
                <a:gd name="connsiteY1" fmla="*/ 7322 h 372171"/>
                <a:gd name="connsiteX2" fmla="*/ 373064 w 1695450"/>
                <a:gd name="connsiteY2" fmla="*/ 366097 h 372171"/>
                <a:gd name="connsiteX3" fmla="*/ 563562 w 1695450"/>
                <a:gd name="connsiteY3" fmla="*/ 4148 h 372171"/>
                <a:gd name="connsiteX4" fmla="*/ 752475 w 1695450"/>
                <a:gd name="connsiteY4" fmla="*/ 366096 h 372171"/>
                <a:gd name="connsiteX5" fmla="*/ 938212 w 1695450"/>
                <a:gd name="connsiteY5" fmla="*/ 2560 h 372171"/>
                <a:gd name="connsiteX6" fmla="*/ 1135062 w 1695450"/>
                <a:gd name="connsiteY6" fmla="*/ 367685 h 372171"/>
                <a:gd name="connsiteX7" fmla="*/ 1313253 w 1695450"/>
                <a:gd name="connsiteY7" fmla="*/ 3174 h 372171"/>
                <a:gd name="connsiteX8" fmla="*/ 1503754 w 1695450"/>
                <a:gd name="connsiteY8" fmla="*/ 363537 h 372171"/>
                <a:gd name="connsiteX9" fmla="*/ 1695450 w 1695450"/>
                <a:gd name="connsiteY9" fmla="*/ 10498 h 372171"/>
                <a:gd name="connsiteX0" fmla="*/ 0 w 1695450"/>
                <a:gd name="connsiteY0" fmla="*/ 362896 h 375285"/>
                <a:gd name="connsiteX1" fmla="*/ 192087 w 1695450"/>
                <a:gd name="connsiteY1" fmla="*/ 10471 h 375285"/>
                <a:gd name="connsiteX2" fmla="*/ 373064 w 1695450"/>
                <a:gd name="connsiteY2" fmla="*/ 369246 h 375285"/>
                <a:gd name="connsiteX3" fmla="*/ 563562 w 1695450"/>
                <a:gd name="connsiteY3" fmla="*/ 7297 h 375285"/>
                <a:gd name="connsiteX4" fmla="*/ 752475 w 1695450"/>
                <a:gd name="connsiteY4" fmla="*/ 369245 h 375285"/>
                <a:gd name="connsiteX5" fmla="*/ 938212 w 1695450"/>
                <a:gd name="connsiteY5" fmla="*/ 5709 h 375285"/>
                <a:gd name="connsiteX6" fmla="*/ 1135062 w 1695450"/>
                <a:gd name="connsiteY6" fmla="*/ 370834 h 375285"/>
                <a:gd name="connsiteX7" fmla="*/ 1314840 w 1695450"/>
                <a:gd name="connsiteY7" fmla="*/ 3148 h 375285"/>
                <a:gd name="connsiteX8" fmla="*/ 1503754 w 1695450"/>
                <a:gd name="connsiteY8" fmla="*/ 366686 h 375285"/>
                <a:gd name="connsiteX9" fmla="*/ 1695450 w 1695450"/>
                <a:gd name="connsiteY9" fmla="*/ 13647 h 375285"/>
                <a:gd name="connsiteX0" fmla="*/ 0 w 1695450"/>
                <a:gd name="connsiteY0" fmla="*/ 359748 h 372137"/>
                <a:gd name="connsiteX1" fmla="*/ 192087 w 1695450"/>
                <a:gd name="connsiteY1" fmla="*/ 7323 h 372137"/>
                <a:gd name="connsiteX2" fmla="*/ 373064 w 1695450"/>
                <a:gd name="connsiteY2" fmla="*/ 366098 h 372137"/>
                <a:gd name="connsiteX3" fmla="*/ 563562 w 1695450"/>
                <a:gd name="connsiteY3" fmla="*/ 4149 h 372137"/>
                <a:gd name="connsiteX4" fmla="*/ 752475 w 1695450"/>
                <a:gd name="connsiteY4" fmla="*/ 366097 h 372137"/>
                <a:gd name="connsiteX5" fmla="*/ 938212 w 1695450"/>
                <a:gd name="connsiteY5" fmla="*/ 2561 h 372137"/>
                <a:gd name="connsiteX6" fmla="*/ 1135062 w 1695450"/>
                <a:gd name="connsiteY6" fmla="*/ 367686 h 372137"/>
                <a:gd name="connsiteX7" fmla="*/ 1314840 w 1695450"/>
                <a:gd name="connsiteY7" fmla="*/ 0 h 372137"/>
                <a:gd name="connsiteX8" fmla="*/ 1503754 w 1695450"/>
                <a:gd name="connsiteY8" fmla="*/ 363538 h 372137"/>
                <a:gd name="connsiteX9" fmla="*/ 1695450 w 1695450"/>
                <a:gd name="connsiteY9" fmla="*/ 10499 h 372137"/>
                <a:gd name="connsiteX0" fmla="*/ 0 w 1695450"/>
                <a:gd name="connsiteY0" fmla="*/ 359748 h 371766"/>
                <a:gd name="connsiteX1" fmla="*/ 192087 w 1695450"/>
                <a:gd name="connsiteY1" fmla="*/ 7323 h 371766"/>
                <a:gd name="connsiteX2" fmla="*/ 373064 w 1695450"/>
                <a:gd name="connsiteY2" fmla="*/ 366098 h 371766"/>
                <a:gd name="connsiteX3" fmla="*/ 563562 w 1695450"/>
                <a:gd name="connsiteY3" fmla="*/ 4149 h 371766"/>
                <a:gd name="connsiteX4" fmla="*/ 752475 w 1695450"/>
                <a:gd name="connsiteY4" fmla="*/ 366097 h 371766"/>
                <a:gd name="connsiteX5" fmla="*/ 938212 w 1695450"/>
                <a:gd name="connsiteY5" fmla="*/ 2561 h 371766"/>
                <a:gd name="connsiteX6" fmla="*/ 1135062 w 1695450"/>
                <a:gd name="connsiteY6" fmla="*/ 367686 h 371766"/>
                <a:gd name="connsiteX7" fmla="*/ 1314840 w 1695450"/>
                <a:gd name="connsiteY7" fmla="*/ 0 h 371766"/>
                <a:gd name="connsiteX8" fmla="*/ 1503754 w 1695450"/>
                <a:gd name="connsiteY8" fmla="*/ 363538 h 371766"/>
                <a:gd name="connsiteX9" fmla="*/ 1695450 w 1695450"/>
                <a:gd name="connsiteY9" fmla="*/ 10499 h 371766"/>
                <a:gd name="connsiteX0" fmla="*/ 0 w 1695450"/>
                <a:gd name="connsiteY0" fmla="*/ 359748 h 371766"/>
                <a:gd name="connsiteX1" fmla="*/ 192087 w 1695450"/>
                <a:gd name="connsiteY1" fmla="*/ 7323 h 371766"/>
                <a:gd name="connsiteX2" fmla="*/ 373064 w 1695450"/>
                <a:gd name="connsiteY2" fmla="*/ 366098 h 371766"/>
                <a:gd name="connsiteX3" fmla="*/ 563562 w 1695450"/>
                <a:gd name="connsiteY3" fmla="*/ 4149 h 371766"/>
                <a:gd name="connsiteX4" fmla="*/ 752475 w 1695450"/>
                <a:gd name="connsiteY4" fmla="*/ 366097 h 371766"/>
                <a:gd name="connsiteX5" fmla="*/ 938212 w 1695450"/>
                <a:gd name="connsiteY5" fmla="*/ 2561 h 371766"/>
                <a:gd name="connsiteX6" fmla="*/ 1135062 w 1695450"/>
                <a:gd name="connsiteY6" fmla="*/ 367686 h 371766"/>
                <a:gd name="connsiteX7" fmla="*/ 1314840 w 1695450"/>
                <a:gd name="connsiteY7" fmla="*/ 0 h 371766"/>
                <a:gd name="connsiteX8" fmla="*/ 1503754 w 1695450"/>
                <a:gd name="connsiteY8" fmla="*/ 363538 h 371766"/>
                <a:gd name="connsiteX9" fmla="*/ 1695450 w 1695450"/>
                <a:gd name="connsiteY9" fmla="*/ 10499 h 37176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95450"/>
                <a:gd name="connsiteY0" fmla="*/ 359748 h 367686"/>
                <a:gd name="connsiteX1" fmla="*/ 192087 w 1695450"/>
                <a:gd name="connsiteY1" fmla="*/ 7323 h 367686"/>
                <a:gd name="connsiteX2" fmla="*/ 373064 w 1695450"/>
                <a:gd name="connsiteY2" fmla="*/ 366098 h 367686"/>
                <a:gd name="connsiteX3" fmla="*/ 563562 w 1695450"/>
                <a:gd name="connsiteY3" fmla="*/ 4149 h 367686"/>
                <a:gd name="connsiteX4" fmla="*/ 752475 w 1695450"/>
                <a:gd name="connsiteY4" fmla="*/ 366097 h 367686"/>
                <a:gd name="connsiteX5" fmla="*/ 938212 w 1695450"/>
                <a:gd name="connsiteY5" fmla="*/ 2561 h 367686"/>
                <a:gd name="connsiteX6" fmla="*/ 1135062 w 1695450"/>
                <a:gd name="connsiteY6" fmla="*/ 367686 h 367686"/>
                <a:gd name="connsiteX7" fmla="*/ 1314840 w 1695450"/>
                <a:gd name="connsiteY7" fmla="*/ 0 h 367686"/>
                <a:gd name="connsiteX8" fmla="*/ 1503754 w 1695450"/>
                <a:gd name="connsiteY8" fmla="*/ 363538 h 367686"/>
                <a:gd name="connsiteX9" fmla="*/ 1695450 w 1695450"/>
                <a:gd name="connsiteY9" fmla="*/ 10499 h 367686"/>
                <a:gd name="connsiteX0" fmla="*/ 0 w 1687512"/>
                <a:gd name="connsiteY0" fmla="*/ 359748 h 367686"/>
                <a:gd name="connsiteX1" fmla="*/ 192087 w 1687512"/>
                <a:gd name="connsiteY1" fmla="*/ 732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7512"/>
                <a:gd name="connsiteY0" fmla="*/ 359748 h 367686"/>
                <a:gd name="connsiteX1" fmla="*/ 192087 w 1687512"/>
                <a:gd name="connsiteY1" fmla="*/ 732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7512"/>
                <a:gd name="connsiteY0" fmla="*/ 359748 h 367686"/>
                <a:gd name="connsiteX1" fmla="*/ 192087 w 1687512"/>
                <a:gd name="connsiteY1" fmla="*/ 732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7512"/>
                <a:gd name="connsiteY0" fmla="*/ 359748 h 367686"/>
                <a:gd name="connsiteX1" fmla="*/ 188912 w 1687512"/>
                <a:gd name="connsiteY1" fmla="*/ 102573 h 367686"/>
                <a:gd name="connsiteX2" fmla="*/ 373064 w 1687512"/>
                <a:gd name="connsiteY2" fmla="*/ 366098 h 367686"/>
                <a:gd name="connsiteX3" fmla="*/ 563562 w 1687512"/>
                <a:gd name="connsiteY3" fmla="*/ 4149 h 367686"/>
                <a:gd name="connsiteX4" fmla="*/ 752475 w 1687512"/>
                <a:gd name="connsiteY4" fmla="*/ 366097 h 367686"/>
                <a:gd name="connsiteX5" fmla="*/ 938212 w 1687512"/>
                <a:gd name="connsiteY5" fmla="*/ 2561 h 367686"/>
                <a:gd name="connsiteX6" fmla="*/ 1135062 w 1687512"/>
                <a:gd name="connsiteY6" fmla="*/ 367686 h 367686"/>
                <a:gd name="connsiteX7" fmla="*/ 1314840 w 1687512"/>
                <a:gd name="connsiteY7" fmla="*/ 0 h 367686"/>
                <a:gd name="connsiteX8" fmla="*/ 1503754 w 1687512"/>
                <a:gd name="connsiteY8" fmla="*/ 363538 h 367686"/>
                <a:gd name="connsiteX9" fmla="*/ 1687512 w 1687512"/>
                <a:gd name="connsiteY9" fmla="*/ 5736 h 367686"/>
                <a:gd name="connsiteX0" fmla="*/ 0 w 1685924"/>
                <a:gd name="connsiteY0" fmla="*/ 277198 h 367686"/>
                <a:gd name="connsiteX1" fmla="*/ 187324 w 1685924"/>
                <a:gd name="connsiteY1" fmla="*/ 102573 h 367686"/>
                <a:gd name="connsiteX2" fmla="*/ 371476 w 1685924"/>
                <a:gd name="connsiteY2" fmla="*/ 366098 h 367686"/>
                <a:gd name="connsiteX3" fmla="*/ 561974 w 1685924"/>
                <a:gd name="connsiteY3" fmla="*/ 4149 h 367686"/>
                <a:gd name="connsiteX4" fmla="*/ 750887 w 1685924"/>
                <a:gd name="connsiteY4" fmla="*/ 366097 h 367686"/>
                <a:gd name="connsiteX5" fmla="*/ 936624 w 1685924"/>
                <a:gd name="connsiteY5" fmla="*/ 2561 h 367686"/>
                <a:gd name="connsiteX6" fmla="*/ 1133474 w 1685924"/>
                <a:gd name="connsiteY6" fmla="*/ 367686 h 367686"/>
                <a:gd name="connsiteX7" fmla="*/ 1313252 w 1685924"/>
                <a:gd name="connsiteY7" fmla="*/ 0 h 367686"/>
                <a:gd name="connsiteX8" fmla="*/ 1502166 w 1685924"/>
                <a:gd name="connsiteY8" fmla="*/ 363538 h 367686"/>
                <a:gd name="connsiteX9" fmla="*/ 1685924 w 1685924"/>
                <a:gd name="connsiteY9" fmla="*/ 5736 h 367686"/>
                <a:gd name="connsiteX0" fmla="*/ 0 w 1685924"/>
                <a:gd name="connsiteY0" fmla="*/ 277198 h 367686"/>
                <a:gd name="connsiteX1" fmla="*/ 187324 w 1685924"/>
                <a:gd name="connsiteY1" fmla="*/ 102573 h 367686"/>
                <a:gd name="connsiteX2" fmla="*/ 371476 w 1685924"/>
                <a:gd name="connsiteY2" fmla="*/ 366098 h 367686"/>
                <a:gd name="connsiteX3" fmla="*/ 560387 w 1685924"/>
                <a:gd name="connsiteY3" fmla="*/ 35899 h 367686"/>
                <a:gd name="connsiteX4" fmla="*/ 750887 w 1685924"/>
                <a:gd name="connsiteY4" fmla="*/ 366097 h 367686"/>
                <a:gd name="connsiteX5" fmla="*/ 936624 w 1685924"/>
                <a:gd name="connsiteY5" fmla="*/ 2561 h 367686"/>
                <a:gd name="connsiteX6" fmla="*/ 1133474 w 1685924"/>
                <a:gd name="connsiteY6" fmla="*/ 367686 h 367686"/>
                <a:gd name="connsiteX7" fmla="*/ 1313252 w 1685924"/>
                <a:gd name="connsiteY7" fmla="*/ 0 h 367686"/>
                <a:gd name="connsiteX8" fmla="*/ 1502166 w 1685924"/>
                <a:gd name="connsiteY8" fmla="*/ 363538 h 367686"/>
                <a:gd name="connsiteX9" fmla="*/ 1685924 w 1685924"/>
                <a:gd name="connsiteY9" fmla="*/ 5736 h 367686"/>
                <a:gd name="connsiteX0" fmla="*/ 0 w 1685924"/>
                <a:gd name="connsiteY0" fmla="*/ 277198 h 367686"/>
                <a:gd name="connsiteX1" fmla="*/ 187324 w 1685924"/>
                <a:gd name="connsiteY1" fmla="*/ 102573 h 367686"/>
                <a:gd name="connsiteX2" fmla="*/ 369889 w 1685924"/>
                <a:gd name="connsiteY2" fmla="*/ 324823 h 367686"/>
                <a:gd name="connsiteX3" fmla="*/ 560387 w 1685924"/>
                <a:gd name="connsiteY3" fmla="*/ 35899 h 367686"/>
                <a:gd name="connsiteX4" fmla="*/ 750887 w 1685924"/>
                <a:gd name="connsiteY4" fmla="*/ 366097 h 367686"/>
                <a:gd name="connsiteX5" fmla="*/ 936624 w 1685924"/>
                <a:gd name="connsiteY5" fmla="*/ 2561 h 367686"/>
                <a:gd name="connsiteX6" fmla="*/ 1133474 w 1685924"/>
                <a:gd name="connsiteY6" fmla="*/ 367686 h 367686"/>
                <a:gd name="connsiteX7" fmla="*/ 1313252 w 1685924"/>
                <a:gd name="connsiteY7" fmla="*/ 0 h 367686"/>
                <a:gd name="connsiteX8" fmla="*/ 1502166 w 1685924"/>
                <a:gd name="connsiteY8" fmla="*/ 363538 h 367686"/>
                <a:gd name="connsiteX9" fmla="*/ 1685924 w 1685924"/>
                <a:gd name="connsiteY9" fmla="*/ 5736 h 367686"/>
                <a:gd name="connsiteX0" fmla="*/ 0 w 1685924"/>
                <a:gd name="connsiteY0" fmla="*/ 274638 h 365126"/>
                <a:gd name="connsiteX1" fmla="*/ 187324 w 1685924"/>
                <a:gd name="connsiteY1" fmla="*/ 100013 h 365126"/>
                <a:gd name="connsiteX2" fmla="*/ 369889 w 1685924"/>
                <a:gd name="connsiteY2" fmla="*/ 322263 h 365126"/>
                <a:gd name="connsiteX3" fmla="*/ 560387 w 1685924"/>
                <a:gd name="connsiteY3" fmla="*/ 33339 h 365126"/>
                <a:gd name="connsiteX4" fmla="*/ 750887 w 1685924"/>
                <a:gd name="connsiteY4" fmla="*/ 363537 h 365126"/>
                <a:gd name="connsiteX5" fmla="*/ 936624 w 1685924"/>
                <a:gd name="connsiteY5" fmla="*/ 1 h 365126"/>
                <a:gd name="connsiteX6" fmla="*/ 1133474 w 1685924"/>
                <a:gd name="connsiteY6" fmla="*/ 365126 h 365126"/>
                <a:gd name="connsiteX7" fmla="*/ 1313252 w 1685924"/>
                <a:gd name="connsiteY7" fmla="*/ 30777 h 365126"/>
                <a:gd name="connsiteX8" fmla="*/ 1502166 w 1685924"/>
                <a:gd name="connsiteY8" fmla="*/ 360978 h 365126"/>
                <a:gd name="connsiteX9" fmla="*/ 1685924 w 1685924"/>
                <a:gd name="connsiteY9" fmla="*/ 3176 h 365126"/>
                <a:gd name="connsiteX0" fmla="*/ 0 w 1685924"/>
                <a:gd name="connsiteY0" fmla="*/ 274638 h 365126"/>
                <a:gd name="connsiteX1" fmla="*/ 187324 w 1685924"/>
                <a:gd name="connsiteY1" fmla="*/ 100013 h 365126"/>
                <a:gd name="connsiteX2" fmla="*/ 369889 w 1685924"/>
                <a:gd name="connsiteY2" fmla="*/ 322263 h 365126"/>
                <a:gd name="connsiteX3" fmla="*/ 560387 w 1685924"/>
                <a:gd name="connsiteY3" fmla="*/ 33339 h 365126"/>
                <a:gd name="connsiteX4" fmla="*/ 750887 w 1685924"/>
                <a:gd name="connsiteY4" fmla="*/ 363537 h 365126"/>
                <a:gd name="connsiteX5" fmla="*/ 936624 w 1685924"/>
                <a:gd name="connsiteY5" fmla="*/ 1 h 365126"/>
                <a:gd name="connsiteX6" fmla="*/ 1133474 w 1685924"/>
                <a:gd name="connsiteY6" fmla="*/ 365126 h 365126"/>
                <a:gd name="connsiteX7" fmla="*/ 1313252 w 1685924"/>
                <a:gd name="connsiteY7" fmla="*/ 30777 h 365126"/>
                <a:gd name="connsiteX8" fmla="*/ 1502166 w 1685924"/>
                <a:gd name="connsiteY8" fmla="*/ 324466 h 365126"/>
                <a:gd name="connsiteX9" fmla="*/ 1685924 w 1685924"/>
                <a:gd name="connsiteY9" fmla="*/ 3176 h 365126"/>
                <a:gd name="connsiteX0" fmla="*/ 0 w 1682749"/>
                <a:gd name="connsiteY0" fmla="*/ 274638 h 365126"/>
                <a:gd name="connsiteX1" fmla="*/ 187324 w 1682749"/>
                <a:gd name="connsiteY1" fmla="*/ 100013 h 365126"/>
                <a:gd name="connsiteX2" fmla="*/ 369889 w 1682749"/>
                <a:gd name="connsiteY2" fmla="*/ 322263 h 365126"/>
                <a:gd name="connsiteX3" fmla="*/ 560387 w 1682749"/>
                <a:gd name="connsiteY3" fmla="*/ 33339 h 365126"/>
                <a:gd name="connsiteX4" fmla="*/ 750887 w 1682749"/>
                <a:gd name="connsiteY4" fmla="*/ 363537 h 365126"/>
                <a:gd name="connsiteX5" fmla="*/ 936624 w 1682749"/>
                <a:gd name="connsiteY5" fmla="*/ 1 h 365126"/>
                <a:gd name="connsiteX6" fmla="*/ 1133474 w 1682749"/>
                <a:gd name="connsiteY6" fmla="*/ 365126 h 365126"/>
                <a:gd name="connsiteX7" fmla="*/ 1313252 w 1682749"/>
                <a:gd name="connsiteY7" fmla="*/ 30777 h 365126"/>
                <a:gd name="connsiteX8" fmla="*/ 1502166 w 1682749"/>
                <a:gd name="connsiteY8" fmla="*/ 324466 h 365126"/>
                <a:gd name="connsiteX9" fmla="*/ 1682749 w 1682749"/>
                <a:gd name="connsiteY9" fmla="*/ 61914 h 365126"/>
                <a:gd name="connsiteX0" fmla="*/ 0 w 1682749"/>
                <a:gd name="connsiteY0" fmla="*/ 274638 h 365126"/>
                <a:gd name="connsiteX1" fmla="*/ 93250 w 1682749"/>
                <a:gd name="connsiteY1" fmla="*/ 181591 h 365126"/>
                <a:gd name="connsiteX2" fmla="*/ 187324 w 1682749"/>
                <a:gd name="connsiteY2" fmla="*/ 100013 h 365126"/>
                <a:gd name="connsiteX3" fmla="*/ 369889 w 1682749"/>
                <a:gd name="connsiteY3" fmla="*/ 322263 h 365126"/>
                <a:gd name="connsiteX4" fmla="*/ 560387 w 1682749"/>
                <a:gd name="connsiteY4" fmla="*/ 33339 h 365126"/>
                <a:gd name="connsiteX5" fmla="*/ 750887 w 1682749"/>
                <a:gd name="connsiteY5" fmla="*/ 363537 h 365126"/>
                <a:gd name="connsiteX6" fmla="*/ 936624 w 1682749"/>
                <a:gd name="connsiteY6" fmla="*/ 1 h 365126"/>
                <a:gd name="connsiteX7" fmla="*/ 1133474 w 1682749"/>
                <a:gd name="connsiteY7" fmla="*/ 365126 h 365126"/>
                <a:gd name="connsiteX8" fmla="*/ 1313252 w 1682749"/>
                <a:gd name="connsiteY8" fmla="*/ 30777 h 365126"/>
                <a:gd name="connsiteX9" fmla="*/ 1502166 w 1682749"/>
                <a:gd name="connsiteY9" fmla="*/ 324466 h 365126"/>
                <a:gd name="connsiteX10" fmla="*/ 1682749 w 1682749"/>
                <a:gd name="connsiteY10" fmla="*/ 61914 h 365126"/>
                <a:gd name="connsiteX0" fmla="*/ 0 w 1690687"/>
                <a:gd name="connsiteY0" fmla="*/ 188913 h 365126"/>
                <a:gd name="connsiteX1" fmla="*/ 101188 w 1690687"/>
                <a:gd name="connsiteY1" fmla="*/ 181591 h 365126"/>
                <a:gd name="connsiteX2" fmla="*/ 195262 w 1690687"/>
                <a:gd name="connsiteY2" fmla="*/ 100013 h 365126"/>
                <a:gd name="connsiteX3" fmla="*/ 377827 w 1690687"/>
                <a:gd name="connsiteY3" fmla="*/ 322263 h 365126"/>
                <a:gd name="connsiteX4" fmla="*/ 568325 w 1690687"/>
                <a:gd name="connsiteY4" fmla="*/ 33339 h 365126"/>
                <a:gd name="connsiteX5" fmla="*/ 758825 w 1690687"/>
                <a:gd name="connsiteY5" fmla="*/ 363537 h 365126"/>
                <a:gd name="connsiteX6" fmla="*/ 944562 w 1690687"/>
                <a:gd name="connsiteY6" fmla="*/ 1 h 365126"/>
                <a:gd name="connsiteX7" fmla="*/ 1141412 w 1690687"/>
                <a:gd name="connsiteY7" fmla="*/ 365126 h 365126"/>
                <a:gd name="connsiteX8" fmla="*/ 1321190 w 1690687"/>
                <a:gd name="connsiteY8" fmla="*/ 30777 h 365126"/>
                <a:gd name="connsiteX9" fmla="*/ 1510104 w 1690687"/>
                <a:gd name="connsiteY9" fmla="*/ 324466 h 365126"/>
                <a:gd name="connsiteX10" fmla="*/ 1690687 w 1690687"/>
                <a:gd name="connsiteY10" fmla="*/ 61914 h 365126"/>
                <a:gd name="connsiteX0" fmla="*/ 0 w 1690687"/>
                <a:gd name="connsiteY0" fmla="*/ 188913 h 365126"/>
                <a:gd name="connsiteX1" fmla="*/ 101188 w 1690687"/>
                <a:gd name="connsiteY1" fmla="*/ 181591 h 365126"/>
                <a:gd name="connsiteX2" fmla="*/ 195262 w 1690687"/>
                <a:gd name="connsiteY2" fmla="*/ 100013 h 365126"/>
                <a:gd name="connsiteX3" fmla="*/ 377827 w 1690687"/>
                <a:gd name="connsiteY3" fmla="*/ 322263 h 365126"/>
                <a:gd name="connsiteX4" fmla="*/ 568325 w 1690687"/>
                <a:gd name="connsiteY4" fmla="*/ 33339 h 365126"/>
                <a:gd name="connsiteX5" fmla="*/ 758825 w 1690687"/>
                <a:gd name="connsiteY5" fmla="*/ 363537 h 365126"/>
                <a:gd name="connsiteX6" fmla="*/ 944562 w 1690687"/>
                <a:gd name="connsiteY6" fmla="*/ 1 h 365126"/>
                <a:gd name="connsiteX7" fmla="*/ 1141412 w 1690687"/>
                <a:gd name="connsiteY7" fmla="*/ 365126 h 365126"/>
                <a:gd name="connsiteX8" fmla="*/ 1321190 w 1690687"/>
                <a:gd name="connsiteY8" fmla="*/ 30777 h 365126"/>
                <a:gd name="connsiteX9" fmla="*/ 1510104 w 1690687"/>
                <a:gd name="connsiteY9" fmla="*/ 324466 h 365126"/>
                <a:gd name="connsiteX10" fmla="*/ 1690687 w 1690687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00013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6239 w 1689099"/>
                <a:gd name="connsiteY3" fmla="*/ 322263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077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7127 h 365126"/>
                <a:gd name="connsiteX9" fmla="*/ 1508516 w 1689099"/>
                <a:gd name="connsiteY9" fmla="*/ 324466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7127 h 365126"/>
                <a:gd name="connsiteX9" fmla="*/ 1510104 w 1689099"/>
                <a:gd name="connsiteY9" fmla="*/ 297479 h 365126"/>
                <a:gd name="connsiteX10" fmla="*/ 1689099 w 1689099"/>
                <a:gd name="connsiteY10" fmla="*/ 61914 h 365126"/>
                <a:gd name="connsiteX0" fmla="*/ 0 w 1689099"/>
                <a:gd name="connsiteY0" fmla="*/ 180975 h 365126"/>
                <a:gd name="connsiteX1" fmla="*/ 99600 w 1689099"/>
                <a:gd name="connsiteY1" fmla="*/ 181591 h 365126"/>
                <a:gd name="connsiteX2" fmla="*/ 193674 w 1689099"/>
                <a:gd name="connsiteY2" fmla="*/ 120650 h 365126"/>
                <a:gd name="connsiteX3" fmla="*/ 377827 w 1689099"/>
                <a:gd name="connsiteY3" fmla="*/ 304800 h 365126"/>
                <a:gd name="connsiteX4" fmla="*/ 566737 w 1689099"/>
                <a:gd name="connsiteY4" fmla="*/ 33339 h 365126"/>
                <a:gd name="connsiteX5" fmla="*/ 757237 w 1689099"/>
                <a:gd name="connsiteY5" fmla="*/ 363537 h 365126"/>
                <a:gd name="connsiteX6" fmla="*/ 942974 w 1689099"/>
                <a:gd name="connsiteY6" fmla="*/ 1 h 365126"/>
                <a:gd name="connsiteX7" fmla="*/ 1139824 w 1689099"/>
                <a:gd name="connsiteY7" fmla="*/ 365126 h 365126"/>
                <a:gd name="connsiteX8" fmla="*/ 1319602 w 1689099"/>
                <a:gd name="connsiteY8" fmla="*/ 37127 h 365126"/>
                <a:gd name="connsiteX9" fmla="*/ 1503754 w 1689099"/>
                <a:gd name="connsiteY9" fmla="*/ 305416 h 365126"/>
                <a:gd name="connsiteX10" fmla="*/ 1689099 w 1689099"/>
                <a:gd name="connsiteY10" fmla="*/ 61914 h 365126"/>
                <a:gd name="connsiteX0" fmla="*/ 0 w 1693862"/>
                <a:gd name="connsiteY0" fmla="*/ 180975 h 365126"/>
                <a:gd name="connsiteX1" fmla="*/ 99600 w 1693862"/>
                <a:gd name="connsiteY1" fmla="*/ 181591 h 365126"/>
                <a:gd name="connsiteX2" fmla="*/ 193674 w 1693862"/>
                <a:gd name="connsiteY2" fmla="*/ 120650 h 365126"/>
                <a:gd name="connsiteX3" fmla="*/ 377827 w 1693862"/>
                <a:gd name="connsiteY3" fmla="*/ 304800 h 365126"/>
                <a:gd name="connsiteX4" fmla="*/ 566737 w 1693862"/>
                <a:gd name="connsiteY4" fmla="*/ 33339 h 365126"/>
                <a:gd name="connsiteX5" fmla="*/ 757237 w 1693862"/>
                <a:gd name="connsiteY5" fmla="*/ 363537 h 365126"/>
                <a:gd name="connsiteX6" fmla="*/ 942974 w 1693862"/>
                <a:gd name="connsiteY6" fmla="*/ 1 h 365126"/>
                <a:gd name="connsiteX7" fmla="*/ 1139824 w 1693862"/>
                <a:gd name="connsiteY7" fmla="*/ 365126 h 365126"/>
                <a:gd name="connsiteX8" fmla="*/ 1319602 w 1693862"/>
                <a:gd name="connsiteY8" fmla="*/ 37127 h 365126"/>
                <a:gd name="connsiteX9" fmla="*/ 1503754 w 1693862"/>
                <a:gd name="connsiteY9" fmla="*/ 305416 h 365126"/>
                <a:gd name="connsiteX10" fmla="*/ 1693862 w 1693862"/>
                <a:gd name="connsiteY10" fmla="*/ 123827 h 365126"/>
                <a:gd name="connsiteX0" fmla="*/ 0 w 1693862"/>
                <a:gd name="connsiteY0" fmla="*/ 180975 h 365126"/>
                <a:gd name="connsiteX1" fmla="*/ 99600 w 1693862"/>
                <a:gd name="connsiteY1" fmla="*/ 181591 h 365126"/>
                <a:gd name="connsiteX2" fmla="*/ 193674 w 1693862"/>
                <a:gd name="connsiteY2" fmla="*/ 120650 h 365126"/>
                <a:gd name="connsiteX3" fmla="*/ 377827 w 1693862"/>
                <a:gd name="connsiteY3" fmla="*/ 304800 h 365126"/>
                <a:gd name="connsiteX4" fmla="*/ 566737 w 1693862"/>
                <a:gd name="connsiteY4" fmla="*/ 33339 h 365126"/>
                <a:gd name="connsiteX5" fmla="*/ 757237 w 1693862"/>
                <a:gd name="connsiteY5" fmla="*/ 363537 h 365126"/>
                <a:gd name="connsiteX6" fmla="*/ 942974 w 1693862"/>
                <a:gd name="connsiteY6" fmla="*/ 1 h 365126"/>
                <a:gd name="connsiteX7" fmla="*/ 1139824 w 1693862"/>
                <a:gd name="connsiteY7" fmla="*/ 365126 h 365126"/>
                <a:gd name="connsiteX8" fmla="*/ 1319602 w 1693862"/>
                <a:gd name="connsiteY8" fmla="*/ 37127 h 365126"/>
                <a:gd name="connsiteX9" fmla="*/ 1503754 w 1693862"/>
                <a:gd name="connsiteY9" fmla="*/ 305416 h 365126"/>
                <a:gd name="connsiteX10" fmla="*/ 1636299 w 1693862"/>
                <a:gd name="connsiteY10" fmla="*/ 167303 h 365126"/>
                <a:gd name="connsiteX11" fmla="*/ 1693862 w 1693862"/>
                <a:gd name="connsiteY11" fmla="*/ 123827 h 365126"/>
                <a:gd name="connsiteX0" fmla="*/ 0 w 1693862"/>
                <a:gd name="connsiteY0" fmla="*/ 180975 h 365126"/>
                <a:gd name="connsiteX1" fmla="*/ 99600 w 1693862"/>
                <a:gd name="connsiteY1" fmla="*/ 181591 h 365126"/>
                <a:gd name="connsiteX2" fmla="*/ 193674 w 1693862"/>
                <a:gd name="connsiteY2" fmla="*/ 120650 h 365126"/>
                <a:gd name="connsiteX3" fmla="*/ 377827 w 1693862"/>
                <a:gd name="connsiteY3" fmla="*/ 304800 h 365126"/>
                <a:gd name="connsiteX4" fmla="*/ 566737 w 1693862"/>
                <a:gd name="connsiteY4" fmla="*/ 33339 h 365126"/>
                <a:gd name="connsiteX5" fmla="*/ 757237 w 1693862"/>
                <a:gd name="connsiteY5" fmla="*/ 363537 h 365126"/>
                <a:gd name="connsiteX6" fmla="*/ 942974 w 1693862"/>
                <a:gd name="connsiteY6" fmla="*/ 1 h 365126"/>
                <a:gd name="connsiteX7" fmla="*/ 1139824 w 1693862"/>
                <a:gd name="connsiteY7" fmla="*/ 365126 h 365126"/>
                <a:gd name="connsiteX8" fmla="*/ 1319602 w 1693862"/>
                <a:gd name="connsiteY8" fmla="*/ 37127 h 365126"/>
                <a:gd name="connsiteX9" fmla="*/ 1503754 w 1693862"/>
                <a:gd name="connsiteY9" fmla="*/ 305416 h 365126"/>
                <a:gd name="connsiteX10" fmla="*/ 1577561 w 1693862"/>
                <a:gd name="connsiteY10" fmla="*/ 249853 h 365126"/>
                <a:gd name="connsiteX11" fmla="*/ 1636299 w 1693862"/>
                <a:gd name="connsiteY11" fmla="*/ 167303 h 365126"/>
                <a:gd name="connsiteX12" fmla="*/ 1693862 w 1693862"/>
                <a:gd name="connsiteY12" fmla="*/ 123827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577561 w 1868487"/>
                <a:gd name="connsiteY10" fmla="*/ 249853 h 365126"/>
                <a:gd name="connsiteX11" fmla="*/ 1636299 w 1868487"/>
                <a:gd name="connsiteY11" fmla="*/ 167303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577561 w 1868487"/>
                <a:gd name="connsiteY10" fmla="*/ 2498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12486 w 1868487"/>
                <a:gd name="connsiteY10" fmla="*/ 1990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596611 w 1868487"/>
                <a:gd name="connsiteY10" fmla="*/ 178416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812511 w 1868487"/>
                <a:gd name="connsiteY11" fmla="*/ 76815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787111 w 1868487"/>
                <a:gd name="connsiteY11" fmla="*/ 183178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787111 w 1868487"/>
                <a:gd name="connsiteY11" fmla="*/ 183178 h 365126"/>
                <a:gd name="connsiteX12" fmla="*/ 1868487 w 1868487"/>
                <a:gd name="connsiteY12" fmla="*/ 158752 h 365126"/>
                <a:gd name="connsiteX0" fmla="*/ 0 w 1868487"/>
                <a:gd name="connsiteY0" fmla="*/ 180975 h 365126"/>
                <a:gd name="connsiteX1" fmla="*/ 99600 w 1868487"/>
                <a:gd name="connsiteY1" fmla="*/ 181591 h 365126"/>
                <a:gd name="connsiteX2" fmla="*/ 193674 w 1868487"/>
                <a:gd name="connsiteY2" fmla="*/ 120650 h 365126"/>
                <a:gd name="connsiteX3" fmla="*/ 377827 w 1868487"/>
                <a:gd name="connsiteY3" fmla="*/ 304800 h 365126"/>
                <a:gd name="connsiteX4" fmla="*/ 566737 w 1868487"/>
                <a:gd name="connsiteY4" fmla="*/ 33339 h 365126"/>
                <a:gd name="connsiteX5" fmla="*/ 757237 w 1868487"/>
                <a:gd name="connsiteY5" fmla="*/ 363537 h 365126"/>
                <a:gd name="connsiteX6" fmla="*/ 942974 w 1868487"/>
                <a:gd name="connsiteY6" fmla="*/ 1 h 365126"/>
                <a:gd name="connsiteX7" fmla="*/ 1139824 w 1868487"/>
                <a:gd name="connsiteY7" fmla="*/ 365126 h 365126"/>
                <a:gd name="connsiteX8" fmla="*/ 1319602 w 1868487"/>
                <a:gd name="connsiteY8" fmla="*/ 37127 h 365126"/>
                <a:gd name="connsiteX9" fmla="*/ 1503754 w 1868487"/>
                <a:gd name="connsiteY9" fmla="*/ 305416 h 365126"/>
                <a:gd name="connsiteX10" fmla="*/ 1695036 w 1868487"/>
                <a:gd name="connsiteY10" fmla="*/ 110153 h 365126"/>
                <a:gd name="connsiteX11" fmla="*/ 1787111 w 1868487"/>
                <a:gd name="connsiteY11" fmla="*/ 183178 h 365126"/>
                <a:gd name="connsiteX12" fmla="*/ 1868487 w 1868487"/>
                <a:gd name="connsiteY12" fmla="*/ 158752 h 365126"/>
                <a:gd name="connsiteX0" fmla="*/ 0 w 1879599"/>
                <a:gd name="connsiteY0" fmla="*/ 180975 h 365126"/>
                <a:gd name="connsiteX1" fmla="*/ 99600 w 1879599"/>
                <a:gd name="connsiteY1" fmla="*/ 181591 h 365126"/>
                <a:gd name="connsiteX2" fmla="*/ 193674 w 1879599"/>
                <a:gd name="connsiteY2" fmla="*/ 120650 h 365126"/>
                <a:gd name="connsiteX3" fmla="*/ 377827 w 1879599"/>
                <a:gd name="connsiteY3" fmla="*/ 304800 h 365126"/>
                <a:gd name="connsiteX4" fmla="*/ 566737 w 1879599"/>
                <a:gd name="connsiteY4" fmla="*/ 33339 h 365126"/>
                <a:gd name="connsiteX5" fmla="*/ 757237 w 1879599"/>
                <a:gd name="connsiteY5" fmla="*/ 363537 h 365126"/>
                <a:gd name="connsiteX6" fmla="*/ 942974 w 1879599"/>
                <a:gd name="connsiteY6" fmla="*/ 1 h 365126"/>
                <a:gd name="connsiteX7" fmla="*/ 1139824 w 1879599"/>
                <a:gd name="connsiteY7" fmla="*/ 365126 h 365126"/>
                <a:gd name="connsiteX8" fmla="*/ 1319602 w 1879599"/>
                <a:gd name="connsiteY8" fmla="*/ 37127 h 365126"/>
                <a:gd name="connsiteX9" fmla="*/ 1503754 w 1879599"/>
                <a:gd name="connsiteY9" fmla="*/ 305416 h 365126"/>
                <a:gd name="connsiteX10" fmla="*/ 1695036 w 1879599"/>
                <a:gd name="connsiteY10" fmla="*/ 110153 h 365126"/>
                <a:gd name="connsiteX11" fmla="*/ 1787111 w 1879599"/>
                <a:gd name="connsiteY11" fmla="*/ 183178 h 365126"/>
                <a:gd name="connsiteX12" fmla="*/ 1879599 w 1879599"/>
                <a:gd name="connsiteY12" fmla="*/ 179390 h 365126"/>
                <a:gd name="connsiteX0" fmla="*/ 0 w 1860549"/>
                <a:gd name="connsiteY0" fmla="*/ 180975 h 365126"/>
                <a:gd name="connsiteX1" fmla="*/ 99600 w 1860549"/>
                <a:gd name="connsiteY1" fmla="*/ 181591 h 365126"/>
                <a:gd name="connsiteX2" fmla="*/ 193674 w 1860549"/>
                <a:gd name="connsiteY2" fmla="*/ 120650 h 365126"/>
                <a:gd name="connsiteX3" fmla="*/ 377827 w 1860549"/>
                <a:gd name="connsiteY3" fmla="*/ 304800 h 365126"/>
                <a:gd name="connsiteX4" fmla="*/ 566737 w 1860549"/>
                <a:gd name="connsiteY4" fmla="*/ 33339 h 365126"/>
                <a:gd name="connsiteX5" fmla="*/ 757237 w 1860549"/>
                <a:gd name="connsiteY5" fmla="*/ 363537 h 365126"/>
                <a:gd name="connsiteX6" fmla="*/ 942974 w 1860549"/>
                <a:gd name="connsiteY6" fmla="*/ 1 h 365126"/>
                <a:gd name="connsiteX7" fmla="*/ 1139824 w 1860549"/>
                <a:gd name="connsiteY7" fmla="*/ 365126 h 365126"/>
                <a:gd name="connsiteX8" fmla="*/ 1319602 w 1860549"/>
                <a:gd name="connsiteY8" fmla="*/ 37127 h 365126"/>
                <a:gd name="connsiteX9" fmla="*/ 1503754 w 1860549"/>
                <a:gd name="connsiteY9" fmla="*/ 305416 h 365126"/>
                <a:gd name="connsiteX10" fmla="*/ 1695036 w 1860549"/>
                <a:gd name="connsiteY10" fmla="*/ 110153 h 365126"/>
                <a:gd name="connsiteX11" fmla="*/ 1787111 w 1860549"/>
                <a:gd name="connsiteY11" fmla="*/ 183178 h 365126"/>
                <a:gd name="connsiteX12" fmla="*/ 1860549 w 1860549"/>
                <a:gd name="connsiteY12" fmla="*/ 177802 h 365126"/>
                <a:gd name="connsiteX0" fmla="*/ 0 w 1860549"/>
                <a:gd name="connsiteY0" fmla="*/ 180975 h 365126"/>
                <a:gd name="connsiteX1" fmla="*/ 99600 w 1860549"/>
                <a:gd name="connsiteY1" fmla="*/ 181591 h 365126"/>
                <a:gd name="connsiteX2" fmla="*/ 193674 w 1860549"/>
                <a:gd name="connsiteY2" fmla="*/ 120650 h 365126"/>
                <a:gd name="connsiteX3" fmla="*/ 377827 w 1860549"/>
                <a:gd name="connsiteY3" fmla="*/ 304800 h 365126"/>
                <a:gd name="connsiteX4" fmla="*/ 566737 w 1860549"/>
                <a:gd name="connsiteY4" fmla="*/ 33339 h 365126"/>
                <a:gd name="connsiteX5" fmla="*/ 757237 w 1860549"/>
                <a:gd name="connsiteY5" fmla="*/ 363537 h 365126"/>
                <a:gd name="connsiteX6" fmla="*/ 942974 w 1860549"/>
                <a:gd name="connsiteY6" fmla="*/ 1 h 365126"/>
                <a:gd name="connsiteX7" fmla="*/ 1139824 w 1860549"/>
                <a:gd name="connsiteY7" fmla="*/ 365126 h 365126"/>
                <a:gd name="connsiteX8" fmla="*/ 1319602 w 1860549"/>
                <a:gd name="connsiteY8" fmla="*/ 37127 h 365126"/>
                <a:gd name="connsiteX9" fmla="*/ 1503754 w 1860549"/>
                <a:gd name="connsiteY9" fmla="*/ 305416 h 365126"/>
                <a:gd name="connsiteX10" fmla="*/ 1695036 w 1860549"/>
                <a:gd name="connsiteY10" fmla="*/ 110153 h 365126"/>
                <a:gd name="connsiteX11" fmla="*/ 1787111 w 1860549"/>
                <a:gd name="connsiteY11" fmla="*/ 183178 h 365126"/>
                <a:gd name="connsiteX12" fmla="*/ 1860549 w 1860549"/>
                <a:gd name="connsiteY12" fmla="*/ 177802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878012"/>
                <a:gd name="connsiteY0" fmla="*/ 180975 h 365126"/>
                <a:gd name="connsiteX1" fmla="*/ 99600 w 1878012"/>
                <a:gd name="connsiteY1" fmla="*/ 181591 h 365126"/>
                <a:gd name="connsiteX2" fmla="*/ 193674 w 1878012"/>
                <a:gd name="connsiteY2" fmla="*/ 120650 h 365126"/>
                <a:gd name="connsiteX3" fmla="*/ 377827 w 1878012"/>
                <a:gd name="connsiteY3" fmla="*/ 304800 h 365126"/>
                <a:gd name="connsiteX4" fmla="*/ 566737 w 1878012"/>
                <a:gd name="connsiteY4" fmla="*/ 33339 h 365126"/>
                <a:gd name="connsiteX5" fmla="*/ 757237 w 1878012"/>
                <a:gd name="connsiteY5" fmla="*/ 363537 h 365126"/>
                <a:gd name="connsiteX6" fmla="*/ 942974 w 1878012"/>
                <a:gd name="connsiteY6" fmla="*/ 1 h 365126"/>
                <a:gd name="connsiteX7" fmla="*/ 1139824 w 1878012"/>
                <a:gd name="connsiteY7" fmla="*/ 365126 h 365126"/>
                <a:gd name="connsiteX8" fmla="*/ 1319602 w 1878012"/>
                <a:gd name="connsiteY8" fmla="*/ 37127 h 365126"/>
                <a:gd name="connsiteX9" fmla="*/ 1503754 w 1878012"/>
                <a:gd name="connsiteY9" fmla="*/ 305416 h 365126"/>
                <a:gd name="connsiteX10" fmla="*/ 1695036 w 1878012"/>
                <a:gd name="connsiteY10" fmla="*/ 110153 h 365126"/>
                <a:gd name="connsiteX11" fmla="*/ 1787111 w 1878012"/>
                <a:gd name="connsiteY11" fmla="*/ 183178 h 365126"/>
                <a:gd name="connsiteX12" fmla="*/ 1878012 w 1878012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77378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5566"/>
                <a:gd name="connsiteY0" fmla="*/ 180975 h 365126"/>
                <a:gd name="connsiteX1" fmla="*/ 137154 w 1915566"/>
                <a:gd name="connsiteY1" fmla="*/ 181591 h 365126"/>
                <a:gd name="connsiteX2" fmla="*/ 231228 w 1915566"/>
                <a:gd name="connsiteY2" fmla="*/ 120650 h 365126"/>
                <a:gd name="connsiteX3" fmla="*/ 415381 w 1915566"/>
                <a:gd name="connsiteY3" fmla="*/ 304800 h 365126"/>
                <a:gd name="connsiteX4" fmla="*/ 604291 w 1915566"/>
                <a:gd name="connsiteY4" fmla="*/ 33339 h 365126"/>
                <a:gd name="connsiteX5" fmla="*/ 794791 w 1915566"/>
                <a:gd name="connsiteY5" fmla="*/ 363537 h 365126"/>
                <a:gd name="connsiteX6" fmla="*/ 980528 w 1915566"/>
                <a:gd name="connsiteY6" fmla="*/ 1 h 365126"/>
                <a:gd name="connsiteX7" fmla="*/ 1167721 w 1915566"/>
                <a:gd name="connsiteY7" fmla="*/ 365126 h 365126"/>
                <a:gd name="connsiteX8" fmla="*/ 1357156 w 1915566"/>
                <a:gd name="connsiteY8" fmla="*/ 37127 h 365126"/>
                <a:gd name="connsiteX9" fmla="*/ 1541308 w 1915566"/>
                <a:gd name="connsiteY9" fmla="*/ 305416 h 365126"/>
                <a:gd name="connsiteX10" fmla="*/ 1732590 w 1915566"/>
                <a:gd name="connsiteY10" fmla="*/ 110153 h 365126"/>
                <a:gd name="connsiteX11" fmla="*/ 1824665 w 1915566"/>
                <a:gd name="connsiteY11" fmla="*/ 183178 h 365126"/>
                <a:gd name="connsiteX12" fmla="*/ 1915566 w 1915566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18427"/>
                <a:gd name="connsiteY0" fmla="*/ 180975 h 365126"/>
                <a:gd name="connsiteX1" fmla="*/ 137154 w 1918427"/>
                <a:gd name="connsiteY1" fmla="*/ 181591 h 365126"/>
                <a:gd name="connsiteX2" fmla="*/ 231228 w 1918427"/>
                <a:gd name="connsiteY2" fmla="*/ 120650 h 365126"/>
                <a:gd name="connsiteX3" fmla="*/ 415381 w 1918427"/>
                <a:gd name="connsiteY3" fmla="*/ 304800 h 365126"/>
                <a:gd name="connsiteX4" fmla="*/ 604291 w 1918427"/>
                <a:gd name="connsiteY4" fmla="*/ 33339 h 365126"/>
                <a:gd name="connsiteX5" fmla="*/ 794791 w 1918427"/>
                <a:gd name="connsiteY5" fmla="*/ 363537 h 365126"/>
                <a:gd name="connsiteX6" fmla="*/ 980528 w 1918427"/>
                <a:gd name="connsiteY6" fmla="*/ 1 h 365126"/>
                <a:gd name="connsiteX7" fmla="*/ 1167721 w 1918427"/>
                <a:gd name="connsiteY7" fmla="*/ 365126 h 365126"/>
                <a:gd name="connsiteX8" fmla="*/ 1357156 w 1918427"/>
                <a:gd name="connsiteY8" fmla="*/ 37127 h 365126"/>
                <a:gd name="connsiteX9" fmla="*/ 1541308 w 1918427"/>
                <a:gd name="connsiteY9" fmla="*/ 305416 h 365126"/>
                <a:gd name="connsiteX10" fmla="*/ 1732590 w 1918427"/>
                <a:gd name="connsiteY10" fmla="*/ 110153 h 365126"/>
                <a:gd name="connsiteX11" fmla="*/ 1824665 w 1918427"/>
                <a:gd name="connsiteY11" fmla="*/ 183178 h 365126"/>
                <a:gd name="connsiteX12" fmla="*/ 1918427 w 1918427"/>
                <a:gd name="connsiteY12" fmla="*/ 180977 h 365126"/>
                <a:gd name="connsiteX0" fmla="*/ 0 w 1970626"/>
                <a:gd name="connsiteY0" fmla="*/ 180975 h 365126"/>
                <a:gd name="connsiteX1" fmla="*/ 189353 w 1970626"/>
                <a:gd name="connsiteY1" fmla="*/ 181591 h 365126"/>
                <a:gd name="connsiteX2" fmla="*/ 283427 w 1970626"/>
                <a:gd name="connsiteY2" fmla="*/ 120650 h 365126"/>
                <a:gd name="connsiteX3" fmla="*/ 467580 w 1970626"/>
                <a:gd name="connsiteY3" fmla="*/ 304800 h 365126"/>
                <a:gd name="connsiteX4" fmla="*/ 656490 w 1970626"/>
                <a:gd name="connsiteY4" fmla="*/ 33339 h 365126"/>
                <a:gd name="connsiteX5" fmla="*/ 846990 w 1970626"/>
                <a:gd name="connsiteY5" fmla="*/ 363537 h 365126"/>
                <a:gd name="connsiteX6" fmla="*/ 1032727 w 1970626"/>
                <a:gd name="connsiteY6" fmla="*/ 1 h 365126"/>
                <a:gd name="connsiteX7" fmla="*/ 1219920 w 1970626"/>
                <a:gd name="connsiteY7" fmla="*/ 365126 h 365126"/>
                <a:gd name="connsiteX8" fmla="*/ 1409355 w 1970626"/>
                <a:gd name="connsiteY8" fmla="*/ 37127 h 365126"/>
                <a:gd name="connsiteX9" fmla="*/ 1593507 w 1970626"/>
                <a:gd name="connsiteY9" fmla="*/ 305416 h 365126"/>
                <a:gd name="connsiteX10" fmla="*/ 1784789 w 1970626"/>
                <a:gd name="connsiteY10" fmla="*/ 110153 h 365126"/>
                <a:gd name="connsiteX11" fmla="*/ 1876864 w 1970626"/>
                <a:gd name="connsiteY11" fmla="*/ 183178 h 365126"/>
                <a:gd name="connsiteX12" fmla="*/ 1970626 w 1970626"/>
                <a:gd name="connsiteY12" fmla="*/ 180977 h 365126"/>
                <a:gd name="connsiteX0" fmla="*/ 0 w 2163541"/>
                <a:gd name="connsiteY0" fmla="*/ 182982 h 365126"/>
                <a:gd name="connsiteX1" fmla="*/ 382268 w 2163541"/>
                <a:gd name="connsiteY1" fmla="*/ 181591 h 365126"/>
                <a:gd name="connsiteX2" fmla="*/ 476342 w 2163541"/>
                <a:gd name="connsiteY2" fmla="*/ 120650 h 365126"/>
                <a:gd name="connsiteX3" fmla="*/ 660495 w 2163541"/>
                <a:gd name="connsiteY3" fmla="*/ 304800 h 365126"/>
                <a:gd name="connsiteX4" fmla="*/ 849405 w 2163541"/>
                <a:gd name="connsiteY4" fmla="*/ 33339 h 365126"/>
                <a:gd name="connsiteX5" fmla="*/ 1039905 w 2163541"/>
                <a:gd name="connsiteY5" fmla="*/ 363537 h 365126"/>
                <a:gd name="connsiteX6" fmla="*/ 1225642 w 2163541"/>
                <a:gd name="connsiteY6" fmla="*/ 1 h 365126"/>
                <a:gd name="connsiteX7" fmla="*/ 1412835 w 2163541"/>
                <a:gd name="connsiteY7" fmla="*/ 365126 h 365126"/>
                <a:gd name="connsiteX8" fmla="*/ 1602270 w 2163541"/>
                <a:gd name="connsiteY8" fmla="*/ 37127 h 365126"/>
                <a:gd name="connsiteX9" fmla="*/ 1786422 w 2163541"/>
                <a:gd name="connsiteY9" fmla="*/ 305416 h 365126"/>
                <a:gd name="connsiteX10" fmla="*/ 1977704 w 2163541"/>
                <a:gd name="connsiteY10" fmla="*/ 110153 h 365126"/>
                <a:gd name="connsiteX11" fmla="*/ 2069779 w 2163541"/>
                <a:gd name="connsiteY11" fmla="*/ 183178 h 365126"/>
                <a:gd name="connsiteX12" fmla="*/ 2163541 w 2163541"/>
                <a:gd name="connsiteY12" fmla="*/ 180977 h 365126"/>
                <a:gd name="connsiteX0" fmla="*/ 0 w 2310524"/>
                <a:gd name="connsiteY0" fmla="*/ 182982 h 365126"/>
                <a:gd name="connsiteX1" fmla="*/ 382268 w 2310524"/>
                <a:gd name="connsiteY1" fmla="*/ 181591 h 365126"/>
                <a:gd name="connsiteX2" fmla="*/ 476342 w 2310524"/>
                <a:gd name="connsiteY2" fmla="*/ 120650 h 365126"/>
                <a:gd name="connsiteX3" fmla="*/ 660495 w 2310524"/>
                <a:gd name="connsiteY3" fmla="*/ 304800 h 365126"/>
                <a:gd name="connsiteX4" fmla="*/ 849405 w 2310524"/>
                <a:gd name="connsiteY4" fmla="*/ 33339 h 365126"/>
                <a:gd name="connsiteX5" fmla="*/ 1039905 w 2310524"/>
                <a:gd name="connsiteY5" fmla="*/ 363537 h 365126"/>
                <a:gd name="connsiteX6" fmla="*/ 1225642 w 2310524"/>
                <a:gd name="connsiteY6" fmla="*/ 1 h 365126"/>
                <a:gd name="connsiteX7" fmla="*/ 1412835 w 2310524"/>
                <a:gd name="connsiteY7" fmla="*/ 365126 h 365126"/>
                <a:gd name="connsiteX8" fmla="*/ 1602270 w 2310524"/>
                <a:gd name="connsiteY8" fmla="*/ 37127 h 365126"/>
                <a:gd name="connsiteX9" fmla="*/ 1786422 w 2310524"/>
                <a:gd name="connsiteY9" fmla="*/ 305416 h 365126"/>
                <a:gd name="connsiteX10" fmla="*/ 1977704 w 2310524"/>
                <a:gd name="connsiteY10" fmla="*/ 110153 h 365126"/>
                <a:gd name="connsiteX11" fmla="*/ 2069779 w 2310524"/>
                <a:gd name="connsiteY11" fmla="*/ 183178 h 365126"/>
                <a:gd name="connsiteX12" fmla="*/ 2310524 w 2310524"/>
                <a:gd name="connsiteY12" fmla="*/ 180977 h 365126"/>
                <a:gd name="connsiteX0" fmla="*/ 0 w 2310524"/>
                <a:gd name="connsiteY0" fmla="*/ 182982 h 379417"/>
                <a:gd name="connsiteX1" fmla="*/ 382268 w 2310524"/>
                <a:gd name="connsiteY1" fmla="*/ 181591 h 379417"/>
                <a:gd name="connsiteX2" fmla="*/ 476342 w 2310524"/>
                <a:gd name="connsiteY2" fmla="*/ 120650 h 379417"/>
                <a:gd name="connsiteX3" fmla="*/ 660495 w 2310524"/>
                <a:gd name="connsiteY3" fmla="*/ 304800 h 379417"/>
                <a:gd name="connsiteX4" fmla="*/ 881542 w 2310524"/>
                <a:gd name="connsiteY4" fmla="*/ 319767 h 379417"/>
                <a:gd name="connsiteX5" fmla="*/ 1039905 w 2310524"/>
                <a:gd name="connsiteY5" fmla="*/ 363537 h 379417"/>
                <a:gd name="connsiteX6" fmla="*/ 1225642 w 2310524"/>
                <a:gd name="connsiteY6" fmla="*/ 1 h 379417"/>
                <a:gd name="connsiteX7" fmla="*/ 1412835 w 2310524"/>
                <a:gd name="connsiteY7" fmla="*/ 365126 h 379417"/>
                <a:gd name="connsiteX8" fmla="*/ 1602270 w 2310524"/>
                <a:gd name="connsiteY8" fmla="*/ 37127 h 379417"/>
                <a:gd name="connsiteX9" fmla="*/ 1786422 w 2310524"/>
                <a:gd name="connsiteY9" fmla="*/ 305416 h 379417"/>
                <a:gd name="connsiteX10" fmla="*/ 1977704 w 2310524"/>
                <a:gd name="connsiteY10" fmla="*/ 110153 h 379417"/>
                <a:gd name="connsiteX11" fmla="*/ 2069779 w 2310524"/>
                <a:gd name="connsiteY11" fmla="*/ 183178 h 379417"/>
                <a:gd name="connsiteX12" fmla="*/ 2310524 w 2310524"/>
                <a:gd name="connsiteY12" fmla="*/ 180977 h 379417"/>
                <a:gd name="connsiteX0" fmla="*/ 0 w 2310524"/>
                <a:gd name="connsiteY0" fmla="*/ 182982 h 365126"/>
                <a:gd name="connsiteX1" fmla="*/ 382268 w 2310524"/>
                <a:gd name="connsiteY1" fmla="*/ 181591 h 365126"/>
                <a:gd name="connsiteX2" fmla="*/ 476342 w 2310524"/>
                <a:gd name="connsiteY2" fmla="*/ 120650 h 365126"/>
                <a:gd name="connsiteX3" fmla="*/ 660495 w 2310524"/>
                <a:gd name="connsiteY3" fmla="*/ 304800 h 365126"/>
                <a:gd name="connsiteX4" fmla="*/ 881542 w 2310524"/>
                <a:gd name="connsiteY4" fmla="*/ 319767 h 365126"/>
                <a:gd name="connsiteX5" fmla="*/ 1039905 w 2310524"/>
                <a:gd name="connsiteY5" fmla="*/ 363537 h 365126"/>
                <a:gd name="connsiteX6" fmla="*/ 1225642 w 2310524"/>
                <a:gd name="connsiteY6" fmla="*/ 1 h 365126"/>
                <a:gd name="connsiteX7" fmla="*/ 1412835 w 2310524"/>
                <a:gd name="connsiteY7" fmla="*/ 365126 h 365126"/>
                <a:gd name="connsiteX8" fmla="*/ 1602270 w 2310524"/>
                <a:gd name="connsiteY8" fmla="*/ 37127 h 365126"/>
                <a:gd name="connsiteX9" fmla="*/ 1786422 w 2310524"/>
                <a:gd name="connsiteY9" fmla="*/ 305416 h 365126"/>
                <a:gd name="connsiteX10" fmla="*/ 1977704 w 2310524"/>
                <a:gd name="connsiteY10" fmla="*/ 110153 h 365126"/>
                <a:gd name="connsiteX11" fmla="*/ 2069779 w 2310524"/>
                <a:gd name="connsiteY11" fmla="*/ 183178 h 365126"/>
                <a:gd name="connsiteX12" fmla="*/ 2310524 w 2310524"/>
                <a:gd name="connsiteY12" fmla="*/ 180977 h 365126"/>
                <a:gd name="connsiteX0" fmla="*/ 0 w 2310524"/>
                <a:gd name="connsiteY0" fmla="*/ 182982 h 388273"/>
                <a:gd name="connsiteX1" fmla="*/ 382268 w 2310524"/>
                <a:gd name="connsiteY1" fmla="*/ 181591 h 388273"/>
                <a:gd name="connsiteX2" fmla="*/ 476342 w 2310524"/>
                <a:gd name="connsiteY2" fmla="*/ 120650 h 388273"/>
                <a:gd name="connsiteX3" fmla="*/ 660495 w 2310524"/>
                <a:gd name="connsiteY3" fmla="*/ 304800 h 388273"/>
                <a:gd name="connsiteX4" fmla="*/ 881542 w 2310524"/>
                <a:gd name="connsiteY4" fmla="*/ 357243 h 388273"/>
                <a:gd name="connsiteX5" fmla="*/ 1039905 w 2310524"/>
                <a:gd name="connsiteY5" fmla="*/ 363537 h 388273"/>
                <a:gd name="connsiteX6" fmla="*/ 1225642 w 2310524"/>
                <a:gd name="connsiteY6" fmla="*/ 1 h 388273"/>
                <a:gd name="connsiteX7" fmla="*/ 1412835 w 2310524"/>
                <a:gd name="connsiteY7" fmla="*/ 365126 h 388273"/>
                <a:gd name="connsiteX8" fmla="*/ 1602270 w 2310524"/>
                <a:gd name="connsiteY8" fmla="*/ 37127 h 388273"/>
                <a:gd name="connsiteX9" fmla="*/ 1786422 w 2310524"/>
                <a:gd name="connsiteY9" fmla="*/ 305416 h 388273"/>
                <a:gd name="connsiteX10" fmla="*/ 1977704 w 2310524"/>
                <a:gd name="connsiteY10" fmla="*/ 110153 h 388273"/>
                <a:gd name="connsiteX11" fmla="*/ 2069779 w 2310524"/>
                <a:gd name="connsiteY11" fmla="*/ 183178 h 388273"/>
                <a:gd name="connsiteX12" fmla="*/ 2310524 w 2310524"/>
                <a:gd name="connsiteY12" fmla="*/ 180977 h 388273"/>
                <a:gd name="connsiteX0" fmla="*/ 0 w 2310524"/>
                <a:gd name="connsiteY0" fmla="*/ 182982 h 381483"/>
                <a:gd name="connsiteX1" fmla="*/ 382268 w 2310524"/>
                <a:gd name="connsiteY1" fmla="*/ 181591 h 381483"/>
                <a:gd name="connsiteX2" fmla="*/ 476342 w 2310524"/>
                <a:gd name="connsiteY2" fmla="*/ 120650 h 381483"/>
                <a:gd name="connsiteX3" fmla="*/ 660495 w 2310524"/>
                <a:gd name="connsiteY3" fmla="*/ 304800 h 381483"/>
                <a:gd name="connsiteX4" fmla="*/ 1039905 w 2310524"/>
                <a:gd name="connsiteY4" fmla="*/ 363537 h 381483"/>
                <a:gd name="connsiteX5" fmla="*/ 1225642 w 2310524"/>
                <a:gd name="connsiteY5" fmla="*/ 1 h 381483"/>
                <a:gd name="connsiteX6" fmla="*/ 1412835 w 2310524"/>
                <a:gd name="connsiteY6" fmla="*/ 365126 h 381483"/>
                <a:gd name="connsiteX7" fmla="*/ 1602270 w 2310524"/>
                <a:gd name="connsiteY7" fmla="*/ 37127 h 381483"/>
                <a:gd name="connsiteX8" fmla="*/ 1786422 w 2310524"/>
                <a:gd name="connsiteY8" fmla="*/ 305416 h 381483"/>
                <a:gd name="connsiteX9" fmla="*/ 1977704 w 2310524"/>
                <a:gd name="connsiteY9" fmla="*/ 110153 h 381483"/>
                <a:gd name="connsiteX10" fmla="*/ 2069779 w 2310524"/>
                <a:gd name="connsiteY10" fmla="*/ 183178 h 381483"/>
                <a:gd name="connsiteX11" fmla="*/ 2310524 w 2310524"/>
                <a:gd name="connsiteY11" fmla="*/ 180977 h 381483"/>
                <a:gd name="connsiteX0" fmla="*/ 0 w 2310524"/>
                <a:gd name="connsiteY0" fmla="*/ 182982 h 365126"/>
                <a:gd name="connsiteX1" fmla="*/ 382268 w 2310524"/>
                <a:gd name="connsiteY1" fmla="*/ 181591 h 365126"/>
                <a:gd name="connsiteX2" fmla="*/ 476342 w 2310524"/>
                <a:gd name="connsiteY2" fmla="*/ 120650 h 365126"/>
                <a:gd name="connsiteX3" fmla="*/ 1039905 w 2310524"/>
                <a:gd name="connsiteY3" fmla="*/ 363537 h 365126"/>
                <a:gd name="connsiteX4" fmla="*/ 1225642 w 2310524"/>
                <a:gd name="connsiteY4" fmla="*/ 1 h 365126"/>
                <a:gd name="connsiteX5" fmla="*/ 1412835 w 2310524"/>
                <a:gd name="connsiteY5" fmla="*/ 365126 h 365126"/>
                <a:gd name="connsiteX6" fmla="*/ 1602270 w 2310524"/>
                <a:gd name="connsiteY6" fmla="*/ 37127 h 365126"/>
                <a:gd name="connsiteX7" fmla="*/ 1786422 w 2310524"/>
                <a:gd name="connsiteY7" fmla="*/ 305416 h 365126"/>
                <a:gd name="connsiteX8" fmla="*/ 1977704 w 2310524"/>
                <a:gd name="connsiteY8" fmla="*/ 110153 h 365126"/>
                <a:gd name="connsiteX9" fmla="*/ 2069779 w 2310524"/>
                <a:gd name="connsiteY9" fmla="*/ 183178 h 365126"/>
                <a:gd name="connsiteX10" fmla="*/ 2310524 w 2310524"/>
                <a:gd name="connsiteY10" fmla="*/ 180977 h 365126"/>
                <a:gd name="connsiteX0" fmla="*/ 0 w 2310524"/>
                <a:gd name="connsiteY0" fmla="*/ 182982 h 366917"/>
                <a:gd name="connsiteX1" fmla="*/ 382268 w 2310524"/>
                <a:gd name="connsiteY1" fmla="*/ 181591 h 366917"/>
                <a:gd name="connsiteX2" fmla="*/ 1039905 w 2310524"/>
                <a:gd name="connsiteY2" fmla="*/ 363537 h 366917"/>
                <a:gd name="connsiteX3" fmla="*/ 1225642 w 2310524"/>
                <a:gd name="connsiteY3" fmla="*/ 1 h 366917"/>
                <a:gd name="connsiteX4" fmla="*/ 1412835 w 2310524"/>
                <a:gd name="connsiteY4" fmla="*/ 365126 h 366917"/>
                <a:gd name="connsiteX5" fmla="*/ 1602270 w 2310524"/>
                <a:gd name="connsiteY5" fmla="*/ 37127 h 366917"/>
                <a:gd name="connsiteX6" fmla="*/ 1786422 w 2310524"/>
                <a:gd name="connsiteY6" fmla="*/ 305416 h 366917"/>
                <a:gd name="connsiteX7" fmla="*/ 1977704 w 2310524"/>
                <a:gd name="connsiteY7" fmla="*/ 110153 h 366917"/>
                <a:gd name="connsiteX8" fmla="*/ 2069779 w 2310524"/>
                <a:gd name="connsiteY8" fmla="*/ 183178 h 366917"/>
                <a:gd name="connsiteX9" fmla="*/ 2310524 w 2310524"/>
                <a:gd name="connsiteY9" fmla="*/ 180977 h 366917"/>
                <a:gd name="connsiteX0" fmla="*/ 0 w 2310524"/>
                <a:gd name="connsiteY0" fmla="*/ 182982 h 405151"/>
                <a:gd name="connsiteX1" fmla="*/ 906336 w 2310524"/>
                <a:gd name="connsiteY1" fmla="*/ 377003 h 405151"/>
                <a:gd name="connsiteX2" fmla="*/ 1039905 w 2310524"/>
                <a:gd name="connsiteY2" fmla="*/ 363537 h 405151"/>
                <a:gd name="connsiteX3" fmla="*/ 1225642 w 2310524"/>
                <a:gd name="connsiteY3" fmla="*/ 1 h 405151"/>
                <a:gd name="connsiteX4" fmla="*/ 1412835 w 2310524"/>
                <a:gd name="connsiteY4" fmla="*/ 365126 h 405151"/>
                <a:gd name="connsiteX5" fmla="*/ 1602270 w 2310524"/>
                <a:gd name="connsiteY5" fmla="*/ 37127 h 405151"/>
                <a:gd name="connsiteX6" fmla="*/ 1786422 w 2310524"/>
                <a:gd name="connsiteY6" fmla="*/ 305416 h 405151"/>
                <a:gd name="connsiteX7" fmla="*/ 1977704 w 2310524"/>
                <a:gd name="connsiteY7" fmla="*/ 110153 h 405151"/>
                <a:gd name="connsiteX8" fmla="*/ 2069779 w 2310524"/>
                <a:gd name="connsiteY8" fmla="*/ 183178 h 405151"/>
                <a:gd name="connsiteX9" fmla="*/ 2310524 w 2310524"/>
                <a:gd name="connsiteY9" fmla="*/ 180977 h 405151"/>
                <a:gd name="connsiteX0" fmla="*/ 0 w 2310524"/>
                <a:gd name="connsiteY0" fmla="*/ 182982 h 391342"/>
                <a:gd name="connsiteX1" fmla="*/ 906336 w 2310524"/>
                <a:gd name="connsiteY1" fmla="*/ 377003 h 391342"/>
                <a:gd name="connsiteX2" fmla="*/ 1039905 w 2310524"/>
                <a:gd name="connsiteY2" fmla="*/ 363537 h 391342"/>
                <a:gd name="connsiteX3" fmla="*/ 1225642 w 2310524"/>
                <a:gd name="connsiteY3" fmla="*/ 1 h 391342"/>
                <a:gd name="connsiteX4" fmla="*/ 1412835 w 2310524"/>
                <a:gd name="connsiteY4" fmla="*/ 365126 h 391342"/>
                <a:gd name="connsiteX5" fmla="*/ 1602270 w 2310524"/>
                <a:gd name="connsiteY5" fmla="*/ 37127 h 391342"/>
                <a:gd name="connsiteX6" fmla="*/ 1786422 w 2310524"/>
                <a:gd name="connsiteY6" fmla="*/ 305416 h 391342"/>
                <a:gd name="connsiteX7" fmla="*/ 1977704 w 2310524"/>
                <a:gd name="connsiteY7" fmla="*/ 110153 h 391342"/>
                <a:gd name="connsiteX8" fmla="*/ 2069779 w 2310524"/>
                <a:gd name="connsiteY8" fmla="*/ 183178 h 391342"/>
                <a:gd name="connsiteX9" fmla="*/ 2310524 w 2310524"/>
                <a:gd name="connsiteY9" fmla="*/ 180977 h 391342"/>
                <a:gd name="connsiteX0" fmla="*/ 0 w 2310524"/>
                <a:gd name="connsiteY0" fmla="*/ 182982 h 387396"/>
                <a:gd name="connsiteX1" fmla="*/ 906336 w 2310524"/>
                <a:gd name="connsiteY1" fmla="*/ 377003 h 387396"/>
                <a:gd name="connsiteX2" fmla="*/ 1039905 w 2310524"/>
                <a:gd name="connsiteY2" fmla="*/ 363537 h 387396"/>
                <a:gd name="connsiteX3" fmla="*/ 1225642 w 2310524"/>
                <a:gd name="connsiteY3" fmla="*/ 1 h 387396"/>
                <a:gd name="connsiteX4" fmla="*/ 1412835 w 2310524"/>
                <a:gd name="connsiteY4" fmla="*/ 365126 h 387396"/>
                <a:gd name="connsiteX5" fmla="*/ 1602270 w 2310524"/>
                <a:gd name="connsiteY5" fmla="*/ 37127 h 387396"/>
                <a:gd name="connsiteX6" fmla="*/ 1786422 w 2310524"/>
                <a:gd name="connsiteY6" fmla="*/ 305416 h 387396"/>
                <a:gd name="connsiteX7" fmla="*/ 1977704 w 2310524"/>
                <a:gd name="connsiteY7" fmla="*/ 110153 h 387396"/>
                <a:gd name="connsiteX8" fmla="*/ 2069779 w 2310524"/>
                <a:gd name="connsiteY8" fmla="*/ 183178 h 387396"/>
                <a:gd name="connsiteX9" fmla="*/ 2310524 w 2310524"/>
                <a:gd name="connsiteY9" fmla="*/ 180977 h 387396"/>
                <a:gd name="connsiteX0" fmla="*/ 0 w 2310524"/>
                <a:gd name="connsiteY0" fmla="*/ 182997 h 391542"/>
                <a:gd name="connsiteX1" fmla="*/ 906336 w 2310524"/>
                <a:gd name="connsiteY1" fmla="*/ 377018 h 391542"/>
                <a:gd name="connsiteX2" fmla="*/ 1047322 w 2310524"/>
                <a:gd name="connsiteY2" fmla="*/ 382289 h 391542"/>
                <a:gd name="connsiteX3" fmla="*/ 1225642 w 2310524"/>
                <a:gd name="connsiteY3" fmla="*/ 16 h 391542"/>
                <a:gd name="connsiteX4" fmla="*/ 1412835 w 2310524"/>
                <a:gd name="connsiteY4" fmla="*/ 365141 h 391542"/>
                <a:gd name="connsiteX5" fmla="*/ 1602270 w 2310524"/>
                <a:gd name="connsiteY5" fmla="*/ 37142 h 391542"/>
                <a:gd name="connsiteX6" fmla="*/ 1786422 w 2310524"/>
                <a:gd name="connsiteY6" fmla="*/ 305431 h 391542"/>
                <a:gd name="connsiteX7" fmla="*/ 1977704 w 2310524"/>
                <a:gd name="connsiteY7" fmla="*/ 110168 h 391542"/>
                <a:gd name="connsiteX8" fmla="*/ 2069779 w 2310524"/>
                <a:gd name="connsiteY8" fmla="*/ 183193 h 391542"/>
                <a:gd name="connsiteX9" fmla="*/ 2310524 w 2310524"/>
                <a:gd name="connsiteY9" fmla="*/ 180992 h 391542"/>
                <a:gd name="connsiteX0" fmla="*/ 0 w 2310524"/>
                <a:gd name="connsiteY0" fmla="*/ 182997 h 382292"/>
                <a:gd name="connsiteX1" fmla="*/ 906336 w 2310524"/>
                <a:gd name="connsiteY1" fmla="*/ 377018 h 382292"/>
                <a:gd name="connsiteX2" fmla="*/ 1047322 w 2310524"/>
                <a:gd name="connsiteY2" fmla="*/ 382289 h 382292"/>
                <a:gd name="connsiteX3" fmla="*/ 1225642 w 2310524"/>
                <a:gd name="connsiteY3" fmla="*/ 16 h 382292"/>
                <a:gd name="connsiteX4" fmla="*/ 1412835 w 2310524"/>
                <a:gd name="connsiteY4" fmla="*/ 365141 h 382292"/>
                <a:gd name="connsiteX5" fmla="*/ 1602270 w 2310524"/>
                <a:gd name="connsiteY5" fmla="*/ 37142 h 382292"/>
                <a:gd name="connsiteX6" fmla="*/ 1786422 w 2310524"/>
                <a:gd name="connsiteY6" fmla="*/ 305431 h 382292"/>
                <a:gd name="connsiteX7" fmla="*/ 1977704 w 2310524"/>
                <a:gd name="connsiteY7" fmla="*/ 110168 h 382292"/>
                <a:gd name="connsiteX8" fmla="*/ 2069779 w 2310524"/>
                <a:gd name="connsiteY8" fmla="*/ 183193 h 382292"/>
                <a:gd name="connsiteX9" fmla="*/ 2310524 w 2310524"/>
                <a:gd name="connsiteY9" fmla="*/ 180992 h 382292"/>
                <a:gd name="connsiteX0" fmla="*/ 0 w 2310524"/>
                <a:gd name="connsiteY0" fmla="*/ 182997 h 382292"/>
                <a:gd name="connsiteX1" fmla="*/ 906336 w 2310524"/>
                <a:gd name="connsiteY1" fmla="*/ 377018 h 382292"/>
                <a:gd name="connsiteX2" fmla="*/ 1047322 w 2310524"/>
                <a:gd name="connsiteY2" fmla="*/ 382289 h 382292"/>
                <a:gd name="connsiteX3" fmla="*/ 1225642 w 2310524"/>
                <a:gd name="connsiteY3" fmla="*/ 16 h 382292"/>
                <a:gd name="connsiteX4" fmla="*/ 1412835 w 2310524"/>
                <a:gd name="connsiteY4" fmla="*/ 365141 h 382292"/>
                <a:gd name="connsiteX5" fmla="*/ 1602270 w 2310524"/>
                <a:gd name="connsiteY5" fmla="*/ 37142 h 382292"/>
                <a:gd name="connsiteX6" fmla="*/ 1786422 w 2310524"/>
                <a:gd name="connsiteY6" fmla="*/ 305431 h 382292"/>
                <a:gd name="connsiteX7" fmla="*/ 1977704 w 2310524"/>
                <a:gd name="connsiteY7" fmla="*/ 110168 h 382292"/>
                <a:gd name="connsiteX8" fmla="*/ 2069779 w 2310524"/>
                <a:gd name="connsiteY8" fmla="*/ 183193 h 382292"/>
                <a:gd name="connsiteX9" fmla="*/ 2310524 w 2310524"/>
                <a:gd name="connsiteY9" fmla="*/ 180992 h 382292"/>
                <a:gd name="connsiteX0" fmla="*/ 0 w 1404188"/>
                <a:gd name="connsiteY0" fmla="*/ 377018 h 382292"/>
                <a:gd name="connsiteX1" fmla="*/ 140986 w 1404188"/>
                <a:gd name="connsiteY1" fmla="*/ 382289 h 382292"/>
                <a:gd name="connsiteX2" fmla="*/ 319306 w 1404188"/>
                <a:gd name="connsiteY2" fmla="*/ 16 h 382292"/>
                <a:gd name="connsiteX3" fmla="*/ 506499 w 1404188"/>
                <a:gd name="connsiteY3" fmla="*/ 365141 h 382292"/>
                <a:gd name="connsiteX4" fmla="*/ 695934 w 1404188"/>
                <a:gd name="connsiteY4" fmla="*/ 37142 h 382292"/>
                <a:gd name="connsiteX5" fmla="*/ 880086 w 1404188"/>
                <a:gd name="connsiteY5" fmla="*/ 305431 h 382292"/>
                <a:gd name="connsiteX6" fmla="*/ 1071368 w 1404188"/>
                <a:gd name="connsiteY6" fmla="*/ 110168 h 382292"/>
                <a:gd name="connsiteX7" fmla="*/ 1163443 w 1404188"/>
                <a:gd name="connsiteY7" fmla="*/ 183193 h 382292"/>
                <a:gd name="connsiteX8" fmla="*/ 1404188 w 1404188"/>
                <a:gd name="connsiteY8" fmla="*/ 180992 h 382292"/>
                <a:gd name="connsiteX0" fmla="*/ 0 w 1263202"/>
                <a:gd name="connsiteY0" fmla="*/ 382289 h 382292"/>
                <a:gd name="connsiteX1" fmla="*/ 178320 w 1263202"/>
                <a:gd name="connsiteY1" fmla="*/ 16 h 382292"/>
                <a:gd name="connsiteX2" fmla="*/ 365513 w 1263202"/>
                <a:gd name="connsiteY2" fmla="*/ 365141 h 382292"/>
                <a:gd name="connsiteX3" fmla="*/ 554948 w 1263202"/>
                <a:gd name="connsiteY3" fmla="*/ 37142 h 382292"/>
                <a:gd name="connsiteX4" fmla="*/ 739100 w 1263202"/>
                <a:gd name="connsiteY4" fmla="*/ 305431 h 382292"/>
                <a:gd name="connsiteX5" fmla="*/ 930382 w 1263202"/>
                <a:gd name="connsiteY5" fmla="*/ 110168 h 382292"/>
                <a:gd name="connsiteX6" fmla="*/ 1022457 w 1263202"/>
                <a:gd name="connsiteY6" fmla="*/ 183193 h 382292"/>
                <a:gd name="connsiteX7" fmla="*/ 1263202 w 1263202"/>
                <a:gd name="connsiteY7" fmla="*/ 180992 h 382292"/>
                <a:gd name="connsiteX0" fmla="*/ 0 w 1263202"/>
                <a:gd name="connsiteY0" fmla="*/ 382274 h 382277"/>
                <a:gd name="connsiteX1" fmla="*/ 178320 w 1263202"/>
                <a:gd name="connsiteY1" fmla="*/ 1 h 382277"/>
                <a:gd name="connsiteX2" fmla="*/ 365513 w 1263202"/>
                <a:gd name="connsiteY2" fmla="*/ 381187 h 382277"/>
                <a:gd name="connsiteX3" fmla="*/ 554948 w 1263202"/>
                <a:gd name="connsiteY3" fmla="*/ 37127 h 382277"/>
                <a:gd name="connsiteX4" fmla="*/ 739100 w 1263202"/>
                <a:gd name="connsiteY4" fmla="*/ 305416 h 382277"/>
                <a:gd name="connsiteX5" fmla="*/ 930382 w 1263202"/>
                <a:gd name="connsiteY5" fmla="*/ 110153 h 382277"/>
                <a:gd name="connsiteX6" fmla="*/ 1022457 w 1263202"/>
                <a:gd name="connsiteY6" fmla="*/ 183178 h 382277"/>
                <a:gd name="connsiteX7" fmla="*/ 1263202 w 1263202"/>
                <a:gd name="connsiteY7" fmla="*/ 180977 h 382277"/>
                <a:gd name="connsiteX0" fmla="*/ 0 w 1263202"/>
                <a:gd name="connsiteY0" fmla="*/ 382274 h 397360"/>
                <a:gd name="connsiteX1" fmla="*/ 178320 w 1263202"/>
                <a:gd name="connsiteY1" fmla="*/ 1 h 397360"/>
                <a:gd name="connsiteX2" fmla="*/ 365513 w 1263202"/>
                <a:gd name="connsiteY2" fmla="*/ 381187 h 397360"/>
                <a:gd name="connsiteX3" fmla="*/ 739100 w 1263202"/>
                <a:gd name="connsiteY3" fmla="*/ 305416 h 397360"/>
                <a:gd name="connsiteX4" fmla="*/ 930382 w 1263202"/>
                <a:gd name="connsiteY4" fmla="*/ 110153 h 397360"/>
                <a:gd name="connsiteX5" fmla="*/ 1022457 w 1263202"/>
                <a:gd name="connsiteY5" fmla="*/ 183178 h 397360"/>
                <a:gd name="connsiteX6" fmla="*/ 1263202 w 1263202"/>
                <a:gd name="connsiteY6" fmla="*/ 180977 h 397360"/>
                <a:gd name="connsiteX0" fmla="*/ 0 w 1263202"/>
                <a:gd name="connsiteY0" fmla="*/ 382274 h 382277"/>
                <a:gd name="connsiteX1" fmla="*/ 178320 w 1263202"/>
                <a:gd name="connsiteY1" fmla="*/ 1 h 382277"/>
                <a:gd name="connsiteX2" fmla="*/ 365513 w 1263202"/>
                <a:gd name="connsiteY2" fmla="*/ 381187 h 382277"/>
                <a:gd name="connsiteX3" fmla="*/ 930382 w 1263202"/>
                <a:gd name="connsiteY3" fmla="*/ 110153 h 382277"/>
                <a:gd name="connsiteX4" fmla="*/ 1022457 w 1263202"/>
                <a:gd name="connsiteY4" fmla="*/ 183178 h 382277"/>
                <a:gd name="connsiteX5" fmla="*/ 1263202 w 1263202"/>
                <a:gd name="connsiteY5" fmla="*/ 180977 h 382277"/>
                <a:gd name="connsiteX0" fmla="*/ 0 w 1263202"/>
                <a:gd name="connsiteY0" fmla="*/ 382274 h 384416"/>
                <a:gd name="connsiteX1" fmla="*/ 178320 w 1263202"/>
                <a:gd name="connsiteY1" fmla="*/ 1 h 384416"/>
                <a:gd name="connsiteX2" fmla="*/ 365513 w 1263202"/>
                <a:gd name="connsiteY2" fmla="*/ 381187 h 384416"/>
                <a:gd name="connsiteX3" fmla="*/ 1022457 w 1263202"/>
                <a:gd name="connsiteY3" fmla="*/ 183178 h 384416"/>
                <a:gd name="connsiteX4" fmla="*/ 1263202 w 1263202"/>
                <a:gd name="connsiteY4" fmla="*/ 180977 h 384416"/>
                <a:gd name="connsiteX0" fmla="*/ 0 w 1263202"/>
                <a:gd name="connsiteY0" fmla="*/ 382274 h 384436"/>
                <a:gd name="connsiteX1" fmla="*/ 178320 w 1263202"/>
                <a:gd name="connsiteY1" fmla="*/ 1 h 384436"/>
                <a:gd name="connsiteX2" fmla="*/ 365513 w 1263202"/>
                <a:gd name="connsiteY2" fmla="*/ 381187 h 384436"/>
                <a:gd name="connsiteX3" fmla="*/ 1263202 w 1263202"/>
                <a:gd name="connsiteY3" fmla="*/ 180977 h 384436"/>
                <a:gd name="connsiteX0" fmla="*/ 0 w 365513"/>
                <a:gd name="connsiteY0" fmla="*/ 382274 h 382277"/>
                <a:gd name="connsiteX1" fmla="*/ 178320 w 365513"/>
                <a:gd name="connsiteY1" fmla="*/ 1 h 382277"/>
                <a:gd name="connsiteX2" fmla="*/ 365513 w 365513"/>
                <a:gd name="connsiteY2" fmla="*/ 381187 h 382277"/>
                <a:gd name="connsiteX0" fmla="*/ 0 w 365513"/>
                <a:gd name="connsiteY0" fmla="*/ 382274 h 382277"/>
                <a:gd name="connsiteX1" fmla="*/ 178320 w 365513"/>
                <a:gd name="connsiteY1" fmla="*/ 1 h 382277"/>
                <a:gd name="connsiteX2" fmla="*/ 365513 w 365513"/>
                <a:gd name="connsiteY2" fmla="*/ 381187 h 382277"/>
                <a:gd name="connsiteX0" fmla="*/ 0 w 365513"/>
                <a:gd name="connsiteY0" fmla="*/ 382274 h 382277"/>
                <a:gd name="connsiteX1" fmla="*/ 178320 w 365513"/>
                <a:gd name="connsiteY1" fmla="*/ 1 h 382277"/>
                <a:gd name="connsiteX2" fmla="*/ 365513 w 365513"/>
                <a:gd name="connsiteY2" fmla="*/ 381187 h 382277"/>
                <a:gd name="connsiteX0" fmla="*/ 0 w 358097"/>
                <a:gd name="connsiteY0" fmla="*/ 382274 h 386552"/>
                <a:gd name="connsiteX1" fmla="*/ 178320 w 358097"/>
                <a:gd name="connsiteY1" fmla="*/ 1 h 386552"/>
                <a:gd name="connsiteX2" fmla="*/ 358097 w 358097"/>
                <a:gd name="connsiteY2" fmla="*/ 386540 h 386552"/>
                <a:gd name="connsiteX0" fmla="*/ 0 w 358097"/>
                <a:gd name="connsiteY0" fmla="*/ 388297 h 388300"/>
                <a:gd name="connsiteX1" fmla="*/ 178320 w 358097"/>
                <a:gd name="connsiteY1" fmla="*/ 1 h 388300"/>
                <a:gd name="connsiteX2" fmla="*/ 358097 w 358097"/>
                <a:gd name="connsiteY2" fmla="*/ 386540 h 38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097" h="388300">
                  <a:moveTo>
                    <a:pt x="0" y="388297"/>
                  </a:moveTo>
                  <a:cubicBezTo>
                    <a:pt x="115016" y="389708"/>
                    <a:pt x="118637" y="294"/>
                    <a:pt x="178320" y="1"/>
                  </a:cubicBezTo>
                  <a:cubicBezTo>
                    <a:pt x="238003" y="-292"/>
                    <a:pt x="246316" y="389130"/>
                    <a:pt x="358097" y="386540"/>
                  </a:cubicBezTo>
                </a:path>
              </a:pathLst>
            </a:custGeom>
            <a:solidFill>
              <a:srgbClr val="FF0000">
                <a:alpha val="19000"/>
              </a:srgbClr>
            </a:solidFill>
            <a:ln w="6350">
              <a:solidFill>
                <a:srgbClr val="FF0000">
                  <a:alpha val="54000"/>
                </a:srgbClr>
              </a:solidFill>
              <a:headEnd type="non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Rectangle 5">
            <a:extLst>
              <a:ext uri="{FF2B5EF4-FFF2-40B4-BE49-F238E27FC236}">
                <a16:creationId xmlns:a16="http://schemas.microsoft.com/office/drawing/2014/main" id="{4D27CB5D-F8A1-AE20-E504-D1107F3FD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442" y="2563596"/>
            <a:ext cx="652462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pl-PL" sz="600" dirty="0">
                <a:solidFill>
                  <a:schemeClr val="tx1"/>
                </a:solidFill>
              </a:rPr>
              <a:t>A. .Petrenko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Espace réservé du numéro de diapositive 2">
            <a:extLst>
              <a:ext uri="{FF2B5EF4-FFF2-40B4-BE49-F238E27FC236}">
                <a16:creationId xmlns:a16="http://schemas.microsoft.com/office/drawing/2014/main" id="{679AACE6-0417-F64C-95BA-B4D45C8240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7176" y="4756152"/>
            <a:ext cx="2125663" cy="35401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B618F9ED-8922-1746-8ED1-2E164F491267}" type="slidenum">
              <a:rPr lang="en-GB" altLang="pl-PL" sz="1400"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en-GB" altLang="pl-PL" sz="1400" dirty="0">
              <a:cs typeface="Arial" panose="020B0604020202020204" pitchFamily="34" charset="0"/>
            </a:endParaRPr>
          </a:p>
        </p:txBody>
      </p:sp>
      <p:sp>
        <p:nvSpPr>
          <p:cNvPr id="32" name="Rectangle 5">
            <a:extLst>
              <a:ext uri="{FF2B5EF4-FFF2-40B4-BE49-F238E27FC236}">
                <a16:creationId xmlns:a16="http://schemas.microsoft.com/office/drawing/2014/main" id="{AEE32BBF-FF3F-1B4B-8E4D-192510833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794" y="153671"/>
            <a:ext cx="8534400" cy="930511"/>
          </a:xfrm>
          <a:prstGeom prst="rect">
            <a:avLst/>
          </a:prstGeom>
          <a:solidFill>
            <a:schemeClr val="accent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Gamma Factory (complementary) path to HL-LHC:</a:t>
            </a:r>
          </a:p>
          <a:p>
            <a:pPr algn="ctr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GB" sz="1800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Studies of the implementation scheme with laser-cooled </a:t>
            </a:r>
            <a:r>
              <a:rPr lang="en-GB" sz="18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isoscalar Ca beams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023772E-182A-E649-9984-FA20212C57C6}"/>
              </a:ext>
            </a:extLst>
          </p:cNvPr>
          <p:cNvGrpSpPr/>
          <p:nvPr/>
        </p:nvGrpSpPr>
        <p:grpSpPr>
          <a:xfrm>
            <a:off x="2334218" y="1999230"/>
            <a:ext cx="3551241" cy="3104302"/>
            <a:chOff x="1721811" y="1217821"/>
            <a:chExt cx="4521420" cy="3476111"/>
          </a:xfrm>
        </p:grpSpPr>
        <p:pic>
          <p:nvPicPr>
            <p:cNvPr id="49195" name="Picture 55" descr="Screen Shot 2019-10-30 at 17.46.10.png">
              <a:extLst>
                <a:ext uri="{FF2B5EF4-FFF2-40B4-BE49-F238E27FC236}">
                  <a16:creationId xmlns:a16="http://schemas.microsoft.com/office/drawing/2014/main" id="{DB57337F-EFC9-564E-ACE6-5A6E64413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61879">
              <a:off x="2309499" y="1742904"/>
              <a:ext cx="855663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96E69E7-C8D7-A74D-AEEC-73931FE3E418}"/>
                </a:ext>
              </a:extLst>
            </p:cNvPr>
            <p:cNvGrpSpPr/>
            <p:nvPr/>
          </p:nvGrpSpPr>
          <p:grpSpPr>
            <a:xfrm>
              <a:off x="1721811" y="1217821"/>
              <a:ext cx="4521420" cy="3476111"/>
              <a:chOff x="-582445" y="1272213"/>
              <a:chExt cx="4521420" cy="3476111"/>
            </a:xfrm>
          </p:grpSpPr>
          <p:grpSp>
            <p:nvGrpSpPr>
              <p:cNvPr id="49194" name="Group 7">
                <a:extLst>
                  <a:ext uri="{FF2B5EF4-FFF2-40B4-BE49-F238E27FC236}">
                    <a16:creationId xmlns:a16="http://schemas.microsoft.com/office/drawing/2014/main" id="{5C9D3B71-CC2A-AD4A-90A8-B667EE2E47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76186" y="1272213"/>
                <a:ext cx="3721321" cy="3132992"/>
                <a:chOff x="-133441" y="1316049"/>
                <a:chExt cx="4040195" cy="3324760"/>
              </a:xfrm>
            </p:grpSpPr>
            <p:pic>
              <p:nvPicPr>
                <p:cNvPr id="49203" name="Picture 35">
                  <a:extLst>
                    <a:ext uri="{FF2B5EF4-FFF2-40B4-BE49-F238E27FC236}">
                      <a16:creationId xmlns:a16="http://schemas.microsoft.com/office/drawing/2014/main" id="{BEC52B38-6462-FD41-875B-D66CB5332A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94" t="1746" r="2904"/>
                <a:stretch>
                  <a:fillRect/>
                </a:stretch>
              </p:blipFill>
              <p:spPr bwMode="auto">
                <a:xfrm>
                  <a:off x="797232" y="1473200"/>
                  <a:ext cx="2568951" cy="29698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9204" name="TextBox 36">
                  <a:extLst>
                    <a:ext uri="{FF2B5EF4-FFF2-40B4-BE49-F238E27FC236}">
                      <a16:creationId xmlns:a16="http://schemas.microsoft.com/office/drawing/2014/main" id="{06331EFE-D76B-D44E-A490-1D97E71F18B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20997" y="1977100"/>
                  <a:ext cx="757677" cy="48720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123000"/>
                    </a:lnSpc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msgothic" charset="0"/>
                    </a:defRPr>
                  </a:lvl1pPr>
                  <a:lvl2pPr marL="742950" indent="-285750">
                    <a:lnSpc>
                      <a:spcPct val="123000"/>
                    </a:lnSpc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2pPr>
                  <a:lvl3pPr marL="1143000" indent="-228600">
                    <a:lnSpc>
                      <a:spcPct val="123000"/>
                    </a:lnSpc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3pPr>
                  <a:lvl4pPr marL="16002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4pPr>
                  <a:lvl5pPr marL="20574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5pPr>
                  <a:lvl6pPr marL="25146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6pPr>
                  <a:lvl7pPr marL="29718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7pPr>
                  <a:lvl8pPr marL="34290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8pPr>
                  <a:lvl9pPr marL="38862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pl-PL" sz="2000" b="1" dirty="0">
                      <a:solidFill>
                        <a:srgbClr val="0000FF"/>
                      </a:solidFill>
                    </a:rPr>
                    <a:t>SPS</a:t>
                  </a: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68C1917-2BA6-6A41-B4C3-3D8A2F349F9A}"/>
                    </a:ext>
                  </a:extLst>
                </p:cNvPr>
                <p:cNvSpPr/>
                <p:nvPr/>
              </p:nvSpPr>
              <p:spPr>
                <a:xfrm>
                  <a:off x="1597674" y="4467287"/>
                  <a:ext cx="213718" cy="1735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lnSpc>
                      <a:spcPct val="123000"/>
                    </a:lnSpc>
                    <a:buClr>
                      <a:srgbClr val="000000"/>
                    </a:buClr>
                    <a:buSzPct val="100000"/>
                    <a:buFont typeface="Arial" charset="0"/>
                    <a:buNone/>
                    <a:defRPr/>
                  </a:pPr>
                  <a:endParaRPr lang="en-US" dirty="0"/>
                </a:p>
              </p:txBody>
            </p:sp>
            <p:cxnSp>
              <p:nvCxnSpPr>
                <p:cNvPr id="49206" name="Straight Connector 41">
                  <a:extLst>
                    <a:ext uri="{FF2B5EF4-FFF2-40B4-BE49-F238E27FC236}">
                      <a16:creationId xmlns:a16="http://schemas.microsoft.com/office/drawing/2014/main" id="{39E76EA7-53FD-1646-A6F5-FDEE4D6C890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1171390" y="2664495"/>
                  <a:ext cx="84452" cy="11959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9207" name="Straight Connector 42">
                  <a:extLst>
                    <a:ext uri="{FF2B5EF4-FFF2-40B4-BE49-F238E27FC236}">
                      <a16:creationId xmlns:a16="http://schemas.microsoft.com/office/drawing/2014/main" id="{611D1912-94CA-1046-A8EC-D1013199A3C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5315" y="2502792"/>
                  <a:ext cx="93071" cy="122963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9208" name="Straight Connector 43">
                  <a:extLst>
                    <a:ext uri="{FF2B5EF4-FFF2-40B4-BE49-F238E27FC236}">
                      <a16:creationId xmlns:a16="http://schemas.microsoft.com/office/drawing/2014/main" id="{67B9C240-D828-FE46-A759-16B388A9820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2900092" y="2470788"/>
                  <a:ext cx="220612" cy="146543"/>
                </a:xfrm>
                <a:prstGeom prst="line">
                  <a:avLst/>
                </a:prstGeom>
                <a:noFill/>
                <a:ln w="57150">
                  <a:solidFill>
                    <a:srgbClr val="8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9209" name="Straight Connector 44">
                  <a:extLst>
                    <a:ext uri="{FF2B5EF4-FFF2-40B4-BE49-F238E27FC236}">
                      <a16:creationId xmlns:a16="http://schemas.microsoft.com/office/drawing/2014/main" id="{8FC1547A-B43F-3240-804D-56101C87665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864602" y="2494370"/>
                  <a:ext cx="180970" cy="175179"/>
                </a:xfrm>
                <a:prstGeom prst="line">
                  <a:avLst/>
                </a:prstGeom>
                <a:noFill/>
                <a:ln w="57150">
                  <a:solidFill>
                    <a:srgbClr val="8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9210" name="Rectangle 32">
                  <a:extLst>
                    <a:ext uri="{FF2B5EF4-FFF2-40B4-BE49-F238E27FC236}">
                      <a16:creationId xmlns:a16="http://schemas.microsoft.com/office/drawing/2014/main" id="{B6DE4D97-1F5F-D942-9343-F436DA3D64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07781" y="4381500"/>
                  <a:ext cx="121588" cy="857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123000"/>
                    </a:lnSpc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msgothic" charset="0"/>
                    </a:defRPr>
                  </a:lvl1pPr>
                  <a:lvl2pPr marL="742950" indent="-285750">
                    <a:lnSpc>
                      <a:spcPct val="123000"/>
                    </a:lnSpc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2pPr>
                  <a:lvl3pPr marL="1143000" indent="-228600">
                    <a:lnSpc>
                      <a:spcPct val="123000"/>
                    </a:lnSpc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3pPr>
                  <a:lvl4pPr marL="16002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4pPr>
                  <a:lvl5pPr marL="20574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5pPr>
                  <a:lvl6pPr marL="25146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6pPr>
                  <a:lvl7pPr marL="29718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7pPr>
                  <a:lvl8pPr marL="34290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8pPr>
                  <a:lvl9pPr marL="38862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pl-PL" altLang="pl-PL" sz="2000" dirty="0">
                    <a:solidFill>
                      <a:srgbClr val="FF3300"/>
                    </a:solidFill>
                  </a:endParaRPr>
                </a:p>
              </p:txBody>
            </p:sp>
            <p:sp>
              <p:nvSpPr>
                <p:cNvPr id="49211" name="TextBox 33">
                  <a:extLst>
                    <a:ext uri="{FF2B5EF4-FFF2-40B4-BE49-F238E27FC236}">
                      <a16:creationId xmlns:a16="http://schemas.microsoft.com/office/drawing/2014/main" id="{D3644231-8455-A649-BECC-47850368E75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4052" y="2695575"/>
                  <a:ext cx="1006120" cy="2925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23000"/>
                    </a:lnSpc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msgothic" charset="0"/>
                    </a:defRPr>
                  </a:lvl1pPr>
                  <a:lvl2pPr marL="742950" indent="-285750">
                    <a:lnSpc>
                      <a:spcPct val="123000"/>
                    </a:lnSpc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2pPr>
                  <a:lvl3pPr marL="1143000" indent="-228600">
                    <a:lnSpc>
                      <a:spcPct val="123000"/>
                    </a:lnSpc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3pPr>
                  <a:lvl4pPr marL="16002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4pPr>
                  <a:lvl5pPr marL="20574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5pPr>
                  <a:lvl6pPr marL="25146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6pPr>
                  <a:lvl7pPr marL="29718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7pPr>
                  <a:lvl8pPr marL="34290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8pPr>
                  <a:lvl9pPr marL="38862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GB" altLang="pl-PL" sz="1000" b="1" dirty="0">
                      <a:solidFill>
                        <a:srgbClr val="FF0000"/>
                      </a:solidFill>
                    </a:rPr>
                    <a:t>Stripper</a:t>
                  </a:r>
                  <a:endParaRPr lang="en-GB" altLang="pl-PL" sz="1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212" name="TextBox 36">
                  <a:extLst>
                    <a:ext uri="{FF2B5EF4-FFF2-40B4-BE49-F238E27FC236}">
                      <a16:creationId xmlns:a16="http://schemas.microsoft.com/office/drawing/2014/main" id="{5374F130-2A02-C544-86BF-1B70AA113BF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72855" y="2206625"/>
                  <a:ext cx="967487" cy="3237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23000"/>
                    </a:lnSpc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msgothic" charset="0"/>
                    </a:defRPr>
                  </a:lvl1pPr>
                  <a:lvl2pPr marL="742950" indent="-285750">
                    <a:lnSpc>
                      <a:spcPct val="123000"/>
                    </a:lnSpc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2pPr>
                  <a:lvl3pPr marL="1143000" indent="-228600">
                    <a:lnSpc>
                      <a:spcPct val="123000"/>
                    </a:lnSpc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3pPr>
                  <a:lvl4pPr marL="16002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4pPr>
                  <a:lvl5pPr marL="20574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5pPr>
                  <a:lvl6pPr marL="25146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6pPr>
                  <a:lvl7pPr marL="29718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7pPr>
                  <a:lvl8pPr marL="34290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8pPr>
                  <a:lvl9pPr marL="38862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GB" altLang="pl-PL" sz="1000" b="1" dirty="0">
                      <a:solidFill>
                        <a:srgbClr val="FF0000"/>
                      </a:solidFill>
                    </a:rPr>
                    <a:t>Stripper</a:t>
                  </a:r>
                  <a:endParaRPr lang="en-GB" altLang="pl-PL" sz="10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49213" name="Straight Connector 48">
                  <a:extLst>
                    <a:ext uri="{FF2B5EF4-FFF2-40B4-BE49-F238E27FC236}">
                      <a16:creationId xmlns:a16="http://schemas.microsoft.com/office/drawing/2014/main" id="{CA2C09BB-A1E4-6242-9726-EFE2E0B3B1E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319614" y="3050226"/>
                  <a:ext cx="15511" cy="304878"/>
                </a:xfrm>
                <a:prstGeom prst="line">
                  <a:avLst/>
                </a:prstGeom>
                <a:noFill/>
                <a:ln w="57150">
                  <a:solidFill>
                    <a:srgbClr val="8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pic>
              <p:nvPicPr>
                <p:cNvPr id="49215" name="Picture 66" descr="Picture 12">
                  <a:extLst>
                    <a:ext uri="{FF2B5EF4-FFF2-40B4-BE49-F238E27FC236}">
                      <a16:creationId xmlns:a16="http://schemas.microsoft.com/office/drawing/2014/main" id="{9EAC469D-C146-6145-AF79-4C8FF226F3D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81" t="47708" r="56682" b="35312"/>
                <a:stretch>
                  <a:fillRect/>
                </a:stretch>
              </p:blipFill>
              <p:spPr bwMode="auto">
                <a:xfrm flipH="1">
                  <a:off x="2267418" y="1721265"/>
                  <a:ext cx="475455" cy="3174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8191" name="Rectangle 67">
                  <a:extLst>
                    <a:ext uri="{FF2B5EF4-FFF2-40B4-BE49-F238E27FC236}">
                      <a16:creationId xmlns:a16="http://schemas.microsoft.com/office/drawing/2014/main" id="{06C96693-239D-3F44-95D7-0B01BCE68F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723138" y="1602632"/>
                  <a:ext cx="1183616" cy="460633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eaLnBrk="0" hangingPunct="0"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eaLnBrk="0" hangingPunct="0"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eaLnBrk="0" hangingPunct="0"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eaLnBrk="0" hangingPunct="0"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algn="ctr" defTabSz="457200" eaLnBrk="0" fontAlgn="base" hangingPunct="0">
                    <a:lnSpc>
                      <a:spcPct val="12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algn="ctr" defTabSz="457200" eaLnBrk="0" fontAlgn="base" hangingPunct="0">
                    <a:lnSpc>
                      <a:spcPct val="12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algn="ctr" defTabSz="457200" eaLnBrk="0" fontAlgn="base" hangingPunct="0">
                    <a:lnSpc>
                      <a:spcPct val="12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algn="ctr" defTabSz="457200" eaLnBrk="0" fontAlgn="base" hangingPunct="0">
                    <a:lnSpc>
                      <a:spcPct val="12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defRPr sz="20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23000"/>
                    </a:lnSpc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  <a:defRPr/>
                  </a:pPr>
                  <a:r>
                    <a:rPr lang="en-US" altLang="pl-PL" sz="1000" b="1" i="1" dirty="0">
                      <a:solidFill>
                        <a:srgbClr val="000000"/>
                      </a:solidFill>
                    </a:rPr>
                    <a:t>Laser cooling</a:t>
                  </a:r>
                </a:p>
                <a:p>
                  <a:pPr algn="ctr" eaLnBrk="1" hangingPunct="1">
                    <a:lnSpc>
                      <a:spcPct val="123000"/>
                    </a:lnSpc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  <a:defRPr/>
                  </a:pPr>
                  <a:r>
                    <a:rPr lang="en-US" altLang="pl-PL" sz="1000" i="1" baseline="-250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GB" altLang="pl-PL" sz="1000" i="1" dirty="0">
                      <a:solidFill>
                        <a:srgbClr val="FF0000"/>
                      </a:solidFill>
                    </a:rPr>
                    <a:t>(2s—&gt;3p)</a:t>
                  </a:r>
                  <a:r>
                    <a:rPr lang="en-GB" altLang="pl-PL" sz="1000" i="1" baseline="-25000" dirty="0">
                      <a:solidFill>
                        <a:srgbClr val="FF0000"/>
                      </a:solidFill>
                    </a:rPr>
                    <a:t>1/2 </a:t>
                  </a:r>
                  <a:endParaRPr lang="fr-FR" altLang="pl-PL" sz="1000" i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3" name="Inhaltsplatzhalter 4">
                  <a:extLst>
                    <a:ext uri="{FF2B5EF4-FFF2-40B4-BE49-F238E27FC236}">
                      <a16:creationId xmlns:a16="http://schemas.microsoft.com/office/drawing/2014/main" id="{21E26A4F-5141-334D-8EC3-1A38E2E3E83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33441" y="3634398"/>
                  <a:ext cx="1698856" cy="581387"/>
                </a:xfrm>
                <a:prstGeom prst="rect">
                  <a:avLst/>
                </a:prstGeom>
                <a:solidFill>
                  <a:srgbClr val="D2D2F4"/>
                </a:solidFill>
                <a:ln>
                  <a:solidFill>
                    <a:srgbClr val="000000"/>
                  </a:solidFill>
                </a:ln>
              </p:spPr>
              <p:txBody>
                <a:bodyPr>
                  <a:normAutofit fontScale="25000" lnSpcReduction="20000"/>
                </a:bodyPr>
                <a:lstStyle>
                  <a:lvl1pPr marL="334963" indent="-334963" algn="l" defTabSz="457200" rtl="0" eaLnBrk="0" fontAlgn="base" hangingPunct="0">
                    <a:lnSpc>
                      <a:spcPct val="123000"/>
                    </a:lnSpc>
                    <a:spcBef>
                      <a:spcPts val="8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•"/>
                    <a:defRPr sz="320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35013" indent="-277813" algn="l" defTabSz="457200" rtl="0" eaLnBrk="0" fontAlgn="base" hangingPunct="0">
                    <a:lnSpc>
                      <a:spcPct val="123000"/>
                    </a:lnSpc>
                    <a:spcBef>
                      <a:spcPts val="7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–"/>
                    <a:defRPr sz="28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2pPr>
                  <a:lvl3pPr marL="1143000" indent="-228600" algn="l" defTabSz="457200" rtl="0" eaLnBrk="0" fontAlgn="base" hangingPunct="0">
                    <a:lnSpc>
                      <a:spcPct val="123000"/>
                    </a:lnSpc>
                    <a:spcBef>
                      <a:spcPts val="6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•"/>
                    <a:defRPr sz="24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3pPr>
                  <a:lvl4pPr marL="1600200" indent="-228600" algn="l" defTabSz="457200" rtl="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–"/>
                    <a:defRPr sz="20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4pPr>
                  <a:lvl5pPr marL="2057400" indent="-228600" algn="l" defTabSz="457200" rtl="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»"/>
                    <a:defRPr sz="20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5pPr>
                  <a:lvl6pPr marL="2514600" indent="-228600" algn="l" defTabSz="457200" rtl="0" fontAlgn="base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»"/>
                    <a:defRPr sz="20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6pPr>
                  <a:lvl7pPr marL="2971800" indent="-228600" algn="l" defTabSz="457200" rtl="0" fontAlgn="base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»"/>
                    <a:defRPr sz="20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7pPr>
                  <a:lvl8pPr marL="3429000" indent="-228600" algn="l" defTabSz="457200" rtl="0" fontAlgn="base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»"/>
                    <a:defRPr sz="20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8pPr>
                  <a:lvl9pPr marL="3886200" indent="-228600" algn="l" defTabSz="457200" rtl="0" fontAlgn="base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charset="0"/>
                    <a:buChar char="»"/>
                    <a:defRPr sz="2000">
                      <a:solidFill>
                        <a:srgbClr val="000000"/>
                      </a:solidFill>
                      <a:latin typeface="+mn-lt"/>
                      <a:ea typeface="msgothic" charset="0"/>
                      <a:cs typeface="+mn-cs"/>
                    </a:defRPr>
                  </a:lvl9pPr>
                </a:lstStyle>
                <a:p>
                  <a:pPr marL="0" indent="0">
                    <a:buFont typeface="Arial" charset="0"/>
                    <a:buNone/>
                    <a:defRPr/>
                  </a:pPr>
                  <a:r>
                    <a:rPr lang="en-GB" b="1" dirty="0">
                      <a:solidFill>
                        <a:schemeClr val="tx1"/>
                      </a:solidFill>
                    </a:rPr>
                    <a:t>Ion Source + Linac</a:t>
                  </a:r>
                  <a:r>
                    <a:rPr lang="en-GB" b="1" i="1" dirty="0">
                      <a:solidFill>
                        <a:schemeClr val="tx1"/>
                      </a:solidFill>
                    </a:rPr>
                    <a:t>: </a:t>
                  </a:r>
                  <a:r>
                    <a:rPr lang="en-GB" i="1" dirty="0">
                      <a:solidFill>
                        <a:schemeClr val="tx1"/>
                      </a:solidFill>
                    </a:rPr>
                    <a:t>charge state after stripping: </a:t>
                  </a:r>
                  <a:r>
                    <a:rPr lang="en-GB" b="1" dirty="0">
                      <a:solidFill>
                        <a:schemeClr val="tx1"/>
                      </a:solidFill>
                    </a:rPr>
                    <a:t>Ca(+17)</a:t>
                  </a:r>
                  <a:endParaRPr lang="en-GB" dirty="0">
                    <a:solidFill>
                      <a:schemeClr val="tx1"/>
                    </a:solidFill>
                  </a:endParaRPr>
                </a:p>
                <a:p>
                  <a:pPr marL="0" indent="0">
                    <a:buFont typeface="Arial" charset="0"/>
                    <a:buNone/>
                    <a:defRPr/>
                  </a:pPr>
                  <a:endParaRPr lang="en-GB" sz="1600" dirty="0"/>
                </a:p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49218" name="TextBox 42">
                  <a:extLst>
                    <a:ext uri="{FF2B5EF4-FFF2-40B4-BE49-F238E27FC236}">
                      <a16:creationId xmlns:a16="http://schemas.microsoft.com/office/drawing/2014/main" id="{ACA6E310-4A5E-8C44-BD91-90BEACDBED6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46255" y="2423117"/>
                  <a:ext cx="1440710" cy="452444"/>
                </a:xfrm>
                <a:prstGeom prst="rect">
                  <a:avLst/>
                </a:prstGeom>
                <a:solidFill>
                  <a:srgbClr val="D2D2F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23000"/>
                    </a:lnSpc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msgothic" charset="0"/>
                    </a:defRPr>
                  </a:lvl1pPr>
                  <a:lvl2pPr marL="742950" indent="-285750">
                    <a:lnSpc>
                      <a:spcPct val="123000"/>
                    </a:lnSpc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2pPr>
                  <a:lvl3pPr marL="1143000" indent="-228600">
                    <a:lnSpc>
                      <a:spcPct val="123000"/>
                    </a:lnSpc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3pPr>
                  <a:lvl4pPr marL="16002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4pPr>
                  <a:lvl5pPr marL="20574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5pPr>
                  <a:lvl6pPr marL="25146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6pPr>
                  <a:lvl7pPr marL="29718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7pPr>
                  <a:lvl8pPr marL="34290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8pPr>
                  <a:lvl9pPr marL="38862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GB" altLang="pl-PL" sz="800" i="1" dirty="0"/>
                    <a:t> SPS: Lithium-like Calcium - </a:t>
                  </a:r>
                  <a:r>
                    <a:rPr lang="en-GB" altLang="pl-PL" sz="800" i="1" dirty="0">
                      <a:solidFill>
                        <a:srgbClr val="FF0000"/>
                      </a:solidFill>
                    </a:rPr>
                    <a:t>Ca(+17)</a:t>
                  </a:r>
                </a:p>
              </p:txBody>
            </p:sp>
            <p:sp>
              <p:nvSpPr>
                <p:cNvPr id="49214" name="TextBox 40">
                  <a:extLst>
                    <a:ext uri="{FF2B5EF4-FFF2-40B4-BE49-F238E27FC236}">
                      <a16:creationId xmlns:a16="http://schemas.microsoft.com/office/drawing/2014/main" id="{F4A9809E-D2E5-F048-8582-64DFB7F70B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87951" y="1316049"/>
                  <a:ext cx="1482602" cy="452444"/>
                </a:xfrm>
                <a:prstGeom prst="rect">
                  <a:avLst/>
                </a:prstGeom>
                <a:solidFill>
                  <a:srgbClr val="D2D2F4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>
                  <a:lvl1pPr>
                    <a:lnSpc>
                      <a:spcPct val="123000"/>
                    </a:lnSpc>
                    <a:spcBef>
                      <a:spcPts val="8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msgothic" charset="0"/>
                    </a:defRPr>
                  </a:lvl1pPr>
                  <a:lvl2pPr marL="742950" indent="-285750">
                    <a:lnSpc>
                      <a:spcPct val="123000"/>
                    </a:lnSpc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2pPr>
                  <a:lvl3pPr marL="1143000" indent="-228600">
                    <a:lnSpc>
                      <a:spcPct val="123000"/>
                    </a:lnSpc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3pPr>
                  <a:lvl4pPr marL="16002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4pPr>
                  <a:lvl5pPr marL="2057400" indent="-228600">
                    <a:lnSpc>
                      <a:spcPct val="123000"/>
                    </a:lnSpc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5pPr>
                  <a:lvl6pPr marL="25146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6pPr>
                  <a:lvl7pPr marL="29718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7pPr>
                  <a:lvl8pPr marL="34290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8pPr>
                  <a:lvl9pPr marL="3886200" indent="-228600" defTabSz="457200" eaLnBrk="0" fontAlgn="base" hangingPunct="0">
                    <a:lnSpc>
                      <a:spcPct val="123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gothic" charset="0"/>
                      <a:cs typeface="msgothic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GB" altLang="pl-PL" sz="800" i="1" dirty="0"/>
                    <a:t>LHC: fully stripped Calcium </a:t>
                  </a:r>
                  <a:r>
                    <a:rPr lang="en-GB" altLang="pl-PL" sz="800" dirty="0">
                      <a:solidFill>
                        <a:srgbClr val="FFFFFF"/>
                      </a:solidFill>
                    </a:rPr>
                    <a:t>–</a:t>
                  </a:r>
                  <a:r>
                    <a:rPr lang="en-GB" altLang="pl-PL" sz="800" i="1" dirty="0">
                      <a:solidFill>
                        <a:srgbClr val="FF0000"/>
                      </a:solidFill>
                    </a:rPr>
                    <a:t>Ca(+20)</a:t>
                  </a:r>
                </a:p>
              </p:txBody>
            </p:sp>
          </p:grpSp>
          <p:sp>
            <p:nvSpPr>
              <p:cNvPr id="49197" name="TextBox 58">
                <a:extLst>
                  <a:ext uri="{FF2B5EF4-FFF2-40B4-BE49-F238E27FC236}">
                    <a16:creationId xmlns:a16="http://schemas.microsoft.com/office/drawing/2014/main" id="{03C5537E-2E5A-8544-AD3B-2694105DC0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6556" y="2692400"/>
                <a:ext cx="711778" cy="45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123000"/>
                  </a:lnSpc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msgothic" charset="0"/>
                  </a:defRPr>
                </a:lvl1pPr>
                <a:lvl2pPr marL="742950" indent="-285750">
                  <a:lnSpc>
                    <a:spcPct val="123000"/>
                  </a:lnSpc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–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2pPr>
                <a:lvl3pPr marL="1143000" indent="-228600">
                  <a:lnSpc>
                    <a:spcPct val="123000"/>
                  </a:lnSpc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3pPr>
                <a:lvl4pPr marL="1600200" indent="-228600">
                  <a:lnSpc>
                    <a:spcPct val="123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–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4pPr>
                <a:lvl5pPr marL="2057400" indent="-228600">
                  <a:lnSpc>
                    <a:spcPct val="123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5pPr>
                <a:lvl6pPr marL="25146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6pPr>
                <a:lvl7pPr marL="29718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7pPr>
                <a:lvl8pPr marL="34290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8pPr>
                <a:lvl9pPr marL="38862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pl-PL" sz="2000" b="1" dirty="0">
                    <a:solidFill>
                      <a:srgbClr val="0000FF"/>
                    </a:solidFill>
                  </a:rPr>
                  <a:t>LHC</a:t>
                </a:r>
              </a:p>
            </p:txBody>
          </p:sp>
          <p:sp>
            <p:nvSpPr>
              <p:cNvPr id="49199" name="TextBox 60">
                <a:extLst>
                  <a:ext uri="{FF2B5EF4-FFF2-40B4-BE49-F238E27FC236}">
                    <a16:creationId xmlns:a16="http://schemas.microsoft.com/office/drawing/2014/main" id="{153E10CF-E344-B644-BA95-088A9498E5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582445" y="4241344"/>
                <a:ext cx="4521420" cy="506980"/>
              </a:xfrm>
              <a:prstGeom prst="rect">
                <a:avLst/>
              </a:prstGeom>
              <a:solidFill>
                <a:srgbClr val="FFFFD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>
                  <a:lnSpc>
                    <a:spcPct val="123000"/>
                  </a:lnSpc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msgothic" charset="0"/>
                  </a:defRPr>
                </a:lvl1pPr>
                <a:lvl2pPr marL="742950" indent="-285750">
                  <a:lnSpc>
                    <a:spcPct val="123000"/>
                  </a:lnSpc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–"/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2pPr>
                <a:lvl3pPr marL="1143000" indent="-228600">
                  <a:lnSpc>
                    <a:spcPct val="123000"/>
                  </a:lnSpc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3pPr>
                <a:lvl4pPr marL="1600200" indent="-228600">
                  <a:lnSpc>
                    <a:spcPct val="123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–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4pPr>
                <a:lvl5pPr marL="2057400" indent="-228600">
                  <a:lnSpc>
                    <a:spcPct val="123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5pPr>
                <a:lvl6pPr marL="25146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6pPr>
                <a:lvl7pPr marL="29718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7pPr>
                <a:lvl8pPr marL="34290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8pPr>
                <a:lvl9pPr marL="3886200" indent="-228600" defTabSz="457200" eaLnBrk="0" fontAlgn="base" hangingPunct="0">
                  <a:lnSpc>
                    <a:spcPct val="123000"/>
                  </a:lnSpc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»"/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gothic" charset="0"/>
                    <a:cs typeface="msgothic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GB" altLang="pl-PL" sz="1000" b="1" i="1" dirty="0">
                    <a:solidFill>
                      <a:srgbClr val="FF0000"/>
                    </a:solidFill>
                  </a:rPr>
                  <a:t>Reduction of the transverse x,y, emittances  by a factor of 5 can be achieved in 9 seconds (</a:t>
                </a:r>
                <a:r>
                  <a:rPr lang="en-GB" altLang="pl-PL" sz="1000" b="1" i="1" u="sng" dirty="0">
                    <a:solidFill>
                      <a:srgbClr val="FF0000"/>
                    </a:solidFill>
                  </a:rPr>
                  <a:t>top SPS energy</a:t>
                </a:r>
                <a:r>
                  <a:rPr lang="en-GB" altLang="pl-PL" sz="1000" b="1" i="1" dirty="0">
                    <a:solidFill>
                      <a:srgbClr val="FF0000"/>
                    </a:solidFill>
                  </a:rPr>
                  <a:t>)</a:t>
                </a:r>
                <a:endParaRPr lang="en-GB" altLang="pl-PL" sz="1200" b="1" i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4" name="Rectangle 1">
            <a:extLst>
              <a:ext uri="{FF2B5EF4-FFF2-40B4-BE49-F238E27FC236}">
                <a16:creationId xmlns:a16="http://schemas.microsoft.com/office/drawing/2014/main" id="{1E36B72E-CDA0-3D42-82D1-6AF30BF05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079" y="1960431"/>
            <a:ext cx="1906117" cy="23357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400" b="1" i="1" dirty="0">
                <a:solidFill>
                  <a:schemeClr val="accent2"/>
                </a:solidFill>
              </a:rPr>
              <a:t>Two complementary</a:t>
            </a:r>
            <a:r>
              <a:rPr lang="en-GB" altLang="pl-PL" sz="1400" i="1" dirty="0">
                <a:solidFill>
                  <a:schemeClr val="accent2"/>
                </a:solidFill>
              </a:rPr>
              <a:t> ways to </a:t>
            </a:r>
            <a:r>
              <a:rPr lang="en-GB" altLang="pl-PL" sz="1400" b="1" i="1" dirty="0">
                <a:solidFill>
                  <a:schemeClr val="accent2"/>
                </a:solidFill>
              </a:rPr>
              <a:t>increase</a:t>
            </a:r>
            <a:r>
              <a:rPr lang="en-GB" altLang="pl-PL" sz="1400" i="1" dirty="0">
                <a:solidFill>
                  <a:schemeClr val="accent2"/>
                </a:solidFill>
              </a:rPr>
              <a:t> collider </a:t>
            </a:r>
            <a:r>
              <a:rPr lang="en-GB" altLang="pl-PL" sz="1400" b="1" i="1" dirty="0">
                <a:solidFill>
                  <a:schemeClr val="accent2"/>
                </a:solidFill>
              </a:rPr>
              <a:t>luminosity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400" i="1" dirty="0">
                <a:solidFill>
                  <a:schemeClr val="accent2"/>
                </a:solidFill>
              </a:rPr>
              <a:t>for fixed </a:t>
            </a:r>
            <a:r>
              <a:rPr lang="en-GB" altLang="pl-PL" sz="1400" i="1" dirty="0">
                <a:solidFill>
                  <a:schemeClr val="tx1"/>
                </a:solidFill>
              </a:rPr>
              <a:t>n</a:t>
            </a:r>
            <a:r>
              <a:rPr lang="en-GB" altLang="pl-PL" sz="1400" i="1" baseline="-25000" dirty="0">
                <a:solidFill>
                  <a:schemeClr val="tx1"/>
                </a:solidFill>
              </a:rPr>
              <a:t>1</a:t>
            </a:r>
            <a:r>
              <a:rPr lang="en-GB" altLang="pl-PL" sz="1400" i="1" dirty="0">
                <a:solidFill>
                  <a:schemeClr val="tx1"/>
                </a:solidFill>
              </a:rPr>
              <a:t>,n</a:t>
            </a:r>
            <a:r>
              <a:rPr lang="en-GB" altLang="pl-PL" sz="1400" i="1" baseline="-25000" dirty="0">
                <a:solidFill>
                  <a:schemeClr val="tx1"/>
                </a:solidFill>
              </a:rPr>
              <a:t>2</a:t>
            </a:r>
            <a:r>
              <a:rPr lang="en-GB" altLang="pl-PL" sz="1400" i="1" dirty="0">
                <a:solidFill>
                  <a:schemeClr val="tx1"/>
                </a:solidFill>
              </a:rPr>
              <a:t>,and f </a:t>
            </a:r>
            <a:r>
              <a:rPr lang="en-GB" altLang="pl-PL" sz="1400" i="1" dirty="0">
                <a:solidFill>
                  <a:schemeClr val="accent2"/>
                </a:solidFill>
              </a:rPr>
              <a:t>: 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600" i="1" dirty="0">
                <a:solidFill>
                  <a:schemeClr val="accent2"/>
                </a:solidFill>
              </a:rPr>
              <a:t> </a:t>
            </a:r>
            <a:endParaRPr lang="en-GB" altLang="pl-PL" sz="1200" i="1" dirty="0">
              <a:solidFill>
                <a:schemeClr val="accent2"/>
              </a:solidFill>
            </a:endParaRP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r>
              <a:rPr lang="en-GB" altLang="pl-PL" sz="1400" b="1" i="1" dirty="0">
                <a:solidFill>
                  <a:schemeClr val="tx1"/>
                </a:solidFill>
                <a:latin typeface="+mn-lt"/>
              </a:rPr>
              <a:t>reduce</a:t>
            </a:r>
            <a:r>
              <a:rPr lang="en-GB" altLang="pl-PL" sz="1400" b="1" i="1" dirty="0">
                <a:solidFill>
                  <a:schemeClr val="tx1"/>
                </a:solidFill>
                <a:latin typeface="Symbol" pitchFamily="2" charset="2"/>
              </a:rPr>
              <a:t> </a:t>
            </a: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b</a:t>
            </a:r>
            <a:r>
              <a:rPr lang="en-GB" altLang="pl-PL" sz="1400" i="1" baseline="-25000" dirty="0">
                <a:solidFill>
                  <a:schemeClr val="tx1"/>
                </a:solidFill>
                <a:latin typeface="+mn-lt"/>
              </a:rPr>
              <a:t>x</a:t>
            </a:r>
            <a:r>
              <a:rPr lang="en-GB" altLang="pl-PL" sz="1400" i="1" baseline="30000" dirty="0">
                <a:solidFill>
                  <a:schemeClr val="tx1"/>
                </a:solidFill>
                <a:latin typeface="Symbol" pitchFamily="2" charset="2"/>
              </a:rPr>
              <a:t>*</a:t>
            </a:r>
            <a:r>
              <a:rPr lang="en-GB" altLang="pl-PL" sz="1400" i="1" baseline="30000" dirty="0">
                <a:solidFill>
                  <a:schemeClr val="tx1"/>
                </a:solidFill>
              </a:rPr>
              <a:t> </a:t>
            </a:r>
            <a:r>
              <a:rPr lang="en-GB" altLang="pl-PL" sz="1400" i="1" dirty="0">
                <a:solidFill>
                  <a:schemeClr val="tx1"/>
                </a:solidFill>
              </a:rPr>
              <a:t>and </a:t>
            </a:r>
            <a:r>
              <a:rPr lang="en-GB" altLang="pl-PL" sz="1400" i="1" dirty="0">
                <a:solidFill>
                  <a:schemeClr val="tx1"/>
                </a:solidFill>
                <a:latin typeface="Symbol" pitchFamily="2" charset="2"/>
              </a:rPr>
              <a:t>b</a:t>
            </a:r>
            <a:r>
              <a:rPr lang="en-GB" altLang="pl-PL" sz="1400" i="1" baseline="-25000" dirty="0">
                <a:solidFill>
                  <a:schemeClr val="tx1"/>
                </a:solidFill>
                <a:latin typeface="+mn-lt"/>
              </a:rPr>
              <a:t>y</a:t>
            </a:r>
            <a:r>
              <a:rPr lang="en-GB" altLang="pl-PL" sz="1400" i="1" baseline="30000" dirty="0">
                <a:solidFill>
                  <a:schemeClr val="tx1"/>
                </a:solidFill>
                <a:latin typeface="Symbol" pitchFamily="2" charset="2"/>
              </a:rPr>
              <a:t>*</a:t>
            </a:r>
            <a:r>
              <a:rPr lang="en-GB" altLang="pl-PL" sz="1400" i="1" baseline="30000" dirty="0">
                <a:solidFill>
                  <a:schemeClr val="tx1"/>
                </a:solidFill>
              </a:rPr>
              <a:t> </a:t>
            </a:r>
            <a:endParaRPr lang="en-GB" altLang="pl-PL" sz="1400" i="1" dirty="0">
              <a:solidFill>
                <a:schemeClr val="tx1"/>
              </a:solidFill>
            </a:endParaRP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r>
              <a:rPr lang="en-GB" altLang="pl-PL" sz="1400" b="1" i="1" dirty="0">
                <a:solidFill>
                  <a:srgbClr val="FF0000"/>
                </a:solidFill>
              </a:rPr>
              <a:t>reduce</a:t>
            </a:r>
            <a:r>
              <a:rPr lang="en-GB" altLang="pl-PL" sz="1400" i="1" dirty="0">
                <a:solidFill>
                  <a:srgbClr val="FF0000"/>
                </a:solidFill>
              </a:rPr>
              <a:t> </a:t>
            </a:r>
            <a:r>
              <a:rPr lang="en-GB" altLang="pl-PL" sz="1400" i="1" dirty="0">
                <a:solidFill>
                  <a:srgbClr val="FF0000"/>
                </a:solidFill>
                <a:latin typeface="Symbol" pitchFamily="2" charset="2"/>
              </a:rPr>
              <a:t>e</a:t>
            </a:r>
            <a:r>
              <a:rPr lang="en-GB" altLang="pl-PL" sz="1400" i="1" baseline="-25000" dirty="0">
                <a:solidFill>
                  <a:srgbClr val="FF0000"/>
                </a:solidFill>
                <a:latin typeface="+mn-lt"/>
              </a:rPr>
              <a:t>x </a:t>
            </a:r>
            <a:r>
              <a:rPr lang="en-GB" altLang="pl-PL" sz="1400" i="1" dirty="0">
                <a:solidFill>
                  <a:srgbClr val="FF0000"/>
                </a:solidFill>
                <a:latin typeface="+mn-lt"/>
              </a:rPr>
              <a:t>and</a:t>
            </a:r>
            <a:r>
              <a:rPr lang="en-GB" altLang="pl-PL" sz="1400" i="1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altLang="pl-PL" sz="1400" i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altLang="pl-PL" sz="1400" i="1" dirty="0">
                <a:solidFill>
                  <a:srgbClr val="FF0000"/>
                </a:solidFill>
                <a:latin typeface="Symbol" pitchFamily="2" charset="2"/>
              </a:rPr>
              <a:t>e</a:t>
            </a:r>
            <a:r>
              <a:rPr lang="en-GB" altLang="pl-PL" sz="1400" i="1" baseline="-25000" dirty="0">
                <a:solidFill>
                  <a:srgbClr val="FF0000"/>
                </a:solidFill>
                <a:latin typeface="+mn-lt"/>
              </a:rPr>
              <a:t>y</a:t>
            </a:r>
            <a:r>
              <a:rPr lang="en-GB" altLang="pl-PL" sz="1400" i="1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pic>
        <p:nvPicPr>
          <p:cNvPr id="35" name="Picture 4" descr="Screen Shot 2019-08-27 at 12.01.00.png">
            <a:extLst>
              <a:ext uri="{FF2B5EF4-FFF2-40B4-BE49-F238E27FC236}">
                <a16:creationId xmlns:a16="http://schemas.microsoft.com/office/drawing/2014/main" id="{793B90A8-8F63-654C-A937-AAE6E5C674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50"/>
          <a:stretch>
            <a:fillRect/>
          </a:stretch>
        </p:blipFill>
        <p:spPr bwMode="auto">
          <a:xfrm>
            <a:off x="340495" y="1304900"/>
            <a:ext cx="1643752" cy="60934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A69333-D0F9-634A-99DF-03FE14CCEE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257" y="1172986"/>
            <a:ext cx="2870199" cy="7412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Down Arrow 35">
            <a:extLst>
              <a:ext uri="{FF2B5EF4-FFF2-40B4-BE49-F238E27FC236}">
                <a16:creationId xmlns:a16="http://schemas.microsoft.com/office/drawing/2014/main" id="{DE080C97-99CE-CF40-9A88-33DDA6588704}"/>
              </a:ext>
            </a:extLst>
          </p:cNvPr>
          <p:cNvSpPr/>
          <p:nvPr/>
        </p:nvSpPr>
        <p:spPr bwMode="auto">
          <a:xfrm rot="16200000">
            <a:off x="2428799" y="2929388"/>
            <a:ext cx="246226" cy="46150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CC99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7" name="ZoneTexte 13">
            <a:extLst>
              <a:ext uri="{FF2B5EF4-FFF2-40B4-BE49-F238E27FC236}">
                <a16:creationId xmlns:a16="http://schemas.microsoft.com/office/drawing/2014/main" id="{7F79D122-2546-C34B-95E5-5F53119CE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3944" y="1187471"/>
            <a:ext cx="2870199" cy="3250249"/>
          </a:xfrm>
          <a:prstGeom prst="rect">
            <a:avLst/>
          </a:prstGeom>
          <a:solidFill>
            <a:srgbClr val="F4D4AB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defRPr/>
            </a:pPr>
            <a:endParaRPr lang="en-GB" altLang="pl-PL" sz="1200" i="1" dirty="0">
              <a:solidFill>
                <a:schemeClr val="tx1"/>
              </a:solidFill>
            </a:endParaRP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defRPr/>
            </a:pPr>
            <a:r>
              <a:rPr lang="en-GB" altLang="pl-PL" sz="1200" b="1" i="1" u="sng" dirty="0">
                <a:solidFill>
                  <a:schemeClr val="accent6"/>
                </a:solidFill>
              </a:rPr>
              <a:t>The merits of cold isoscalar beams</a:t>
            </a:r>
          </a:p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defRPr/>
            </a:pPr>
            <a:endParaRPr lang="en-GB" altLang="pl-PL" sz="1200" b="1" i="1" dirty="0">
              <a:solidFill>
                <a:schemeClr val="tx1"/>
              </a:solidFill>
            </a:endParaRP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200" i="1" dirty="0">
                <a:solidFill>
                  <a:srgbClr val="FF0000"/>
                </a:solidFill>
              </a:rPr>
              <a:t>higher precision </a:t>
            </a:r>
            <a:r>
              <a:rPr lang="en-GB" altLang="pl-PL" sz="1200" i="1" dirty="0">
                <a:solidFill>
                  <a:schemeClr val="tx1"/>
                </a:solidFill>
              </a:rPr>
              <a:t>in measuring </a:t>
            </a:r>
            <a:r>
              <a:rPr lang="en-GB" altLang="pl-PL" sz="1200" i="1" dirty="0">
                <a:solidFill>
                  <a:srgbClr val="FF0000"/>
                </a:solidFill>
              </a:rPr>
              <a:t>SM parameters</a:t>
            </a:r>
            <a:r>
              <a:rPr lang="en-GB" altLang="pl-PL" sz="1200" i="1" dirty="0">
                <a:solidFill>
                  <a:schemeClr val="tx1"/>
                </a:solidFill>
              </a:rPr>
              <a:t> (M</a:t>
            </a:r>
            <a:r>
              <a:rPr lang="en-GB" altLang="pl-PL" sz="1200" i="1" baseline="-25000" dirty="0">
                <a:solidFill>
                  <a:schemeClr val="tx1"/>
                </a:solidFill>
              </a:rPr>
              <a:t>W, </a:t>
            </a:r>
            <a:r>
              <a:rPr lang="en-GB" altLang="pl-PL" sz="1200" i="1" dirty="0">
                <a:solidFill>
                  <a:schemeClr val="tx1"/>
                </a:solidFill>
              </a:rPr>
              <a:t>sin</a:t>
            </a:r>
            <a:r>
              <a:rPr lang="en-GB" altLang="pl-PL" sz="1200" i="1" baseline="30000" dirty="0">
                <a:solidFill>
                  <a:schemeClr val="tx1"/>
                </a:solidFill>
              </a:rPr>
              <a:t>2</a:t>
            </a:r>
            <a:r>
              <a:rPr lang="en-GB" altLang="pl-PL" sz="1200" i="1" dirty="0">
                <a:solidFill>
                  <a:schemeClr val="tx1"/>
                </a:solidFill>
                <a:latin typeface="Symbol" pitchFamily="2" charset="2"/>
              </a:rPr>
              <a:t>q</a:t>
            </a:r>
            <a:r>
              <a:rPr lang="en-GB" altLang="pl-PL" sz="1200" i="1" baseline="-25000" dirty="0">
                <a:solidFill>
                  <a:schemeClr val="tx1"/>
                </a:solidFill>
              </a:rPr>
              <a:t>W,</a:t>
            </a:r>
            <a:r>
              <a:rPr lang="en-GB" altLang="pl-PL" sz="1200" i="1" dirty="0">
                <a:solidFill>
                  <a:schemeClr val="tx1"/>
                </a:solidFill>
              </a:rPr>
              <a:t> …) in CaCa than in pp collisions,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200" i="1" dirty="0">
                <a:solidFill>
                  <a:schemeClr val="tx1"/>
                </a:solidFill>
              </a:rPr>
              <a:t>Possible unique access to </a:t>
            </a:r>
            <a:r>
              <a:rPr lang="en-GB" altLang="pl-PL" sz="1200" i="1" dirty="0">
                <a:solidFill>
                  <a:srgbClr val="FF0000"/>
                </a:solidFill>
              </a:rPr>
              <a:t>exclusive Higgs boson production </a:t>
            </a:r>
            <a:r>
              <a:rPr lang="en-GB" altLang="pl-PL" sz="1200" i="1" dirty="0">
                <a:solidFill>
                  <a:schemeClr val="tx1"/>
                </a:solidFill>
              </a:rPr>
              <a:t>in photon–photon collisions,  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200" i="1" dirty="0">
                <a:solidFill>
                  <a:srgbClr val="FF0000"/>
                </a:solidFill>
              </a:rPr>
              <a:t>Lower pileup background </a:t>
            </a:r>
            <a:r>
              <a:rPr lang="en-GB" altLang="pl-PL" sz="1200" i="1" dirty="0">
                <a:solidFill>
                  <a:schemeClr val="tx1"/>
                </a:solidFill>
              </a:rPr>
              <a:t>at equivalent nucleon-nucleon (partonic) luminosity,</a:t>
            </a:r>
          </a:p>
          <a:p>
            <a:pPr marL="285750" indent="-285750"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pl-PL" sz="1200" i="1" dirty="0">
                <a:solidFill>
                  <a:schemeClr val="tx1"/>
                </a:solidFill>
              </a:rPr>
              <a:t>New research opportunities for the </a:t>
            </a:r>
            <a:r>
              <a:rPr lang="en-GB" altLang="pl-PL" sz="1200" i="1" dirty="0">
                <a:solidFill>
                  <a:srgbClr val="FF0000"/>
                </a:solidFill>
              </a:rPr>
              <a:t>EW symmetry breaking sector</a:t>
            </a:r>
            <a:r>
              <a:rPr lang="en-GB" altLang="pl-PL" sz="1200" i="1" dirty="0">
                <a:solidFill>
                  <a:schemeClr val="tx1"/>
                </a:solidFill>
              </a:rPr>
              <a:t>.  </a:t>
            </a:r>
          </a:p>
        </p:txBody>
      </p:sp>
      <p:sp>
        <p:nvSpPr>
          <p:cNvPr id="38" name="Rectangle 1">
            <a:extLst>
              <a:ext uri="{FF2B5EF4-FFF2-40B4-BE49-F238E27FC236}">
                <a16:creationId xmlns:a16="http://schemas.microsoft.com/office/drawing/2014/main" id="{EDAB12E7-3128-3441-B1AE-AD8EBC0E3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496" y="4046561"/>
            <a:ext cx="1643752" cy="6550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defRPr sz="20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n-GB" altLang="pl-PL" sz="1000" b="1" i="1" dirty="0">
                <a:solidFill>
                  <a:schemeClr val="accent2"/>
                </a:solidFill>
                <a:latin typeface="+mn-lt"/>
              </a:rPr>
              <a:t>HL-LHC </a:t>
            </a:r>
            <a:r>
              <a:rPr lang="en-GB" altLang="pl-PL" sz="1000" b="1" i="1" dirty="0">
                <a:solidFill>
                  <a:schemeClr val="tx1"/>
                </a:solidFill>
                <a:latin typeface="+mn-lt"/>
              </a:rPr>
              <a:t>– </a:t>
            </a:r>
            <a:r>
              <a:rPr lang="en-GB" altLang="pl-PL" sz="1000" i="1" dirty="0">
                <a:solidFill>
                  <a:schemeClr val="tx1"/>
                </a:solidFill>
                <a:latin typeface="Symbol" pitchFamily="2" charset="2"/>
              </a:rPr>
              <a:t>b</a:t>
            </a:r>
            <a:r>
              <a:rPr lang="en-GB" altLang="pl-PL" sz="1000" i="1" dirty="0">
                <a:solidFill>
                  <a:schemeClr val="tx1"/>
                </a:solidFill>
                <a:latin typeface="+mn-lt"/>
              </a:rPr>
              <a:t>* reduction by  a factor of  3.7 (new inner triplet)</a:t>
            </a:r>
          </a:p>
        </p:txBody>
      </p:sp>
      <p:sp>
        <p:nvSpPr>
          <p:cNvPr id="39" name="Inhaltsplatzhalter 4">
            <a:extLst>
              <a:ext uri="{FF2B5EF4-FFF2-40B4-BE49-F238E27FC236}">
                <a16:creationId xmlns:a16="http://schemas.microsoft.com/office/drawing/2014/main" id="{2402A86B-1B89-AC48-8EF0-B6E8622F7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9348" y="4648921"/>
            <a:ext cx="2904795" cy="4527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msgothic" charset="0"/>
              </a:defRPr>
            </a:lvl1pPr>
            <a:lvl2pPr marL="742950" indent="-285750">
              <a:lnSpc>
                <a:spcPct val="12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2pPr>
            <a:lvl3pPr marL="1143000" indent="-228600">
              <a:lnSpc>
                <a:spcPct val="12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3pPr>
            <a:lvl4pPr marL="16002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4pPr>
            <a:lvl5pPr marL="2057400" indent="-228600">
              <a:lnSpc>
                <a:spcPct val="12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2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gothic" charset="0"/>
                <a:cs typeface="msgothic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pl-PL" sz="800" i="1" dirty="0">
                <a:solidFill>
                  <a:srgbClr val="FF0000"/>
                </a:solidFill>
              </a:rPr>
              <a:t> </a:t>
            </a:r>
            <a:r>
              <a:rPr lang="en-GB" altLang="pl-PL" sz="800" b="1" i="1" dirty="0">
                <a:solidFill>
                  <a:srgbClr val="FF0000"/>
                </a:solidFill>
              </a:rPr>
              <a:t>If necessary: </a:t>
            </a:r>
            <a:r>
              <a:rPr lang="en-GB" altLang="pl-PL" sz="800" i="1" dirty="0">
                <a:solidFill>
                  <a:schemeClr val="tx1"/>
                </a:solidFill>
              </a:rPr>
              <a:t>add </a:t>
            </a:r>
            <a:r>
              <a:rPr lang="en-GB" altLang="pl-PL" sz="800" i="1" dirty="0"/>
              <a:t>optical stochastic cooling time for the Ca beam at the LHC top energy  t</a:t>
            </a:r>
            <a:r>
              <a:rPr lang="en-GB" altLang="pl-PL" sz="800" i="1" baseline="-25000" dirty="0"/>
              <a:t>cool</a:t>
            </a:r>
            <a:r>
              <a:rPr lang="en-GB" altLang="pl-PL" sz="800" i="1" dirty="0"/>
              <a:t> ~1.5 hours </a:t>
            </a:r>
            <a:r>
              <a:rPr lang="en-GB" altLang="pl-PL" sz="800" b="1" i="1" dirty="0">
                <a:solidFill>
                  <a:schemeClr val="accent6"/>
                </a:solidFill>
              </a:rPr>
              <a:t>(V. Lebedev)</a:t>
            </a:r>
          </a:p>
          <a:p>
            <a:pPr>
              <a:buFont typeface="Arial" panose="020B0604020202020204" pitchFamily="34" charset="0"/>
              <a:buNone/>
            </a:pPr>
            <a:endParaRPr lang="en-GB" altLang="pl-PL" sz="1600" dirty="0"/>
          </a:p>
          <a:p>
            <a:endParaRPr lang="en-GB" altLang="pl-PL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89EC9A-CC50-8241-BE2F-DB970CA80D3A}"/>
              </a:ext>
            </a:extLst>
          </p:cNvPr>
          <p:cNvCxnSpPr/>
          <p:nvPr/>
        </p:nvCxnSpPr>
        <p:spPr bwMode="auto">
          <a:xfrm>
            <a:off x="2227196" y="1184082"/>
            <a:ext cx="10800" cy="3883054"/>
          </a:xfrm>
          <a:prstGeom prst="line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0216793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msgothic"/>
      </a:majorFont>
      <a:minorFont>
        <a:latin typeface="Arial"/>
        <a:ea typeface="ＭＳ Ｐゴシック"/>
        <a:cs typeface="msgothic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2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rgbClr val="00CC99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2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rgbClr val="00CC99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37150</TotalTime>
  <Words>2336</Words>
  <Application>Microsoft Macintosh PowerPoint</Application>
  <PresentationFormat>On-screen Show (16:9)</PresentationFormat>
  <Paragraphs>282</Paragraphs>
  <Slides>32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Helvetica Neue Light</vt:lpstr>
      <vt:lpstr>Symbol</vt:lpstr>
      <vt:lpstr>Times New Roman</vt:lpstr>
      <vt:lpstr>Wingdings</vt:lpstr>
      <vt:lpstr>Blank Presentation</vt:lpstr>
      <vt:lpstr>Gamma Factory New research opportunities for  CERN                                       JENAS EoI, 16.07.2020 </vt:lpstr>
      <vt:lpstr>“Gamma Factory” proposal and studies</vt:lpstr>
      <vt:lpstr>Gamma Factory: novel use of existing CERN’s storage rings    </vt:lpstr>
      <vt:lpstr>Principal Gamma Factory research tools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Technical Proof of Principle </vt:lpstr>
      <vt:lpstr>Mitigation strategies: 1. Dispersion suppressor collimator (TCLD) 2. Crystal collimation  3. Laser collimation</vt:lpstr>
      <vt:lpstr>Fabry-Pérot resonator</vt:lpstr>
      <vt:lpstr>PowerPoint Presentation</vt:lpstr>
      <vt:lpstr>PowerPoint Presentation</vt:lpstr>
      <vt:lpstr>The purpose of the GF SPS PoP experiment </vt:lpstr>
      <vt:lpstr>Very recent technical developments: new TT2 stripper system</vt:lpstr>
      <vt:lpstr>Very recent technical developments: Beam orbit and beam momentum stability tests at the SPS </vt:lpstr>
      <vt:lpstr>Very recent technical developments:  final design of the GF optical system </vt:lpstr>
      <vt:lpstr>PowerPoint Presentation</vt:lpstr>
      <vt:lpstr>Opening new possibilities</vt:lpstr>
      <vt:lpstr>GF papers published since JENAS EoI submission (2020)</vt:lpstr>
      <vt:lpstr>PowerPoint Presentation</vt:lpstr>
      <vt:lpstr>Visions for the future requirements  for physics research  </vt:lpstr>
      <vt:lpstr>Four  examples </vt:lpstr>
      <vt:lpstr>PowerPoint Presentation</vt:lpstr>
      <vt:lpstr> Astrophysics: Dark matter searches  </vt:lpstr>
      <vt:lpstr> Atomic physics: muonium  </vt:lpstr>
      <vt:lpstr>PowerPoint Presentation</vt:lpstr>
      <vt:lpstr>Conclusions </vt:lpstr>
      <vt:lpstr>A potential place of the Gamma Factory (GF) in the future CERN research programme </vt:lpstr>
      <vt:lpstr>Concepts and tools </vt:lpstr>
      <vt:lpstr>A vision of the LHC operation mode  in in the post-HL-LHC phase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HARP-CDP or The irresistible Power of Truth</dc:title>
  <cp:lastModifiedBy>Mieczyslaw Witold Krasny</cp:lastModifiedBy>
  <cp:revision>1396</cp:revision>
  <cp:lastPrinted>2022-01-25T10:46:37Z</cp:lastPrinted>
  <dcterms:modified xsi:type="dcterms:W3CDTF">2022-05-04T06:40:31Z</dcterms:modified>
</cp:coreProperties>
</file>