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AFE07-CDAE-4106-8A9A-049EE7AD87F6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2EA2D-059D-4214-9E2D-696CCDC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88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1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alt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08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55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alt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8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7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88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" y="0"/>
            <a:ext cx="12183317" cy="686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40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8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9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5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3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8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F9471-C7AD-4016-8749-195F0D40AEE9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4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7034" y="2459421"/>
            <a:ext cx="50449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Infrastructures for Fundamental science from the </a:t>
            </a:r>
            <a:r>
              <a:rPr lang="en-US" sz="2800" b="1" dirty="0" smtClean="0"/>
              <a:t>EU </a:t>
            </a:r>
            <a:r>
              <a:rPr lang="en-US" sz="2800" b="1" dirty="0"/>
              <a:t>perspective</a:t>
            </a:r>
            <a:endParaRPr lang="en-IE" sz="2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977352" y="5118541"/>
            <a:ext cx="4046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/>
              <a:t>Patricia Postigo McLaughlin</a:t>
            </a:r>
          </a:p>
          <a:p>
            <a:r>
              <a:rPr lang="fr-BE" b="1" dirty="0" smtClean="0"/>
              <a:t>Research Infrastructures</a:t>
            </a:r>
          </a:p>
          <a:p>
            <a:r>
              <a:rPr lang="fr-BE" b="1" dirty="0" smtClean="0"/>
              <a:t>European Commission</a:t>
            </a:r>
            <a:endParaRPr lang="fr-BE" b="1" dirty="0"/>
          </a:p>
        </p:txBody>
      </p:sp>
      <p:sp>
        <p:nvSpPr>
          <p:cNvPr id="5" name="Rectangle 4"/>
          <p:cNvSpPr/>
          <p:nvPr/>
        </p:nvSpPr>
        <p:spPr>
          <a:xfrm>
            <a:off x="1433877" y="5771284"/>
            <a:ext cx="1441420" cy="541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GB" b="1" dirty="0">
                <a:solidFill>
                  <a:srgbClr val="1B3B51"/>
                </a:solidFill>
                <a:latin typeface="EC Square Sans Pro" panose="020B0506040000020004" pitchFamily="34" charset="0"/>
              </a:rPr>
              <a:t>5</a:t>
            </a:r>
            <a:r>
              <a:rPr lang="en-GB" b="1" dirty="0" smtClean="0">
                <a:solidFill>
                  <a:srgbClr val="1B3B51"/>
                </a:solidFill>
                <a:latin typeface="EC Square Sans Pro" panose="020B0506040000020004" pitchFamily="34" charset="0"/>
              </a:rPr>
              <a:t> </a:t>
            </a:r>
            <a:r>
              <a:rPr lang="en-GB" b="1" dirty="0" smtClean="0">
                <a:solidFill>
                  <a:srgbClr val="1B3B51"/>
                </a:solidFill>
                <a:latin typeface="EC Square Sans Pro" panose="020B0506040000020004" pitchFamily="34" charset="0"/>
              </a:rPr>
              <a:t>May 2022</a:t>
            </a:r>
            <a:endParaRPr lang="en-GB" b="1" dirty="0">
              <a:solidFill>
                <a:srgbClr val="1B3B51"/>
              </a:solidFill>
              <a:latin typeface="EC Square Sans Pro" panose="020B0506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9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70721" y="217388"/>
            <a:ext cx="11221279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 smtClean="0"/>
              <a:t>How the EU supports fundamental science</a:t>
            </a:r>
            <a:br>
              <a:rPr lang="en-GB" altLang="en-US" b="1" dirty="0" smtClean="0"/>
            </a:br>
            <a:endParaRPr lang="en-GB" altLang="en-US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70858" y="1793965"/>
            <a:ext cx="10580914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The European Union’s research framework programme does not have thematic programmes in fundamental science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The programmes that fund fundamental science are grouped in the ‘excellence’ pillar of the programme:</a:t>
            </a:r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ERC</a:t>
            </a:r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MSCA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Research Infrastructures</a:t>
            </a:r>
          </a:p>
          <a:p>
            <a:pPr marL="857250" lvl="2" indent="0"/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857250" lvl="2" indent="0"/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These three programmes, combined, offer 25 billion euro of funding for the period 2021-27</a:t>
            </a:r>
          </a:p>
          <a:p>
            <a:pPr marL="0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2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70721" y="217388"/>
            <a:ext cx="11221279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 smtClean="0"/>
              <a:t>What is the EU research infrastructures programme</a:t>
            </a:r>
            <a:endParaRPr lang="en-GB" altLang="en-US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70858" y="1793965"/>
            <a:ext cx="10580914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US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A part of the general European Union’s Research Framework </a:t>
            </a:r>
            <a:r>
              <a:rPr lang="en-US" altLang="en-US" sz="28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Programme</a:t>
            </a:r>
            <a:endParaRPr lang="en-US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+mj-lt"/>
              </a:rPr>
              <a:t>FP1</a:t>
            </a:r>
            <a:r>
              <a:rPr lang="en-US" sz="2800" dirty="0">
                <a:latin typeface="+mj-lt"/>
              </a:rPr>
              <a:t> (1984 -1987) </a:t>
            </a:r>
            <a:r>
              <a:rPr lang="en-US" sz="2800" dirty="0" smtClean="0">
                <a:latin typeface="+mj-lt"/>
              </a:rPr>
              <a:t>€ 3.75b. FP9 (HE, 2021-2027</a:t>
            </a:r>
            <a:r>
              <a:rPr lang="en-US" sz="2800" dirty="0">
                <a:latin typeface="+mj-lt"/>
              </a:rPr>
              <a:t>) </a:t>
            </a:r>
            <a:r>
              <a:rPr lang="en-US" sz="2800" dirty="0">
                <a:latin typeface="+mj-lt"/>
              </a:rPr>
              <a:t>€ </a:t>
            </a:r>
            <a:r>
              <a:rPr lang="en-US" sz="2800" dirty="0">
                <a:latin typeface="+mj-lt"/>
              </a:rPr>
              <a:t>9</a:t>
            </a:r>
            <a:r>
              <a:rPr lang="en-US" sz="2800" dirty="0" smtClean="0">
                <a:latin typeface="+mj-lt"/>
              </a:rPr>
              <a:t>5b </a:t>
            </a:r>
            <a:endParaRPr lang="en-US" sz="2800" dirty="0">
              <a:latin typeface="+mj-lt"/>
            </a:endParaRP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sz="2800" dirty="0">
                <a:latin typeface="+mj-lt"/>
              </a:rPr>
              <a:t>The budget of the RI part is </a:t>
            </a:r>
            <a:r>
              <a:rPr lang="en-GB" sz="2800" dirty="0" smtClean="0">
                <a:latin typeface="+mj-lt"/>
              </a:rPr>
              <a:t>2.4 billion</a:t>
            </a:r>
            <a:r>
              <a:rPr lang="en-GB" sz="2800" dirty="0">
                <a:latin typeface="+mj-lt"/>
              </a:rPr>
              <a:t>. </a:t>
            </a:r>
            <a:endParaRPr lang="en-GB" altLang="en-US" sz="24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The RI programme invests money in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Transnational access (already in FP2, 1988)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Defining a joint roadmap (since 2006) of new RIs / upgrades / ERICs (ERIC regulation 2009)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Communities / networks / tech roadmaps / innovation</a:t>
            </a:r>
          </a:p>
          <a:p>
            <a:pPr marL="857250" lvl="2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15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70721" y="217388"/>
            <a:ext cx="11221279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 smtClean="0"/>
              <a:t>How the </a:t>
            </a:r>
            <a:r>
              <a:rPr lang="en-GB" altLang="en-US" b="1" dirty="0" smtClean="0"/>
              <a:t>RI programme </a:t>
            </a:r>
            <a:r>
              <a:rPr lang="en-GB" altLang="en-US" b="1" dirty="0" smtClean="0"/>
              <a:t>has supported </a:t>
            </a:r>
            <a:r>
              <a:rPr lang="en-GB" altLang="en-US" b="1" dirty="0" smtClean="0"/>
              <a:t>fundamental physics</a:t>
            </a:r>
            <a:endParaRPr lang="en-GB" alt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783771" y="2037806"/>
            <a:ext cx="1076379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dirty="0" smtClean="0">
                <a:solidFill>
                  <a:schemeClr val="tx1">
                    <a:lumMod val="75000"/>
                  </a:schemeClr>
                </a:solidFill>
              </a:rPr>
              <a:t>Particle 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altLang="en-US" dirty="0" smtClean="0">
                <a:solidFill>
                  <a:schemeClr val="tx1">
                    <a:lumMod val="75000"/>
                  </a:schemeClr>
                </a:solidFill>
              </a:rPr>
              <a:t>Accelerators: CARE (2004-2008), TIARA (2011-2014), EUCARD2 (2013-2017), EUCARD2 (2013-2017), ARIES (2017-2021), I-FAST (2021-2025)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altLang="en-US" dirty="0" smtClean="0">
                <a:solidFill>
                  <a:schemeClr val="tx1">
                    <a:lumMod val="75000"/>
                  </a:schemeClr>
                </a:solidFill>
              </a:rPr>
              <a:t>Detectors at accelerators: AIDA (2011-2015), AIDA2020 (2015-2020), </a:t>
            </a:r>
            <a:r>
              <a:rPr lang="en-GB" altLang="en-US" dirty="0" err="1" smtClean="0">
                <a:solidFill>
                  <a:schemeClr val="tx1">
                    <a:lumMod val="75000"/>
                  </a:schemeClr>
                </a:solidFill>
              </a:rPr>
              <a:t>AIDAInnova</a:t>
            </a:r>
            <a:r>
              <a:rPr lang="en-GB" altLang="en-US" dirty="0" smtClean="0">
                <a:solidFill>
                  <a:schemeClr val="tx1">
                    <a:lumMod val="75000"/>
                  </a:schemeClr>
                </a:solidFill>
              </a:rPr>
              <a:t> (2021-2025)</a:t>
            </a:r>
            <a:endParaRPr lang="en-GB" altLang="en-US" dirty="0">
              <a:solidFill>
                <a:schemeClr val="tx1">
                  <a:lumMod val="75000"/>
                </a:schemeClr>
              </a:solidFill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dirty="0" smtClean="0">
                <a:solidFill>
                  <a:schemeClr val="tx1">
                    <a:lumMod val="75000"/>
                  </a:schemeClr>
                </a:solidFill>
              </a:rPr>
              <a:t>Nuclear 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ENSAR (2010-2014), ENSAR2 (2016-2021)</a:t>
            </a:r>
          </a:p>
          <a:p>
            <a:pPr marL="1273175" lvl="2" indent="-358775">
              <a:buFont typeface="Wingdings" panose="05000000000000000000" pitchFamily="2" charset="2"/>
              <a:buChar char="Ø"/>
            </a:pPr>
            <a:r>
              <a:rPr lang="en-GB" i="1" dirty="0" smtClean="0">
                <a:solidFill>
                  <a:srgbClr val="FF0000"/>
                </a:solidFill>
              </a:rPr>
              <a:t>In 2021-2024 EURO-LABS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dirty="0" smtClean="0">
                <a:solidFill>
                  <a:schemeClr val="tx1">
                    <a:lumMod val="75000"/>
                  </a:schemeClr>
                </a:solidFill>
              </a:rPr>
              <a:t>Astrophysics</a:t>
            </a:r>
            <a:endParaRPr lang="en-GB" altLang="en-US" dirty="0">
              <a:solidFill>
                <a:schemeClr val="tx1">
                  <a:lumMod val="75000"/>
                </a:schemeClr>
              </a:solidFill>
            </a:endParaRP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Optical: OPTICON (2000-2005, 2004-2008, 2009-2012, 2013-2016, 2017-2021)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Radio: RADIONET (2000-2004, 2004-2008, 2009-2012, 2012-2015, 2017-2020)</a:t>
            </a:r>
          </a:p>
          <a:p>
            <a:pPr marL="1273175" lvl="2" indent="-358775">
              <a:buFont typeface="Wingdings" panose="05000000000000000000" pitchFamily="2" charset="2"/>
              <a:buChar char="Ø"/>
            </a:pPr>
            <a:r>
              <a:rPr lang="en-GB" i="1" dirty="0" smtClean="0">
                <a:solidFill>
                  <a:srgbClr val="FF0000"/>
                </a:solidFill>
              </a:rPr>
              <a:t>In 2021-2024 OPTICON RADIONET pilot</a:t>
            </a:r>
            <a:endParaRPr lang="en-GB" i="1" dirty="0">
              <a:solidFill>
                <a:srgbClr val="FF0000"/>
              </a:solidFill>
            </a:endParaRP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Planetary: EUROPLANET (2005-2008, 2009-12, 2015-2019, 2020-2024)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Solar: PRE-EST (2017-2022, </a:t>
            </a:r>
            <a:r>
              <a:rPr lang="en-GB" sz="1000" i="1" dirty="0" smtClean="0">
                <a:solidFill>
                  <a:schemeClr val="tx1">
                    <a:lumMod val="75000"/>
                  </a:schemeClr>
                </a:solidFill>
              </a:rPr>
              <a:t>not an IA but a PP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)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pPr marL="815975" lvl="1" indent="-358775"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3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70721" y="217388"/>
            <a:ext cx="11221279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 smtClean="0"/>
              <a:t>Recent changes in the EU RI programme</a:t>
            </a:r>
            <a:br>
              <a:rPr lang="en-GB" altLang="en-US" b="1" dirty="0" smtClean="0"/>
            </a:br>
            <a:endParaRPr lang="en-GB" altLang="en-US" b="1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70858" y="1793965"/>
            <a:ext cx="1058091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Conceptual </a:t>
            </a: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changes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New programme HE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Green deal, digital transition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The problem of TNA and communities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The sustainability of the ESFRI landscape</a:t>
            </a:r>
          </a:p>
          <a:p>
            <a:pPr marL="0" indent="0"/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Implementation changes: delegation of programme implementation to Research Executive Agency REA</a:t>
            </a:r>
          </a:p>
          <a:p>
            <a:pPr marL="0" indent="0"/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Re-launch of ERA - opportunities</a:t>
            </a:r>
            <a:endParaRPr lang="en-GB" altLang="en-US" sz="24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endParaRPr lang="en-GB" altLang="en-US" sz="2800" dirty="0" smtClean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857250" lvl="2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82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Widescreen</PresentationFormat>
  <Paragraphs>49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EC Square Sans Pro</vt:lpstr>
      <vt:lpstr>Wingdings</vt:lpstr>
      <vt:lpstr>Office Theme</vt:lpstr>
      <vt:lpstr>PowerPoint Presentation</vt:lpstr>
      <vt:lpstr>How the EU supports fundamental science </vt:lpstr>
      <vt:lpstr>What is the EU research infrastructures programme</vt:lpstr>
      <vt:lpstr>How the RI programme has supported fundamental physics</vt:lpstr>
      <vt:lpstr>Recent changes in the EU RI programme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POSTIGO MCLAUGHLIN Patricia (RTD)</dc:creator>
  <cp:lastModifiedBy>POSTIGO MCLAUGHLIN Patricia (RTD)</cp:lastModifiedBy>
  <cp:revision>1</cp:revision>
  <dcterms:created xsi:type="dcterms:W3CDTF">2022-05-02T17:37:35Z</dcterms:created>
  <dcterms:modified xsi:type="dcterms:W3CDTF">2022-05-02T17:38:05Z</dcterms:modified>
</cp:coreProperties>
</file>