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3"/>
  </p:notesMasterIdLst>
  <p:sldIdLst>
    <p:sldId id="256" r:id="rId2"/>
    <p:sldId id="1710" r:id="rId3"/>
    <p:sldId id="1685" r:id="rId4"/>
    <p:sldId id="1665" r:id="rId5"/>
    <p:sldId id="1675" r:id="rId6"/>
    <p:sldId id="1680" r:id="rId7"/>
    <p:sldId id="1672" r:id="rId8"/>
    <p:sldId id="1686" r:id="rId9"/>
    <p:sldId id="1687" r:id="rId10"/>
    <p:sldId id="1694" r:id="rId11"/>
    <p:sldId id="1691" r:id="rId12"/>
    <p:sldId id="1688" r:id="rId13"/>
    <p:sldId id="1689" r:id="rId14"/>
    <p:sldId id="1692" r:id="rId15"/>
    <p:sldId id="1707" r:id="rId16"/>
    <p:sldId id="1696" r:id="rId17"/>
    <p:sldId id="1638" r:id="rId18"/>
    <p:sldId id="1639" r:id="rId19"/>
    <p:sldId id="1704" r:id="rId20"/>
    <p:sldId id="1651" r:id="rId21"/>
    <p:sldId id="1643" r:id="rId22"/>
    <p:sldId id="1646" r:id="rId23"/>
    <p:sldId id="1647" r:id="rId24"/>
    <p:sldId id="1706" r:id="rId25"/>
    <p:sldId id="1652" r:id="rId26"/>
    <p:sldId id="1699" r:id="rId27"/>
    <p:sldId id="1653" r:id="rId28"/>
    <p:sldId id="1701" r:id="rId29"/>
    <p:sldId id="1702" r:id="rId30"/>
    <p:sldId id="1709" r:id="rId31"/>
    <p:sldId id="1684" r:id="rId32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94089"/>
    <a:srgbClr val="006892"/>
    <a:srgbClr val="2BA1AF"/>
    <a:srgbClr val="5A5E93"/>
    <a:srgbClr val="007FBE"/>
    <a:srgbClr val="6D728E"/>
    <a:srgbClr val="954ECA"/>
    <a:srgbClr val="0087C4"/>
    <a:srgbClr val="008DCC"/>
    <a:srgbClr val="0091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54" autoAdjust="0"/>
    <p:restoredTop sz="93741" autoAdjust="0"/>
  </p:normalViewPr>
  <p:slideViewPr>
    <p:cSldViewPr snapToGrid="0" snapToObjects="1">
      <p:cViewPr>
        <p:scale>
          <a:sx n="101" d="100"/>
          <a:sy n="101" d="100"/>
        </p:scale>
        <p:origin x="184" y="4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4C7E67-6D30-B842-A5CE-A73259EE373B}" type="datetimeFigureOut">
              <a:rPr lang="en-GB" smtClean="0"/>
              <a:t>04/05/2022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9BE077-0D92-6C41-AAA5-382B80746D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89326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>
              <a:effectLst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9BE077-0D92-6C41-AAA5-382B80746D7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94746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5085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9BE077-0D92-6C41-AAA5-382B80746D7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217637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9BE077-0D92-6C41-AAA5-382B80746D7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5959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328731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39491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8BF2F3-6623-4EC0-9B6A-1DBD0789B98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55418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8BF2F3-6623-4EC0-9B6A-1DBD0789B98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92853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8BF2F3-6623-4EC0-9B6A-1DBD0789B98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13638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9BE077-0D92-6C41-AAA5-382B80746D7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582104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8BF2F3-6623-4EC0-9B6A-1DBD0789B98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0328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9BE077-0D92-6C41-AAA5-382B80746D7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42346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8BF2F3-6623-4EC0-9B6A-1DBD0789B98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43360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8BF2F3-6623-4EC0-9B6A-1DBD0789B98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26694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8BF2F3-6623-4EC0-9B6A-1DBD0789B98C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90499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9BE077-0D92-6C41-AAA5-382B80746D7E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745649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8BF2F3-6623-4EC0-9B6A-1DBD0789B98C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25708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8BF2F3-6623-4EC0-9B6A-1DBD0789B98C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30763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9BE077-0D92-6C41-AAA5-382B80746D7E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632138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23288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9BE077-0D92-6C41-AAA5-382B80746D7E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218404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9BE077-0D92-6C41-AAA5-382B80746D7E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78647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9BE077-0D92-6C41-AAA5-382B80746D7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64451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1DDB63-C943-4771-A766-4EE832F1403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5507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>
              <a:effectLst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9BE077-0D92-6C41-AAA5-382B80746D7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35867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9BE077-0D92-6C41-AAA5-382B80746D7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46206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9BE077-0D92-6C41-AAA5-382B80746D7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24715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9BE077-0D92-6C41-AAA5-382B80746D7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03818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9BE077-0D92-6C41-AAA5-382B80746D7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58748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330B62-1D85-67F3-DE87-B8B156D454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6F5074-85E6-409C-8E0A-180B244F07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9AF53B-D9FA-28C1-19A1-030D5F23AA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6 2022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8A4921-08EF-B53A-8CCC-59109D1AA5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 Capeans | JENAS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520699-D2DF-899D-62DB-7614FD777E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606D9-1424-D24D-8F08-847B0A6F25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71571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E258F2-768F-A389-E753-0267876713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DBD1BC2-7756-3C89-EC26-0824558DC2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D275CB-1C9E-299E-4466-67B1063B0A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6 2022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3F50B5-836F-EDA1-CB38-5BC3CEEF17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 Capeans | JENAS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AC1E4A-BE04-D291-8997-1362144B48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606D9-1424-D24D-8F08-847B0A6F25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9375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C6FC1AF-D56A-3C6A-AE13-8022D679444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1227DBA-BACA-CCBA-E013-99E47C200D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6F1E42-3CF7-21B6-5FD3-CDDF48ADC7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6 2022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ED7FB4-5A10-20CB-E406-4592663AF1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 Capeans | JENAS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FCDE18-2B94-9044-AE4F-07FDF4D341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606D9-1424-D24D-8F08-847B0A6F25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40615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6 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 Capeans | JENAS 2022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51340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6 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 Capeans | JENAS 2022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7061499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6 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 Capeans | JENAS 2022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34068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May 6 2022</a:t>
            </a:r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Mar Capeans | JENAS 2022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1812691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A6A6AA-599E-BF2D-3EAC-0670316A6A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7005F7-E8DE-10D5-AFC4-DF20E540EF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0252F0-C17E-782A-1BBB-5E056B7B64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72143" y="6356350"/>
            <a:ext cx="2743200" cy="365125"/>
          </a:xfrm>
        </p:spPr>
        <p:txBody>
          <a:bodyPr/>
          <a:lstStyle/>
          <a:p>
            <a:r>
              <a:rPr lang="de-CH"/>
              <a:t>May 6 2022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534F1F-B101-9559-77CB-C46E668AB4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 Capeans | JENAS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AE1853-1961-786A-14E1-947E224776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76657" y="6366329"/>
            <a:ext cx="2743200" cy="365125"/>
          </a:xfrm>
        </p:spPr>
        <p:txBody>
          <a:bodyPr/>
          <a:lstStyle/>
          <a:p>
            <a:fld id="{581606D9-1424-D24D-8F08-847B0A6F25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31437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6A02D6-9A55-F47E-0AD2-F70A682D95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60B453-345F-6515-D6F0-D91D71D93D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453B87-2500-9D4F-6699-951295F4C9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6 2022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645BF7-5BD7-434D-2E5B-28E3032954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 Capeans | JENAS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2DFDF5-EC94-8E72-EA3D-CE085DF2D9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606D9-1424-D24D-8F08-847B0A6F25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26730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CB6F9B-C137-37EA-7B1F-187786A4CB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FA56E4-A16A-60EE-B5F4-802B8EF4722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EE8D98C-EEDD-BB1D-3D31-51DFE50596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F9B03D-A978-A0D0-DEDC-447F335B44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6 2022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57B214-7C06-35E9-6258-63D4738784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 Capeans | JENAS 2022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52F75E-DBAE-E07B-C5B5-443F63AEAA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606D9-1424-D24D-8F08-847B0A6F25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57638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18BD35-57FB-9F5E-2E47-F05F8319B8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1FF5D6-F993-457C-78B1-B574FECCCE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C12B7E-D584-3660-AAE1-3FE3EC5BF4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8C02359-D08B-8BD1-DEBD-1E819F938E9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84D21DD-F935-1AB7-406A-C168FD274F2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FD8D498-131A-B6BF-6C28-7DECDC7CDE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6 2022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D1E3C75-66A0-D914-81A0-3A3E4BF17B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 Capeans | JENAS 2022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14CD384-9EF2-43B9-EF7E-4DF366000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606D9-1424-D24D-8F08-847B0A6F25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8215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93D93A-15A8-79F6-7048-499905F2A6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E541DEB-0647-8D79-68A0-30E9EE7228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6 2022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1401159-31AE-B402-7EF7-CD135473D5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 Capeans | JENAS 2022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C8457A-1309-FDCC-B728-E2F6A515E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606D9-1424-D24D-8F08-847B0A6F25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1415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69D9E36-7141-2EB8-98F7-078C13E757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6 2022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0EF4B2F-3A94-238B-ADDF-D83ACF614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 Capeans | JENAS 2022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EABD26-F898-9D74-6DF9-75869BB7E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606D9-1424-D24D-8F08-847B0A6F25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86227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8ACCC7-E09B-098D-A4FA-80FC944661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F9E8E6-CDE0-EAA6-B203-322D74EE8F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2B8E414-5107-17DA-50E7-95772DF5EB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22F0FF-6C62-5EBC-7660-483E1D22A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6 2022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24AFB3C-2F3D-1ECD-430F-68C10B1A86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 Capeans | JENAS 2022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DB2E7F-339E-C32D-641C-9B58E29D2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606D9-1424-D24D-8F08-847B0A6F25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4821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D29C80-F7C5-2C41-6D35-A44190C936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7D5E352-1207-2296-3FC9-2D8828CAB2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ABF111B-FC98-672C-FFF0-ADA8D52F76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14D0A-5CFC-75D7-D7BE-A6E315945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6 2022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ACCB45-B2FC-00DF-3E2C-235D4A8CCD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 Capeans | JENAS 2022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6CC1F1-17ED-FCA5-DDC8-3CF5AF6D6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606D9-1424-D24D-8F08-847B0A6F25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6778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5F95726-002E-6E77-69EA-CA5D51A7BD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B3CBC7-E10E-448A-6316-513782C8AC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EE0A18-B929-EC16-510D-4593C9D795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May 6 2022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1F8875-020C-A135-1FE0-013F0DDA0E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Mar Capeans | JENAS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0401CD-1B8E-534D-CFBA-23F4CE6914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1606D9-1424-D24D-8F08-847B0A6F25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7367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3" r:id="rId13"/>
    <p:sldLayoutId id="2147483664" r:id="rId14"/>
    <p:sldLayoutId id="2147483665" r:id="rId1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tif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4.tiff"/><Relationship Id="rId5" Type="http://schemas.openxmlformats.org/officeDocument/2006/relationships/image" Target="../media/image53.tiff"/><Relationship Id="rId4" Type="http://schemas.openxmlformats.org/officeDocument/2006/relationships/image" Target="../media/image5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8.png"/><Relationship Id="rId4" Type="http://schemas.openxmlformats.org/officeDocument/2006/relationships/image" Target="../media/image5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7" Type="http://schemas.openxmlformats.org/officeDocument/2006/relationships/image" Target="../media/image6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3.tiff"/><Relationship Id="rId5" Type="http://schemas.openxmlformats.org/officeDocument/2006/relationships/image" Target="../media/image62.jpeg"/><Relationship Id="rId4" Type="http://schemas.openxmlformats.org/officeDocument/2006/relationships/image" Target="../media/image6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hse.cern/environment-report-2019-2020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cds.cern.ch/record/2792531" TargetMode="Externa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jpeg"/><Relationship Id="rId3" Type="http://schemas.openxmlformats.org/officeDocument/2006/relationships/image" Target="../media/image67.png"/><Relationship Id="rId7" Type="http://schemas.openxmlformats.org/officeDocument/2006/relationships/image" Target="../media/image6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png"/><Relationship Id="rId5" Type="http://schemas.openxmlformats.org/officeDocument/2006/relationships/image" Target="../media/image68.jpeg"/><Relationship Id="rId4" Type="http://schemas.microsoft.com/office/2007/relationships/hdphoto" Target="../media/hdphoto2.wdp"/></Relationships>
</file>

<file path=ppt/slides/_rels/slide21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3" Type="http://schemas.openxmlformats.org/officeDocument/2006/relationships/image" Target="../media/image71.png"/><Relationship Id="rId7" Type="http://schemas.openxmlformats.org/officeDocument/2006/relationships/image" Target="../media/image7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5.xml"/><Relationship Id="rId6" Type="http://schemas.microsoft.com/office/2007/relationships/hdphoto" Target="../media/hdphoto3.wdp"/><Relationship Id="rId5" Type="http://schemas.openxmlformats.org/officeDocument/2006/relationships/image" Target="../media/image73.png"/><Relationship Id="rId4" Type="http://schemas.openxmlformats.org/officeDocument/2006/relationships/image" Target="../media/image72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75.jpe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2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19" Type="http://schemas.openxmlformats.org/officeDocument/2006/relationships/image" Target="../media/image76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77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.png"/><Relationship Id="rId11" Type="http://schemas.openxmlformats.org/officeDocument/2006/relationships/image" Target="../media/image78.jpeg"/><Relationship Id="rId5" Type="http://schemas.openxmlformats.org/officeDocument/2006/relationships/image" Target="../media/image2.png"/><Relationship Id="rId10" Type="http://schemas.openxmlformats.org/officeDocument/2006/relationships/image" Target="../media/image7.png"/><Relationship Id="rId4" Type="http://schemas.openxmlformats.org/officeDocument/2006/relationships/image" Target="../media/image1.png"/><Relationship Id="rId9" Type="http://schemas.openxmlformats.org/officeDocument/2006/relationships/image" Target="../media/image6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79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23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25.xml.rels><?xml version="1.0" encoding="UTF-8" standalone="yes"?>
<Relationships xmlns="http://schemas.openxmlformats.org/package/2006/relationships"><Relationship Id="rId8" Type="http://schemas.microsoft.com/office/2007/relationships/hdphoto" Target="../media/hdphoto5.wdp"/><Relationship Id="rId3" Type="http://schemas.openxmlformats.org/officeDocument/2006/relationships/image" Target="../media/image80.jpeg"/><Relationship Id="rId7" Type="http://schemas.openxmlformats.org/officeDocument/2006/relationships/image" Target="../media/image8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2.png"/><Relationship Id="rId5" Type="http://schemas.openxmlformats.org/officeDocument/2006/relationships/image" Target="../media/image59.png"/><Relationship Id="rId4" Type="http://schemas.openxmlformats.org/officeDocument/2006/relationships/image" Target="../media/image81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84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6.png"/><Relationship Id="rId5" Type="http://schemas.openxmlformats.org/officeDocument/2006/relationships/image" Target="../media/image59.png"/><Relationship Id="rId4" Type="http://schemas.microsoft.com/office/2007/relationships/hdphoto" Target="../media/hdphoto6.wdp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hyperlink" Target="https://home.cern/news/news/knowledge-sharing/launching-cern-innovation-programme-environmental-applications-cipea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26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svg"/><Relationship Id="rId13" Type="http://schemas.openxmlformats.org/officeDocument/2006/relationships/image" Target="../media/image97.png"/><Relationship Id="rId18" Type="http://schemas.openxmlformats.org/officeDocument/2006/relationships/image" Target="../media/image102.svg"/><Relationship Id="rId3" Type="http://schemas.openxmlformats.org/officeDocument/2006/relationships/image" Target="../media/image88.png"/><Relationship Id="rId21" Type="http://schemas.openxmlformats.org/officeDocument/2006/relationships/image" Target="../media/image21.png"/><Relationship Id="rId7" Type="http://schemas.openxmlformats.org/officeDocument/2006/relationships/image" Target="../media/image92.png"/><Relationship Id="rId12" Type="http://schemas.openxmlformats.org/officeDocument/2006/relationships/image" Target="../media/image96.svg"/><Relationship Id="rId17" Type="http://schemas.openxmlformats.org/officeDocument/2006/relationships/image" Target="../media/image101.png"/><Relationship Id="rId2" Type="http://schemas.openxmlformats.org/officeDocument/2006/relationships/notesSlide" Target="../notesSlides/notesSlide28.xml"/><Relationship Id="rId16" Type="http://schemas.openxmlformats.org/officeDocument/2006/relationships/image" Target="../media/image100.svg"/><Relationship Id="rId20" Type="http://schemas.openxmlformats.org/officeDocument/2006/relationships/image" Target="../media/image104.sv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1.svg"/><Relationship Id="rId11" Type="http://schemas.openxmlformats.org/officeDocument/2006/relationships/image" Target="../media/image95.png"/><Relationship Id="rId24" Type="http://schemas.openxmlformats.org/officeDocument/2006/relationships/image" Target="../media/image106.png"/><Relationship Id="rId5" Type="http://schemas.openxmlformats.org/officeDocument/2006/relationships/image" Target="../media/image90.png"/><Relationship Id="rId15" Type="http://schemas.openxmlformats.org/officeDocument/2006/relationships/image" Target="../media/image99.png"/><Relationship Id="rId23" Type="http://schemas.openxmlformats.org/officeDocument/2006/relationships/image" Target="../media/image105.png"/><Relationship Id="rId10" Type="http://schemas.openxmlformats.org/officeDocument/2006/relationships/image" Target="../media/image36.svg"/><Relationship Id="rId19" Type="http://schemas.openxmlformats.org/officeDocument/2006/relationships/image" Target="../media/image103.png"/><Relationship Id="rId4" Type="http://schemas.openxmlformats.org/officeDocument/2006/relationships/image" Target="../media/image89.svg"/><Relationship Id="rId9" Type="http://schemas.openxmlformats.org/officeDocument/2006/relationships/image" Target="../media/image94.png"/><Relationship Id="rId14" Type="http://schemas.openxmlformats.org/officeDocument/2006/relationships/image" Target="../media/image98.svg"/><Relationship Id="rId22" Type="http://schemas.openxmlformats.org/officeDocument/2006/relationships/image" Target="../media/image22.sv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sv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4.svg"/><Relationship Id="rId18" Type="http://schemas.openxmlformats.org/officeDocument/2006/relationships/image" Target="../media/image39.png"/><Relationship Id="rId3" Type="http://schemas.openxmlformats.org/officeDocument/2006/relationships/image" Target="../media/image24.png"/><Relationship Id="rId21" Type="http://schemas.openxmlformats.org/officeDocument/2006/relationships/image" Target="../media/image42.svg"/><Relationship Id="rId7" Type="http://schemas.openxmlformats.org/officeDocument/2006/relationships/image" Target="../media/image28.svg"/><Relationship Id="rId12" Type="http://schemas.openxmlformats.org/officeDocument/2006/relationships/image" Target="../media/image33.png"/><Relationship Id="rId17" Type="http://schemas.openxmlformats.org/officeDocument/2006/relationships/image" Target="../media/image38.sv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37.png"/><Relationship Id="rId20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11" Type="http://schemas.openxmlformats.org/officeDocument/2006/relationships/image" Target="../media/image32.svg"/><Relationship Id="rId5" Type="http://schemas.openxmlformats.org/officeDocument/2006/relationships/image" Target="../media/image26.svg"/><Relationship Id="rId15" Type="http://schemas.openxmlformats.org/officeDocument/2006/relationships/image" Target="../media/image36.svg"/><Relationship Id="rId23" Type="http://schemas.openxmlformats.org/officeDocument/2006/relationships/image" Target="../media/image44.svg"/><Relationship Id="rId10" Type="http://schemas.openxmlformats.org/officeDocument/2006/relationships/image" Target="../media/image31.png"/><Relationship Id="rId19" Type="http://schemas.openxmlformats.org/officeDocument/2006/relationships/image" Target="../media/image40.svg"/><Relationship Id="rId4" Type="http://schemas.openxmlformats.org/officeDocument/2006/relationships/image" Target="../media/image25.png"/><Relationship Id="rId9" Type="http://schemas.openxmlformats.org/officeDocument/2006/relationships/image" Target="../media/image30.svg"/><Relationship Id="rId14" Type="http://schemas.openxmlformats.org/officeDocument/2006/relationships/image" Target="../media/image35.png"/><Relationship Id="rId22" Type="http://schemas.openxmlformats.org/officeDocument/2006/relationships/image" Target="../media/image4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9209FB49-F250-B21C-ED29-7799D1A58FAD}"/>
              </a:ext>
            </a:extLst>
          </p:cNvPr>
          <p:cNvGrpSpPr>
            <a:grpSpLocks noChangeAspect="1"/>
          </p:cNvGrpSpPr>
          <p:nvPr/>
        </p:nvGrpSpPr>
        <p:grpSpPr>
          <a:xfrm>
            <a:off x="2839229" y="39680"/>
            <a:ext cx="6477002" cy="6744934"/>
            <a:chOff x="1517650" y="611188"/>
            <a:chExt cx="4413250" cy="4595812"/>
          </a:xfrm>
        </p:grpSpPr>
        <p:pic>
          <p:nvPicPr>
            <p:cNvPr id="6" name="Picture 100">
              <a:extLst>
                <a:ext uri="{FF2B5EF4-FFF2-40B4-BE49-F238E27FC236}">
                  <a16:creationId xmlns:a16="http://schemas.microsoft.com/office/drawing/2014/main" id="{D5AA33B5-DA8D-BA2A-45FE-031C987BE30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17650" y="611188"/>
              <a:ext cx="4413250" cy="45958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101">
              <a:extLst>
                <a:ext uri="{FF2B5EF4-FFF2-40B4-BE49-F238E27FC236}">
                  <a16:creationId xmlns:a16="http://schemas.microsoft.com/office/drawing/2014/main" id="{961664A0-4BFD-FCAD-B43E-8F854C24D93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52575" y="676275"/>
              <a:ext cx="4343400" cy="44799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102">
              <a:extLst>
                <a:ext uri="{FF2B5EF4-FFF2-40B4-BE49-F238E27FC236}">
                  <a16:creationId xmlns:a16="http://schemas.microsoft.com/office/drawing/2014/main" id="{DF7AFA3F-E802-1E4A-1182-379A3F013CE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01788" y="749300"/>
              <a:ext cx="4241800" cy="43338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103">
              <a:extLst>
                <a:ext uri="{FF2B5EF4-FFF2-40B4-BE49-F238E27FC236}">
                  <a16:creationId xmlns:a16="http://schemas.microsoft.com/office/drawing/2014/main" id="{4F6921B2-BAE9-3895-D51A-4C344FB15C5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55763" y="830263"/>
              <a:ext cx="4133850" cy="4181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104">
              <a:extLst>
                <a:ext uri="{FF2B5EF4-FFF2-40B4-BE49-F238E27FC236}">
                  <a16:creationId xmlns:a16="http://schemas.microsoft.com/office/drawing/2014/main" id="{F856E860-84DF-1D5E-E9CE-5AB222E9948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12913" y="908050"/>
              <a:ext cx="4021137" cy="40274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105">
              <a:extLst>
                <a:ext uri="{FF2B5EF4-FFF2-40B4-BE49-F238E27FC236}">
                  <a16:creationId xmlns:a16="http://schemas.microsoft.com/office/drawing/2014/main" id="{F31DA7F8-BA8F-AC71-051C-29A5523870A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73238" y="992188"/>
              <a:ext cx="3900487" cy="38703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106">
              <a:extLst>
                <a:ext uri="{FF2B5EF4-FFF2-40B4-BE49-F238E27FC236}">
                  <a16:creationId xmlns:a16="http://schemas.microsoft.com/office/drawing/2014/main" id="{B45D1DD6-D4BF-D7F3-C176-CF1137A2E78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150" y="1073150"/>
              <a:ext cx="3775075" cy="3708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107">
              <a:extLst>
                <a:ext uri="{FF2B5EF4-FFF2-40B4-BE49-F238E27FC236}">
                  <a16:creationId xmlns:a16="http://schemas.microsoft.com/office/drawing/2014/main" id="{4E195804-6496-450B-DADE-D96D7A220DE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01825" y="1154113"/>
              <a:ext cx="3644900" cy="3546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108">
              <a:extLst>
                <a:ext uri="{FF2B5EF4-FFF2-40B4-BE49-F238E27FC236}">
                  <a16:creationId xmlns:a16="http://schemas.microsoft.com/office/drawing/2014/main" id="{BE636EB0-BC66-76F6-FAF7-A82D7DFD4D2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68500" y="1241425"/>
              <a:ext cx="3509963" cy="33813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109">
              <a:extLst>
                <a:ext uri="{FF2B5EF4-FFF2-40B4-BE49-F238E27FC236}">
                  <a16:creationId xmlns:a16="http://schemas.microsoft.com/office/drawing/2014/main" id="{DEA8FC4D-C48A-7A5B-13B0-C5D984AF519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38350" y="1308100"/>
              <a:ext cx="3370263" cy="324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110">
              <a:extLst>
                <a:ext uri="{FF2B5EF4-FFF2-40B4-BE49-F238E27FC236}">
                  <a16:creationId xmlns:a16="http://schemas.microsoft.com/office/drawing/2014/main" id="{A4FF587F-5B3C-6F96-C25D-A3836EDB8EA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09788" y="1366838"/>
              <a:ext cx="3227387" cy="31416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111">
              <a:extLst>
                <a:ext uri="{FF2B5EF4-FFF2-40B4-BE49-F238E27FC236}">
                  <a16:creationId xmlns:a16="http://schemas.microsoft.com/office/drawing/2014/main" id="{4B32128B-4AE1-B9D3-DB43-7CF5FE2F88E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82813" y="1423988"/>
              <a:ext cx="3081337" cy="30289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112">
              <a:extLst>
                <a:ext uri="{FF2B5EF4-FFF2-40B4-BE49-F238E27FC236}">
                  <a16:creationId xmlns:a16="http://schemas.microsoft.com/office/drawing/2014/main" id="{8BF434AB-C556-6D1E-D96E-570A92675C2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5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57425" y="1482725"/>
              <a:ext cx="2932113" cy="2911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113">
              <a:extLst>
                <a:ext uri="{FF2B5EF4-FFF2-40B4-BE49-F238E27FC236}">
                  <a16:creationId xmlns:a16="http://schemas.microsoft.com/office/drawing/2014/main" id="{AA078200-AEE0-5957-B0BE-5A32B09264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33625" y="1549400"/>
              <a:ext cx="2781300" cy="27876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114">
              <a:extLst>
                <a:ext uri="{FF2B5EF4-FFF2-40B4-BE49-F238E27FC236}">
                  <a16:creationId xmlns:a16="http://schemas.microsoft.com/office/drawing/2014/main" id="{73161261-F9E9-1DC1-C81F-9691A54AAA7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7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9825" y="1612900"/>
              <a:ext cx="2627313" cy="26606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" name="Subtitle 2">
            <a:extLst>
              <a:ext uri="{FF2B5EF4-FFF2-40B4-BE49-F238E27FC236}">
                <a16:creationId xmlns:a16="http://schemas.microsoft.com/office/drawing/2014/main" id="{CBD5D251-318C-6953-2C71-7CDB0CB1EA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50335" y="3794041"/>
            <a:ext cx="9144000" cy="1110343"/>
          </a:xfrm>
        </p:spPr>
        <p:txBody>
          <a:bodyPr/>
          <a:lstStyle/>
          <a:p>
            <a:r>
              <a:rPr lang="en-GB" dirty="0">
                <a:solidFill>
                  <a:srgbClr val="006892"/>
                </a:solidFill>
                <a:latin typeface="+mj-lt"/>
              </a:rPr>
              <a:t>Mar Capeans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F71230E-3E22-1D8F-96B3-4BBF1B098F42}"/>
              </a:ext>
            </a:extLst>
          </p:cNvPr>
          <p:cNvSpPr txBox="1"/>
          <p:nvPr/>
        </p:nvSpPr>
        <p:spPr>
          <a:xfrm>
            <a:off x="3783899" y="5186024"/>
            <a:ext cx="46001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>
                <a:solidFill>
                  <a:srgbClr val="006892"/>
                </a:solidFill>
                <a:latin typeface="+mj-lt"/>
              </a:rPr>
              <a:t>2nd Joint ECFA-</a:t>
            </a:r>
            <a:r>
              <a:rPr lang="en-GB" dirty="0" err="1">
                <a:solidFill>
                  <a:srgbClr val="006892"/>
                </a:solidFill>
                <a:latin typeface="+mj-lt"/>
              </a:rPr>
              <a:t>NuPECC</a:t>
            </a:r>
            <a:r>
              <a:rPr lang="en-GB" dirty="0">
                <a:solidFill>
                  <a:srgbClr val="006892"/>
                </a:solidFill>
                <a:latin typeface="+mj-lt"/>
              </a:rPr>
              <a:t>-</a:t>
            </a:r>
            <a:r>
              <a:rPr lang="en-GB" dirty="0" err="1">
                <a:solidFill>
                  <a:srgbClr val="006892"/>
                </a:solidFill>
                <a:latin typeface="+mj-lt"/>
              </a:rPr>
              <a:t>ApPEC</a:t>
            </a:r>
            <a:r>
              <a:rPr lang="en-GB" dirty="0">
                <a:solidFill>
                  <a:srgbClr val="006892"/>
                </a:solidFill>
                <a:latin typeface="+mj-lt"/>
              </a:rPr>
              <a:t> </a:t>
            </a:r>
            <a:r>
              <a:rPr lang="en-GB" b="1" i="1" dirty="0">
                <a:solidFill>
                  <a:srgbClr val="006892"/>
                </a:solidFill>
                <a:latin typeface="+mj-lt"/>
              </a:rPr>
              <a:t>JENAS-Seminar</a:t>
            </a:r>
            <a:r>
              <a:rPr lang="en-GB" b="1" dirty="0">
                <a:solidFill>
                  <a:srgbClr val="006892"/>
                </a:solidFill>
                <a:latin typeface="+mj-lt"/>
              </a:rPr>
              <a:t> </a:t>
            </a:r>
          </a:p>
          <a:p>
            <a:pPr algn="ctr"/>
            <a:r>
              <a:rPr lang="en-GB" dirty="0">
                <a:solidFill>
                  <a:srgbClr val="006892"/>
                </a:solidFill>
                <a:latin typeface="+mj-lt"/>
              </a:rPr>
              <a:t>May 2022 Madrid, Spain</a:t>
            </a:r>
          </a:p>
        </p:txBody>
      </p:sp>
      <p:sp>
        <p:nvSpPr>
          <p:cNvPr id="21" name="Title 6">
            <a:extLst>
              <a:ext uri="{FF2B5EF4-FFF2-40B4-BE49-F238E27FC236}">
                <a16:creationId xmlns:a16="http://schemas.microsoft.com/office/drawing/2014/main" id="{1EF5B8C3-F0C7-4ADC-261B-6509AAE9A1DA}"/>
              </a:ext>
            </a:extLst>
          </p:cNvPr>
          <p:cNvSpPr/>
          <p:nvPr/>
        </p:nvSpPr>
        <p:spPr bwMode="auto">
          <a:xfrm>
            <a:off x="26335" y="2864847"/>
            <a:ext cx="12192000" cy="604781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 algn="ctr"/>
            <a:r>
              <a:rPr lang="fr-CH" sz="4800" spc="-300" dirty="0">
                <a:solidFill>
                  <a:srgbClr val="006892"/>
                </a:solidFill>
                <a:latin typeface="Franklin Gothic Heavy" panose="020B0903020102020204" pitchFamily="34" charset="0"/>
              </a:rPr>
              <a:t>HOW TO LIMIT THE ENVIRONMENTAL IMPACT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7CD6362A-1591-598B-4A2B-6199DDC1B4CE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5739667" y="4337467"/>
            <a:ext cx="709916" cy="72127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B4A7219-F0FE-D2A4-4A1C-E28AB5D8404B}"/>
              </a:ext>
            </a:extLst>
          </p:cNvPr>
          <p:cNvSpPr txBox="1"/>
          <p:nvPr/>
        </p:nvSpPr>
        <p:spPr>
          <a:xfrm>
            <a:off x="11146164" y="6534035"/>
            <a:ext cx="98296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latin typeface="+mj-lt"/>
              </a:rPr>
              <a:t>EDMS </a:t>
            </a:r>
            <a:r>
              <a:rPr lang="en-CH" sz="1000" b="1" dirty="0">
                <a:latin typeface="+mj-lt"/>
              </a:rPr>
              <a:t>2735914</a:t>
            </a:r>
            <a:endParaRPr lang="en-GB" sz="1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38172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D3F07FB3-5429-5832-F45A-A70FB4A2907E}"/>
              </a:ext>
            </a:extLst>
          </p:cNvPr>
          <p:cNvSpPr/>
          <p:nvPr/>
        </p:nvSpPr>
        <p:spPr>
          <a:xfrm>
            <a:off x="0" y="-15880"/>
            <a:ext cx="12192000" cy="6873879"/>
          </a:xfrm>
          <a:prstGeom prst="rect">
            <a:avLst/>
          </a:prstGeom>
          <a:solidFill>
            <a:srgbClr val="0A449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48738F7-9825-4B53-2C3B-E6B3ED3DCBBB}"/>
              </a:ext>
            </a:extLst>
          </p:cNvPr>
          <p:cNvSpPr/>
          <p:nvPr/>
        </p:nvSpPr>
        <p:spPr>
          <a:xfrm>
            <a:off x="2560529" y="1037400"/>
            <a:ext cx="2925373" cy="1700516"/>
          </a:xfrm>
          <a:prstGeom prst="rect">
            <a:avLst/>
          </a:prstGeom>
          <a:solidFill>
            <a:srgbClr val="5EC9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800" b="1" dirty="0">
              <a:solidFill>
                <a:srgbClr val="0A4493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AFE51BA-492A-B4DA-6F04-42B511286E38}"/>
              </a:ext>
            </a:extLst>
          </p:cNvPr>
          <p:cNvSpPr/>
          <p:nvPr/>
        </p:nvSpPr>
        <p:spPr>
          <a:xfrm>
            <a:off x="2560529" y="2831710"/>
            <a:ext cx="2925373" cy="1734683"/>
          </a:xfrm>
          <a:prstGeom prst="rect">
            <a:avLst/>
          </a:prstGeom>
          <a:solidFill>
            <a:srgbClr val="54BD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800" b="1" dirty="0">
              <a:solidFill>
                <a:srgbClr val="0A4493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5C9261A-7CA0-6305-A838-6F731A32FB98}"/>
              </a:ext>
            </a:extLst>
          </p:cNvPr>
          <p:cNvSpPr/>
          <p:nvPr/>
        </p:nvSpPr>
        <p:spPr>
          <a:xfrm>
            <a:off x="2560529" y="4652479"/>
            <a:ext cx="2925373" cy="1786064"/>
          </a:xfrm>
          <a:prstGeom prst="rect">
            <a:avLst/>
          </a:prstGeom>
          <a:solidFill>
            <a:srgbClr val="54BD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800" b="1" dirty="0">
              <a:solidFill>
                <a:srgbClr val="0A4493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3402866-A6C9-F528-DB7B-6104B0F94A82}"/>
              </a:ext>
            </a:extLst>
          </p:cNvPr>
          <p:cNvSpPr/>
          <p:nvPr/>
        </p:nvSpPr>
        <p:spPr>
          <a:xfrm>
            <a:off x="6620892" y="1023545"/>
            <a:ext cx="2998405" cy="1334258"/>
          </a:xfrm>
          <a:prstGeom prst="rect">
            <a:avLst/>
          </a:prstGeom>
          <a:solidFill>
            <a:srgbClr val="5EC9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800" dirty="0">
              <a:solidFill>
                <a:srgbClr val="0A4493"/>
              </a:solidFill>
              <a:latin typeface="Impact" panose="020B0806030902050204" pitchFamily="34" charset="0"/>
              <a:cs typeface="Corsiva Hebrew" pitchFamily="2" charset="-79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54A17DB-3E82-4788-E4CD-A8F1E1868BDB}"/>
              </a:ext>
            </a:extLst>
          </p:cNvPr>
          <p:cNvSpPr/>
          <p:nvPr/>
        </p:nvSpPr>
        <p:spPr>
          <a:xfrm>
            <a:off x="6616841" y="2442129"/>
            <a:ext cx="2998405" cy="1373943"/>
          </a:xfrm>
          <a:prstGeom prst="rect">
            <a:avLst/>
          </a:prstGeom>
          <a:solidFill>
            <a:srgbClr val="54BD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800" dirty="0">
              <a:solidFill>
                <a:srgbClr val="0A4493"/>
              </a:solidFill>
              <a:latin typeface="Impact" panose="020B0806030902050204" pitchFamily="34" charset="0"/>
              <a:cs typeface="Corsiva Hebrew" pitchFamily="2" charset="-79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43E35A3-70CF-6B7E-D87D-60CD815858CF}"/>
              </a:ext>
            </a:extLst>
          </p:cNvPr>
          <p:cNvSpPr/>
          <p:nvPr/>
        </p:nvSpPr>
        <p:spPr>
          <a:xfrm>
            <a:off x="6616841" y="5175411"/>
            <a:ext cx="2994678" cy="1263132"/>
          </a:xfrm>
          <a:prstGeom prst="rect">
            <a:avLst/>
          </a:prstGeom>
          <a:solidFill>
            <a:srgbClr val="6EC7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800" dirty="0">
              <a:solidFill>
                <a:srgbClr val="0A4493"/>
              </a:solidFill>
              <a:latin typeface="Impact" panose="020B0806030902050204" pitchFamily="34" charset="0"/>
              <a:cs typeface="Corsiva Hebrew" pitchFamily="2" charset="-79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83FDC90-40C6-A037-E71B-66E74BE3CB8B}"/>
              </a:ext>
            </a:extLst>
          </p:cNvPr>
          <p:cNvSpPr/>
          <p:nvPr/>
        </p:nvSpPr>
        <p:spPr>
          <a:xfrm>
            <a:off x="6616841" y="3896059"/>
            <a:ext cx="2994678" cy="1201015"/>
          </a:xfrm>
          <a:prstGeom prst="rect">
            <a:avLst/>
          </a:prstGeom>
          <a:solidFill>
            <a:srgbClr val="54BD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800" dirty="0">
              <a:solidFill>
                <a:srgbClr val="0A4493"/>
              </a:solidFill>
              <a:latin typeface="Impact" panose="020B0806030902050204" pitchFamily="34" charset="0"/>
              <a:cs typeface="Corsiva Hebrew" pitchFamily="2" charset="-79"/>
            </a:endParaRPr>
          </a:p>
        </p:txBody>
      </p:sp>
      <p:sp>
        <p:nvSpPr>
          <p:cNvPr id="26" name="Date Placeholder 25">
            <a:extLst>
              <a:ext uri="{FF2B5EF4-FFF2-40B4-BE49-F238E27FC236}">
                <a16:creationId xmlns:a16="http://schemas.microsoft.com/office/drawing/2014/main" id="{D3CF1EEB-3B04-25DA-F891-B6E7F6F355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6 2022</a:t>
            </a:r>
            <a:endParaRPr lang="en-GB"/>
          </a:p>
        </p:txBody>
      </p:sp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A5110831-CAE5-BC6B-D36F-C64CA2EB13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606D9-1424-D24D-8F08-847B0A6F25A1}" type="slidenum">
              <a:rPr lang="en-GB" smtClean="0"/>
              <a:t>10</a:t>
            </a:fld>
            <a:endParaRPr lang="en-GB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FEFBC9F-EAC5-EC23-E485-DD22EFF8B1E6}"/>
              </a:ext>
            </a:extLst>
          </p:cNvPr>
          <p:cNvSpPr txBox="1"/>
          <p:nvPr/>
        </p:nvSpPr>
        <p:spPr>
          <a:xfrm>
            <a:off x="2572215" y="1043736"/>
            <a:ext cx="2937059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C5EAB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GHG Emissions</a:t>
            </a:r>
          </a:p>
          <a:p>
            <a:endParaRPr lang="en-GB" sz="2400" b="1" dirty="0">
              <a:solidFill>
                <a:schemeClr val="bg1"/>
              </a:solidFill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  <a:p>
            <a:endParaRPr lang="en-GB" sz="2400" b="1" dirty="0">
              <a:solidFill>
                <a:schemeClr val="bg1"/>
              </a:solidFill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  <a:p>
            <a:r>
              <a:rPr lang="en-GB" sz="2400" b="1" dirty="0">
                <a:solidFill>
                  <a:schemeClr val="bg1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Reduction by 28%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B695928-2798-9093-4F74-293E544A5A18}"/>
              </a:ext>
            </a:extLst>
          </p:cNvPr>
          <p:cNvSpPr txBox="1"/>
          <p:nvPr/>
        </p:nvSpPr>
        <p:spPr>
          <a:xfrm>
            <a:off x="2560529" y="317670"/>
            <a:ext cx="293706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>
                <a:solidFill>
                  <a:schemeClr val="bg1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TARGETS 2025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D189AA9-672A-D103-CA54-771C87AC5F6B}"/>
              </a:ext>
            </a:extLst>
          </p:cNvPr>
          <p:cNvSpPr txBox="1"/>
          <p:nvPr/>
        </p:nvSpPr>
        <p:spPr>
          <a:xfrm>
            <a:off x="6493113" y="314601"/>
            <a:ext cx="321173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>
                <a:solidFill>
                  <a:schemeClr val="bg1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ENGAGEMENTS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89557CA-145E-F28F-C102-8F4F9D9002C9}"/>
              </a:ext>
            </a:extLst>
          </p:cNvPr>
          <p:cNvSpPr txBox="1"/>
          <p:nvPr/>
        </p:nvSpPr>
        <p:spPr>
          <a:xfrm>
            <a:off x="2562701" y="2780329"/>
            <a:ext cx="2934888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C5EAB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Energy Consumption</a:t>
            </a:r>
          </a:p>
          <a:p>
            <a:endParaRPr lang="en-GB" sz="2400" b="1" dirty="0">
              <a:solidFill>
                <a:schemeClr val="bg1"/>
              </a:solidFill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  <a:p>
            <a:r>
              <a:rPr lang="en-GB" sz="2400" b="1" dirty="0">
                <a:solidFill>
                  <a:schemeClr val="bg1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Limit raise by 5%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B252619-42B7-533C-1599-DD78315C76C7}"/>
              </a:ext>
            </a:extLst>
          </p:cNvPr>
          <p:cNvSpPr txBox="1"/>
          <p:nvPr/>
        </p:nvSpPr>
        <p:spPr>
          <a:xfrm>
            <a:off x="2582656" y="4622661"/>
            <a:ext cx="2903245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C5EAB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Water Consumption</a:t>
            </a:r>
          </a:p>
          <a:p>
            <a:endParaRPr lang="en-GB" sz="2400" b="1" dirty="0">
              <a:solidFill>
                <a:schemeClr val="bg1"/>
              </a:solidFill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  <a:p>
            <a:r>
              <a:rPr lang="en-GB" sz="2400" b="1" dirty="0">
                <a:solidFill>
                  <a:schemeClr val="bg1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Limit raise by 5%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E0D8435-AC97-D1E8-815D-946C1905BCF0}"/>
              </a:ext>
            </a:extLst>
          </p:cNvPr>
          <p:cNvSpPr txBox="1"/>
          <p:nvPr/>
        </p:nvSpPr>
        <p:spPr>
          <a:xfrm>
            <a:off x="6616841" y="1045316"/>
            <a:ext cx="2967652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C5EAB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Waste</a:t>
            </a:r>
            <a:endParaRPr lang="en-GB" sz="2400" b="1" dirty="0">
              <a:solidFill>
                <a:schemeClr val="bg1"/>
              </a:solidFill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  <a:p>
            <a:endParaRPr lang="en-GB" sz="2400" b="1" dirty="0">
              <a:solidFill>
                <a:schemeClr val="bg1"/>
              </a:solidFill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  <a:p>
            <a:r>
              <a:rPr lang="en-GB" sz="2400" b="1" dirty="0">
                <a:solidFill>
                  <a:schemeClr val="bg1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Increase recycling rate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D7E7BE4-33C4-6E62-52A0-B449FF3E13C9}"/>
              </a:ext>
            </a:extLst>
          </p:cNvPr>
          <p:cNvSpPr txBox="1"/>
          <p:nvPr/>
        </p:nvSpPr>
        <p:spPr>
          <a:xfrm>
            <a:off x="6634746" y="2433772"/>
            <a:ext cx="2903406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C5EAB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Noise</a:t>
            </a:r>
            <a:endParaRPr lang="en-GB" sz="2000" b="1" dirty="0">
              <a:solidFill>
                <a:schemeClr val="bg1"/>
              </a:solidFill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  <a:p>
            <a:endParaRPr lang="en-GB" sz="2400" b="1" dirty="0">
              <a:solidFill>
                <a:schemeClr val="bg1"/>
              </a:solidFill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  <a:p>
            <a:r>
              <a:rPr lang="en-GB" sz="2400" b="1" dirty="0">
                <a:solidFill>
                  <a:schemeClr val="bg1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Restrict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693B147-9283-5682-5161-7BE6E348862A}"/>
              </a:ext>
            </a:extLst>
          </p:cNvPr>
          <p:cNvSpPr txBox="1"/>
          <p:nvPr/>
        </p:nvSpPr>
        <p:spPr>
          <a:xfrm>
            <a:off x="6647275" y="3816131"/>
            <a:ext cx="2903406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C5EAB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Commuting</a:t>
            </a:r>
            <a:endParaRPr lang="en-GB" sz="2000" b="1" dirty="0">
              <a:solidFill>
                <a:schemeClr val="bg1"/>
              </a:solidFill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  <a:p>
            <a:endParaRPr lang="en-GB" sz="2400" b="1" dirty="0">
              <a:solidFill>
                <a:schemeClr val="bg1"/>
              </a:solidFill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  <a:p>
            <a:r>
              <a:rPr lang="en-GB" sz="2400" b="1" dirty="0">
                <a:solidFill>
                  <a:schemeClr val="bg1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Constant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1E6D3FB-1D98-F1C9-0E11-FD9ADFBFD582}"/>
              </a:ext>
            </a:extLst>
          </p:cNvPr>
          <p:cNvSpPr txBox="1"/>
          <p:nvPr/>
        </p:nvSpPr>
        <p:spPr>
          <a:xfrm>
            <a:off x="6640705" y="5133593"/>
            <a:ext cx="2903406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C5EAB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Biodiversity</a:t>
            </a:r>
            <a:endParaRPr lang="en-GB" sz="2000" b="1" dirty="0">
              <a:solidFill>
                <a:schemeClr val="bg1"/>
              </a:solidFill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  <a:p>
            <a:endParaRPr lang="en-GB" sz="2400" b="1" dirty="0">
              <a:solidFill>
                <a:schemeClr val="bg1"/>
              </a:solidFill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  <a:p>
            <a:r>
              <a:rPr lang="en-GB" sz="2400" b="1" dirty="0">
                <a:solidFill>
                  <a:schemeClr val="bg1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Protect</a:t>
            </a:r>
          </a:p>
        </p:txBody>
      </p:sp>
    </p:spTree>
    <p:extLst>
      <p:ext uri="{BB962C8B-B14F-4D97-AF65-F5344CB8AC3E}">
        <p14:creationId xmlns:p14="http://schemas.microsoft.com/office/powerpoint/2010/main" val="122996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FED0C0E-5BB1-47E3-BE6E-F18E35A855D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1504" y="953177"/>
            <a:ext cx="6679243" cy="5568973"/>
          </a:xfrm>
          <a:prstGeom prst="rect">
            <a:avLst/>
          </a:prstGeom>
        </p:spPr>
      </p:pic>
      <p:sp>
        <p:nvSpPr>
          <p:cNvPr id="15" name="Title 6">
            <a:extLst>
              <a:ext uri="{FF2B5EF4-FFF2-40B4-BE49-F238E27FC236}">
                <a16:creationId xmlns:a16="http://schemas.microsoft.com/office/drawing/2014/main" id="{8D8ACB00-6245-3B70-7F85-88F16E4275EC}"/>
              </a:ext>
            </a:extLst>
          </p:cNvPr>
          <p:cNvSpPr/>
          <p:nvPr/>
        </p:nvSpPr>
        <p:spPr bwMode="auto">
          <a:xfrm>
            <a:off x="320621" y="348396"/>
            <a:ext cx="11701956" cy="604781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r>
              <a:rPr lang="fr-CH" sz="4000" spc="-300" dirty="0">
                <a:solidFill>
                  <a:srgbClr val="006892"/>
                </a:solidFill>
                <a:latin typeface="Franklin Gothic Heavy" panose="020B0903020102020204" pitchFamily="34" charset="0"/>
              </a:rPr>
              <a:t>GHG </a:t>
            </a:r>
            <a:r>
              <a:rPr lang="fr-CH" sz="4000" spc="-300" dirty="0">
                <a:latin typeface="Franklin Gothic Heavy" panose="020B0903020102020204" pitchFamily="34" charset="0"/>
              </a:rPr>
              <a:t>EMISSIONS</a:t>
            </a:r>
            <a:endParaRPr lang="en-GB" sz="4000" spc="-300" dirty="0">
              <a:latin typeface="Franklin Gothic Heavy" panose="020B09030201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16D8DCF-F8A4-F0E8-E445-D6F88DE80623}"/>
              </a:ext>
            </a:extLst>
          </p:cNvPr>
          <p:cNvSpPr txBox="1"/>
          <p:nvPr/>
        </p:nvSpPr>
        <p:spPr>
          <a:xfrm>
            <a:off x="418401" y="3811913"/>
            <a:ext cx="3852532" cy="1015663"/>
          </a:xfrm>
          <a:prstGeom prst="rect">
            <a:avLst/>
          </a:prstGeom>
          <a:solidFill>
            <a:srgbClr val="0C5EAB"/>
          </a:solidFill>
        </p:spPr>
        <p:txBody>
          <a:bodyPr wrap="square">
            <a:spAutoFit/>
          </a:bodyPr>
          <a:lstStyle/>
          <a:p>
            <a:pPr algn="r">
              <a:lnSpc>
                <a:spcPct val="100000"/>
              </a:lnSpc>
              <a:spcBef>
                <a:spcPts val="0"/>
              </a:spcBef>
              <a:defRPr/>
            </a:pPr>
            <a:r>
              <a:rPr lang="en-GB" sz="2000" b="1" dirty="0">
                <a:solidFill>
                  <a:srgbClr val="40C7F4"/>
                </a:solidFill>
                <a:latin typeface="+mj-lt"/>
              </a:rPr>
              <a:t>Particle detection (gases)</a:t>
            </a:r>
          </a:p>
          <a:p>
            <a:pPr algn="r">
              <a:lnSpc>
                <a:spcPct val="100000"/>
              </a:lnSpc>
              <a:spcBef>
                <a:spcPts val="0"/>
              </a:spcBef>
              <a:defRPr/>
            </a:pPr>
            <a:r>
              <a:rPr lang="en-GB" sz="2000" b="1" dirty="0">
                <a:solidFill>
                  <a:schemeClr val="bg1"/>
                </a:solidFill>
                <a:latin typeface="+mj-lt"/>
              </a:rPr>
              <a:t>Reduction target ~13’000 tCO</a:t>
            </a:r>
            <a:r>
              <a:rPr lang="en-GB" sz="2000" b="1" baseline="-25000" dirty="0">
                <a:solidFill>
                  <a:schemeClr val="bg1"/>
                </a:solidFill>
                <a:latin typeface="+mj-lt"/>
              </a:rPr>
              <a:t>2</a:t>
            </a:r>
            <a:r>
              <a:rPr lang="en-GB" sz="2000" b="1" dirty="0">
                <a:solidFill>
                  <a:schemeClr val="bg1"/>
                </a:solidFill>
                <a:latin typeface="+mj-lt"/>
              </a:rPr>
              <a:t>e/year</a:t>
            </a:r>
            <a:endParaRPr lang="en-GB" sz="2000" b="1" dirty="0">
              <a:solidFill>
                <a:schemeClr val="bg1"/>
              </a:solidFill>
              <a:highlight>
                <a:srgbClr val="FF0000"/>
              </a:highlight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51CDF91-B317-2BF8-AFDC-52196AA1F4F3}"/>
              </a:ext>
            </a:extLst>
          </p:cNvPr>
          <p:cNvSpPr txBox="1"/>
          <p:nvPr/>
        </p:nvSpPr>
        <p:spPr>
          <a:xfrm>
            <a:off x="338058" y="1665895"/>
            <a:ext cx="3924800" cy="1785104"/>
          </a:xfrm>
          <a:prstGeom prst="rect">
            <a:avLst/>
          </a:prstGeom>
          <a:solidFill>
            <a:srgbClr val="40C7F4"/>
          </a:solidFill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GB" sz="2000" b="1" dirty="0">
                <a:solidFill>
                  <a:srgbClr val="006892"/>
                </a:solidFill>
                <a:latin typeface="+mj-lt"/>
              </a:rPr>
              <a:t>Detector cooling</a:t>
            </a:r>
          </a:p>
          <a:p>
            <a:pPr algn="r">
              <a:defRPr/>
            </a:pPr>
            <a:r>
              <a:rPr lang="en-GB" dirty="0">
                <a:solidFill>
                  <a:srgbClr val="006892"/>
                </a:solidFill>
                <a:latin typeface="+mj-lt"/>
              </a:rPr>
              <a:t>Systems using F-gases will be stopped by end of Run3 and replaced by CO</a:t>
            </a:r>
            <a:r>
              <a:rPr lang="en-GB" baseline="-25000" dirty="0">
                <a:solidFill>
                  <a:srgbClr val="006892"/>
                </a:solidFill>
                <a:latin typeface="+mj-lt"/>
              </a:rPr>
              <a:t>2</a:t>
            </a:r>
            <a:r>
              <a:rPr lang="en-GB" dirty="0">
                <a:solidFill>
                  <a:srgbClr val="006892"/>
                </a:solidFill>
                <a:latin typeface="+mj-lt"/>
              </a:rPr>
              <a:t> cooling for Run4</a:t>
            </a:r>
          </a:p>
          <a:p>
            <a:pPr algn="r">
              <a:defRPr/>
            </a:pPr>
            <a:r>
              <a:rPr lang="en-GB" b="1" dirty="0">
                <a:solidFill>
                  <a:schemeClr val="bg1"/>
                </a:solidFill>
                <a:latin typeface="+mj-lt"/>
              </a:rPr>
              <a:t>Forecasted reduction ~40’000 tCO</a:t>
            </a:r>
            <a:r>
              <a:rPr lang="en-GB" b="1" baseline="-25000" dirty="0">
                <a:solidFill>
                  <a:schemeClr val="bg1"/>
                </a:solidFill>
                <a:latin typeface="+mj-lt"/>
              </a:rPr>
              <a:t>2</a:t>
            </a:r>
            <a:r>
              <a:rPr lang="en-GB" b="1" dirty="0">
                <a:solidFill>
                  <a:schemeClr val="bg1"/>
                </a:solidFill>
                <a:latin typeface="+mj-lt"/>
              </a:rPr>
              <a:t>e/year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8DA3737-0554-6106-0D9B-BF273A6BBA64}"/>
              </a:ext>
            </a:extLst>
          </p:cNvPr>
          <p:cNvCxnSpPr>
            <a:cxnSpLocks/>
          </p:cNvCxnSpPr>
          <p:nvPr/>
        </p:nvCxnSpPr>
        <p:spPr>
          <a:xfrm>
            <a:off x="4315146" y="2286177"/>
            <a:ext cx="0" cy="11648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8EAD8CB-3C6B-89CB-6848-AE7E2AD36C2A}"/>
              </a:ext>
            </a:extLst>
          </p:cNvPr>
          <p:cNvCxnSpPr>
            <a:cxnSpLocks/>
          </p:cNvCxnSpPr>
          <p:nvPr/>
        </p:nvCxnSpPr>
        <p:spPr>
          <a:xfrm>
            <a:off x="4315146" y="2286177"/>
            <a:ext cx="98196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7A91DBE-BD5F-70AB-4008-4625763BCFEA}"/>
              </a:ext>
            </a:extLst>
          </p:cNvPr>
          <p:cNvCxnSpPr>
            <a:cxnSpLocks/>
          </p:cNvCxnSpPr>
          <p:nvPr/>
        </p:nvCxnSpPr>
        <p:spPr>
          <a:xfrm>
            <a:off x="4320578" y="3956667"/>
            <a:ext cx="0" cy="8617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4FC900BE-1C12-B375-137D-765C615EAD5D}"/>
              </a:ext>
            </a:extLst>
          </p:cNvPr>
          <p:cNvCxnSpPr>
            <a:cxnSpLocks/>
          </p:cNvCxnSpPr>
          <p:nvPr/>
        </p:nvCxnSpPr>
        <p:spPr>
          <a:xfrm>
            <a:off x="4325420" y="4818441"/>
            <a:ext cx="97169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434EA10-A7FB-0CDB-94CC-7B42F988EF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6 2022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CEBD1BC-9AD9-1C83-CE52-A770FB30A2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 Capeans | JENAS 2022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E15869-BA99-2B08-E40E-896E531959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9475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95B0A4B-0B68-7759-5688-0A4F63054F5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12" t="2551" r="1459" b="2303"/>
          <a:stretch/>
        </p:blipFill>
        <p:spPr>
          <a:xfrm>
            <a:off x="1392027" y="1761509"/>
            <a:ext cx="9407945" cy="3970855"/>
          </a:xfrm>
          <a:prstGeom prst="rect">
            <a:avLst/>
          </a:prstGeom>
        </p:spPr>
      </p:pic>
      <p:sp>
        <p:nvSpPr>
          <p:cNvPr id="8" name="Title 6">
            <a:extLst>
              <a:ext uri="{FF2B5EF4-FFF2-40B4-BE49-F238E27FC236}">
                <a16:creationId xmlns:a16="http://schemas.microsoft.com/office/drawing/2014/main" id="{1812B231-5AC3-1B07-662F-EB3837899ABA}"/>
              </a:ext>
            </a:extLst>
          </p:cNvPr>
          <p:cNvSpPr/>
          <p:nvPr/>
        </p:nvSpPr>
        <p:spPr bwMode="auto">
          <a:xfrm>
            <a:off x="320621" y="348396"/>
            <a:ext cx="11701956" cy="604781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r>
              <a:rPr lang="fr-CH" sz="4000" spc="-300" dirty="0">
                <a:solidFill>
                  <a:srgbClr val="006892"/>
                </a:solidFill>
                <a:latin typeface="Franklin Gothic Heavy" panose="020B0903020102020204" pitchFamily="34" charset="0"/>
              </a:rPr>
              <a:t>SCOPE 2:  </a:t>
            </a:r>
            <a:r>
              <a:rPr lang="fr-CH" sz="4000" spc="-300" dirty="0">
                <a:latin typeface="Franklin Gothic Heavy" panose="020B0903020102020204" pitchFamily="34" charset="0"/>
              </a:rPr>
              <a:t>INDIRECT EMISSIONS</a:t>
            </a:r>
            <a:endParaRPr lang="en-GB" sz="4000" spc="-300" dirty="0">
              <a:latin typeface="Franklin Gothic Heavy" panose="020B0903020102020204" pitchFamily="34" charset="0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79E8A66-157A-5B15-B7A1-999027C1F8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6 2022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E1CF53E-DB4F-B0EA-5ADA-0FAF5C45AA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 Capeans | JENAS 2022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B8EFFD-14A3-8CED-F57C-BD512B8218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606D9-1424-D24D-8F08-847B0A6F25A1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950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5EEA3C44-DC23-FC0A-B515-623B8BF32681}"/>
              </a:ext>
            </a:extLst>
          </p:cNvPr>
          <p:cNvSpPr txBox="1"/>
          <p:nvPr/>
        </p:nvSpPr>
        <p:spPr>
          <a:xfrm>
            <a:off x="4230322" y="1909826"/>
            <a:ext cx="360263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006892"/>
                </a:solidFill>
                <a:latin typeface="+mj-lt"/>
              </a:rPr>
              <a:t>Technology:</a:t>
            </a:r>
            <a:r>
              <a:rPr lang="en-GB" sz="1600" b="1" dirty="0">
                <a:latin typeface="+mj-lt"/>
              </a:rPr>
              <a:t> </a:t>
            </a:r>
            <a:r>
              <a:rPr lang="en-GB" sz="1600" dirty="0">
                <a:latin typeface="+mj-lt"/>
              </a:rPr>
              <a:t>PS East area power converters designed to supply the magnets on a cyclical basis, with an energy-recovery stage between each cycle resulting into 90% electricity consumption reduction: (11 to 0.6 GWh/y)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600" dirty="0">
              <a:latin typeface="+mj-lt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6892"/>
                </a:solidFill>
              </a:rPr>
              <a:t>Campus: Building Global renovations</a:t>
            </a:r>
            <a:r>
              <a:rPr lang="en-GB" sz="1600" dirty="0">
                <a:solidFill>
                  <a:srgbClr val="006892"/>
                </a:solidFill>
                <a:latin typeface="+mj-lt"/>
              </a:rPr>
              <a:t> </a:t>
            </a:r>
            <a:r>
              <a:rPr lang="en-GB" sz="1600" dirty="0">
                <a:latin typeface="+mj-lt"/>
              </a:rPr>
              <a:t>for reduction of losses (energy, water, gas, cooling), densifying occupation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600" dirty="0">
              <a:latin typeface="+mj-lt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6892"/>
                </a:solidFill>
              </a:rPr>
              <a:t>Annual Virtual Energy Bills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6892"/>
                </a:solidFill>
              </a:rPr>
              <a:t>Energy performance plan &amp; ISO50001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197D3E6-86C5-9302-B929-314BDE910ACB}"/>
              </a:ext>
            </a:extLst>
          </p:cNvPr>
          <p:cNvSpPr txBox="1"/>
          <p:nvPr/>
        </p:nvSpPr>
        <p:spPr>
          <a:xfrm>
            <a:off x="8042509" y="1909826"/>
            <a:ext cx="37359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6892"/>
                </a:solidFill>
                <a:latin typeface="+mj-lt"/>
              </a:rPr>
              <a:t>Hot water from LHC cooling </a:t>
            </a:r>
            <a:r>
              <a:rPr lang="en-GB" sz="1600" dirty="0">
                <a:latin typeface="+mj-lt"/>
              </a:rPr>
              <a:t>system (P8, 2 x 5 MW heat exchangers) to heat up a residential area (</a:t>
            </a:r>
            <a:r>
              <a:rPr lang="en-GB" sz="1600" i="1" dirty="0">
                <a:latin typeface="+mj-lt"/>
              </a:rPr>
              <a:t>20 GWh/y at peak</a:t>
            </a:r>
            <a:r>
              <a:rPr lang="en-GB" sz="1600" dirty="0">
                <a:latin typeface="+mj-lt"/>
              </a:rPr>
              <a:t>).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DC3EC38-D6AB-2123-C460-30AC19F8322A}"/>
              </a:ext>
            </a:extLst>
          </p:cNvPr>
          <p:cNvSpPr txBox="1"/>
          <p:nvPr/>
        </p:nvSpPr>
        <p:spPr>
          <a:xfrm>
            <a:off x="413587" y="1909826"/>
            <a:ext cx="376816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006892"/>
                </a:solidFill>
                <a:latin typeface="+mj-lt"/>
              </a:rPr>
              <a:t>Savings</a:t>
            </a:r>
            <a:r>
              <a:rPr lang="en-GB" sz="1600" dirty="0">
                <a:latin typeface="+mj-lt"/>
              </a:rPr>
              <a:t> up to ~100 GWh/y since 2010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solidFill>
                <a:srgbClr val="006892"/>
              </a:solidFill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006892"/>
                </a:solidFill>
                <a:latin typeface="+mj-lt"/>
              </a:rPr>
              <a:t>LHC high availability </a:t>
            </a:r>
            <a:r>
              <a:rPr lang="en-GB" sz="1600" dirty="0">
                <a:latin typeface="+mj-lt"/>
              </a:rPr>
              <a:t>at ~constant energy consumption</a:t>
            </a:r>
          </a:p>
          <a:p>
            <a:endParaRPr lang="en-GB" sz="1600" dirty="0">
              <a:latin typeface="+mj-lt"/>
            </a:endParaRPr>
          </a:p>
          <a:p>
            <a:endParaRPr lang="en-GB" sz="1600" dirty="0">
              <a:latin typeface="+mj-lt"/>
            </a:endParaRPr>
          </a:p>
          <a:p>
            <a:endParaRPr lang="en-GB" sz="1600" dirty="0">
              <a:latin typeface="+mj-lt"/>
            </a:endParaRPr>
          </a:p>
          <a:p>
            <a:endParaRPr lang="en-GB" sz="1600" dirty="0">
              <a:latin typeface="+mj-lt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042E460-4FAF-CC58-3057-03E04148AB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587" y="2997946"/>
            <a:ext cx="3607183" cy="3368822"/>
          </a:xfrm>
          <a:prstGeom prst="rect">
            <a:avLst/>
          </a:prstGeom>
        </p:spPr>
      </p:pic>
      <p:sp>
        <p:nvSpPr>
          <p:cNvPr id="13" name="Title 6">
            <a:extLst>
              <a:ext uri="{FF2B5EF4-FFF2-40B4-BE49-F238E27FC236}">
                <a16:creationId xmlns:a16="http://schemas.microsoft.com/office/drawing/2014/main" id="{5CD3D155-827D-4746-033C-013A8CB2FF56}"/>
              </a:ext>
            </a:extLst>
          </p:cNvPr>
          <p:cNvSpPr/>
          <p:nvPr/>
        </p:nvSpPr>
        <p:spPr bwMode="auto">
          <a:xfrm>
            <a:off x="320621" y="348396"/>
            <a:ext cx="11701956" cy="604781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r>
              <a:rPr lang="fr-CH" sz="4000" spc="-300" dirty="0">
                <a:solidFill>
                  <a:srgbClr val="006892"/>
                </a:solidFill>
                <a:latin typeface="Franklin Gothic Heavy" panose="020B0903020102020204" pitchFamily="34" charset="0"/>
              </a:rPr>
              <a:t>SCOPE 2:  </a:t>
            </a:r>
            <a:r>
              <a:rPr lang="fr-CH" sz="4000" spc="-300" dirty="0">
                <a:latin typeface="Franklin Gothic Heavy" panose="020B0903020102020204" pitchFamily="34" charset="0"/>
              </a:rPr>
              <a:t>ACTIONS ON ENERGY CONSUMPTION</a:t>
            </a:r>
            <a:endParaRPr lang="en-GB" sz="4000" spc="-300" dirty="0">
              <a:latin typeface="Franklin Gothic Heavy" panose="020B0903020102020204" pitchFamily="34" charset="0"/>
            </a:endParaRPr>
          </a:p>
        </p:txBody>
      </p:sp>
      <p:sp>
        <p:nvSpPr>
          <p:cNvPr id="10" name="Title 6">
            <a:extLst>
              <a:ext uri="{FF2B5EF4-FFF2-40B4-BE49-F238E27FC236}">
                <a16:creationId xmlns:a16="http://schemas.microsoft.com/office/drawing/2014/main" id="{E3611369-85FF-9C93-7B4C-D748269E7B0B}"/>
              </a:ext>
            </a:extLst>
          </p:cNvPr>
          <p:cNvSpPr/>
          <p:nvPr/>
        </p:nvSpPr>
        <p:spPr bwMode="auto">
          <a:xfrm>
            <a:off x="413587" y="1325147"/>
            <a:ext cx="3607183" cy="604781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r>
              <a:rPr lang="fr-CH" sz="3200" spc="-300" dirty="0">
                <a:solidFill>
                  <a:srgbClr val="2BA1AF"/>
                </a:solidFill>
                <a:latin typeface="Franklin Gothic Heavy" panose="020B0903020102020204" pitchFamily="34" charset="0"/>
              </a:rPr>
              <a:t>INCREASE EFFICIENCY</a:t>
            </a:r>
            <a:endParaRPr lang="en-GB" sz="3200" spc="-300" dirty="0">
              <a:solidFill>
                <a:srgbClr val="2BA1AF"/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14" name="Title 6">
            <a:extLst>
              <a:ext uri="{FF2B5EF4-FFF2-40B4-BE49-F238E27FC236}">
                <a16:creationId xmlns:a16="http://schemas.microsoft.com/office/drawing/2014/main" id="{CD930EBF-7EEC-7A95-63B6-A35DE18385C0}"/>
              </a:ext>
            </a:extLst>
          </p:cNvPr>
          <p:cNvSpPr/>
          <p:nvPr/>
        </p:nvSpPr>
        <p:spPr bwMode="auto">
          <a:xfrm>
            <a:off x="4278889" y="1325147"/>
            <a:ext cx="3279777" cy="604781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 algn="ctr"/>
            <a:r>
              <a:rPr lang="fr-CH" sz="3200" spc="-300" dirty="0">
                <a:solidFill>
                  <a:srgbClr val="2BA1AF"/>
                </a:solidFill>
                <a:latin typeface="Franklin Gothic Heavy" panose="020B0903020102020204" pitchFamily="34" charset="0"/>
              </a:rPr>
              <a:t>USE LESS</a:t>
            </a:r>
            <a:endParaRPr lang="en-GB" sz="3200" spc="-300" dirty="0">
              <a:solidFill>
                <a:srgbClr val="2BA1AF"/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15" name="Title 6">
            <a:extLst>
              <a:ext uri="{FF2B5EF4-FFF2-40B4-BE49-F238E27FC236}">
                <a16:creationId xmlns:a16="http://schemas.microsoft.com/office/drawing/2014/main" id="{15BABB89-85E8-59E0-031A-D818A63CF3C0}"/>
              </a:ext>
            </a:extLst>
          </p:cNvPr>
          <p:cNvSpPr/>
          <p:nvPr/>
        </p:nvSpPr>
        <p:spPr bwMode="auto">
          <a:xfrm>
            <a:off x="8322135" y="1325147"/>
            <a:ext cx="3169288" cy="604781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 algn="ctr"/>
            <a:r>
              <a:rPr lang="fr-CH" sz="3200" spc="-300" dirty="0">
                <a:solidFill>
                  <a:srgbClr val="2BA1AF"/>
                </a:solidFill>
                <a:latin typeface="Franklin Gothic Heavy" panose="020B0903020102020204" pitchFamily="34" charset="0"/>
              </a:rPr>
              <a:t>RECOVER</a:t>
            </a:r>
            <a:endParaRPr lang="en-GB" sz="3200" spc="-300" dirty="0">
              <a:solidFill>
                <a:srgbClr val="2BA1AF"/>
              </a:solidFill>
              <a:latin typeface="Franklin Gothic Heavy" panose="020B0903020102020204" pitchFamily="34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F22E38C-32E1-2BA3-8EAA-D528318740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61809" y="2850624"/>
            <a:ext cx="2929614" cy="2282928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197D408A-50FC-4E3B-3035-CFC3ABC78945}"/>
              </a:ext>
            </a:extLst>
          </p:cNvPr>
          <p:cNvSpPr txBox="1"/>
          <p:nvPr/>
        </p:nvSpPr>
        <p:spPr>
          <a:xfrm>
            <a:off x="8153400" y="5279132"/>
            <a:ext cx="398006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6892"/>
                </a:solidFill>
                <a:latin typeface="+mj-lt"/>
              </a:rPr>
              <a:t>PCC</a:t>
            </a:r>
            <a:r>
              <a:rPr lang="en-GB" sz="1600" dirty="0">
                <a:latin typeface="+mj-lt"/>
              </a:rPr>
              <a:t> to heat </a:t>
            </a:r>
            <a:r>
              <a:rPr lang="en-GB" sz="1600" dirty="0" err="1">
                <a:latin typeface="+mj-lt"/>
              </a:rPr>
              <a:t>Prevessin</a:t>
            </a:r>
            <a:r>
              <a:rPr lang="en-GB" sz="1600" dirty="0">
                <a:latin typeface="+mj-lt"/>
              </a:rPr>
              <a:t> CERN site (3-4 MW)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600" dirty="0">
              <a:latin typeface="+mj-lt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6892"/>
                </a:solidFill>
                <a:latin typeface="+mj-lt"/>
              </a:rPr>
              <a:t>LHC Cooling towers</a:t>
            </a:r>
            <a:r>
              <a:rPr lang="en-GB" sz="1600" dirty="0">
                <a:latin typeface="+mj-lt"/>
              </a:rPr>
              <a:t> at P1 to heat </a:t>
            </a:r>
            <a:r>
              <a:rPr lang="en-GB" sz="1600" dirty="0" err="1">
                <a:latin typeface="+mj-lt"/>
              </a:rPr>
              <a:t>Meyrin</a:t>
            </a:r>
            <a:r>
              <a:rPr lang="en-GB" sz="1600" dirty="0">
                <a:latin typeface="+mj-lt"/>
              </a:rPr>
              <a:t> CERN site (5-10 MW)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A65C38B-1B5C-20AC-E3E6-7FBBE85DC8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6 2022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F369C1F-36FB-30D4-BD53-8A9DA47D54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 Capeans | JENAS 2022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262631-0D60-28EE-E9D3-231E898ED8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606D9-1424-D24D-8F08-847B0A6F25A1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4388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Date Placeholder 6">
            <a:extLst>
              <a:ext uri="{FF2B5EF4-FFF2-40B4-BE49-F238E27FC236}">
                <a16:creationId xmlns:a16="http://schemas.microsoft.com/office/drawing/2014/main" id="{90C55297-29AB-4BAC-A5F3-51A0D0BC5084}"/>
              </a:ext>
            </a:extLst>
          </p:cNvPr>
          <p:cNvSpPr txBox="1">
            <a:spLocks/>
          </p:cNvSpPr>
          <p:nvPr/>
        </p:nvSpPr>
        <p:spPr>
          <a:xfrm>
            <a:off x="835203" y="6319795"/>
            <a:ext cx="1040092" cy="31336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>
                <a:solidFill>
                  <a:schemeClr val="bg1"/>
                </a:solidFill>
              </a:rPr>
              <a:t>21/03/2022</a:t>
            </a:r>
            <a:endParaRPr lang="en-GB" sz="1100" dirty="0">
              <a:solidFill>
                <a:schemeClr val="bg1"/>
              </a:solidFill>
            </a:endParaRPr>
          </a:p>
        </p:txBody>
      </p:sp>
      <p:pic>
        <p:nvPicPr>
          <p:cNvPr id="12" name="Image 13">
            <a:extLst>
              <a:ext uri="{FF2B5EF4-FFF2-40B4-BE49-F238E27FC236}">
                <a16:creationId xmlns:a16="http://schemas.microsoft.com/office/drawing/2014/main" id="{BE606ACC-BA2D-B2C3-FDBE-AFFE8FD3A86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2886" y="1624655"/>
            <a:ext cx="9997258" cy="4079459"/>
          </a:xfrm>
          <a:prstGeom prst="rect">
            <a:avLst/>
          </a:prstGeom>
        </p:spPr>
      </p:pic>
      <p:sp>
        <p:nvSpPr>
          <p:cNvPr id="15" name="Title 6">
            <a:extLst>
              <a:ext uri="{FF2B5EF4-FFF2-40B4-BE49-F238E27FC236}">
                <a16:creationId xmlns:a16="http://schemas.microsoft.com/office/drawing/2014/main" id="{346909F6-B1EC-7FE3-B30D-9E3246045FB7}"/>
              </a:ext>
            </a:extLst>
          </p:cNvPr>
          <p:cNvSpPr/>
          <p:nvPr/>
        </p:nvSpPr>
        <p:spPr bwMode="auto">
          <a:xfrm>
            <a:off x="245022" y="415330"/>
            <a:ext cx="11701956" cy="604781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r>
              <a:rPr lang="fr-CH" sz="4000" spc="-300" dirty="0">
                <a:solidFill>
                  <a:srgbClr val="006892"/>
                </a:solidFill>
                <a:latin typeface="Franklin Gothic Heavy" panose="020B0903020102020204" pitchFamily="34" charset="0"/>
              </a:rPr>
              <a:t>SCOPE 3:  </a:t>
            </a:r>
            <a:r>
              <a:rPr lang="fr-CH" sz="4000" spc="-300" dirty="0">
                <a:latin typeface="Franklin Gothic Heavy" panose="020B0903020102020204" pitchFamily="34" charset="0"/>
              </a:rPr>
              <a:t>INDIRECT EMISSIONS</a:t>
            </a:r>
            <a:endParaRPr lang="en-GB" sz="4000" spc="-300" dirty="0">
              <a:latin typeface="Franklin Gothic Heavy" panose="020B0903020102020204" pitchFamily="34" charset="0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6091738-7F81-57CD-4190-6D0FD97DB4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6 2022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7451112-608A-AADA-23AC-5F251F691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 Capeans | JENAS 2022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ACB704-45D0-8883-7018-088344D74D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606D9-1424-D24D-8F08-847B0A6F25A1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6103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Picture 54" descr="Icon&#10;&#10;Description automatically generated">
            <a:extLst>
              <a:ext uri="{FF2B5EF4-FFF2-40B4-BE49-F238E27FC236}">
                <a16:creationId xmlns:a16="http://schemas.microsoft.com/office/drawing/2014/main" id="{C41AA749-1702-41EB-ADFB-3D1A59D409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3712" y="1935437"/>
            <a:ext cx="2984576" cy="2987126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49E0C79C-16BF-445D-A94A-ED86F75FDD98}"/>
              </a:ext>
            </a:extLst>
          </p:cNvPr>
          <p:cNvGrpSpPr/>
          <p:nvPr/>
        </p:nvGrpSpPr>
        <p:grpSpPr>
          <a:xfrm>
            <a:off x="8533704" y="726954"/>
            <a:ext cx="3025422" cy="2381250"/>
            <a:chOff x="9181863" y="3573493"/>
            <a:chExt cx="3025422" cy="2381250"/>
          </a:xfrm>
        </p:grpSpPr>
        <p:pic>
          <p:nvPicPr>
            <p:cNvPr id="50" name="Picture 2" descr="Graph describing the carbon footprint of a product during its life cycle.">
              <a:extLst>
                <a:ext uri="{FF2B5EF4-FFF2-40B4-BE49-F238E27FC236}">
                  <a16:creationId xmlns:a16="http://schemas.microsoft.com/office/drawing/2014/main" id="{5C5E0B0E-BFEE-4E48-B01B-6D6C9014B11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021" r="5719"/>
            <a:stretch/>
          </p:blipFill>
          <p:spPr bwMode="auto">
            <a:xfrm>
              <a:off x="9181863" y="3573493"/>
              <a:ext cx="3025422" cy="2381250"/>
            </a:xfrm>
            <a:prstGeom prst="ellipse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" name="Image 129">
              <a:extLst>
                <a:ext uri="{FF2B5EF4-FFF2-40B4-BE49-F238E27FC236}">
                  <a16:creationId xmlns:a16="http://schemas.microsoft.com/office/drawing/2014/main" id="{1936FACB-DBFA-4566-9277-AD6C4BD8D62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678376" y="3573493"/>
              <a:ext cx="514571" cy="164291"/>
            </a:xfrm>
            <a:prstGeom prst="rect">
              <a:avLst/>
            </a:prstGeom>
          </p:spPr>
        </p:pic>
      </p:grpSp>
      <p:pic>
        <p:nvPicPr>
          <p:cNvPr id="100" name="Image 99">
            <a:extLst>
              <a:ext uri="{FF2B5EF4-FFF2-40B4-BE49-F238E27FC236}">
                <a16:creationId xmlns:a16="http://schemas.microsoft.com/office/drawing/2014/main" id="{1CC1B453-01D5-A94E-B734-E34FFDC031C1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23654" y="5746949"/>
            <a:ext cx="1392084" cy="735998"/>
          </a:xfrm>
          <a:prstGeom prst="rect">
            <a:avLst/>
          </a:prstGeom>
        </p:spPr>
      </p:pic>
      <p:sp>
        <p:nvSpPr>
          <p:cNvPr id="36" name="Title 6">
            <a:extLst>
              <a:ext uri="{FF2B5EF4-FFF2-40B4-BE49-F238E27FC236}">
                <a16:creationId xmlns:a16="http://schemas.microsoft.com/office/drawing/2014/main" id="{2781EB61-1E9B-9814-BC31-D7EA12B62946}"/>
              </a:ext>
            </a:extLst>
          </p:cNvPr>
          <p:cNvSpPr/>
          <p:nvPr/>
        </p:nvSpPr>
        <p:spPr bwMode="auto">
          <a:xfrm>
            <a:off x="245022" y="415330"/>
            <a:ext cx="11701956" cy="604781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r>
              <a:rPr lang="fr-CH" sz="4000" spc="-300" dirty="0">
                <a:solidFill>
                  <a:srgbClr val="006892"/>
                </a:solidFill>
                <a:latin typeface="Franklin Gothic Heavy" panose="020B0903020102020204" pitchFamily="34" charset="0"/>
              </a:rPr>
              <a:t>SCOPE 3:  </a:t>
            </a:r>
            <a:r>
              <a:rPr lang="fr-CH" sz="4000" spc="-150" dirty="0">
                <a:latin typeface="Franklin Gothic Heavy" panose="020B0903020102020204" pitchFamily="34" charset="0"/>
              </a:rPr>
              <a:t>ACTIONS</a:t>
            </a:r>
            <a:endParaRPr lang="en-GB" sz="4000" spc="-150" dirty="0">
              <a:latin typeface="Franklin Gothic Heavy" panose="020B0903020102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5E6977E-FAAD-0C37-54A0-5CD3B87870CD}"/>
              </a:ext>
            </a:extLst>
          </p:cNvPr>
          <p:cNvSpPr txBox="1"/>
          <p:nvPr/>
        </p:nvSpPr>
        <p:spPr>
          <a:xfrm>
            <a:off x="168451" y="1046851"/>
            <a:ext cx="3412949" cy="10310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>
              <a:spcBef>
                <a:spcPts val="300"/>
              </a:spcBef>
              <a:spcAft>
                <a:spcPts val="0"/>
              </a:spcAft>
              <a:buNone/>
            </a:pPr>
            <a:r>
              <a:rPr lang="en-GB" sz="1400" b="1" dirty="0">
                <a:solidFill>
                  <a:srgbClr val="006892"/>
                </a:solidFill>
                <a:latin typeface="+mj-lt"/>
              </a:rPr>
              <a:t>CERN Environmental Responsible Procurement Policy Project (2021)</a:t>
            </a:r>
          </a:p>
          <a:p>
            <a:pPr marL="0" lvl="0" indent="0">
              <a:spcBef>
                <a:spcPts val="300"/>
              </a:spcBef>
              <a:spcAft>
                <a:spcPts val="0"/>
              </a:spcAft>
              <a:buNone/>
            </a:pPr>
            <a:r>
              <a:rPr lang="en-GB" sz="1400" i="1" dirty="0">
                <a:solidFill>
                  <a:srgbClr val="006892"/>
                </a:solidFill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Courtesy E. Cennini</a:t>
            </a:r>
            <a:endParaRPr lang="en-US" sz="1400" i="1" dirty="0">
              <a:solidFill>
                <a:srgbClr val="006892"/>
              </a:solidFill>
              <a:latin typeface="+mj-lt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lvl="0">
              <a:spcBef>
                <a:spcPts val="300"/>
              </a:spcBef>
              <a:spcAft>
                <a:spcPts val="0"/>
              </a:spcAft>
            </a:pPr>
            <a:endParaRPr lang="en-US" sz="1400" dirty="0">
              <a:latin typeface="+mj-lt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59D81A-EA6B-07F6-570C-C9FC40FC1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96050"/>
            <a:ext cx="2743200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8" name="ZoneTexte 5">
            <a:extLst>
              <a:ext uri="{FF2B5EF4-FFF2-40B4-BE49-F238E27FC236}">
                <a16:creationId xmlns:a16="http://schemas.microsoft.com/office/drawing/2014/main" id="{B1C5AA27-12F9-4636-9A63-C71CBAD2ADDE}"/>
              </a:ext>
            </a:extLst>
          </p:cNvPr>
          <p:cNvSpPr txBox="1"/>
          <p:nvPr/>
        </p:nvSpPr>
        <p:spPr>
          <a:xfrm>
            <a:off x="4848803" y="1493142"/>
            <a:ext cx="2592000" cy="277200"/>
          </a:xfrm>
          <a:prstGeom prst="rect">
            <a:avLst/>
          </a:prstGeom>
          <a:solidFill>
            <a:srgbClr val="DCEEF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>
                <a:solidFill>
                  <a:srgbClr val="002060"/>
                </a:solidFill>
                <a:latin typeface="Arial Black" panose="020B0A04020102020204" pitchFamily="34" charset="0"/>
              </a:rPr>
              <a:t>WHY BUYING</a:t>
            </a:r>
          </a:p>
        </p:txBody>
      </p:sp>
      <p:sp>
        <p:nvSpPr>
          <p:cNvPr id="39" name="ZoneTexte 19">
            <a:extLst>
              <a:ext uri="{FF2B5EF4-FFF2-40B4-BE49-F238E27FC236}">
                <a16:creationId xmlns:a16="http://schemas.microsoft.com/office/drawing/2014/main" id="{D616405F-18F0-49B2-9248-BFC488FBDB62}"/>
              </a:ext>
            </a:extLst>
          </p:cNvPr>
          <p:cNvSpPr txBox="1"/>
          <p:nvPr/>
        </p:nvSpPr>
        <p:spPr>
          <a:xfrm>
            <a:off x="7771197" y="3271975"/>
            <a:ext cx="2592000" cy="277200"/>
          </a:xfrm>
          <a:prstGeom prst="rect">
            <a:avLst/>
          </a:prstGeom>
          <a:solidFill>
            <a:srgbClr val="DCEEF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>
                <a:solidFill>
                  <a:srgbClr val="002060"/>
                </a:solidFill>
                <a:latin typeface="Arial Black" panose="020B0A04020102020204" pitchFamily="34" charset="0"/>
              </a:rPr>
              <a:t>WHAT DO WE BUY</a:t>
            </a:r>
          </a:p>
        </p:txBody>
      </p:sp>
      <p:sp>
        <p:nvSpPr>
          <p:cNvPr id="40" name="ZoneTexte 30">
            <a:extLst>
              <a:ext uri="{FF2B5EF4-FFF2-40B4-BE49-F238E27FC236}">
                <a16:creationId xmlns:a16="http://schemas.microsoft.com/office/drawing/2014/main" id="{B0820E74-D44A-4B72-805C-78C226F8B113}"/>
              </a:ext>
            </a:extLst>
          </p:cNvPr>
          <p:cNvSpPr txBox="1"/>
          <p:nvPr/>
        </p:nvSpPr>
        <p:spPr>
          <a:xfrm>
            <a:off x="4759893" y="5087658"/>
            <a:ext cx="2592000" cy="277200"/>
          </a:xfrm>
          <a:prstGeom prst="rect">
            <a:avLst/>
          </a:prstGeom>
          <a:solidFill>
            <a:srgbClr val="DCEEF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>
                <a:solidFill>
                  <a:srgbClr val="002060"/>
                </a:solidFill>
                <a:latin typeface="Arial Black" panose="020B0A04020102020204" pitchFamily="34" charset="0"/>
              </a:rPr>
              <a:t>WHO WE BUY FROM </a:t>
            </a:r>
          </a:p>
        </p:txBody>
      </p:sp>
      <p:sp>
        <p:nvSpPr>
          <p:cNvPr id="43" name="ZoneTexte 23">
            <a:extLst>
              <a:ext uri="{FF2B5EF4-FFF2-40B4-BE49-F238E27FC236}">
                <a16:creationId xmlns:a16="http://schemas.microsoft.com/office/drawing/2014/main" id="{D0097724-1F89-4D16-9943-100D405BA6CF}"/>
              </a:ext>
            </a:extLst>
          </p:cNvPr>
          <p:cNvSpPr txBox="1"/>
          <p:nvPr/>
        </p:nvSpPr>
        <p:spPr>
          <a:xfrm>
            <a:off x="1890401" y="2649347"/>
            <a:ext cx="2592000" cy="277200"/>
          </a:xfrm>
          <a:prstGeom prst="rect">
            <a:avLst/>
          </a:prstGeom>
          <a:solidFill>
            <a:srgbClr val="DCEEF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>
                <a:solidFill>
                  <a:srgbClr val="002060"/>
                </a:solidFill>
                <a:latin typeface="Arial Black" panose="020B0A04020102020204" pitchFamily="34" charset="0"/>
              </a:rPr>
              <a:t>HOW DO WE BUY</a:t>
            </a:r>
          </a:p>
        </p:txBody>
      </p:sp>
      <p:pic>
        <p:nvPicPr>
          <p:cNvPr id="53" name="Picture 2" descr="Member States | CERN">
            <a:extLst>
              <a:ext uri="{FF2B5EF4-FFF2-40B4-BE49-F238E27FC236}">
                <a16:creationId xmlns:a16="http://schemas.microsoft.com/office/drawing/2014/main" id="{17A4CFE5-DDE3-4FF4-A520-9C69A1CE9CD5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>
          <a:xfrm>
            <a:off x="1481018" y="5038846"/>
            <a:ext cx="3228085" cy="1745182"/>
          </a:xfrm>
          <a:prstGeom prst="rect">
            <a:avLst/>
          </a:prstGeom>
          <a:noFill/>
          <a:ln cap="flat">
            <a:noFill/>
          </a:ln>
        </p:spPr>
      </p:pic>
      <p:cxnSp>
        <p:nvCxnSpPr>
          <p:cNvPr id="64" name="Connecteur droit 24">
            <a:extLst>
              <a:ext uri="{FF2B5EF4-FFF2-40B4-BE49-F238E27FC236}">
                <a16:creationId xmlns:a16="http://schemas.microsoft.com/office/drawing/2014/main" id="{D38C29D9-358D-479E-963E-A4259AE366E8}"/>
              </a:ext>
            </a:extLst>
          </p:cNvPr>
          <p:cNvCxnSpPr>
            <a:cxnSpLocks/>
          </p:cNvCxnSpPr>
          <p:nvPr/>
        </p:nvCxnSpPr>
        <p:spPr>
          <a:xfrm>
            <a:off x="2548099" y="3418258"/>
            <a:ext cx="1924181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ZoneTexte 28">
            <a:extLst>
              <a:ext uri="{FF2B5EF4-FFF2-40B4-BE49-F238E27FC236}">
                <a16:creationId xmlns:a16="http://schemas.microsoft.com/office/drawing/2014/main" id="{2FA5F2CC-0258-430F-BA41-35CEE1E1D0BD}"/>
              </a:ext>
            </a:extLst>
          </p:cNvPr>
          <p:cNvSpPr txBox="1"/>
          <p:nvPr/>
        </p:nvSpPr>
        <p:spPr>
          <a:xfrm>
            <a:off x="2416716" y="3457855"/>
            <a:ext cx="2065685" cy="6001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1300" dirty="0">
                <a:latin typeface="+mj-lt"/>
              </a:rPr>
              <a:t>Reasoned negotiation</a:t>
            </a:r>
          </a:p>
          <a:p>
            <a:pPr algn="r"/>
            <a:r>
              <a:rPr lang="en-GB" sz="1300" dirty="0">
                <a:latin typeface="+mj-lt"/>
              </a:rPr>
              <a:t>Suppliers’ performance</a:t>
            </a:r>
          </a:p>
          <a:p>
            <a:pPr algn="r"/>
            <a:r>
              <a:rPr lang="en-GB" sz="1300" dirty="0">
                <a:latin typeface="+mj-lt"/>
              </a:rPr>
              <a:t>Respect of commitments</a:t>
            </a:r>
          </a:p>
        </p:txBody>
      </p:sp>
      <p:sp>
        <p:nvSpPr>
          <p:cNvPr id="66" name="ZoneTexte 29">
            <a:extLst>
              <a:ext uri="{FF2B5EF4-FFF2-40B4-BE49-F238E27FC236}">
                <a16:creationId xmlns:a16="http://schemas.microsoft.com/office/drawing/2014/main" id="{EFB3CDF3-197C-40AF-AA99-6E339C902295}"/>
              </a:ext>
            </a:extLst>
          </p:cNvPr>
          <p:cNvSpPr txBox="1"/>
          <p:nvPr/>
        </p:nvSpPr>
        <p:spPr>
          <a:xfrm>
            <a:off x="3006525" y="2982422"/>
            <a:ext cx="1451733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1300" dirty="0">
                <a:solidFill>
                  <a:srgbClr val="40C7F4"/>
                </a:solidFill>
                <a:latin typeface="+mj-lt"/>
              </a:rPr>
              <a:t>Fair competition</a:t>
            </a:r>
          </a:p>
          <a:p>
            <a:pPr algn="r"/>
            <a:r>
              <a:rPr lang="en-GB" sz="1300" dirty="0">
                <a:solidFill>
                  <a:srgbClr val="40C7F4"/>
                </a:solidFill>
                <a:latin typeface="+mj-lt"/>
              </a:rPr>
              <a:t>Payment deadline</a:t>
            </a:r>
          </a:p>
        </p:txBody>
      </p:sp>
      <p:cxnSp>
        <p:nvCxnSpPr>
          <p:cNvPr id="67" name="Connecteur droit 11">
            <a:extLst>
              <a:ext uri="{FF2B5EF4-FFF2-40B4-BE49-F238E27FC236}">
                <a16:creationId xmlns:a16="http://schemas.microsoft.com/office/drawing/2014/main" id="{2AC8C28B-F4BF-4C7C-B6CA-791A5CD64661}"/>
              </a:ext>
            </a:extLst>
          </p:cNvPr>
          <p:cNvCxnSpPr>
            <a:cxnSpLocks/>
          </p:cNvCxnSpPr>
          <p:nvPr/>
        </p:nvCxnSpPr>
        <p:spPr>
          <a:xfrm>
            <a:off x="4857506" y="639171"/>
            <a:ext cx="172475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ZoneTexte 12">
            <a:extLst>
              <a:ext uri="{FF2B5EF4-FFF2-40B4-BE49-F238E27FC236}">
                <a16:creationId xmlns:a16="http://schemas.microsoft.com/office/drawing/2014/main" id="{9FCC6982-4718-4773-8F1F-3EACA0BE884B}"/>
              </a:ext>
            </a:extLst>
          </p:cNvPr>
          <p:cNvSpPr txBox="1"/>
          <p:nvPr/>
        </p:nvSpPr>
        <p:spPr>
          <a:xfrm>
            <a:off x="4863701" y="649302"/>
            <a:ext cx="1689462" cy="800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300" dirty="0">
                <a:latin typeface="+mj-lt"/>
              </a:rPr>
              <a:t>As user/owner?</a:t>
            </a:r>
          </a:p>
          <a:p>
            <a:pPr algn="l"/>
            <a:r>
              <a:rPr lang="en-GB" sz="1300" dirty="0">
                <a:latin typeface="+mj-lt"/>
              </a:rPr>
              <a:t>Functional approach</a:t>
            </a:r>
          </a:p>
          <a:p>
            <a:pPr algn="l"/>
            <a:r>
              <a:rPr lang="en-GB" sz="1300" dirty="0">
                <a:latin typeface="+mj-lt"/>
              </a:rPr>
              <a:t>KPIs e.g. % recycled</a:t>
            </a:r>
          </a:p>
          <a:p>
            <a:pPr algn="l"/>
            <a:r>
              <a:rPr lang="en-GB" sz="1300" dirty="0">
                <a:latin typeface="+mj-lt"/>
              </a:rPr>
              <a:t>Buy/Partner/Make</a:t>
            </a:r>
          </a:p>
        </p:txBody>
      </p:sp>
      <p:sp>
        <p:nvSpPr>
          <p:cNvPr id="69" name="ZoneTexte 14">
            <a:extLst>
              <a:ext uri="{FF2B5EF4-FFF2-40B4-BE49-F238E27FC236}">
                <a16:creationId xmlns:a16="http://schemas.microsoft.com/office/drawing/2014/main" id="{AEC60E60-EED0-4044-8F87-A5A7268F0176}"/>
              </a:ext>
            </a:extLst>
          </p:cNvPr>
          <p:cNvSpPr txBox="1"/>
          <p:nvPr/>
        </p:nvSpPr>
        <p:spPr>
          <a:xfrm>
            <a:off x="4863701" y="391014"/>
            <a:ext cx="1728167" cy="2000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CH"/>
            </a:defPPr>
            <a:lvl1pPr>
              <a:defRPr sz="1400">
                <a:solidFill>
                  <a:srgbClr val="40C7F4"/>
                </a:solidFill>
                <a:latin typeface="+mj-lt"/>
              </a:defRPr>
            </a:lvl1pPr>
          </a:lstStyle>
          <a:p>
            <a:r>
              <a:rPr lang="en-GB" sz="1300" dirty="0"/>
              <a:t>Challenge the need!</a:t>
            </a:r>
          </a:p>
        </p:txBody>
      </p:sp>
      <p:cxnSp>
        <p:nvCxnSpPr>
          <p:cNvPr id="70" name="Connecteur droit 20">
            <a:extLst>
              <a:ext uri="{FF2B5EF4-FFF2-40B4-BE49-F238E27FC236}">
                <a16:creationId xmlns:a16="http://schemas.microsoft.com/office/drawing/2014/main" id="{5435936A-71C9-43D0-8054-96A668DF5F2D}"/>
              </a:ext>
            </a:extLst>
          </p:cNvPr>
          <p:cNvCxnSpPr>
            <a:cxnSpLocks/>
          </p:cNvCxnSpPr>
          <p:nvPr/>
        </p:nvCxnSpPr>
        <p:spPr>
          <a:xfrm>
            <a:off x="7773294" y="4197437"/>
            <a:ext cx="24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ZoneTexte 21">
            <a:extLst>
              <a:ext uri="{FF2B5EF4-FFF2-40B4-BE49-F238E27FC236}">
                <a16:creationId xmlns:a16="http://schemas.microsoft.com/office/drawing/2014/main" id="{5DFC1939-2D43-4CFA-AE14-DF7C1D393C4A}"/>
              </a:ext>
            </a:extLst>
          </p:cNvPr>
          <p:cNvSpPr txBox="1"/>
          <p:nvPr/>
        </p:nvSpPr>
        <p:spPr>
          <a:xfrm>
            <a:off x="7773294" y="4267776"/>
            <a:ext cx="2806701" cy="6001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300" dirty="0">
                <a:latin typeface="+mj-lt"/>
              </a:rPr>
              <a:t>Eco-design/Life Cycle Analysis</a:t>
            </a:r>
          </a:p>
          <a:p>
            <a:pPr algn="l"/>
            <a:r>
              <a:rPr lang="en-GB" sz="1300" dirty="0">
                <a:latin typeface="+mj-lt"/>
              </a:rPr>
              <a:t>Resource optimization (water/energy)</a:t>
            </a:r>
          </a:p>
          <a:p>
            <a:pPr algn="l"/>
            <a:r>
              <a:rPr lang="en-GB" sz="1300" dirty="0">
                <a:latin typeface="+mj-lt"/>
              </a:rPr>
              <a:t>Total Cost of Ownership (TCO)</a:t>
            </a:r>
          </a:p>
        </p:txBody>
      </p:sp>
      <p:sp>
        <p:nvSpPr>
          <p:cNvPr id="72" name="ZoneTexte 22">
            <a:extLst>
              <a:ext uri="{FF2B5EF4-FFF2-40B4-BE49-F238E27FC236}">
                <a16:creationId xmlns:a16="http://schemas.microsoft.com/office/drawing/2014/main" id="{3BF088DB-3E4E-4C7C-AAC4-21CDCC983423}"/>
              </a:ext>
            </a:extLst>
          </p:cNvPr>
          <p:cNvSpPr txBox="1"/>
          <p:nvPr/>
        </p:nvSpPr>
        <p:spPr>
          <a:xfrm>
            <a:off x="7773294" y="3572814"/>
            <a:ext cx="1816384" cy="6001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CH"/>
            </a:defPPr>
            <a:lvl1pPr>
              <a:defRPr sz="1400">
                <a:solidFill>
                  <a:srgbClr val="40C7F4"/>
                </a:solidFill>
                <a:latin typeface="+mj-lt"/>
              </a:defRPr>
            </a:lvl1pPr>
          </a:lstStyle>
          <a:p>
            <a:r>
              <a:rPr lang="en-GB" sz="1300" dirty="0"/>
              <a:t>Polluting materials?</a:t>
            </a:r>
          </a:p>
          <a:p>
            <a:r>
              <a:rPr lang="en-GB" sz="1300" dirty="0"/>
              <a:t>Carbon footprint?</a:t>
            </a:r>
          </a:p>
          <a:p>
            <a:r>
              <a:rPr lang="en-GB" sz="1300" dirty="0"/>
              <a:t>Social impact?</a:t>
            </a:r>
          </a:p>
        </p:txBody>
      </p:sp>
      <p:cxnSp>
        <p:nvCxnSpPr>
          <p:cNvPr id="74" name="Connecteur droit 31">
            <a:extLst>
              <a:ext uri="{FF2B5EF4-FFF2-40B4-BE49-F238E27FC236}">
                <a16:creationId xmlns:a16="http://schemas.microsoft.com/office/drawing/2014/main" id="{9F82B901-730E-47F3-BC36-49E6BFD40AD5}"/>
              </a:ext>
            </a:extLst>
          </p:cNvPr>
          <p:cNvCxnSpPr>
            <a:cxnSpLocks/>
          </p:cNvCxnSpPr>
          <p:nvPr/>
        </p:nvCxnSpPr>
        <p:spPr>
          <a:xfrm>
            <a:off x="4782373" y="5868559"/>
            <a:ext cx="24844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ZoneTexte 32">
            <a:extLst>
              <a:ext uri="{FF2B5EF4-FFF2-40B4-BE49-F238E27FC236}">
                <a16:creationId xmlns:a16="http://schemas.microsoft.com/office/drawing/2014/main" id="{D71FB16F-0599-423B-948B-2E0509636A74}"/>
              </a:ext>
            </a:extLst>
          </p:cNvPr>
          <p:cNvSpPr txBox="1"/>
          <p:nvPr/>
        </p:nvSpPr>
        <p:spPr>
          <a:xfrm>
            <a:off x="4778956" y="5955086"/>
            <a:ext cx="2653150" cy="6001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300" dirty="0">
                <a:latin typeface="+mj-lt"/>
              </a:rPr>
              <a:t>(Very) Poorly balanced Countries</a:t>
            </a:r>
          </a:p>
          <a:p>
            <a:r>
              <a:rPr lang="en-GB" sz="1300" dirty="0">
                <a:latin typeface="+mj-lt"/>
              </a:rPr>
              <a:t>Labels/Certification</a:t>
            </a:r>
          </a:p>
          <a:p>
            <a:r>
              <a:rPr lang="en-GB" sz="1300" dirty="0">
                <a:latin typeface="+mj-lt"/>
              </a:rPr>
              <a:t>Local purchase/Diversity</a:t>
            </a:r>
          </a:p>
        </p:txBody>
      </p:sp>
      <p:sp>
        <p:nvSpPr>
          <p:cNvPr id="76" name="ZoneTexte 33">
            <a:extLst>
              <a:ext uri="{FF2B5EF4-FFF2-40B4-BE49-F238E27FC236}">
                <a16:creationId xmlns:a16="http://schemas.microsoft.com/office/drawing/2014/main" id="{46845E5A-7F73-48C2-BA7C-93E07FFB2851}"/>
              </a:ext>
            </a:extLst>
          </p:cNvPr>
          <p:cNvSpPr txBox="1"/>
          <p:nvPr/>
        </p:nvSpPr>
        <p:spPr>
          <a:xfrm>
            <a:off x="4785686" y="5391748"/>
            <a:ext cx="2487831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CH"/>
            </a:defPPr>
            <a:lvl1pPr>
              <a:defRPr sz="1300">
                <a:solidFill>
                  <a:srgbClr val="40C7F4"/>
                </a:solidFill>
                <a:latin typeface="+mj-lt"/>
              </a:defRPr>
            </a:lvl1pPr>
          </a:lstStyle>
          <a:p>
            <a:r>
              <a:rPr lang="en-GB" dirty="0"/>
              <a:t>Countries/people exposed</a:t>
            </a:r>
          </a:p>
          <a:p>
            <a:r>
              <a:rPr lang="en-GB" dirty="0"/>
              <a:t>Duty of vigilance/Compliance</a:t>
            </a:r>
          </a:p>
        </p:txBody>
      </p:sp>
    </p:spTree>
    <p:extLst>
      <p:ext uri="{BB962C8B-B14F-4D97-AF65-F5344CB8AC3E}">
        <p14:creationId xmlns:p14="http://schemas.microsoft.com/office/powerpoint/2010/main" val="3663594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8" name="Image 1" descr="Une image contenant carte&#10;&#10;Description générée automatiquement">
            <a:extLst>
              <a:ext uri="{FF2B5EF4-FFF2-40B4-BE49-F238E27FC236}">
                <a16:creationId xmlns:a16="http://schemas.microsoft.com/office/drawing/2014/main" id="{9A25FFCD-651D-4793-85E5-001F8AC1C5F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159"/>
          <a:stretch/>
        </p:blipFill>
        <p:spPr bwMode="auto">
          <a:xfrm>
            <a:off x="4019871" y="1020110"/>
            <a:ext cx="4020776" cy="5838029"/>
          </a:xfrm>
          <a:prstGeom prst="rect">
            <a:avLst/>
          </a:prstGeom>
          <a:ln w="9525">
            <a:solidFill>
              <a:schemeClr val="bg1">
                <a:lumMod val="75000"/>
              </a:schemeClr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807B622-7E29-4689-9115-1A54327A5E0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570" y="1618161"/>
            <a:ext cx="4179281" cy="295507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F45157C4-5469-4A85-9E30-8875890F4D6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89616" y="1582467"/>
            <a:ext cx="4227365" cy="2880978"/>
          </a:xfrm>
          <a:prstGeom prst="rect">
            <a:avLst/>
          </a:prstGeom>
          <a:ln>
            <a:solidFill>
              <a:schemeClr val="bg2">
                <a:lumMod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E7C49473-D12E-4B70-B8E7-5DC66DD091DD}"/>
              </a:ext>
            </a:extLst>
          </p:cNvPr>
          <p:cNvSpPr txBox="1">
            <a:spLocks/>
          </p:cNvSpPr>
          <p:nvPr/>
        </p:nvSpPr>
        <p:spPr bwMode="auto">
          <a:xfrm>
            <a:off x="3705754" y="1801401"/>
            <a:ext cx="3570807" cy="404524"/>
          </a:xfrm>
          <a:prstGeom prst="rightArrow">
            <a:avLst>
              <a:gd name="adj1" fmla="val 100000"/>
              <a:gd name="adj2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52000" rIns="18000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GB" sz="1200" dirty="0">
                <a:solidFill>
                  <a:srgbClr val="006892"/>
                </a:solidFill>
                <a:latin typeface="Open Sans"/>
              </a:rPr>
              <a:t>Integration of the latest projects</a:t>
            </a:r>
            <a:endParaRPr lang="en-GB" sz="1200" b="0" i="0" dirty="0">
              <a:solidFill>
                <a:srgbClr val="006892"/>
              </a:solidFill>
              <a:effectLst/>
              <a:latin typeface="Open Sans"/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9A341B5F-B4F1-4FC7-BACB-27B27D2B3287}"/>
              </a:ext>
            </a:extLst>
          </p:cNvPr>
          <p:cNvSpPr txBox="1">
            <a:spLocks/>
          </p:cNvSpPr>
          <p:nvPr/>
        </p:nvSpPr>
        <p:spPr bwMode="auto">
          <a:xfrm>
            <a:off x="4251851" y="2461971"/>
            <a:ext cx="3570807" cy="404524"/>
          </a:xfrm>
          <a:prstGeom prst="rightArrow">
            <a:avLst>
              <a:gd name="adj1" fmla="val 100000"/>
              <a:gd name="adj2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52000" rIns="180000" rtlCol="0" anchor="ctr" anchorCtr="0">
            <a:noAutofit/>
          </a:bodyPr>
          <a:lstStyle>
            <a:defPPr>
              <a:defRPr lang="en-US"/>
            </a:defPPr>
            <a:lvl1pPr indent="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b="0" i="0">
                <a:solidFill>
                  <a:srgbClr val="000000"/>
                </a:solidFill>
                <a:effectLst/>
                <a:latin typeface="Open Sans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GB" dirty="0">
                <a:solidFill>
                  <a:srgbClr val="006892"/>
                </a:solidFill>
              </a:rPr>
              <a:t>Integration of SPS land and LHC points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4002AEF4-B303-432F-9A5F-470692E707EB}"/>
              </a:ext>
            </a:extLst>
          </p:cNvPr>
          <p:cNvSpPr txBox="1">
            <a:spLocks/>
          </p:cNvSpPr>
          <p:nvPr/>
        </p:nvSpPr>
        <p:spPr bwMode="auto">
          <a:xfrm>
            <a:off x="4672960" y="3161752"/>
            <a:ext cx="3784200" cy="404524"/>
          </a:xfrm>
          <a:prstGeom prst="rightArrow">
            <a:avLst>
              <a:gd name="adj1" fmla="val 100000"/>
              <a:gd name="adj2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52000" rIns="108000" rtlCol="0" anchor="ctr" anchorCtr="0">
            <a:noAutofit/>
          </a:bodyPr>
          <a:lstStyle>
            <a:defPPr>
              <a:defRPr lang="en-US"/>
            </a:defPPr>
            <a:lvl1pPr indent="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050" b="0" i="0">
                <a:solidFill>
                  <a:srgbClr val="000000"/>
                </a:solidFill>
                <a:effectLst/>
                <a:latin typeface="Open Sans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algn="l"/>
            <a:r>
              <a:rPr lang="en-GB" sz="1200" dirty="0">
                <a:solidFill>
                  <a:srgbClr val="006892"/>
                </a:solidFill>
              </a:rPr>
              <a:t>Integration of the Development Guide (CH)</a:t>
            </a:r>
          </a:p>
        </p:txBody>
      </p:sp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6331982B-04F7-4362-B7FE-383E45043696}"/>
              </a:ext>
            </a:extLst>
          </p:cNvPr>
          <p:cNvSpPr txBox="1">
            <a:spLocks/>
          </p:cNvSpPr>
          <p:nvPr/>
        </p:nvSpPr>
        <p:spPr bwMode="auto">
          <a:xfrm>
            <a:off x="5302865" y="3791719"/>
            <a:ext cx="3570807" cy="404524"/>
          </a:xfrm>
          <a:prstGeom prst="rightArrow">
            <a:avLst>
              <a:gd name="adj1" fmla="val 100000"/>
              <a:gd name="adj2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52000" rIns="0" rtlCol="0" anchor="ctr" anchorCtr="0">
            <a:noAutofit/>
          </a:bodyPr>
          <a:lstStyle>
            <a:defPPr>
              <a:defRPr lang="en-US"/>
            </a:defPPr>
            <a:lvl1pPr inden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b="0" i="0">
                <a:solidFill>
                  <a:srgbClr val="000000"/>
                </a:solidFill>
                <a:effectLst/>
                <a:latin typeface="Open Sans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GB" dirty="0">
                <a:solidFill>
                  <a:srgbClr val="006892"/>
                </a:solidFill>
              </a:rPr>
              <a:t>Integration of sustainable development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F6A61F-A14E-CF2A-035B-29F8C18E3F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0B21E-5195-474B-9AB9-75790EE7ECB4}" type="slidenum">
              <a:rPr lang="en-GB" smtClean="0"/>
              <a:t>16</a:t>
            </a:fld>
            <a:endParaRPr lang="en-GB"/>
          </a:p>
        </p:txBody>
      </p:sp>
      <p:sp>
        <p:nvSpPr>
          <p:cNvPr id="16" name="Title 6">
            <a:extLst>
              <a:ext uri="{FF2B5EF4-FFF2-40B4-BE49-F238E27FC236}">
                <a16:creationId xmlns:a16="http://schemas.microsoft.com/office/drawing/2014/main" id="{FD76D49D-8AB5-EA04-80C4-AD2A35439FA4}"/>
              </a:ext>
            </a:extLst>
          </p:cNvPr>
          <p:cNvSpPr/>
          <p:nvPr/>
        </p:nvSpPr>
        <p:spPr bwMode="auto">
          <a:xfrm>
            <a:off x="245022" y="415330"/>
            <a:ext cx="11701956" cy="604781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r>
              <a:rPr lang="fr-CH" sz="4000" spc="-300" dirty="0">
                <a:solidFill>
                  <a:srgbClr val="006892"/>
                </a:solidFill>
                <a:latin typeface="Franklin Gothic Heavy" panose="020B0903020102020204" pitchFamily="34" charset="0"/>
              </a:rPr>
              <a:t>CERN MASTERPLAN</a:t>
            </a:r>
            <a:r>
              <a:rPr lang="fr-CH" sz="4000" spc="-300" dirty="0">
                <a:latin typeface="Franklin Gothic Heavy" panose="020B0903020102020204" pitchFamily="34" charset="0"/>
              </a:rPr>
              <a:t>2040</a:t>
            </a:r>
            <a:endParaRPr lang="en-GB" sz="4000" spc="-300" dirty="0">
              <a:latin typeface="Franklin Gothic Heavy" panose="020B0903020102020204" pitchFamily="34" charset="0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EAD9CBE-2AFB-137A-5BFC-52ADC40A02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6 2022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3A63497-F1F0-4B42-615F-EDCDB92EF1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 Capeans | JENAS 2022</a:t>
            </a:r>
          </a:p>
        </p:txBody>
      </p:sp>
    </p:spTree>
    <p:extLst>
      <p:ext uri="{BB962C8B-B14F-4D97-AF65-F5344CB8AC3E}">
        <p14:creationId xmlns:p14="http://schemas.microsoft.com/office/powerpoint/2010/main" val="3507393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6">
            <a:extLst>
              <a:ext uri="{FF2B5EF4-FFF2-40B4-BE49-F238E27FC236}">
                <a16:creationId xmlns:a16="http://schemas.microsoft.com/office/drawing/2014/main" id="{847438E9-CBA2-46DB-ABBB-75FC6E6C98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66595"/>
            <a:ext cx="12192000" cy="46008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 algn="ctr">
              <a:defRPr/>
            </a:pPr>
            <a:r>
              <a:rPr lang="fr-FR" sz="2200" b="1" spc="-80" dirty="0">
                <a:solidFill>
                  <a:srgbClr val="4C7FAE"/>
                </a:solidFill>
              </a:rPr>
              <a:t>Framework objectives and </a:t>
            </a:r>
            <a:r>
              <a:rPr lang="fr-FR" sz="2200" b="1" spc="-80" dirty="0" err="1">
                <a:solidFill>
                  <a:srgbClr val="4C7FAE"/>
                </a:solidFill>
              </a:rPr>
              <a:t>measures</a:t>
            </a:r>
            <a:r>
              <a:rPr lang="fr-FR" sz="2200" b="1" spc="-80" dirty="0">
                <a:solidFill>
                  <a:srgbClr val="4C7FAE"/>
                </a:solidFill>
              </a:rPr>
              <a:t> </a:t>
            </a:r>
          </a:p>
        </p:txBody>
      </p:sp>
      <p:sp>
        <p:nvSpPr>
          <p:cNvPr id="11" name="Title 6">
            <a:extLst>
              <a:ext uri="{FF2B5EF4-FFF2-40B4-BE49-F238E27FC236}">
                <a16:creationId xmlns:a16="http://schemas.microsoft.com/office/drawing/2014/main" id="{254327F4-8E84-4801-AAE6-289C68BDDB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65275"/>
            <a:ext cx="12192000" cy="460085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 algn="ctr">
              <a:defRPr/>
            </a:pPr>
            <a:r>
              <a:rPr lang="fr-CH" sz="3200" spc="-300" dirty="0">
                <a:solidFill>
                  <a:srgbClr val="006892"/>
                </a:solidFill>
                <a:latin typeface="Franklin Gothic Heavy" panose="020B0903020102020204" pitchFamily="34" charset="0"/>
              </a:rPr>
              <a:t>MASTERPLAN</a:t>
            </a:r>
            <a:r>
              <a:rPr lang="fr-CH" sz="3200" spc="-300" dirty="0">
                <a:latin typeface="Franklin Gothic Heavy" panose="020B0903020102020204" pitchFamily="34" charset="0"/>
              </a:rPr>
              <a:t>2040</a:t>
            </a:r>
            <a:endParaRPr lang="fr-FR" sz="2200" b="1" spc="-80" dirty="0">
              <a:solidFill>
                <a:srgbClr val="4C7FAE"/>
              </a:solidFill>
            </a:endParaRPr>
          </a:p>
        </p:txBody>
      </p:sp>
      <p:pic>
        <p:nvPicPr>
          <p:cNvPr id="60" name="Image 3">
            <a:extLst>
              <a:ext uri="{FF2B5EF4-FFF2-40B4-BE49-F238E27FC236}">
                <a16:creationId xmlns:a16="http://schemas.microsoft.com/office/drawing/2014/main" id="{53557B82-131C-4A73-9B0A-31D59F9782D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04335" y="2864682"/>
            <a:ext cx="1586598" cy="1430208"/>
          </a:xfrm>
          <a:prstGeom prst="rect">
            <a:avLst/>
          </a:prstGeom>
          <a:ln>
            <a:noFill/>
          </a:ln>
          <a:effectLst/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6300594-CCD2-4DFA-CE07-0DE35A0ECA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6 2022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40BB50-07B2-45C9-020B-AD3B274BBE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 Capeans | JENAS 2022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BC0E1D-1AA9-D8B3-A10E-079E5E0E89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606D9-1424-D24D-8F08-847B0A6F25A1}" type="slidenum">
              <a:rPr lang="en-GB" smtClean="0"/>
              <a:t>17</a:t>
            </a:fld>
            <a:endParaRPr lang="en-GB"/>
          </a:p>
        </p:txBody>
      </p:sp>
      <p:pic>
        <p:nvPicPr>
          <p:cNvPr id="13" name="Picture 12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3F56ECA0-92E6-4442-81E5-D17219D09E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42031"/>
            <a:ext cx="12192000" cy="6551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9791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Image 3">
            <a:extLst>
              <a:ext uri="{FF2B5EF4-FFF2-40B4-BE49-F238E27FC236}">
                <a16:creationId xmlns:a16="http://schemas.microsoft.com/office/drawing/2014/main" id="{53557B82-131C-4A73-9B0A-31D59F9782D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625765" y="524771"/>
            <a:ext cx="1717272" cy="1548000"/>
          </a:xfrm>
          <a:prstGeom prst="rect">
            <a:avLst/>
          </a:prstGeom>
          <a:ln>
            <a:solidFill>
              <a:schemeClr val="bg1"/>
            </a:solidFill>
          </a:ln>
          <a:effectLst/>
        </p:spPr>
      </p:pic>
      <p:sp>
        <p:nvSpPr>
          <p:cNvPr id="72" name="Title 6">
            <a:extLst>
              <a:ext uri="{FF2B5EF4-FFF2-40B4-BE49-F238E27FC236}">
                <a16:creationId xmlns:a16="http://schemas.microsoft.com/office/drawing/2014/main" id="{8BF8E2FF-6B8B-49BD-A55B-A4846E4A30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65275"/>
            <a:ext cx="12192000" cy="460085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 algn="ctr">
              <a:defRPr/>
            </a:pPr>
            <a:r>
              <a:rPr lang="fr-CH" sz="3200" spc="-300" dirty="0">
                <a:solidFill>
                  <a:srgbClr val="006892"/>
                </a:solidFill>
                <a:latin typeface="Franklin Gothic Heavy" panose="020B0903020102020204" pitchFamily="34" charset="0"/>
              </a:rPr>
              <a:t>MASTERPLAN</a:t>
            </a:r>
            <a:r>
              <a:rPr lang="fr-CH" sz="3200" spc="-300" dirty="0">
                <a:latin typeface="Franklin Gothic Heavy" panose="020B0903020102020204" pitchFamily="34" charset="0"/>
              </a:rPr>
              <a:t>2040</a:t>
            </a:r>
            <a:endParaRPr lang="fr-FR" sz="2200" b="1" spc="-80" dirty="0">
              <a:solidFill>
                <a:srgbClr val="4C7FAE"/>
              </a:solidFill>
            </a:endParaRPr>
          </a:p>
        </p:txBody>
      </p:sp>
      <p:sp>
        <p:nvSpPr>
          <p:cNvPr id="22" name="Circle: Hollow 21">
            <a:extLst>
              <a:ext uri="{FF2B5EF4-FFF2-40B4-BE49-F238E27FC236}">
                <a16:creationId xmlns:a16="http://schemas.microsoft.com/office/drawing/2014/main" id="{8C409BF5-0342-4112-9C02-9FDF3E6DD6FC}"/>
              </a:ext>
            </a:extLst>
          </p:cNvPr>
          <p:cNvSpPr/>
          <p:nvPr/>
        </p:nvSpPr>
        <p:spPr>
          <a:xfrm>
            <a:off x="4476000" y="1942350"/>
            <a:ext cx="3240000" cy="3240000"/>
          </a:xfrm>
          <a:prstGeom prst="donut">
            <a:avLst>
              <a:gd name="adj" fmla="val 10573"/>
            </a:avLst>
          </a:prstGeom>
          <a:gradFill>
            <a:gsLst>
              <a:gs pos="0">
                <a:schemeClr val="accent5">
                  <a:lumMod val="50000"/>
                </a:schemeClr>
              </a:gs>
              <a:gs pos="79000">
                <a:srgbClr val="089299">
                  <a:alpha val="80000"/>
                </a:srgbClr>
              </a:gs>
              <a:gs pos="61000">
                <a:srgbClr val="0892AC">
                  <a:alpha val="50000"/>
                </a:srgbClr>
              </a:gs>
              <a:gs pos="45000">
                <a:schemeClr val="accent5">
                  <a:alpha val="50000"/>
                </a:schemeClr>
              </a:gs>
              <a:gs pos="30000">
                <a:schemeClr val="accent5">
                  <a:alpha val="80000"/>
                </a:schemeClr>
              </a:gs>
              <a:gs pos="100000">
                <a:srgbClr val="077F7C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127A479E-43A4-4A8D-8212-99E7FBF2AD47}"/>
              </a:ext>
            </a:extLst>
          </p:cNvPr>
          <p:cNvGrpSpPr>
            <a:grpSpLocks noChangeAspect="1"/>
          </p:cNvGrpSpPr>
          <p:nvPr/>
        </p:nvGrpSpPr>
        <p:grpSpPr>
          <a:xfrm>
            <a:off x="-2" y="720376"/>
            <a:ext cx="8321886" cy="4531751"/>
            <a:chOff x="234934" y="162642"/>
            <a:chExt cx="5894406" cy="3209843"/>
          </a:xfrm>
        </p:grpSpPr>
        <p:pic>
          <p:nvPicPr>
            <p:cNvPr id="26" name="Picture 25" descr="Icon&#10;&#10;Description automatically generated">
              <a:extLst>
                <a:ext uri="{FF2B5EF4-FFF2-40B4-BE49-F238E27FC236}">
                  <a16:creationId xmlns:a16="http://schemas.microsoft.com/office/drawing/2014/main" id="{320C4979-1A6A-406E-B309-8B6874E6B88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84929" y="1427512"/>
              <a:ext cx="1504366" cy="149069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7" name="Circle: Hollow 26">
              <a:extLst>
                <a:ext uri="{FF2B5EF4-FFF2-40B4-BE49-F238E27FC236}">
                  <a16:creationId xmlns:a16="http://schemas.microsoft.com/office/drawing/2014/main" id="{F1DD76CE-2926-4170-82A2-166BA60DD867}"/>
                </a:ext>
              </a:extLst>
            </p:cNvPr>
            <p:cNvSpPr/>
            <p:nvPr/>
          </p:nvSpPr>
          <p:spPr>
            <a:xfrm>
              <a:off x="3515344" y="1144501"/>
              <a:ext cx="2052000" cy="2052000"/>
            </a:xfrm>
            <a:prstGeom prst="donut">
              <a:avLst>
                <a:gd name="adj" fmla="val 10573"/>
              </a:avLst>
            </a:prstGeom>
            <a:gradFill>
              <a:gsLst>
                <a:gs pos="0">
                  <a:srgbClr val="ABC4DA">
                    <a:alpha val="90000"/>
                  </a:srgbClr>
                </a:gs>
                <a:gs pos="71000">
                  <a:srgbClr val="ABC4DA">
                    <a:alpha val="80000"/>
                  </a:srgbClr>
                </a:gs>
                <a:gs pos="52000">
                  <a:srgbClr val="E8EFF5">
                    <a:alpha val="50000"/>
                  </a:srgbClr>
                </a:gs>
                <a:gs pos="30000">
                  <a:srgbClr val="ABC4DA">
                    <a:alpha val="80000"/>
                  </a:srgbClr>
                </a:gs>
                <a:gs pos="100000">
                  <a:srgbClr val="ABC4DA">
                    <a:alpha val="90000"/>
                  </a:srgbClr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01151FC5-8589-4E34-B098-92AD1255783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827680" y="230265"/>
              <a:ext cx="828000" cy="820399"/>
            </a:xfrm>
            <a:prstGeom prst="ellipse">
              <a:avLst/>
            </a:prstGeom>
            <a:solidFill>
              <a:srgbClr val="E8EFF5">
                <a:alpha val="74000"/>
              </a:srgbClr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4265D90A-3692-4604-BFA4-A7D1A1D4745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93486" y="1204801"/>
              <a:ext cx="828000" cy="820399"/>
            </a:xfrm>
            <a:prstGeom prst="ellipse">
              <a:avLst/>
            </a:prstGeom>
            <a:solidFill>
              <a:srgbClr val="E8EFF5">
                <a:alpha val="74000"/>
              </a:srgbClr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74F54DC8-1E93-4951-AA0C-3927E7283B8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88326" y="2552086"/>
              <a:ext cx="828000" cy="820399"/>
            </a:xfrm>
            <a:prstGeom prst="ellipse">
              <a:avLst/>
            </a:prstGeom>
            <a:solidFill>
              <a:srgbClr val="E8EFF5">
                <a:alpha val="74000"/>
              </a:srgbClr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6477C48A-CADD-4809-9942-C7FC5776FB56}"/>
                </a:ext>
              </a:extLst>
            </p:cNvPr>
            <p:cNvSpPr txBox="1"/>
            <p:nvPr/>
          </p:nvSpPr>
          <p:spPr>
            <a:xfrm>
              <a:off x="1993487" y="162642"/>
              <a:ext cx="1295548" cy="217999"/>
            </a:xfrm>
            <a:prstGeom prst="rect">
              <a:avLst/>
            </a:prstGeom>
            <a:noFill/>
            <a:effectLst>
              <a:outerShdw blurRad="63500" dist="38100" dir="2700000" algn="tl" rotWithShape="0">
                <a:srgbClr val="22527D">
                  <a:alpha val="60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GB" sz="1400" spc="-150" dirty="0">
                  <a:solidFill>
                    <a:schemeClr val="bg1"/>
                  </a:solidFill>
                  <a:latin typeface="Arial Black" panose="020B0A04020102020204" pitchFamily="34" charset="0"/>
                </a:rPr>
                <a:t>MANAGEMENT OF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36A41B13-8AC1-4822-9F8C-1A286AC7BFE2}"/>
                </a:ext>
              </a:extLst>
            </p:cNvPr>
            <p:cNvSpPr txBox="1"/>
            <p:nvPr/>
          </p:nvSpPr>
          <p:spPr>
            <a:xfrm>
              <a:off x="2979556" y="2732860"/>
              <a:ext cx="3149784" cy="392397"/>
            </a:xfrm>
            <a:prstGeom prst="rect">
              <a:avLst/>
            </a:prstGeom>
            <a:noFill/>
            <a:effectLst>
              <a:outerShdw blurRad="63500" dist="38100" dir="2700000" algn="tl" rotWithShape="0">
                <a:srgbClr val="22527D">
                  <a:alpha val="60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3000" spc="-150" dirty="0">
                  <a:solidFill>
                    <a:schemeClr val="bg1"/>
                  </a:solidFill>
                  <a:latin typeface="Arial Black" panose="020B0A04020102020204" pitchFamily="34" charset="0"/>
                </a:rPr>
                <a:t>ENVIRONMENT</a:t>
              </a:r>
            </a:p>
          </p:txBody>
        </p: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34AEABB2-97C9-4D3E-9919-783EC07EBE37}"/>
                </a:ext>
              </a:extLst>
            </p:cNvPr>
            <p:cNvCxnSpPr>
              <a:cxnSpLocks/>
              <a:stCxn id="28" idx="5"/>
              <a:endCxn id="26" idx="1"/>
            </p:cNvCxnSpPr>
            <p:nvPr/>
          </p:nvCxnSpPr>
          <p:spPr>
            <a:xfrm>
              <a:off x="3534422" y="930519"/>
              <a:ext cx="250507" cy="1242341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150DF529-D032-4F6D-8719-5182CE19C18D}"/>
                </a:ext>
              </a:extLst>
            </p:cNvPr>
            <p:cNvCxnSpPr>
              <a:cxnSpLocks/>
              <a:stCxn id="29" idx="5"/>
              <a:endCxn id="26" idx="1"/>
            </p:cNvCxnSpPr>
            <p:nvPr/>
          </p:nvCxnSpPr>
          <p:spPr>
            <a:xfrm>
              <a:off x="2700228" y="1905055"/>
              <a:ext cx="1084701" cy="2678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EE27CF8E-FBD3-4B30-B1CD-9F3CFEA0070F}"/>
                </a:ext>
              </a:extLst>
            </p:cNvPr>
            <p:cNvCxnSpPr>
              <a:cxnSpLocks/>
              <a:stCxn id="30" idx="6"/>
              <a:endCxn id="26" idx="1"/>
            </p:cNvCxnSpPr>
            <p:nvPr/>
          </p:nvCxnSpPr>
          <p:spPr>
            <a:xfrm flipV="1">
              <a:off x="2416325" y="2172860"/>
              <a:ext cx="1368603" cy="789426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74C39102-CFD6-41DA-9AAA-33C5B18158D0}"/>
                </a:ext>
              </a:extLst>
            </p:cNvPr>
            <p:cNvSpPr txBox="1"/>
            <p:nvPr/>
          </p:nvSpPr>
          <p:spPr>
            <a:xfrm>
              <a:off x="234935" y="262115"/>
              <a:ext cx="3054100" cy="305198"/>
            </a:xfrm>
            <a:prstGeom prst="rect">
              <a:avLst/>
            </a:prstGeom>
            <a:noFill/>
            <a:effectLst>
              <a:outerShdw blurRad="63500" dist="38100" dir="2700000" algn="tl" rotWithShape="0">
                <a:srgbClr val="22527D">
                  <a:alpha val="60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2200" spc="-150" dirty="0">
                  <a:solidFill>
                    <a:schemeClr val="bg1"/>
                  </a:solidFill>
                  <a:latin typeface="Arial Black" panose="020B0A04020102020204" pitchFamily="34" charset="0"/>
                </a:rPr>
                <a:t>RESSOURCES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35E1AEB5-27FE-4B16-AE3D-8453809A76EF}"/>
                </a:ext>
              </a:extLst>
            </p:cNvPr>
            <p:cNvSpPr txBox="1"/>
            <p:nvPr/>
          </p:nvSpPr>
          <p:spPr>
            <a:xfrm>
              <a:off x="234934" y="1185109"/>
              <a:ext cx="2215934" cy="305198"/>
            </a:xfrm>
            <a:prstGeom prst="rect">
              <a:avLst/>
            </a:prstGeom>
            <a:noFill/>
            <a:effectLst>
              <a:outerShdw blurRad="63500" dist="38100" dir="2700000" algn="tl" rotWithShape="0">
                <a:srgbClr val="22527D">
                  <a:alpha val="60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2200" spc="-150" dirty="0">
                  <a:solidFill>
                    <a:schemeClr val="bg1"/>
                  </a:solidFill>
                  <a:latin typeface="Arial Black" panose="020B0A04020102020204" pitchFamily="34" charset="0"/>
                </a:rPr>
                <a:t>BIODIVERSITY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2995CF77-2887-42E6-A385-4452D259451C}"/>
                </a:ext>
              </a:extLst>
            </p:cNvPr>
            <p:cNvSpPr txBox="1"/>
            <p:nvPr/>
          </p:nvSpPr>
          <p:spPr>
            <a:xfrm>
              <a:off x="234935" y="2666051"/>
              <a:ext cx="1846229" cy="305198"/>
            </a:xfrm>
            <a:prstGeom prst="rect">
              <a:avLst/>
            </a:prstGeom>
            <a:noFill/>
            <a:effectLst>
              <a:outerShdw blurRad="63500" dist="38100" dir="2700000" algn="tl" rotWithShape="0">
                <a:srgbClr val="22527D">
                  <a:alpha val="60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2200" spc="-150" dirty="0">
                  <a:solidFill>
                    <a:schemeClr val="bg1"/>
                  </a:solidFill>
                  <a:latin typeface="Arial Black" panose="020B0A04020102020204" pitchFamily="34" charset="0"/>
                </a:rPr>
                <a:t>POLLUTION</a:t>
              </a:r>
            </a:p>
          </p:txBody>
        </p:sp>
      </p:grpSp>
      <p:sp>
        <p:nvSpPr>
          <p:cNvPr id="119" name="Content Placeholder 3">
            <a:extLst>
              <a:ext uri="{FF2B5EF4-FFF2-40B4-BE49-F238E27FC236}">
                <a16:creationId xmlns:a16="http://schemas.microsoft.com/office/drawing/2014/main" id="{BA8B7D2E-C0F7-46B6-94F5-A90D5E418BA2}"/>
              </a:ext>
            </a:extLst>
          </p:cNvPr>
          <p:cNvSpPr txBox="1">
            <a:spLocks/>
          </p:cNvSpPr>
          <p:nvPr/>
        </p:nvSpPr>
        <p:spPr bwMode="auto">
          <a:xfrm>
            <a:off x="241405" y="1181228"/>
            <a:ext cx="5456009" cy="10946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spcAft>
                <a:spcPts val="300"/>
              </a:spcAft>
              <a:buClr>
                <a:srgbClr val="002060"/>
              </a:buClr>
            </a:pPr>
            <a:r>
              <a:rPr lang="en-GB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Control the resource requirements for the operation of tertiary infrastructures</a:t>
            </a:r>
            <a:r>
              <a:rPr lang="en-GB" sz="1200" b="1" dirty="0">
                <a:latin typeface="+mj-lt"/>
              </a:rPr>
              <a:t>:</a:t>
            </a:r>
          </a:p>
          <a:p>
            <a:pPr marL="171450" indent="-171450" algn="l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GB" sz="1200" dirty="0">
                <a:latin typeface="+mj-lt"/>
              </a:rPr>
              <a:t>Improve </a:t>
            </a:r>
            <a:r>
              <a:rPr lang="en-GB" sz="1200" dirty="0">
                <a:solidFill>
                  <a:srgbClr val="0A4493"/>
                </a:solidFill>
                <a:latin typeface="+mj-lt"/>
              </a:rPr>
              <a:t>energy consumption and reduce greenhouse gas emissions</a:t>
            </a:r>
          </a:p>
          <a:p>
            <a:pPr marL="171450" indent="-171450" algn="l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GB" sz="1200" dirty="0">
                <a:latin typeface="+mj-lt"/>
              </a:rPr>
              <a:t>Promote new energy-generation technologies</a:t>
            </a:r>
          </a:p>
          <a:p>
            <a:pPr marL="171450" indent="-171450" algn="l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GB" sz="1200" dirty="0">
                <a:latin typeface="+mj-lt"/>
              </a:rPr>
              <a:t>Limit the increase in </a:t>
            </a:r>
            <a:r>
              <a:rPr lang="en-GB" sz="1200" dirty="0">
                <a:solidFill>
                  <a:srgbClr val="0A4493"/>
                </a:solidFill>
                <a:latin typeface="+mj-lt"/>
              </a:rPr>
              <a:t>water consumption.</a:t>
            </a:r>
          </a:p>
          <a:p>
            <a:pPr lvl="1" algn="l">
              <a:spcBef>
                <a:spcPts val="0"/>
              </a:spcBef>
              <a:buClr>
                <a:srgbClr val="002060"/>
              </a:buClr>
            </a:pPr>
            <a:endParaRPr lang="en-GB" sz="1200" dirty="0">
              <a:latin typeface="+mj-lt"/>
            </a:endParaRPr>
          </a:p>
        </p:txBody>
      </p:sp>
      <p:sp>
        <p:nvSpPr>
          <p:cNvPr id="120" name="Content Placeholder 3">
            <a:extLst>
              <a:ext uri="{FF2B5EF4-FFF2-40B4-BE49-F238E27FC236}">
                <a16:creationId xmlns:a16="http://schemas.microsoft.com/office/drawing/2014/main" id="{E0C50943-4F68-408B-BF25-DE371A2B140B}"/>
              </a:ext>
            </a:extLst>
          </p:cNvPr>
          <p:cNvSpPr txBox="1">
            <a:spLocks/>
          </p:cNvSpPr>
          <p:nvPr/>
        </p:nvSpPr>
        <p:spPr bwMode="auto">
          <a:xfrm>
            <a:off x="241405" y="2523660"/>
            <a:ext cx="4097612" cy="14782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Aft>
                <a:spcPts val="300"/>
              </a:spcAft>
            </a:pPr>
            <a:r>
              <a:rPr lang="en-GB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Initiate an action plan in favour of biodiversity, green spaces and protected species:</a:t>
            </a:r>
          </a:p>
          <a:p>
            <a:pPr marL="171450" indent="-171450" algn="l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GB" sz="1200" dirty="0">
                <a:latin typeface="+mj-lt"/>
              </a:rPr>
              <a:t>Continue to implement the rainwater management strategy at CERN</a:t>
            </a:r>
          </a:p>
          <a:p>
            <a:pPr marL="171450" indent="-171450" algn="l">
              <a:spcBef>
                <a:spcPts val="0"/>
              </a:spcBef>
              <a:buClrTx/>
              <a:buFont typeface="Courier New" panose="02070309020205020404" pitchFamily="49" charset="0"/>
              <a:buChar char="o"/>
            </a:pPr>
            <a:r>
              <a:rPr lang="en-GB" sz="1200" dirty="0">
                <a:latin typeface="+mj-lt"/>
              </a:rPr>
              <a:t>Draw up an inventory of the existing biodiversity, protected species and green spaces</a:t>
            </a:r>
          </a:p>
          <a:p>
            <a:pPr marL="171450" indent="-171450" algn="l">
              <a:spcBef>
                <a:spcPts val="0"/>
              </a:spcBef>
              <a:buClrTx/>
              <a:buFont typeface="Courier New" panose="02070309020205020404" pitchFamily="49" charset="0"/>
              <a:buChar char="o"/>
            </a:pPr>
            <a:r>
              <a:rPr lang="en-GB" sz="1200" dirty="0">
                <a:latin typeface="+mj-lt"/>
              </a:rPr>
              <a:t>Continue the development of the ecological continuity of environments and wildlife corridors.</a:t>
            </a:r>
          </a:p>
        </p:txBody>
      </p:sp>
      <p:sp>
        <p:nvSpPr>
          <p:cNvPr id="121" name="Content Placeholder 3">
            <a:extLst>
              <a:ext uri="{FF2B5EF4-FFF2-40B4-BE49-F238E27FC236}">
                <a16:creationId xmlns:a16="http://schemas.microsoft.com/office/drawing/2014/main" id="{91182E12-DC76-4BD6-8C9F-1C22B9285F49}"/>
              </a:ext>
            </a:extLst>
          </p:cNvPr>
          <p:cNvSpPr txBox="1">
            <a:spLocks/>
          </p:cNvSpPr>
          <p:nvPr/>
        </p:nvSpPr>
        <p:spPr bwMode="auto">
          <a:xfrm>
            <a:off x="241405" y="4659770"/>
            <a:ext cx="4507690" cy="8179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en-US"/>
            </a:defPPr>
            <a:lvl1pPr indent="0">
              <a:lnSpc>
                <a:spcPct val="90000"/>
              </a:lnSpc>
              <a:spcBef>
                <a:spcPts val="0"/>
              </a:spcBef>
              <a:buClr>
                <a:srgbClr val="002060"/>
              </a:buClr>
              <a:buFont typeface="Arial" panose="020B0604020202020204" pitchFamily="34" charset="0"/>
              <a:buNone/>
              <a:defRPr sz="800">
                <a:latin typeface="+mj-lt"/>
              </a:defRPr>
            </a:lvl1pPr>
            <a:lvl2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/>
            </a:lvl2pPr>
            <a:lvl3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</a:lvl3pPr>
            <a:lvl4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4pPr>
            <a:lvl5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5pPr>
            <a:lvl6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6pPr>
            <a:lvl7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7pPr>
            <a:lvl8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8pPr>
            <a:lvl9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9pPr>
          </a:lstStyle>
          <a:p>
            <a:pPr>
              <a:spcAft>
                <a:spcPts val="300"/>
              </a:spcAft>
            </a:pPr>
            <a:r>
              <a:rPr lang="en-GB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Control and mitigate CERN's environmental pollution: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n-GB" sz="1200" dirty="0">
                <a:solidFill>
                  <a:srgbClr val="0A4493"/>
                </a:solidFill>
              </a:rPr>
              <a:t>Limit noise pollution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n-GB" sz="1200" dirty="0"/>
              <a:t>Increase the recycling rate and reduce waste production</a:t>
            </a:r>
          </a:p>
        </p:txBody>
      </p:sp>
      <p:pic>
        <p:nvPicPr>
          <p:cNvPr id="2056" name="Picture 8" descr="Closeup shot of a bee on a chamomile flower Free Photo">
            <a:extLst>
              <a:ext uri="{FF2B5EF4-FFF2-40B4-BE49-F238E27FC236}">
                <a16:creationId xmlns:a16="http://schemas.microsoft.com/office/drawing/2014/main" id="{897B5D90-21E9-41AF-B753-80231DDEDCE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625764" y="3606827"/>
            <a:ext cx="1717273" cy="1548000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D59773FB-2448-4995-81B0-C2EE0B121B55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25765" y="5154827"/>
            <a:ext cx="1717272" cy="154800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70E1EEAF-A979-498A-965E-3D4435E1050E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25763" y="2058939"/>
            <a:ext cx="1717274" cy="1547888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C7F2F40-C450-B245-D644-4C6CE76624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6 2022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5AC671A-7E17-98D9-4718-0EEBAADD2D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 Capeans | JENAS 2022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B981FF-DBFE-1820-2755-9AA0DA9E4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606D9-1424-D24D-8F08-847B0A6F25A1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156152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"/>
                            </p:stCondLst>
                            <p:childTnLst>
                              <p:par>
                                <p:cTn id="8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3373 -0.21644 L 0.00546 -0.00093 " pathEditMode="relative" rAng="0" ptsTypes="AA">
                                      <p:cBhvr>
                                        <p:cTn id="9" dur="1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953" y="1076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6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6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26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" grpId="0"/>
      <p:bldP spid="120" grpId="0"/>
      <p:bldP spid="12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6">
            <a:extLst>
              <a:ext uri="{FF2B5EF4-FFF2-40B4-BE49-F238E27FC236}">
                <a16:creationId xmlns:a16="http://schemas.microsoft.com/office/drawing/2014/main" id="{24909F6B-5CC4-5877-443F-671BACBC4F9D}"/>
              </a:ext>
            </a:extLst>
          </p:cNvPr>
          <p:cNvSpPr/>
          <p:nvPr/>
        </p:nvSpPr>
        <p:spPr bwMode="auto">
          <a:xfrm>
            <a:off x="2932215" y="1306032"/>
            <a:ext cx="1959596" cy="604781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 algn="ctr"/>
            <a:r>
              <a:rPr lang="fr-CH" sz="3200" spc="-300" dirty="0">
                <a:solidFill>
                  <a:srgbClr val="84B1B4"/>
                </a:solidFill>
                <a:latin typeface="Franklin Gothic Heavy" panose="020B0903020102020204" pitchFamily="34" charset="0"/>
              </a:rPr>
              <a:t>WATER</a:t>
            </a:r>
            <a:endParaRPr lang="en-GB" sz="3200" spc="-300" dirty="0">
              <a:solidFill>
                <a:srgbClr val="84B1B4"/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5" name="Title 6">
            <a:extLst>
              <a:ext uri="{FF2B5EF4-FFF2-40B4-BE49-F238E27FC236}">
                <a16:creationId xmlns:a16="http://schemas.microsoft.com/office/drawing/2014/main" id="{453CB437-23A3-8AF9-E7C5-92D20D9E85DD}"/>
              </a:ext>
            </a:extLst>
          </p:cNvPr>
          <p:cNvSpPr/>
          <p:nvPr/>
        </p:nvSpPr>
        <p:spPr bwMode="auto">
          <a:xfrm>
            <a:off x="7715293" y="1306031"/>
            <a:ext cx="3279777" cy="604781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 algn="ctr"/>
            <a:r>
              <a:rPr lang="fr-CH" sz="3200" spc="-300" dirty="0">
                <a:solidFill>
                  <a:srgbClr val="84B1B4"/>
                </a:solidFill>
                <a:latin typeface="Franklin Gothic Heavy" panose="020B0903020102020204" pitchFamily="34" charset="0"/>
              </a:rPr>
              <a:t>NOISE</a:t>
            </a:r>
            <a:endParaRPr lang="en-GB" sz="3200" spc="-300" dirty="0">
              <a:solidFill>
                <a:srgbClr val="84B1B4"/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11" name="Title 6">
            <a:extLst>
              <a:ext uri="{FF2B5EF4-FFF2-40B4-BE49-F238E27FC236}">
                <a16:creationId xmlns:a16="http://schemas.microsoft.com/office/drawing/2014/main" id="{57C088E8-9865-55A0-7371-D90243AE9294}"/>
              </a:ext>
            </a:extLst>
          </p:cNvPr>
          <p:cNvSpPr/>
          <p:nvPr/>
        </p:nvSpPr>
        <p:spPr bwMode="auto">
          <a:xfrm>
            <a:off x="320621" y="348396"/>
            <a:ext cx="11701956" cy="604781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r>
              <a:rPr lang="en-GB" sz="4000" spc="-300" dirty="0">
                <a:solidFill>
                  <a:srgbClr val="006892"/>
                </a:solidFill>
                <a:latin typeface="Franklin Gothic Heavy" panose="020B0903020102020204" pitchFamily="34" charset="0"/>
              </a:rPr>
              <a:t>MASTERPLAN 2040: Environment</a:t>
            </a:r>
            <a:endParaRPr lang="en-GB" sz="4000" spc="-300" dirty="0">
              <a:latin typeface="Franklin Gothic Heavy" panose="020B0903020102020204" pitchFamily="34" charset="0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4AB28AC-304A-E89B-548D-87206588D8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6 2022</a:t>
            </a:r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9A53B2B-2600-65D4-3F4C-398DCC2FD6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 Capeans | JENAS 2022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A31311B-59CB-83F1-BADC-91408DC96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606D9-1424-D24D-8F08-847B0A6F25A1}" type="slidenum">
              <a:rPr lang="en-GB" smtClean="0"/>
              <a:t>19</a:t>
            </a:fld>
            <a:endParaRPr lang="en-GB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E1CDE02-9783-98CE-FBBC-F2B1D180A3E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8262" y="1962768"/>
            <a:ext cx="6460293" cy="387875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6F85BE3-BE81-D7B1-DF94-B639C30BA2C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0873"/>
          <a:stretch/>
        </p:blipFill>
        <p:spPr>
          <a:xfrm>
            <a:off x="7663876" y="1910812"/>
            <a:ext cx="3459383" cy="3878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5048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DC02ED-BBA8-9B9B-CF47-302DB54686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z="1100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2</a:t>
            </a:fld>
            <a:endParaRPr lang="en-US" sz="1100" dirty="0">
              <a:solidFill>
                <a:srgbClr val="FFFFFF"/>
              </a:solidFill>
            </a:endParaRPr>
          </a:p>
        </p:txBody>
      </p:sp>
      <p:sp>
        <p:nvSpPr>
          <p:cNvPr id="39" name="Title 6">
            <a:extLst>
              <a:ext uri="{FF2B5EF4-FFF2-40B4-BE49-F238E27FC236}">
                <a16:creationId xmlns:a16="http://schemas.microsoft.com/office/drawing/2014/main" id="{837D1411-74CD-456B-B110-577DCE457D57}"/>
              </a:ext>
            </a:extLst>
          </p:cNvPr>
          <p:cNvSpPr/>
          <p:nvPr/>
        </p:nvSpPr>
        <p:spPr bwMode="auto">
          <a:xfrm>
            <a:off x="245022" y="415330"/>
            <a:ext cx="11701956" cy="604781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r>
              <a:rPr lang="fr-CH" sz="4000" spc="-150" dirty="0">
                <a:solidFill>
                  <a:srgbClr val="006892"/>
                </a:solidFill>
                <a:latin typeface="Franklin Gothic Heavy" panose="020B0903020102020204" pitchFamily="34" charset="0"/>
              </a:rPr>
              <a:t>OUTLINE</a:t>
            </a:r>
            <a:endParaRPr lang="en-GB" sz="4000" spc="-300" dirty="0">
              <a:latin typeface="Franklin Gothic Heavy" panose="020B09030201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B32122C-DFB1-4DBA-807B-730D2D5189F6}"/>
              </a:ext>
            </a:extLst>
          </p:cNvPr>
          <p:cNvSpPr txBox="1"/>
          <p:nvPr/>
        </p:nvSpPr>
        <p:spPr>
          <a:xfrm>
            <a:off x="5546665" y="1245272"/>
            <a:ext cx="25629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latin typeface="+mj-lt"/>
                <a:hlinkClick r:id="rId3"/>
              </a:rPr>
              <a:t>CERN Environmental Reports</a:t>
            </a:r>
            <a:endParaRPr lang="en-GB" sz="1600" dirty="0">
              <a:latin typeface="+mj-lt"/>
            </a:endParaRPr>
          </a:p>
        </p:txBody>
      </p:sp>
      <p:pic>
        <p:nvPicPr>
          <p:cNvPr id="14" name="Image 2">
            <a:extLst>
              <a:ext uri="{FF2B5EF4-FFF2-40B4-BE49-F238E27FC236}">
                <a16:creationId xmlns:a16="http://schemas.microsoft.com/office/drawing/2014/main" id="{1FBFEFDC-0752-41EA-8C27-FD8F0C0703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5462752" y="1637139"/>
            <a:ext cx="2586642" cy="36593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Image 3">
            <a:extLst>
              <a:ext uri="{FF2B5EF4-FFF2-40B4-BE49-F238E27FC236}">
                <a16:creationId xmlns:a16="http://schemas.microsoft.com/office/drawing/2014/main" id="{958B2ABE-5CB0-4E2F-9234-12AD5FE8EBF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8233005" y="1637139"/>
            <a:ext cx="3606981" cy="24581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03E6ADF-E761-4E22-A355-B2F27613F7D7}"/>
              </a:ext>
            </a:extLst>
          </p:cNvPr>
          <p:cNvSpPr txBox="1"/>
          <p:nvPr/>
        </p:nvSpPr>
        <p:spPr>
          <a:xfrm>
            <a:off x="175746" y="6251032"/>
            <a:ext cx="1187655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dirty="0">
                <a:solidFill>
                  <a:srgbClr val="2BA1AF"/>
                </a:solidFill>
                <a:latin typeface="+mj-lt"/>
              </a:rPr>
              <a:t>B. Delille and S. Kleiner</a:t>
            </a:r>
            <a:r>
              <a:rPr lang="en-GB" sz="1400" dirty="0">
                <a:solidFill>
                  <a:srgbClr val="2BA1AF"/>
                </a:solidFill>
                <a:latin typeface="+mj-lt"/>
              </a:rPr>
              <a:t>, CERN Health, Safety and Environmental Unit, </a:t>
            </a:r>
            <a:r>
              <a:rPr lang="en-GB" sz="1400" b="1" dirty="0">
                <a:solidFill>
                  <a:srgbClr val="2BA1AF"/>
                </a:solidFill>
                <a:latin typeface="+mj-lt"/>
              </a:rPr>
              <a:t>E. Cennini</a:t>
            </a:r>
            <a:r>
              <a:rPr lang="en-GB" sz="1400" dirty="0">
                <a:solidFill>
                  <a:srgbClr val="2BA1AF"/>
                </a:solidFill>
                <a:latin typeface="+mj-lt"/>
              </a:rPr>
              <a:t>, CERN Industry, Procurement and Knowledge Transfer, </a:t>
            </a:r>
            <a:r>
              <a:rPr lang="en-GB" sz="1400" b="1" dirty="0">
                <a:solidFill>
                  <a:srgbClr val="2BA1AF"/>
                </a:solidFill>
                <a:latin typeface="+mj-lt"/>
              </a:rPr>
              <a:t>N. Bellegarde and S. Claudet</a:t>
            </a:r>
            <a:r>
              <a:rPr lang="en-GB" sz="1400" dirty="0">
                <a:solidFill>
                  <a:srgbClr val="2BA1AF"/>
                </a:solidFill>
                <a:latin typeface="+mj-lt"/>
              </a:rPr>
              <a:t>, CERN Accelerator &amp; Technology Sector, </a:t>
            </a:r>
            <a:r>
              <a:rPr lang="en-GB" sz="1400" dirty="0">
                <a:solidFill>
                  <a:srgbClr val="2BA1AF"/>
                </a:solidFill>
              </a:rPr>
              <a:t>FCC team, CLIC team</a:t>
            </a:r>
            <a:r>
              <a:rPr lang="en-GB" sz="1400" dirty="0">
                <a:solidFill>
                  <a:srgbClr val="2BA1AF"/>
                </a:solidFill>
                <a:latin typeface="+mj-lt"/>
              </a:rPr>
              <a:t>, CERN </a:t>
            </a:r>
            <a:r>
              <a:rPr lang="en-GB" sz="1400" b="1" dirty="0">
                <a:solidFill>
                  <a:srgbClr val="2BA1AF"/>
                </a:solidFill>
                <a:latin typeface="+mj-lt"/>
              </a:rPr>
              <a:t>Site and Civil Engineering Department team</a:t>
            </a:r>
            <a:endParaRPr lang="en-GB" sz="1400" dirty="0">
              <a:solidFill>
                <a:srgbClr val="2BA1AF"/>
              </a:solidFill>
            </a:endParaRPr>
          </a:p>
        </p:txBody>
      </p:sp>
      <p:sp>
        <p:nvSpPr>
          <p:cNvPr id="17" name="Title 6">
            <a:extLst>
              <a:ext uri="{FF2B5EF4-FFF2-40B4-BE49-F238E27FC236}">
                <a16:creationId xmlns:a16="http://schemas.microsoft.com/office/drawing/2014/main" id="{F07A77FD-E878-4596-99C4-A5B883DA9506}"/>
              </a:ext>
            </a:extLst>
          </p:cNvPr>
          <p:cNvSpPr/>
          <p:nvPr/>
        </p:nvSpPr>
        <p:spPr bwMode="auto">
          <a:xfrm>
            <a:off x="245022" y="5962826"/>
            <a:ext cx="11701956" cy="604781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r>
              <a:rPr lang="fr-CH" sz="2000" dirty="0">
                <a:solidFill>
                  <a:srgbClr val="2BA1AF"/>
                </a:solidFill>
                <a:latin typeface="Franklin Gothic Heavy" panose="020B0903020102020204" pitchFamily="34" charset="0"/>
              </a:rPr>
              <a:t>ACKNOWLEDGEMENTS</a:t>
            </a:r>
            <a:endParaRPr lang="en-GB" sz="2000" dirty="0">
              <a:solidFill>
                <a:srgbClr val="2BA1AF"/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0830B16-94C4-4066-A0D9-13C1B350D1BA}"/>
              </a:ext>
            </a:extLst>
          </p:cNvPr>
          <p:cNvSpPr/>
          <p:nvPr/>
        </p:nvSpPr>
        <p:spPr>
          <a:xfrm>
            <a:off x="579256" y="1301949"/>
            <a:ext cx="2120036" cy="194238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14C1626-ABEF-4E05-9C48-26121E5257CD}"/>
              </a:ext>
            </a:extLst>
          </p:cNvPr>
          <p:cNvSpPr txBox="1"/>
          <p:nvPr/>
        </p:nvSpPr>
        <p:spPr>
          <a:xfrm>
            <a:off x="580142" y="1373702"/>
            <a:ext cx="21757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</a:pPr>
            <a:r>
              <a:rPr lang="en-GB" sz="2000" dirty="0">
                <a:solidFill>
                  <a:srgbClr val="006892"/>
                </a:solidFill>
                <a:latin typeface="+mj-lt"/>
              </a:rPr>
              <a:t>Environmental protection at CERN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1431496-EC70-4C98-9464-E267C50F1FD7}"/>
              </a:ext>
            </a:extLst>
          </p:cNvPr>
          <p:cNvSpPr/>
          <p:nvPr/>
        </p:nvSpPr>
        <p:spPr>
          <a:xfrm>
            <a:off x="579256" y="3340596"/>
            <a:ext cx="2120036" cy="194238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71B3310-338B-4481-BC44-922DBB2FA0DC}"/>
              </a:ext>
            </a:extLst>
          </p:cNvPr>
          <p:cNvSpPr txBox="1"/>
          <p:nvPr/>
        </p:nvSpPr>
        <p:spPr>
          <a:xfrm>
            <a:off x="658373" y="3429000"/>
            <a:ext cx="174108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</a:pPr>
            <a:r>
              <a:rPr lang="en-GB" sz="2000" dirty="0">
                <a:solidFill>
                  <a:srgbClr val="006892"/>
                </a:solidFill>
                <a:latin typeface="+mj-lt"/>
              </a:rPr>
              <a:t>Site development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F495F5B-810F-4AFA-9603-A122BBF51FD6}"/>
              </a:ext>
            </a:extLst>
          </p:cNvPr>
          <p:cNvSpPr/>
          <p:nvPr/>
        </p:nvSpPr>
        <p:spPr>
          <a:xfrm>
            <a:off x="2829861" y="1309828"/>
            <a:ext cx="2120036" cy="194238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AD736A7-080C-4507-B744-54B02C1F9760}"/>
              </a:ext>
            </a:extLst>
          </p:cNvPr>
          <p:cNvSpPr/>
          <p:nvPr/>
        </p:nvSpPr>
        <p:spPr>
          <a:xfrm>
            <a:off x="2829861" y="3350160"/>
            <a:ext cx="2120036" cy="194238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B053AB4-DA40-4399-915C-A9281A72EB48}"/>
              </a:ext>
            </a:extLst>
          </p:cNvPr>
          <p:cNvSpPr txBox="1"/>
          <p:nvPr/>
        </p:nvSpPr>
        <p:spPr>
          <a:xfrm>
            <a:off x="2801846" y="3429000"/>
            <a:ext cx="1945950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</a:pPr>
            <a:r>
              <a:rPr lang="en-GB" sz="2000" dirty="0">
                <a:solidFill>
                  <a:srgbClr val="006892"/>
                </a:solidFill>
                <a:latin typeface="+mj-lt"/>
              </a:rPr>
              <a:t>Future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</a:pPr>
            <a:r>
              <a:rPr lang="en-GB" sz="2000" dirty="0">
                <a:solidFill>
                  <a:srgbClr val="006892"/>
                </a:solidFill>
                <a:latin typeface="+mj-lt"/>
              </a:rPr>
              <a:t>Outlook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5078060-4B64-4FF0-8D3E-28BC28823788}"/>
              </a:ext>
            </a:extLst>
          </p:cNvPr>
          <p:cNvSpPr txBox="1"/>
          <p:nvPr/>
        </p:nvSpPr>
        <p:spPr>
          <a:xfrm>
            <a:off x="2801846" y="1308317"/>
            <a:ext cx="2247698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</a:pPr>
            <a:r>
              <a:rPr lang="en-GB" sz="2000" dirty="0">
                <a:solidFill>
                  <a:srgbClr val="006892"/>
                </a:solidFill>
                <a:latin typeface="+mj-lt"/>
              </a:rPr>
              <a:t>Reporting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</a:pPr>
            <a:r>
              <a:rPr lang="en-GB" sz="2000" dirty="0">
                <a:solidFill>
                  <a:srgbClr val="006892"/>
                </a:solidFill>
                <a:latin typeface="+mj-lt"/>
              </a:rPr>
              <a:t>Targets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</a:pPr>
            <a:r>
              <a:rPr lang="en-GB" sz="2000" dirty="0">
                <a:solidFill>
                  <a:srgbClr val="006892"/>
                </a:solidFill>
                <a:latin typeface="+mj-lt"/>
              </a:rPr>
              <a:t>Actions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EB0BC8C-2AFF-4348-A626-25ADC1755896}"/>
              </a:ext>
            </a:extLst>
          </p:cNvPr>
          <p:cNvSpPr txBox="1"/>
          <p:nvPr/>
        </p:nvSpPr>
        <p:spPr>
          <a:xfrm>
            <a:off x="8993420" y="1245272"/>
            <a:ext cx="20861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2BA1AF"/>
                </a:solidFill>
                <a:latin typeface="+mj-lt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CERN Masterplan 2040</a:t>
            </a:r>
            <a:endParaRPr lang="en-GB" sz="1600" dirty="0">
              <a:solidFill>
                <a:srgbClr val="2BA1AF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34558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 descr="Building design with 3d blueprint concept Free Vector">
            <a:extLst>
              <a:ext uri="{FF2B5EF4-FFF2-40B4-BE49-F238E27FC236}">
                <a16:creationId xmlns:a16="http://schemas.microsoft.com/office/drawing/2014/main" id="{77763888-6F39-47C3-ACBB-4514D78DEFF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hqprint">
            <a:duotone>
              <a:prstClr val="black"/>
              <a:srgbClr val="0892A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700"/>
                    </a14:imgEffect>
                    <a14:imgEffect>
                      <a14:saturation sat="80000"/>
                    </a14:imgEffect>
                    <a14:imgEffect>
                      <a14:brightnessContrast bright="43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11935" t="7236" r="11935" b="23607"/>
          <a:stretch/>
        </p:blipFill>
        <p:spPr bwMode="auto">
          <a:xfrm flipH="1">
            <a:off x="9625764" y="5182350"/>
            <a:ext cx="1717271" cy="1546778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4" name="Picture 14">
            <a:extLst>
              <a:ext uri="{FF2B5EF4-FFF2-40B4-BE49-F238E27FC236}">
                <a16:creationId xmlns:a16="http://schemas.microsoft.com/office/drawing/2014/main" id="{4CC9027E-93D0-49B2-8682-85D98B4A326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731"/>
          <a:stretch/>
        </p:blipFill>
        <p:spPr bwMode="auto">
          <a:xfrm>
            <a:off x="9625765" y="570166"/>
            <a:ext cx="1717271" cy="1548000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" name="Image 3">
            <a:extLst>
              <a:ext uri="{FF2B5EF4-FFF2-40B4-BE49-F238E27FC236}">
                <a16:creationId xmlns:a16="http://schemas.microsoft.com/office/drawing/2014/main" id="{53557B82-131C-4A73-9B0A-31D59F9782D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625764" y="2102258"/>
            <a:ext cx="1717272" cy="1548000"/>
          </a:xfrm>
          <a:prstGeom prst="rect">
            <a:avLst/>
          </a:prstGeom>
          <a:ln>
            <a:solidFill>
              <a:schemeClr val="bg1"/>
            </a:solidFill>
          </a:ln>
          <a:effectLst/>
        </p:spPr>
      </p:pic>
      <p:sp>
        <p:nvSpPr>
          <p:cNvPr id="72" name="Title 6">
            <a:extLst>
              <a:ext uri="{FF2B5EF4-FFF2-40B4-BE49-F238E27FC236}">
                <a16:creationId xmlns:a16="http://schemas.microsoft.com/office/drawing/2014/main" id="{8BF8E2FF-6B8B-49BD-A55B-A4846E4A30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65275"/>
            <a:ext cx="12192000" cy="460085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 algn="ctr">
              <a:defRPr/>
            </a:pPr>
            <a:r>
              <a:rPr lang="fr-CH" sz="4000" spc="-300" dirty="0">
                <a:solidFill>
                  <a:srgbClr val="006892"/>
                </a:solidFill>
                <a:latin typeface="Franklin Gothic Heavy" panose="020B0903020102020204" pitchFamily="34" charset="0"/>
              </a:rPr>
              <a:t>MASTERPLAN</a:t>
            </a:r>
            <a:r>
              <a:rPr lang="fr-CH" sz="4000" spc="-300" dirty="0">
                <a:latin typeface="Franklin Gothic Heavy" panose="020B0903020102020204" pitchFamily="34" charset="0"/>
              </a:rPr>
              <a:t>2040</a:t>
            </a:r>
            <a:endParaRPr lang="fr-FR" sz="4000" b="1" spc="-80" dirty="0">
              <a:solidFill>
                <a:srgbClr val="4C7FAE"/>
              </a:solidFill>
            </a:endParaRPr>
          </a:p>
        </p:txBody>
      </p:sp>
      <p:sp>
        <p:nvSpPr>
          <p:cNvPr id="22" name="Circle: Hollow 21">
            <a:extLst>
              <a:ext uri="{FF2B5EF4-FFF2-40B4-BE49-F238E27FC236}">
                <a16:creationId xmlns:a16="http://schemas.microsoft.com/office/drawing/2014/main" id="{8C409BF5-0342-4112-9C02-9FDF3E6DD6FC}"/>
              </a:ext>
            </a:extLst>
          </p:cNvPr>
          <p:cNvSpPr/>
          <p:nvPr/>
        </p:nvSpPr>
        <p:spPr>
          <a:xfrm>
            <a:off x="4476000" y="1942350"/>
            <a:ext cx="3240000" cy="3240000"/>
          </a:xfrm>
          <a:prstGeom prst="donut">
            <a:avLst>
              <a:gd name="adj" fmla="val 10573"/>
            </a:avLst>
          </a:prstGeom>
          <a:gradFill>
            <a:gsLst>
              <a:gs pos="0">
                <a:schemeClr val="accent5">
                  <a:lumMod val="50000"/>
                </a:schemeClr>
              </a:gs>
              <a:gs pos="79000">
                <a:srgbClr val="089299">
                  <a:alpha val="80000"/>
                </a:srgbClr>
              </a:gs>
              <a:gs pos="61000">
                <a:srgbClr val="0892AC">
                  <a:alpha val="50000"/>
                </a:srgbClr>
              </a:gs>
              <a:gs pos="45000">
                <a:schemeClr val="accent5">
                  <a:alpha val="50000"/>
                </a:schemeClr>
              </a:gs>
              <a:gs pos="30000">
                <a:schemeClr val="accent5">
                  <a:alpha val="80000"/>
                </a:schemeClr>
              </a:gs>
              <a:gs pos="100000">
                <a:srgbClr val="077F7C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56B40553-0F60-47B2-A031-4B094C70A86D}"/>
              </a:ext>
            </a:extLst>
          </p:cNvPr>
          <p:cNvGrpSpPr>
            <a:grpSpLocks noChangeAspect="1"/>
          </p:cNvGrpSpPr>
          <p:nvPr/>
        </p:nvGrpSpPr>
        <p:grpSpPr>
          <a:xfrm>
            <a:off x="0" y="1772059"/>
            <a:ext cx="7661118" cy="4390058"/>
            <a:chOff x="221600" y="3705991"/>
            <a:chExt cx="5423232" cy="3107681"/>
          </a:xfrm>
        </p:grpSpPr>
        <p:pic>
          <p:nvPicPr>
            <p:cNvPr id="40" name="Picture 39" descr="A picture containing text, ceramic ware, plate, vector graphics&#10;&#10;Description automatically generated">
              <a:extLst>
                <a:ext uri="{FF2B5EF4-FFF2-40B4-BE49-F238E27FC236}">
                  <a16:creationId xmlns:a16="http://schemas.microsoft.com/office/drawing/2014/main" id="{3D4C482D-9AB3-4508-A2A6-9CB39C87ABC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86136" y="4224419"/>
              <a:ext cx="1504366" cy="149069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41" name="Circle: Hollow 40">
              <a:extLst>
                <a:ext uri="{FF2B5EF4-FFF2-40B4-BE49-F238E27FC236}">
                  <a16:creationId xmlns:a16="http://schemas.microsoft.com/office/drawing/2014/main" id="{F8CFED09-F45A-4514-A7C7-9CCBD2F5C5DF}"/>
                </a:ext>
              </a:extLst>
            </p:cNvPr>
            <p:cNvSpPr/>
            <p:nvPr/>
          </p:nvSpPr>
          <p:spPr>
            <a:xfrm>
              <a:off x="3515344" y="3942086"/>
              <a:ext cx="2052000" cy="2052000"/>
            </a:xfrm>
            <a:prstGeom prst="donut">
              <a:avLst>
                <a:gd name="adj" fmla="val 10573"/>
              </a:avLst>
            </a:prstGeom>
            <a:gradFill>
              <a:gsLst>
                <a:gs pos="0">
                  <a:srgbClr val="ABC4DA">
                    <a:alpha val="90000"/>
                  </a:srgbClr>
                </a:gs>
                <a:gs pos="71000">
                  <a:srgbClr val="ABC4DA">
                    <a:alpha val="80000"/>
                  </a:srgbClr>
                </a:gs>
                <a:gs pos="52000">
                  <a:srgbClr val="E8EFF5">
                    <a:alpha val="50000"/>
                  </a:srgbClr>
                </a:gs>
                <a:gs pos="30000">
                  <a:srgbClr val="ABC4DA">
                    <a:alpha val="80000"/>
                  </a:srgbClr>
                </a:gs>
                <a:gs pos="100000">
                  <a:srgbClr val="ABC4DA">
                    <a:alpha val="90000"/>
                  </a:srgbClr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43968F55-1ABE-4756-8282-10C087AFDAB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87535" y="3705991"/>
              <a:ext cx="828000" cy="820399"/>
            </a:xfrm>
            <a:prstGeom prst="ellipse">
              <a:avLst/>
            </a:prstGeom>
            <a:solidFill>
              <a:srgbClr val="E8EFF5">
                <a:alpha val="74000"/>
              </a:srgbClr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6A095BA8-C973-455E-B348-985005D4449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69640" y="4855970"/>
              <a:ext cx="828000" cy="820399"/>
            </a:xfrm>
            <a:prstGeom prst="ellipse">
              <a:avLst/>
            </a:prstGeom>
            <a:solidFill>
              <a:srgbClr val="E8EFF5">
                <a:alpha val="74000"/>
              </a:srgbClr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E52E1DB0-A842-45FC-89E9-3C3BEDF7F7B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992348" y="5993273"/>
              <a:ext cx="828000" cy="820399"/>
            </a:xfrm>
            <a:prstGeom prst="ellipse">
              <a:avLst/>
            </a:prstGeom>
            <a:solidFill>
              <a:srgbClr val="E8EFF5">
                <a:alpha val="74000"/>
              </a:srgbClr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9B1DA7D0-EBA2-4CA2-BD8E-B08B1888560C}"/>
                </a:ext>
              </a:extLst>
            </p:cNvPr>
            <p:cNvSpPr txBox="1"/>
            <p:nvPr/>
          </p:nvSpPr>
          <p:spPr>
            <a:xfrm>
              <a:off x="3440388" y="5484224"/>
              <a:ext cx="2204444" cy="392170"/>
            </a:xfrm>
            <a:prstGeom prst="rect">
              <a:avLst/>
            </a:prstGeom>
            <a:noFill/>
            <a:effectLst>
              <a:outerShdw blurRad="63500" dist="38100" dir="2700000" algn="tl" rotWithShape="0">
                <a:srgbClr val="22527D">
                  <a:alpha val="60000"/>
                </a:srgbClr>
              </a:outerShdw>
            </a:effectLst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3000" spc="-150">
                  <a:solidFill>
                    <a:schemeClr val="bg1"/>
                  </a:solidFill>
                  <a:latin typeface="Arial Black" panose="020B0A04020102020204" pitchFamily="34" charset="0"/>
                </a:defRPr>
              </a:lvl1pPr>
            </a:lstStyle>
            <a:p>
              <a:r>
                <a:rPr lang="fr-CH" dirty="0"/>
                <a:t>URBANISM</a:t>
              </a:r>
              <a:endParaRPr lang="en-US" dirty="0"/>
            </a:p>
          </p:txBody>
        </p: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418E60C6-E9EA-4757-980B-6F61F3CC8BF3}"/>
                </a:ext>
              </a:extLst>
            </p:cNvPr>
            <p:cNvCxnSpPr>
              <a:cxnSpLocks/>
              <a:stCxn id="42" idx="6"/>
              <a:endCxn id="40" idx="1"/>
            </p:cNvCxnSpPr>
            <p:nvPr/>
          </p:nvCxnSpPr>
          <p:spPr>
            <a:xfrm>
              <a:off x="2415535" y="4116191"/>
              <a:ext cx="1370601" cy="853576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CC7A05CD-5C6B-45ED-A841-0B1D73EF9BA3}"/>
                </a:ext>
              </a:extLst>
            </p:cNvPr>
            <p:cNvCxnSpPr>
              <a:cxnSpLocks/>
              <a:stCxn id="43" idx="7"/>
              <a:endCxn id="40" idx="1"/>
            </p:cNvCxnSpPr>
            <p:nvPr/>
          </p:nvCxnSpPr>
          <p:spPr>
            <a:xfrm flipV="1">
              <a:off x="2776382" y="4969767"/>
              <a:ext cx="1009754" cy="634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BC18B3AE-73ED-4219-8D3C-35B7B6B06D56}"/>
                </a:ext>
              </a:extLst>
            </p:cNvPr>
            <p:cNvCxnSpPr>
              <a:cxnSpLocks/>
              <a:stCxn id="44" idx="0"/>
              <a:endCxn id="40" idx="1"/>
            </p:cNvCxnSpPr>
            <p:nvPr/>
          </p:nvCxnSpPr>
          <p:spPr>
            <a:xfrm flipV="1">
              <a:off x="3406348" y="4969767"/>
              <a:ext cx="379788" cy="1023506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6B920429-5F4B-4B98-9873-BFB6E4FC5552}"/>
                </a:ext>
              </a:extLst>
            </p:cNvPr>
            <p:cNvSpPr txBox="1"/>
            <p:nvPr/>
          </p:nvSpPr>
          <p:spPr>
            <a:xfrm>
              <a:off x="221600" y="3750348"/>
              <a:ext cx="1827142" cy="305021"/>
            </a:xfrm>
            <a:prstGeom prst="rect">
              <a:avLst/>
            </a:prstGeom>
            <a:noFill/>
            <a:effectLst>
              <a:outerShdw blurRad="63500" dist="38100" dir="2700000" algn="tl" rotWithShape="0">
                <a:srgbClr val="22527D">
                  <a:alpha val="60000"/>
                </a:srgbClr>
              </a:outerShdw>
            </a:effectLst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r">
                <a:defRPr sz="2200">
                  <a:solidFill>
                    <a:schemeClr val="bg1"/>
                  </a:solidFill>
                  <a:latin typeface="Arial Black" panose="020B0A04020102020204" pitchFamily="34" charset="0"/>
                </a:defRPr>
              </a:lvl1pPr>
            </a:lstStyle>
            <a:p>
              <a:r>
                <a:rPr lang="fr-CH" spc="-150" dirty="0"/>
                <a:t>DENSIFICATION</a:t>
              </a:r>
              <a:endParaRPr lang="en-US" spc="-150" dirty="0"/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3A5D02A1-D344-4C83-8918-3A1C283163A1}"/>
                </a:ext>
              </a:extLst>
            </p:cNvPr>
            <p:cNvSpPr txBox="1"/>
            <p:nvPr/>
          </p:nvSpPr>
          <p:spPr>
            <a:xfrm>
              <a:off x="221600" y="4893873"/>
              <a:ext cx="2676040" cy="305021"/>
            </a:xfrm>
            <a:prstGeom prst="rect">
              <a:avLst/>
            </a:prstGeom>
            <a:noFill/>
            <a:effectLst>
              <a:outerShdw blurRad="63500" dist="38100" dir="2700000" algn="tl" rotWithShape="0">
                <a:srgbClr val="22527D">
                  <a:alpha val="60000"/>
                </a:srgbClr>
              </a:outerShdw>
            </a:effectLst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r">
                <a:defRPr sz="2200">
                  <a:solidFill>
                    <a:schemeClr val="bg1"/>
                  </a:solidFill>
                  <a:latin typeface="Arial Black" panose="020B0A04020102020204" pitchFamily="34" charset="0"/>
                </a:defRPr>
              </a:lvl1pPr>
            </a:lstStyle>
            <a:p>
              <a:r>
                <a:rPr lang="fr-CH" spc="-150" dirty="0"/>
                <a:t>BUILDING MANAGEMENT</a:t>
              </a:r>
              <a:endParaRPr lang="en-US" spc="-150" dirty="0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B79E63AD-F2EC-4151-B768-5A0CEED1F94B}"/>
                </a:ext>
              </a:extLst>
            </p:cNvPr>
            <p:cNvSpPr txBox="1"/>
            <p:nvPr/>
          </p:nvSpPr>
          <p:spPr>
            <a:xfrm>
              <a:off x="221601" y="6036380"/>
              <a:ext cx="3201915" cy="305021"/>
            </a:xfrm>
            <a:prstGeom prst="rect">
              <a:avLst/>
            </a:prstGeom>
            <a:noFill/>
            <a:effectLst>
              <a:outerShdw blurRad="63500" dist="38100" dir="2700000" algn="tl" rotWithShape="0">
                <a:srgbClr val="22527D">
                  <a:alpha val="60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pPr algn="r"/>
              <a:r>
                <a:rPr lang="fr-CH" sz="2200" spc="-150" dirty="0">
                  <a:solidFill>
                    <a:schemeClr val="bg1"/>
                  </a:solidFill>
                  <a:latin typeface="Arial Black" panose="020B0A04020102020204" pitchFamily="34" charset="0"/>
                </a:rPr>
                <a:t>FUNCTIONALITY</a:t>
              </a:r>
              <a:r>
                <a:rPr lang="fr-CH" sz="1200" spc="-150" dirty="0">
                  <a:solidFill>
                    <a:schemeClr val="bg1"/>
                  </a:solidFill>
                  <a:latin typeface="JUNAR" pitchFamily="2" charset="0"/>
                </a:rPr>
                <a:t> </a:t>
              </a:r>
              <a:r>
                <a:rPr lang="fr-CH" sz="1600" spc="-150" dirty="0">
                  <a:solidFill>
                    <a:srgbClr val="84B1B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&amp;</a:t>
              </a:r>
              <a:r>
                <a:rPr lang="fr-CH" sz="1400" spc="-150" dirty="0">
                  <a:solidFill>
                    <a:schemeClr val="bg1"/>
                  </a:solidFill>
                  <a:latin typeface="JUNAR" pitchFamily="2" charset="0"/>
                </a:rPr>
                <a:t> </a:t>
              </a:r>
              <a:r>
                <a:rPr lang="fr-CH" sz="2200" spc="-150" dirty="0">
                  <a:solidFill>
                    <a:schemeClr val="bg1"/>
                  </a:solidFill>
                  <a:latin typeface="Arial Black" panose="020B0A04020102020204" pitchFamily="34" charset="0"/>
                </a:rPr>
                <a:t>READABILTY</a:t>
              </a:r>
              <a:endParaRPr lang="en-US" sz="2200" spc="-150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</p:grpSp>
      <p:sp>
        <p:nvSpPr>
          <p:cNvPr id="52" name="Content Placeholder 3">
            <a:extLst>
              <a:ext uri="{FF2B5EF4-FFF2-40B4-BE49-F238E27FC236}">
                <a16:creationId xmlns:a16="http://schemas.microsoft.com/office/drawing/2014/main" id="{AC155C0F-A239-4F2C-B92A-C34FDCE7A290}"/>
              </a:ext>
            </a:extLst>
          </p:cNvPr>
          <p:cNvSpPr txBox="1">
            <a:spLocks/>
          </p:cNvSpPr>
          <p:nvPr/>
        </p:nvSpPr>
        <p:spPr bwMode="auto">
          <a:xfrm>
            <a:off x="245326" y="2159025"/>
            <a:ext cx="4399029" cy="12881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buClr>
                <a:srgbClr val="002060"/>
              </a:buClr>
            </a:pPr>
            <a:r>
              <a:rPr lang="en-GB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Densify land occupation by ensuring flexibility of use</a:t>
            </a:r>
          </a:p>
          <a:p>
            <a:pPr marL="171450" indent="-171450" algn="l">
              <a:spcBef>
                <a:spcPts val="0"/>
              </a:spcBef>
              <a:buClr>
                <a:srgbClr val="002060"/>
              </a:buClr>
              <a:buFont typeface="Courier New" panose="02070309020205020404" pitchFamily="49" charset="0"/>
              <a:buChar char="o"/>
            </a:pPr>
            <a:r>
              <a:rPr lang="en-GB" sz="1200" dirty="0">
                <a:solidFill>
                  <a:srgbClr val="094089"/>
                </a:solidFill>
                <a:latin typeface="+mj-lt"/>
              </a:rPr>
              <a:t>Identify the areas set aside for development and define priorities</a:t>
            </a:r>
          </a:p>
          <a:p>
            <a:pPr marL="171450" indent="-171450" algn="l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GB" sz="1200" dirty="0">
                <a:latin typeface="+mj-lt"/>
              </a:rPr>
              <a:t>Continue to monitor CERN’s development</a:t>
            </a:r>
          </a:p>
          <a:p>
            <a:pPr marL="171450" indent="-171450" algn="l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GB" sz="1200" dirty="0">
                <a:latin typeface="+mj-lt"/>
              </a:rPr>
              <a:t>Draw up a land improvement plan</a:t>
            </a:r>
          </a:p>
          <a:p>
            <a:pPr marL="171450" indent="-171450" algn="l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GB" sz="1200" dirty="0">
                <a:solidFill>
                  <a:srgbClr val="094089"/>
                </a:solidFill>
                <a:latin typeface="+mj-lt"/>
              </a:rPr>
              <a:t>Favour taller buildings </a:t>
            </a:r>
            <a:r>
              <a:rPr lang="en-GB" sz="1200" dirty="0">
                <a:latin typeface="+mj-lt"/>
              </a:rPr>
              <a:t>where site conditions and building use so permit </a:t>
            </a:r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D8869818-368E-4920-95AB-E5A12C8D0E1B}"/>
              </a:ext>
            </a:extLst>
          </p:cNvPr>
          <p:cNvSpPr txBox="1">
            <a:spLocks/>
          </p:cNvSpPr>
          <p:nvPr/>
        </p:nvSpPr>
        <p:spPr bwMode="auto">
          <a:xfrm>
            <a:off x="245326" y="3749843"/>
            <a:ext cx="4298112" cy="13695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buClr>
                <a:srgbClr val="002060"/>
              </a:buClr>
            </a:pPr>
            <a:r>
              <a:rPr lang="en-GB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Standardise the use of built-up areas:</a:t>
            </a:r>
          </a:p>
          <a:p>
            <a:pPr marL="171450" indent="-171450" algn="l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GB" sz="1200" dirty="0">
                <a:latin typeface="+mj-lt"/>
              </a:rPr>
              <a:t>Develop a policy for the management of built-up areas with a specific strategy for each purpose</a:t>
            </a:r>
          </a:p>
          <a:p>
            <a:pPr marL="171450" indent="-171450" algn="l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GB" sz="1200" dirty="0">
                <a:latin typeface="+mj-lt"/>
              </a:rPr>
              <a:t>Continue monitoring existing buildings</a:t>
            </a:r>
          </a:p>
          <a:p>
            <a:pPr marL="171450" indent="-171450" algn="l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GB" sz="1200" dirty="0">
                <a:latin typeface="+mj-lt"/>
              </a:rPr>
              <a:t>Continue </a:t>
            </a:r>
            <a:r>
              <a:rPr lang="en-GB" sz="1200" dirty="0">
                <a:solidFill>
                  <a:srgbClr val="094089"/>
                </a:solidFill>
                <a:latin typeface="+mj-lt"/>
              </a:rPr>
              <a:t>the renovation programme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6EA1E5A0-4A93-461C-AB96-1E959C51F6B8}"/>
              </a:ext>
            </a:extLst>
          </p:cNvPr>
          <p:cNvSpPr txBox="1">
            <a:spLocks/>
          </p:cNvSpPr>
          <p:nvPr/>
        </p:nvSpPr>
        <p:spPr bwMode="auto">
          <a:xfrm>
            <a:off x="245326" y="5393988"/>
            <a:ext cx="5765055" cy="120483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buClr>
                <a:srgbClr val="002060"/>
              </a:buClr>
            </a:pPr>
            <a:r>
              <a:rPr lang="en-GB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Consolidate the functionality of the </a:t>
            </a:r>
            <a:r>
              <a:rPr lang="en-GB" sz="12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Meyrin</a:t>
            </a:r>
            <a:r>
              <a:rPr lang="en-GB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and Prévessin sites and the experiment sites, and </a:t>
            </a:r>
            <a:r>
              <a:rPr lang="en-GB" sz="1200" b="1" dirty="0">
                <a:solidFill>
                  <a:srgbClr val="094089"/>
                </a:solidFill>
                <a:latin typeface="+mj-lt"/>
              </a:rPr>
              <a:t>make the Prévessin site autonomous </a:t>
            </a:r>
            <a:r>
              <a:rPr lang="en-GB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:</a:t>
            </a:r>
          </a:p>
          <a:p>
            <a:pPr marL="171450" indent="-171450" algn="l">
              <a:spcBef>
                <a:spcPts val="0"/>
              </a:spcBef>
              <a:buClr>
                <a:srgbClr val="002060"/>
              </a:buClr>
              <a:buFont typeface="Courier New" panose="02070309020205020404" pitchFamily="49" charset="0"/>
              <a:buChar char="o"/>
            </a:pPr>
            <a:r>
              <a:rPr lang="en-GB" sz="1200" dirty="0">
                <a:latin typeface="+mj-lt"/>
              </a:rPr>
              <a:t>Enhance the organisation and coherence of the sites by creating specific zones: visitor, academic, scientific–technological .</a:t>
            </a:r>
          </a:p>
          <a:p>
            <a:pPr marL="171450" indent="-171450" algn="l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GB" sz="1200" dirty="0">
                <a:latin typeface="+mj-lt"/>
              </a:rPr>
              <a:t>Create one or more </a:t>
            </a:r>
            <a:r>
              <a:rPr lang="en-GB" sz="1200" dirty="0">
                <a:solidFill>
                  <a:srgbClr val="094089"/>
                </a:solidFill>
                <a:latin typeface="+mj-lt"/>
              </a:rPr>
              <a:t>decentralised service hubs </a:t>
            </a:r>
            <a:r>
              <a:rPr lang="en-GB" sz="1200" dirty="0">
                <a:latin typeface="+mj-lt"/>
              </a:rPr>
              <a:t>on the existing and future sites, notably bringing together amenities, restaurants, public spaces, lawns, gathering areas, etc </a:t>
            </a:r>
          </a:p>
        </p:txBody>
      </p:sp>
      <p:pic>
        <p:nvPicPr>
          <p:cNvPr id="5136" name="Picture 16" descr="Modern buildings Free Photo">
            <a:extLst>
              <a:ext uri="{FF2B5EF4-FFF2-40B4-BE49-F238E27FC236}">
                <a16:creationId xmlns:a16="http://schemas.microsoft.com/office/drawing/2014/main" id="{60F04223-395C-4EA1-93BD-20502BE239E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625764" y="3643860"/>
            <a:ext cx="1717274" cy="1538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1A8BCF-63F5-954D-1D34-DED5BB6F6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606D9-1424-D24D-8F08-847B0A6F25A1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8356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9896 0.27709 L -2.70833E-6 -2.22222E-6 " pathEditMode="relative" rAng="0" ptsTypes="AA">
                                      <p:cBhvr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948" y="-13866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25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75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53" grpId="0"/>
      <p:bldP spid="5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9965D6A9-7B79-442D-8261-DF7A383FA4D5}"/>
              </a:ext>
            </a:extLst>
          </p:cNvPr>
          <p:cNvSpPr/>
          <p:nvPr/>
        </p:nvSpPr>
        <p:spPr>
          <a:xfrm>
            <a:off x="3845292" y="1305456"/>
            <a:ext cx="4248000" cy="4248000"/>
          </a:xfrm>
          <a:prstGeom prst="ellipse">
            <a:avLst/>
          </a:prstGeom>
          <a:solidFill>
            <a:srgbClr val="DBED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Circle: Hollow 29">
            <a:extLst>
              <a:ext uri="{FF2B5EF4-FFF2-40B4-BE49-F238E27FC236}">
                <a16:creationId xmlns:a16="http://schemas.microsoft.com/office/drawing/2014/main" id="{C5A4E533-764E-421C-8E82-B91B16E3A60D}"/>
              </a:ext>
            </a:extLst>
          </p:cNvPr>
          <p:cNvSpPr>
            <a:spLocks noChangeAspect="1"/>
          </p:cNvSpPr>
          <p:nvPr/>
        </p:nvSpPr>
        <p:spPr>
          <a:xfrm rot="16200000">
            <a:off x="3385832" y="844737"/>
            <a:ext cx="5168526" cy="5168526"/>
          </a:xfrm>
          <a:prstGeom prst="donut">
            <a:avLst>
              <a:gd name="adj" fmla="val 10573"/>
            </a:avLst>
          </a:prstGeom>
          <a:gradFill flip="none" rotWithShape="1">
            <a:gsLst>
              <a:gs pos="11000">
                <a:srgbClr val="84B1B4"/>
              </a:gs>
              <a:gs pos="77872">
                <a:srgbClr val="A0CDCD"/>
              </a:gs>
              <a:gs pos="87624">
                <a:srgbClr val="B0D5D6"/>
              </a:gs>
              <a:gs pos="100000">
                <a:srgbClr val="C4E0E1"/>
              </a:gs>
              <a:gs pos="29000">
                <a:srgbClr val="95BEC0"/>
              </a:gs>
              <a:gs pos="63000">
                <a:srgbClr val="B5D7D8">
                  <a:alpha val="33000"/>
                </a:srgbClr>
              </a:gs>
              <a:gs pos="43000">
                <a:srgbClr val="B1D2D4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AAFCB1B4-6AE1-479C-8BF6-E1DD9DC4484B}"/>
              </a:ext>
            </a:extLst>
          </p:cNvPr>
          <p:cNvGrpSpPr/>
          <p:nvPr/>
        </p:nvGrpSpPr>
        <p:grpSpPr>
          <a:xfrm>
            <a:off x="100375" y="5198410"/>
            <a:ext cx="2562549" cy="1054262"/>
            <a:chOff x="115994" y="4271121"/>
            <a:chExt cx="2562549" cy="1054262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BA02B715-9139-4C96-8B25-7E2E29CE2806}"/>
                </a:ext>
              </a:extLst>
            </p:cNvPr>
            <p:cNvGrpSpPr/>
            <p:nvPr/>
          </p:nvGrpSpPr>
          <p:grpSpPr>
            <a:xfrm>
              <a:off x="115994" y="4271121"/>
              <a:ext cx="2562549" cy="323166"/>
              <a:chOff x="366049" y="5392068"/>
              <a:chExt cx="2562549" cy="323166"/>
            </a:xfrm>
          </p:grpSpPr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5737BEA1-43CD-40EF-B262-D7E1EC6A1F9E}"/>
                  </a:ext>
                </a:extLst>
              </p:cNvPr>
              <p:cNvSpPr txBox="1"/>
              <p:nvPr/>
            </p:nvSpPr>
            <p:spPr>
              <a:xfrm>
                <a:off x="768598" y="5392068"/>
                <a:ext cx="2160000" cy="32316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5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 panose="020F0302020204030204" pitchFamily="34" charset="0"/>
                    <a:cs typeface="Calibri Light" panose="020F0302020204030204" pitchFamily="34" charset="0"/>
                  </a:rPr>
                  <a:t>New construction</a:t>
                </a:r>
              </a:p>
            </p:txBody>
          </p:sp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6ECD6668-B193-4BBE-8D7F-EDF9BC46BD31}"/>
                  </a:ext>
                </a:extLst>
              </p:cNvPr>
              <p:cNvSpPr/>
              <p:nvPr/>
            </p:nvSpPr>
            <p:spPr>
              <a:xfrm>
                <a:off x="366049" y="5392069"/>
                <a:ext cx="324000" cy="323165"/>
              </a:xfrm>
              <a:prstGeom prst="rect">
                <a:avLst/>
              </a:prstGeom>
              <a:solidFill>
                <a:srgbClr val="40C2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69CA568A-D9CF-4F46-9E4F-F6C93819A0DA}"/>
                </a:ext>
              </a:extLst>
            </p:cNvPr>
            <p:cNvGrpSpPr/>
            <p:nvPr/>
          </p:nvGrpSpPr>
          <p:grpSpPr>
            <a:xfrm>
              <a:off x="115994" y="4636669"/>
              <a:ext cx="2562549" cy="323166"/>
              <a:chOff x="366049" y="5762692"/>
              <a:chExt cx="2562549" cy="323166"/>
            </a:xfrm>
          </p:grpSpPr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8F146AB5-DD7B-4E0E-ABB5-7EA91ED341D3}"/>
                  </a:ext>
                </a:extLst>
              </p:cNvPr>
              <p:cNvSpPr txBox="1"/>
              <p:nvPr/>
            </p:nvSpPr>
            <p:spPr>
              <a:xfrm>
                <a:off x="768598" y="5762692"/>
                <a:ext cx="2160000" cy="32316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5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 panose="020F0302020204030204" pitchFamily="34" charset="0"/>
                    <a:cs typeface="Calibri Light" panose="020F0302020204030204" pitchFamily="34" charset="0"/>
                  </a:rPr>
                  <a:t>Renovation</a:t>
                </a:r>
              </a:p>
            </p:txBody>
          </p:sp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218C6027-54C8-48AE-A472-5BA2917C8CDE}"/>
                  </a:ext>
                </a:extLst>
              </p:cNvPr>
              <p:cNvSpPr/>
              <p:nvPr/>
            </p:nvSpPr>
            <p:spPr>
              <a:xfrm>
                <a:off x="366049" y="5762693"/>
                <a:ext cx="324000" cy="323165"/>
              </a:xfrm>
              <a:prstGeom prst="rect">
                <a:avLst/>
              </a:prstGeom>
              <a:solidFill>
                <a:srgbClr val="F0EF6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C5C4F6E8-10FA-459B-9A5F-5B8E907AF50A}"/>
                </a:ext>
              </a:extLst>
            </p:cNvPr>
            <p:cNvGrpSpPr/>
            <p:nvPr/>
          </p:nvGrpSpPr>
          <p:grpSpPr>
            <a:xfrm>
              <a:off x="115994" y="5002218"/>
              <a:ext cx="2562549" cy="323165"/>
              <a:chOff x="366049" y="6123165"/>
              <a:chExt cx="2562549" cy="323165"/>
            </a:xfrm>
          </p:grpSpPr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06CEAB6A-7F06-4485-9485-08E57D6AC7AA}"/>
                  </a:ext>
                </a:extLst>
              </p:cNvPr>
              <p:cNvSpPr txBox="1"/>
              <p:nvPr/>
            </p:nvSpPr>
            <p:spPr>
              <a:xfrm>
                <a:off x="768599" y="6123166"/>
                <a:ext cx="2159999" cy="32316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5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 panose="020F0302020204030204" pitchFamily="34" charset="0"/>
                    <a:cs typeface="Calibri Light" panose="020F0302020204030204" pitchFamily="34" charset="0"/>
                  </a:rPr>
                  <a:t>Demolition</a:t>
                </a:r>
              </a:p>
            </p:txBody>
          </p:sp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C0E6AA14-10A3-45B6-992B-BF1A2253EB56}"/>
                  </a:ext>
                </a:extLst>
              </p:cNvPr>
              <p:cNvSpPr/>
              <p:nvPr/>
            </p:nvSpPr>
            <p:spPr>
              <a:xfrm>
                <a:off x="366049" y="6123165"/>
                <a:ext cx="324000" cy="323165"/>
              </a:xfrm>
              <a:prstGeom prst="rect">
                <a:avLst/>
              </a:prstGeom>
              <a:solidFill>
                <a:srgbClr val="E3030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</p:grpSp>
      </p:grpSp>
      <p:pic>
        <p:nvPicPr>
          <p:cNvPr id="50" name="Picture 49">
            <a:extLst>
              <a:ext uri="{FF2B5EF4-FFF2-40B4-BE49-F238E27FC236}">
                <a16:creationId xmlns:a16="http://schemas.microsoft.com/office/drawing/2014/main" id="{2B1D82FD-6C32-4AB4-A708-08985085C50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483870"/>
            <a:ext cx="5736962" cy="3591587"/>
          </a:xfrm>
          <a:prstGeom prst="rect">
            <a:avLst/>
          </a:prstGeom>
        </p:spPr>
      </p:pic>
      <p:grpSp>
        <p:nvGrpSpPr>
          <p:cNvPr id="53" name="Group 52">
            <a:extLst>
              <a:ext uri="{FF2B5EF4-FFF2-40B4-BE49-F238E27FC236}">
                <a16:creationId xmlns:a16="http://schemas.microsoft.com/office/drawing/2014/main" id="{D2394971-8056-45F9-96DA-65B22B010A4D}"/>
              </a:ext>
            </a:extLst>
          </p:cNvPr>
          <p:cNvGrpSpPr/>
          <p:nvPr/>
        </p:nvGrpSpPr>
        <p:grpSpPr>
          <a:xfrm>
            <a:off x="6272671" y="5177219"/>
            <a:ext cx="2562550" cy="688713"/>
            <a:chOff x="115994" y="4271122"/>
            <a:chExt cx="2562550" cy="688713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B50B8982-03FF-4382-9001-311F684C1EBC}"/>
                </a:ext>
              </a:extLst>
            </p:cNvPr>
            <p:cNvGrpSpPr/>
            <p:nvPr/>
          </p:nvGrpSpPr>
          <p:grpSpPr>
            <a:xfrm>
              <a:off x="115994" y="4271122"/>
              <a:ext cx="2562550" cy="323165"/>
              <a:chOff x="366049" y="5392069"/>
              <a:chExt cx="2562550" cy="323165"/>
            </a:xfrm>
          </p:grpSpPr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0328D1CF-29C3-4BA6-B5DB-A1DC3D587D72}"/>
                  </a:ext>
                </a:extLst>
              </p:cNvPr>
              <p:cNvSpPr txBox="1"/>
              <p:nvPr/>
            </p:nvSpPr>
            <p:spPr>
              <a:xfrm>
                <a:off x="768599" y="5392069"/>
                <a:ext cx="2160000" cy="32316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5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 panose="020F0302020204030204" pitchFamily="34" charset="0"/>
                    <a:cs typeface="Calibri Light" panose="020F0302020204030204" pitchFamily="34" charset="0"/>
                  </a:rPr>
                  <a:t>Planned and funded</a:t>
                </a:r>
              </a:p>
            </p:txBody>
          </p:sp>
          <p:sp>
            <p:nvSpPr>
              <p:cNvPr id="65" name="Rectangle 64">
                <a:extLst>
                  <a:ext uri="{FF2B5EF4-FFF2-40B4-BE49-F238E27FC236}">
                    <a16:creationId xmlns:a16="http://schemas.microsoft.com/office/drawing/2014/main" id="{2AA9539E-8A1E-4D77-877F-2932069BBC0C}"/>
                  </a:ext>
                </a:extLst>
              </p:cNvPr>
              <p:cNvSpPr/>
              <p:nvPr/>
            </p:nvSpPr>
            <p:spPr>
              <a:xfrm>
                <a:off x="366049" y="5392069"/>
                <a:ext cx="324000" cy="323165"/>
              </a:xfrm>
              <a:prstGeom prst="rect">
                <a:avLst/>
              </a:prstGeom>
              <a:solidFill>
                <a:srgbClr val="12AED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</p:grp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7696225F-F742-40B0-8AFD-A44D861A0B1B}"/>
                </a:ext>
              </a:extLst>
            </p:cNvPr>
            <p:cNvGrpSpPr/>
            <p:nvPr/>
          </p:nvGrpSpPr>
          <p:grpSpPr>
            <a:xfrm>
              <a:off x="115994" y="4636670"/>
              <a:ext cx="2562550" cy="323165"/>
              <a:chOff x="366049" y="5762693"/>
              <a:chExt cx="2562550" cy="323165"/>
            </a:xfrm>
          </p:grpSpPr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EB337980-943C-4B2D-AEB1-A9D865449C3D}"/>
                  </a:ext>
                </a:extLst>
              </p:cNvPr>
              <p:cNvSpPr txBox="1"/>
              <p:nvPr/>
            </p:nvSpPr>
            <p:spPr>
              <a:xfrm>
                <a:off x="768599" y="5762693"/>
                <a:ext cx="2160000" cy="32316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5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 panose="020F0302020204030204" pitchFamily="34" charset="0"/>
                    <a:cs typeface="Calibri Light" panose="020F0302020204030204" pitchFamily="34" charset="0"/>
                  </a:rPr>
                  <a:t>Planned, not yet funded</a:t>
                </a:r>
              </a:p>
            </p:txBody>
          </p:sp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DE6077E6-A350-42A6-A841-7C366DE842AC}"/>
                  </a:ext>
                </a:extLst>
              </p:cNvPr>
              <p:cNvSpPr/>
              <p:nvPr/>
            </p:nvSpPr>
            <p:spPr>
              <a:xfrm>
                <a:off x="366049" y="5762693"/>
                <a:ext cx="324000" cy="323165"/>
              </a:xfrm>
              <a:prstGeom prst="rect">
                <a:avLst/>
              </a:prstGeom>
              <a:solidFill>
                <a:srgbClr val="E6000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</p:grpSp>
      </p:grpSp>
      <p:pic>
        <p:nvPicPr>
          <p:cNvPr id="67" name="Picture 66" descr="Diagram&#10;&#10;Description automatically generated">
            <a:extLst>
              <a:ext uri="{FF2B5EF4-FFF2-40B4-BE49-F238E27FC236}">
                <a16:creationId xmlns:a16="http://schemas.microsoft.com/office/drawing/2014/main" id="{BC48FD56-2B6E-4CDF-9B0B-67DEBC7C8E5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64031" y="1483870"/>
            <a:ext cx="6027969" cy="3591587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7A73E6-4350-616A-A4DA-42D0C8D8894B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May 6 2022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0BF7A82-DE87-D0A1-FFFD-B7551FCFDB09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Mar Capeans | JENAS 2022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111045-0320-0601-46D6-C17652260BE2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21</a:t>
            </a:fld>
            <a:endParaRPr lang="en-US"/>
          </a:p>
        </p:txBody>
      </p:sp>
      <p:pic>
        <p:nvPicPr>
          <p:cNvPr id="29" name="Picture 28" descr="Arrow&#10;&#10;Description automatically generated with medium confidence">
            <a:extLst>
              <a:ext uri="{FF2B5EF4-FFF2-40B4-BE49-F238E27FC236}">
                <a16:creationId xmlns:a16="http://schemas.microsoft.com/office/drawing/2014/main" id="{3E7DC60B-7053-4C06-9A20-9333A47B03DB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504144" y="943501"/>
            <a:ext cx="2474446" cy="803571"/>
          </a:xfrm>
          <a:prstGeom prst="rect">
            <a:avLst/>
          </a:prstGeom>
        </p:spPr>
      </p:pic>
      <p:pic>
        <p:nvPicPr>
          <p:cNvPr id="31" name="Picture 30" descr="A picture containing text&#10;&#10;Description automatically generated">
            <a:extLst>
              <a:ext uri="{FF2B5EF4-FFF2-40B4-BE49-F238E27FC236}">
                <a16:creationId xmlns:a16="http://schemas.microsoft.com/office/drawing/2014/main" id="{9CF29CF2-B32B-46EB-8D6E-CA3CB202A1A6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970095" y="943500"/>
            <a:ext cx="2865126" cy="803571"/>
          </a:xfrm>
          <a:prstGeom prst="rect">
            <a:avLst/>
          </a:prstGeom>
        </p:spPr>
      </p:pic>
      <p:sp>
        <p:nvSpPr>
          <p:cNvPr id="32" name="Title 6">
            <a:extLst>
              <a:ext uri="{FF2B5EF4-FFF2-40B4-BE49-F238E27FC236}">
                <a16:creationId xmlns:a16="http://schemas.microsoft.com/office/drawing/2014/main" id="{470C8E83-2315-7FD3-4F71-1B0B974E0A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65275"/>
            <a:ext cx="12192000" cy="460085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 algn="ctr">
              <a:defRPr/>
            </a:pPr>
            <a:r>
              <a:rPr lang="fr-CH" sz="4000" spc="-300" dirty="0">
                <a:solidFill>
                  <a:srgbClr val="006892"/>
                </a:solidFill>
                <a:latin typeface="Franklin Gothic Heavy" panose="020B0903020102020204" pitchFamily="34" charset="0"/>
              </a:rPr>
              <a:t>2021 - 2026 </a:t>
            </a:r>
            <a:r>
              <a:rPr lang="fr-CH" sz="4000" spc="-300" dirty="0">
                <a:latin typeface="Franklin Gothic Heavy" panose="020B0903020102020204" pitchFamily="34" charset="0"/>
              </a:rPr>
              <a:t>PLAN</a:t>
            </a:r>
            <a:endParaRPr lang="fr-FR" sz="4000" b="1" spc="-80" dirty="0">
              <a:solidFill>
                <a:srgbClr val="4C7FA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1956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0" name="Circle: Hollow 29">
            <a:extLst>
              <a:ext uri="{FF2B5EF4-FFF2-40B4-BE49-F238E27FC236}">
                <a16:creationId xmlns:a16="http://schemas.microsoft.com/office/drawing/2014/main" id="{C5A4E533-764E-421C-8E82-B91B16E3A60D}"/>
              </a:ext>
            </a:extLst>
          </p:cNvPr>
          <p:cNvSpPr>
            <a:spLocks noChangeAspect="1"/>
          </p:cNvSpPr>
          <p:nvPr/>
        </p:nvSpPr>
        <p:spPr>
          <a:xfrm rot="16200000">
            <a:off x="3111501" y="673763"/>
            <a:ext cx="5968998" cy="5968998"/>
          </a:xfrm>
          <a:prstGeom prst="donut">
            <a:avLst>
              <a:gd name="adj" fmla="val 10573"/>
            </a:avLst>
          </a:prstGeom>
          <a:gradFill flip="none" rotWithShape="1">
            <a:gsLst>
              <a:gs pos="11000">
                <a:srgbClr val="84B1B4"/>
              </a:gs>
              <a:gs pos="77872">
                <a:srgbClr val="A0CDCD"/>
              </a:gs>
              <a:gs pos="87624">
                <a:srgbClr val="B0D5D6"/>
              </a:gs>
              <a:gs pos="100000">
                <a:srgbClr val="C4E0E1"/>
              </a:gs>
              <a:gs pos="29000">
                <a:srgbClr val="95BEC0"/>
              </a:gs>
              <a:gs pos="63000">
                <a:srgbClr val="B5D7D8">
                  <a:alpha val="33000"/>
                </a:srgbClr>
              </a:gs>
              <a:gs pos="43000">
                <a:srgbClr val="B1D2D4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B5AF415D-FA6E-4AFC-9834-5510AAE289D0}"/>
              </a:ext>
            </a:extLst>
          </p:cNvPr>
          <p:cNvGrpSpPr>
            <a:grpSpLocks noChangeAspect="1"/>
          </p:cNvGrpSpPr>
          <p:nvPr/>
        </p:nvGrpSpPr>
        <p:grpSpPr>
          <a:xfrm>
            <a:off x="2803034" y="256346"/>
            <a:ext cx="6477002" cy="6744934"/>
            <a:chOff x="1517650" y="611188"/>
            <a:chExt cx="4413250" cy="4595812"/>
          </a:xfrm>
        </p:grpSpPr>
        <p:pic>
          <p:nvPicPr>
            <p:cNvPr id="41" name="Picture 100">
              <a:extLst>
                <a:ext uri="{FF2B5EF4-FFF2-40B4-BE49-F238E27FC236}">
                  <a16:creationId xmlns:a16="http://schemas.microsoft.com/office/drawing/2014/main" id="{2E3B055C-7454-4FAA-9A99-1F5CF73AC58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17650" y="611188"/>
              <a:ext cx="4413250" cy="45958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2" name="Picture 101">
              <a:extLst>
                <a:ext uri="{FF2B5EF4-FFF2-40B4-BE49-F238E27FC236}">
                  <a16:creationId xmlns:a16="http://schemas.microsoft.com/office/drawing/2014/main" id="{EDD9024D-7AE6-4964-B7CF-74DA89EF3B9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52575" y="676275"/>
              <a:ext cx="4343400" cy="44799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3" name="Picture 102">
              <a:extLst>
                <a:ext uri="{FF2B5EF4-FFF2-40B4-BE49-F238E27FC236}">
                  <a16:creationId xmlns:a16="http://schemas.microsoft.com/office/drawing/2014/main" id="{613B95DE-EB96-4A41-B619-DE96FB549DE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01788" y="749300"/>
              <a:ext cx="4241800" cy="43338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4" name="Picture 103">
              <a:extLst>
                <a:ext uri="{FF2B5EF4-FFF2-40B4-BE49-F238E27FC236}">
                  <a16:creationId xmlns:a16="http://schemas.microsoft.com/office/drawing/2014/main" id="{215E06C0-4D7E-4580-AAD7-61C83BF1D16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55763" y="830263"/>
              <a:ext cx="4133850" cy="4181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5" name="Picture 104">
              <a:extLst>
                <a:ext uri="{FF2B5EF4-FFF2-40B4-BE49-F238E27FC236}">
                  <a16:creationId xmlns:a16="http://schemas.microsoft.com/office/drawing/2014/main" id="{5F2BDD39-72A1-407A-89D1-602375D6E3C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12913" y="908050"/>
              <a:ext cx="4021137" cy="40274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6" name="Picture 105">
              <a:extLst>
                <a:ext uri="{FF2B5EF4-FFF2-40B4-BE49-F238E27FC236}">
                  <a16:creationId xmlns:a16="http://schemas.microsoft.com/office/drawing/2014/main" id="{03B1EF7B-C8B0-48F9-9E26-D937F817BED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73238" y="992188"/>
              <a:ext cx="3900487" cy="38703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7" name="Picture 106">
              <a:extLst>
                <a:ext uri="{FF2B5EF4-FFF2-40B4-BE49-F238E27FC236}">
                  <a16:creationId xmlns:a16="http://schemas.microsoft.com/office/drawing/2014/main" id="{C75D1383-2AD5-4AD5-8354-2227AC19005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150" y="1073150"/>
              <a:ext cx="3775075" cy="3708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8" name="Picture 107">
              <a:extLst>
                <a:ext uri="{FF2B5EF4-FFF2-40B4-BE49-F238E27FC236}">
                  <a16:creationId xmlns:a16="http://schemas.microsoft.com/office/drawing/2014/main" id="{6092D904-06A0-439D-8FC8-93AC6962916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01825" y="1154113"/>
              <a:ext cx="3644900" cy="3546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9" name="Picture 108">
              <a:extLst>
                <a:ext uri="{FF2B5EF4-FFF2-40B4-BE49-F238E27FC236}">
                  <a16:creationId xmlns:a16="http://schemas.microsoft.com/office/drawing/2014/main" id="{38864BF3-27DF-42F9-B861-3111D8E9DDD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68500" y="1241425"/>
              <a:ext cx="3509963" cy="33813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0" name="Picture 109">
              <a:extLst>
                <a:ext uri="{FF2B5EF4-FFF2-40B4-BE49-F238E27FC236}">
                  <a16:creationId xmlns:a16="http://schemas.microsoft.com/office/drawing/2014/main" id="{36757CEF-49B6-43F0-B9A1-024A83A2FAD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38350" y="1308100"/>
              <a:ext cx="3370263" cy="324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" name="Picture 110">
              <a:extLst>
                <a:ext uri="{FF2B5EF4-FFF2-40B4-BE49-F238E27FC236}">
                  <a16:creationId xmlns:a16="http://schemas.microsoft.com/office/drawing/2014/main" id="{EA47A8DA-53C7-4B4E-8E6D-AA5592A4AF4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09788" y="1366838"/>
              <a:ext cx="3227387" cy="31416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2" name="Picture 111">
              <a:extLst>
                <a:ext uri="{FF2B5EF4-FFF2-40B4-BE49-F238E27FC236}">
                  <a16:creationId xmlns:a16="http://schemas.microsoft.com/office/drawing/2014/main" id="{402A944C-5D29-4E3B-B4A9-FD7034CAEE7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82813" y="1423988"/>
              <a:ext cx="3081337" cy="30289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3" name="Picture 112">
              <a:extLst>
                <a:ext uri="{FF2B5EF4-FFF2-40B4-BE49-F238E27FC236}">
                  <a16:creationId xmlns:a16="http://schemas.microsoft.com/office/drawing/2014/main" id="{6D1D9584-9B9A-49D2-85D0-270326E0AA7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5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57425" y="1482725"/>
              <a:ext cx="2932113" cy="2911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4" name="Picture 113">
              <a:extLst>
                <a:ext uri="{FF2B5EF4-FFF2-40B4-BE49-F238E27FC236}">
                  <a16:creationId xmlns:a16="http://schemas.microsoft.com/office/drawing/2014/main" id="{EA0D414A-F5D7-4966-B11F-7CCEBBDD1FF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33625" y="1549400"/>
              <a:ext cx="2781300" cy="27876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5" name="Picture 114">
              <a:extLst>
                <a:ext uri="{FF2B5EF4-FFF2-40B4-BE49-F238E27FC236}">
                  <a16:creationId xmlns:a16="http://schemas.microsoft.com/office/drawing/2014/main" id="{6BF323BF-D029-4BBF-AA60-89A1953A7D9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7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9825" y="1612900"/>
              <a:ext cx="2627313" cy="26606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6A6C89C3-5B1D-4376-B673-8130377DC8DE}"/>
              </a:ext>
            </a:extLst>
          </p:cNvPr>
          <p:cNvSpPr txBox="1">
            <a:spLocks/>
          </p:cNvSpPr>
          <p:nvPr/>
        </p:nvSpPr>
        <p:spPr bwMode="auto">
          <a:xfrm>
            <a:off x="-1043532" y="3523650"/>
            <a:ext cx="12397331" cy="2785258"/>
          </a:xfrm>
          <a:prstGeom prst="ellipse">
            <a:avLst/>
          </a:prstGeom>
          <a:noFill/>
        </p:spPr>
        <p:txBody>
          <a:bodyPr wrap="square" lIns="216000" rtlCol="0" anchor="ctr" anchorCtr="0">
            <a:noAutofit/>
          </a:bodyPr>
          <a:lstStyle/>
          <a:p>
            <a:r>
              <a:rPr lang="en-GB" sz="1400" b="1" u="sng" dirty="0">
                <a:cs typeface="Times New Roman" panose="02020603050405020304" pitchFamily="18" charset="0"/>
              </a:rPr>
              <a:t>I</a:t>
            </a:r>
            <a:r>
              <a:rPr lang="en-GB" sz="1400" b="1" dirty="0">
                <a:cs typeface="Times New Roman" panose="02020603050405020304" pitchFamily="18" charset="0"/>
              </a:rPr>
              <a:t>nitial capacity of 4 MW available for IT equipment with stepwise future increases to 12 MW.</a:t>
            </a:r>
          </a:p>
          <a:p>
            <a:endParaRPr lang="en-GB" sz="1400" b="1" dirty="0">
              <a:cs typeface="Times New Roman" panose="02020603050405020304" pitchFamily="18" charset="0"/>
            </a:endParaRPr>
          </a:p>
          <a:p>
            <a:r>
              <a:rPr lang="en-GB" sz="1400" dirty="0">
                <a:cs typeface="Times New Roman" panose="02020603050405020304" pitchFamily="18" charset="0"/>
              </a:rPr>
              <a:t>T</a:t>
            </a:r>
            <a:r>
              <a:rPr lang="en-GB" sz="1400" dirty="0"/>
              <a:t>o meet CERN's environmental goals the project incorporates the following considerations : </a:t>
            </a:r>
          </a:p>
          <a:p>
            <a:pPr lvl="0"/>
            <a:endParaRPr lang="en-GB" sz="140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GB" sz="1400" dirty="0"/>
              <a:t>Designed to be energy efficient with a target PUE (Power Usage Efficiency) of 1.10 (1.15 contractual) 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GB" sz="1400" dirty="0"/>
              <a:t>Optimised water consumption via a recirculation system lowering consumption in hot periods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GB" sz="1400" dirty="0"/>
              <a:t>All cleared vegetation will be reconsolidated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GB" sz="1400" dirty="0"/>
              <a:t>The acoustic study used for design of the building follows CERN commitments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94089"/>
                </a:solidFill>
              </a:rPr>
              <a:t>A heat recovery system </a:t>
            </a:r>
            <a:r>
              <a:rPr lang="en-GB" sz="1400" dirty="0"/>
              <a:t>is foreseen for up to 25% of power produced to be recovered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GB" sz="1400" dirty="0"/>
              <a:t>Green terrace on the roof</a:t>
            </a:r>
          </a:p>
        </p:txBody>
      </p:sp>
      <p:pic>
        <p:nvPicPr>
          <p:cNvPr id="14" name="Picture 4">
            <a:extLst>
              <a:ext uri="{FF2B5EF4-FFF2-40B4-BE49-F238E27FC236}">
                <a16:creationId xmlns:a16="http://schemas.microsoft.com/office/drawing/2014/main" id="{1E00A44C-3870-4464-A179-74126375D418}"/>
              </a:ext>
            </a:extLst>
          </p:cNvPr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92717" y="684633"/>
            <a:ext cx="5551012" cy="2615787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05FC11AB-9D09-3DF0-C21D-C7FA4FEF83BD}"/>
              </a:ext>
            </a:extLst>
          </p:cNvPr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2615" y="602242"/>
            <a:ext cx="4658525" cy="2698178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9D8F62F-2EFB-1E69-D62F-A82AF4FBF493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May 6 2022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62F9B1E-FD50-0828-A8CF-5C5C1DE13A33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>
              <a:defRPr/>
            </a:pPr>
            <a:r>
              <a:rPr lang="en-US"/>
              <a:t>Mar Capeans | JENAS 2022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157BEB-0B20-26B4-C49E-6BAE30D7C7C0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22</a:t>
            </a:fld>
            <a:endParaRPr lang="en-US"/>
          </a:p>
        </p:txBody>
      </p:sp>
      <p:sp>
        <p:nvSpPr>
          <p:cNvPr id="28" name="Title 6">
            <a:extLst>
              <a:ext uri="{FF2B5EF4-FFF2-40B4-BE49-F238E27FC236}">
                <a16:creationId xmlns:a16="http://schemas.microsoft.com/office/drawing/2014/main" id="{6659B641-3A9C-36E7-F639-2A439C715D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65275"/>
            <a:ext cx="12192000" cy="460085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 algn="ctr">
              <a:defRPr/>
            </a:pPr>
            <a:r>
              <a:rPr lang="fr-CH" sz="4000" spc="-300" dirty="0">
                <a:solidFill>
                  <a:srgbClr val="006892"/>
                </a:solidFill>
                <a:latin typeface="Franklin Gothic Heavy" panose="020B0903020102020204" pitchFamily="34" charset="0"/>
              </a:rPr>
              <a:t>PREVESSIN </a:t>
            </a:r>
            <a:r>
              <a:rPr lang="fr-CH" sz="4000" spc="-300" dirty="0">
                <a:latin typeface="Franklin Gothic Heavy" panose="020B0903020102020204" pitchFamily="34" charset="0"/>
              </a:rPr>
              <a:t>COMPUTING CENTER</a:t>
            </a:r>
            <a:endParaRPr lang="fr-FR" sz="4000" b="1" spc="-80" dirty="0"/>
          </a:p>
        </p:txBody>
      </p:sp>
    </p:spTree>
    <p:extLst>
      <p:ext uri="{BB962C8B-B14F-4D97-AF65-F5344CB8AC3E}">
        <p14:creationId xmlns:p14="http://schemas.microsoft.com/office/powerpoint/2010/main" val="2946834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0" name="Circle: Hollow 29">
            <a:extLst>
              <a:ext uri="{FF2B5EF4-FFF2-40B4-BE49-F238E27FC236}">
                <a16:creationId xmlns:a16="http://schemas.microsoft.com/office/drawing/2014/main" id="{C5A4E533-764E-421C-8E82-B91B16E3A60D}"/>
              </a:ext>
            </a:extLst>
          </p:cNvPr>
          <p:cNvSpPr>
            <a:spLocks noChangeAspect="1"/>
          </p:cNvSpPr>
          <p:nvPr/>
        </p:nvSpPr>
        <p:spPr>
          <a:xfrm rot="16200000">
            <a:off x="6476632" y="1079875"/>
            <a:ext cx="5168526" cy="5168526"/>
          </a:xfrm>
          <a:prstGeom prst="donut">
            <a:avLst>
              <a:gd name="adj" fmla="val 10573"/>
            </a:avLst>
          </a:prstGeom>
          <a:gradFill flip="none" rotWithShape="1">
            <a:gsLst>
              <a:gs pos="11000">
                <a:srgbClr val="84B1B4"/>
              </a:gs>
              <a:gs pos="77872">
                <a:srgbClr val="A0CDCD"/>
              </a:gs>
              <a:gs pos="87624">
                <a:srgbClr val="B0D5D6"/>
              </a:gs>
              <a:gs pos="100000">
                <a:srgbClr val="C4E0E1"/>
              </a:gs>
              <a:gs pos="29000">
                <a:srgbClr val="95BEC0"/>
              </a:gs>
              <a:gs pos="63000">
                <a:srgbClr val="B5D7D8">
                  <a:alpha val="33000"/>
                </a:srgbClr>
              </a:gs>
              <a:gs pos="43000">
                <a:srgbClr val="B1D2D4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DFA7F37-59AF-4D45-B9DB-F8562231B0B9}"/>
              </a:ext>
            </a:extLst>
          </p:cNvPr>
          <p:cNvSpPr txBox="1">
            <a:spLocks/>
          </p:cNvSpPr>
          <p:nvPr/>
        </p:nvSpPr>
        <p:spPr bwMode="auto">
          <a:xfrm>
            <a:off x="6155488" y="849433"/>
            <a:ext cx="5895234" cy="5545453"/>
          </a:xfrm>
          <a:prstGeom prst="ellipse">
            <a:avLst/>
          </a:prstGeom>
          <a:noFill/>
        </p:spPr>
        <p:txBody>
          <a:bodyPr wrap="square" lIns="216000" rtlCol="0" anchor="ctr" anchorCtr="0">
            <a:noAutofit/>
          </a:bodyPr>
          <a:lstStyle/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en-GB" sz="1600" kern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Key design information: </a:t>
            </a:r>
          </a:p>
          <a:p>
            <a:pPr marL="285750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1400" kern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Tertiary building </a:t>
            </a:r>
            <a:r>
              <a:rPr lang="en-GB" sz="1200" kern="1400" dirty="0">
                <a:cs typeface="Times New Roman" panose="02020603050405020304" pitchFamily="18" charset="0"/>
              </a:rPr>
              <a:t>(475 p.) </a:t>
            </a:r>
            <a:r>
              <a:rPr lang="en-GB" sz="1400" kern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+ new restaurant </a:t>
            </a:r>
            <a:r>
              <a:rPr lang="en-GB" sz="1200" kern="1400" dirty="0">
                <a:cs typeface="Times New Roman" panose="02020603050405020304" pitchFamily="18" charset="0"/>
              </a:rPr>
              <a:t>(500 s.)</a:t>
            </a:r>
            <a:r>
              <a:rPr lang="en-GB" sz="1400" kern="1400" dirty="0">
                <a:cs typeface="Times New Roman" panose="02020603050405020304" pitchFamily="18" charset="0"/>
              </a:rPr>
              <a:t> + Parking</a:t>
            </a:r>
          </a:p>
          <a:p>
            <a:pPr marL="285750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1400" kern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Compliance Master Plan 2040</a:t>
            </a:r>
          </a:p>
          <a:p>
            <a:pPr marL="285750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1400" kern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Compliance RE 2020 </a:t>
            </a:r>
            <a:r>
              <a:rPr lang="en-GB" sz="1200" kern="1400" dirty="0">
                <a:cs typeface="Times New Roman" panose="02020603050405020304" pitchFamily="18" charset="0"/>
              </a:rPr>
              <a:t>(</a:t>
            </a:r>
            <a:r>
              <a:rPr lang="en-GB" sz="1200" u="sng" kern="1400" dirty="0">
                <a:cs typeface="Times New Roman" panose="02020603050405020304" pitchFamily="18" charset="0"/>
              </a:rPr>
              <a:t>e</a:t>
            </a:r>
            <a:r>
              <a:rPr lang="en-GB" sz="1200" kern="1400" dirty="0">
                <a:cs typeface="Times New Roman" panose="02020603050405020304" pitchFamily="18" charset="0"/>
              </a:rPr>
              <a:t>nvironmental </a:t>
            </a:r>
            <a:r>
              <a:rPr lang="en-GB" sz="1200" u="sng" kern="1400" dirty="0">
                <a:cs typeface="Times New Roman" panose="02020603050405020304" pitchFamily="18" charset="0"/>
              </a:rPr>
              <a:t>r</a:t>
            </a:r>
            <a:r>
              <a:rPr lang="en-GB" sz="1200" kern="1400" dirty="0">
                <a:cs typeface="Times New Roman" panose="02020603050405020304" pitchFamily="18" charset="0"/>
              </a:rPr>
              <a:t>egulation)</a:t>
            </a:r>
            <a:r>
              <a:rPr lang="en-GB" sz="1200" kern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kern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1400" kern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Low embodied energy </a:t>
            </a:r>
            <a:r>
              <a:rPr lang="en-GB" sz="1200" kern="1400" dirty="0">
                <a:cs typeface="Times New Roman" panose="02020603050405020304" pitchFamily="18" charset="0"/>
              </a:rPr>
              <a:t>(mass timber structure) </a:t>
            </a:r>
          </a:p>
          <a:p>
            <a:pPr marL="285750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1400" kern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Preservation of near by forest</a:t>
            </a:r>
            <a:endParaRPr lang="en-GB" sz="1400" kern="1400" dirty="0">
              <a:cs typeface="Times New Roman" panose="02020603050405020304" pitchFamily="18" charset="0"/>
            </a:endParaRPr>
          </a:p>
          <a:p>
            <a:pPr marL="285750" lvl="0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1400" kern="1400" dirty="0">
                <a:cs typeface="Times New Roman" panose="02020603050405020304" pitchFamily="18" charset="0"/>
              </a:rPr>
              <a:t>Integrate soft mobility ;</a:t>
            </a:r>
          </a:p>
          <a:p>
            <a:endParaRPr lang="fr-FR" sz="1400" b="1" dirty="0">
              <a:solidFill>
                <a:schemeClr val="tx1">
                  <a:lumMod val="95000"/>
                  <a:lumOff val="5000"/>
                </a:schemeClr>
              </a:solidFill>
              <a:latin typeface="Calibri Light "/>
            </a:endParaRPr>
          </a:p>
          <a:p>
            <a:r>
              <a:rPr lang="fr-FR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libri Light "/>
              </a:rPr>
              <a:t>2026 : end of </a:t>
            </a:r>
            <a:r>
              <a:rPr lang="fr-FR" sz="14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Calibri Light "/>
              </a:rPr>
              <a:t>works</a:t>
            </a:r>
            <a:endParaRPr lang="fr-FR" sz="1400" b="1" dirty="0">
              <a:solidFill>
                <a:schemeClr val="tx1">
                  <a:lumMod val="95000"/>
                  <a:lumOff val="5000"/>
                </a:schemeClr>
              </a:solidFill>
              <a:latin typeface="Calibri Light "/>
            </a:endParaRPr>
          </a:p>
          <a:p>
            <a:endParaRPr lang="fr-FR" sz="1200" dirty="0">
              <a:solidFill>
                <a:schemeClr val="tx1">
                  <a:lumMod val="95000"/>
                  <a:lumOff val="5000"/>
                </a:schemeClr>
              </a:solidFill>
              <a:latin typeface="Calibri Light "/>
            </a:endParaRPr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9D22D0BC-483F-4E1B-AB2C-4A7A2513B2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74" y="3693134"/>
            <a:ext cx="5313653" cy="2987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1" name="Group 40">
            <a:extLst>
              <a:ext uri="{FF2B5EF4-FFF2-40B4-BE49-F238E27FC236}">
                <a16:creationId xmlns:a16="http://schemas.microsoft.com/office/drawing/2014/main" id="{C006211E-217E-44C9-B81E-05F4E9FF5016}"/>
              </a:ext>
            </a:extLst>
          </p:cNvPr>
          <p:cNvGrpSpPr>
            <a:grpSpLocks noChangeAspect="1"/>
          </p:cNvGrpSpPr>
          <p:nvPr/>
        </p:nvGrpSpPr>
        <p:grpSpPr>
          <a:xfrm>
            <a:off x="6010469" y="479785"/>
            <a:ext cx="5826764" cy="6067798"/>
            <a:chOff x="1517650" y="611188"/>
            <a:chExt cx="4413250" cy="4595812"/>
          </a:xfrm>
        </p:grpSpPr>
        <p:pic>
          <p:nvPicPr>
            <p:cNvPr id="42" name="Picture 100">
              <a:extLst>
                <a:ext uri="{FF2B5EF4-FFF2-40B4-BE49-F238E27FC236}">
                  <a16:creationId xmlns:a16="http://schemas.microsoft.com/office/drawing/2014/main" id="{D20F26A4-BBE8-45E7-841C-4D79BE708F0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17650" y="611188"/>
              <a:ext cx="4413250" cy="45958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3" name="Picture 101">
              <a:extLst>
                <a:ext uri="{FF2B5EF4-FFF2-40B4-BE49-F238E27FC236}">
                  <a16:creationId xmlns:a16="http://schemas.microsoft.com/office/drawing/2014/main" id="{193D941F-1A6E-45B7-8428-10968492834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52575" y="676275"/>
              <a:ext cx="4343400" cy="44799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4" name="Picture 102">
              <a:extLst>
                <a:ext uri="{FF2B5EF4-FFF2-40B4-BE49-F238E27FC236}">
                  <a16:creationId xmlns:a16="http://schemas.microsoft.com/office/drawing/2014/main" id="{5444B0C3-C693-49C0-B0A0-BE9742F4986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01788" y="749300"/>
              <a:ext cx="4241800" cy="43338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5" name="Picture 103">
              <a:extLst>
                <a:ext uri="{FF2B5EF4-FFF2-40B4-BE49-F238E27FC236}">
                  <a16:creationId xmlns:a16="http://schemas.microsoft.com/office/drawing/2014/main" id="{F64B3CB5-CDB5-4203-9F9B-39C330122D1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55763" y="830263"/>
              <a:ext cx="4133850" cy="4181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6" name="Picture 104">
              <a:extLst>
                <a:ext uri="{FF2B5EF4-FFF2-40B4-BE49-F238E27FC236}">
                  <a16:creationId xmlns:a16="http://schemas.microsoft.com/office/drawing/2014/main" id="{1D16CFCC-DDD3-4A77-BCAE-CE0BE9C751B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12913" y="908050"/>
              <a:ext cx="4021137" cy="40274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7" name="Picture 105">
              <a:extLst>
                <a:ext uri="{FF2B5EF4-FFF2-40B4-BE49-F238E27FC236}">
                  <a16:creationId xmlns:a16="http://schemas.microsoft.com/office/drawing/2014/main" id="{29CB6D9D-2CBB-424B-A7FA-68CAA59BA53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73238" y="992188"/>
              <a:ext cx="3900487" cy="38703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8" name="Picture 106">
              <a:extLst>
                <a:ext uri="{FF2B5EF4-FFF2-40B4-BE49-F238E27FC236}">
                  <a16:creationId xmlns:a16="http://schemas.microsoft.com/office/drawing/2014/main" id="{751B6AD5-4603-4180-B7C4-51B2CD6E4CE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150" y="1073150"/>
              <a:ext cx="3777729" cy="37110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3" name="Picture 22" descr="Map&#10;&#10;Description automatically generated">
            <a:extLst>
              <a:ext uri="{FF2B5EF4-FFF2-40B4-BE49-F238E27FC236}">
                <a16:creationId xmlns:a16="http://schemas.microsoft.com/office/drawing/2014/main" id="{8E936B1F-81DD-1B61-5919-E307BC4209F8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776" y="45787"/>
            <a:ext cx="5313652" cy="3548786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DE47B6-0737-1D51-B0CA-738941B91CE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23</a:t>
            </a:fld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3337F4B-3E00-6598-5A50-344AAB4708A6}"/>
              </a:ext>
            </a:extLst>
          </p:cNvPr>
          <p:cNvSpPr txBox="1"/>
          <p:nvPr/>
        </p:nvSpPr>
        <p:spPr>
          <a:xfrm>
            <a:off x="141278" y="6253034"/>
            <a:ext cx="194593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1" dirty="0">
                <a:solidFill>
                  <a:schemeClr val="bg1"/>
                </a:solidFill>
                <a:latin typeface="+mj-lt"/>
              </a:rPr>
              <a:t>Reference Design</a:t>
            </a:r>
            <a:endParaRPr lang="en-GB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12E6043-3CF0-5BFB-07A5-0EFBA3930140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May 6 2022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FB118EE-568B-3F42-A83B-6BC396C57A71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Mar Capeans | JENAS 2022</a:t>
            </a:r>
          </a:p>
        </p:txBody>
      </p:sp>
      <p:sp>
        <p:nvSpPr>
          <p:cNvPr id="19" name="Title 6">
            <a:extLst>
              <a:ext uri="{FF2B5EF4-FFF2-40B4-BE49-F238E27FC236}">
                <a16:creationId xmlns:a16="http://schemas.microsoft.com/office/drawing/2014/main" id="{934E5706-E670-B9B6-3787-4B65DA997A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65275"/>
            <a:ext cx="12192000" cy="460085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 algn="ctr">
              <a:defRPr/>
            </a:pPr>
            <a:r>
              <a:rPr lang="fr-CH" sz="4000" spc="-300" dirty="0">
                <a:solidFill>
                  <a:srgbClr val="006892"/>
                </a:solidFill>
                <a:latin typeface="Franklin Gothic Heavy" panose="020B0903020102020204" pitchFamily="34" charset="0"/>
              </a:rPr>
              <a:t>PREVESSIN </a:t>
            </a:r>
            <a:r>
              <a:rPr lang="fr-CH" sz="4000" spc="-300" dirty="0">
                <a:latin typeface="Franklin Gothic Heavy" panose="020B0903020102020204" pitchFamily="34" charset="0"/>
              </a:rPr>
              <a:t>OFFICE CENTER</a:t>
            </a:r>
            <a:endParaRPr lang="fr-FR" sz="4000" b="1" spc="-80" dirty="0"/>
          </a:p>
        </p:txBody>
      </p:sp>
    </p:spTree>
    <p:extLst>
      <p:ext uri="{BB962C8B-B14F-4D97-AF65-F5344CB8AC3E}">
        <p14:creationId xmlns:p14="http://schemas.microsoft.com/office/powerpoint/2010/main" val="420993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ircle: Hollow 29">
            <a:extLst>
              <a:ext uri="{FF2B5EF4-FFF2-40B4-BE49-F238E27FC236}">
                <a16:creationId xmlns:a16="http://schemas.microsoft.com/office/drawing/2014/main" id="{B079B945-AEEE-74DE-0F14-594539009A9B}"/>
              </a:ext>
            </a:extLst>
          </p:cNvPr>
          <p:cNvSpPr>
            <a:spLocks noChangeAspect="1"/>
          </p:cNvSpPr>
          <p:nvPr/>
        </p:nvSpPr>
        <p:spPr bwMode="auto">
          <a:xfrm rot="16200000">
            <a:off x="3111501" y="416078"/>
            <a:ext cx="5968998" cy="5968998"/>
          </a:xfrm>
          <a:prstGeom prst="donut">
            <a:avLst>
              <a:gd name="adj" fmla="val 10573"/>
            </a:avLst>
          </a:prstGeom>
          <a:gradFill flip="none" rotWithShape="1">
            <a:gsLst>
              <a:gs pos="11000">
                <a:srgbClr val="84B1B4"/>
              </a:gs>
              <a:gs pos="77872">
                <a:srgbClr val="A0CDCD"/>
              </a:gs>
              <a:gs pos="87624">
                <a:srgbClr val="B0D5D6"/>
              </a:gs>
              <a:gs pos="100000">
                <a:srgbClr val="C4E0E1"/>
              </a:gs>
              <a:gs pos="29000">
                <a:srgbClr val="95BEC0"/>
              </a:gs>
              <a:gs pos="63000">
                <a:srgbClr val="B5D7D8">
                  <a:alpha val="33000"/>
                </a:srgbClr>
              </a:gs>
              <a:gs pos="43000">
                <a:srgbClr val="B1D2D4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5496F67E-1E5B-5EDB-AB56-7FB1AC6DDA3E}"/>
              </a:ext>
            </a:extLst>
          </p:cNvPr>
          <p:cNvGrpSpPr>
            <a:grpSpLocks noChangeAspect="1"/>
          </p:cNvGrpSpPr>
          <p:nvPr/>
        </p:nvGrpSpPr>
        <p:grpSpPr>
          <a:xfrm>
            <a:off x="2803034" y="-1339"/>
            <a:ext cx="6477002" cy="6744934"/>
            <a:chOff x="1517650" y="611188"/>
            <a:chExt cx="4413250" cy="4595812"/>
          </a:xfrm>
        </p:grpSpPr>
        <p:pic>
          <p:nvPicPr>
            <p:cNvPr id="48" name="Picture 100">
              <a:extLst>
                <a:ext uri="{FF2B5EF4-FFF2-40B4-BE49-F238E27FC236}">
                  <a16:creationId xmlns:a16="http://schemas.microsoft.com/office/drawing/2014/main" id="{1838BAF8-A441-2F76-618E-1704FAD0EA4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17650" y="611188"/>
              <a:ext cx="4413250" cy="45958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9" name="Picture 101">
              <a:extLst>
                <a:ext uri="{FF2B5EF4-FFF2-40B4-BE49-F238E27FC236}">
                  <a16:creationId xmlns:a16="http://schemas.microsoft.com/office/drawing/2014/main" id="{580254E1-E913-CE47-C7D3-63E49CDDE70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52575" y="676275"/>
              <a:ext cx="4343400" cy="44799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0" name="Picture 102">
              <a:extLst>
                <a:ext uri="{FF2B5EF4-FFF2-40B4-BE49-F238E27FC236}">
                  <a16:creationId xmlns:a16="http://schemas.microsoft.com/office/drawing/2014/main" id="{1B61D89C-F825-9B5E-4A42-87902E5C8D8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01788" y="749300"/>
              <a:ext cx="4241800" cy="43338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" name="Picture 103">
              <a:extLst>
                <a:ext uri="{FF2B5EF4-FFF2-40B4-BE49-F238E27FC236}">
                  <a16:creationId xmlns:a16="http://schemas.microsoft.com/office/drawing/2014/main" id="{97ECCA33-B01A-2AC7-F16B-5BCEEF7E01C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55763" y="830263"/>
              <a:ext cx="4133850" cy="4181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2" name="Picture 104">
              <a:extLst>
                <a:ext uri="{FF2B5EF4-FFF2-40B4-BE49-F238E27FC236}">
                  <a16:creationId xmlns:a16="http://schemas.microsoft.com/office/drawing/2014/main" id="{BF427ED4-A69E-CAEA-A9E7-7DC8ED63ECE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12913" y="908050"/>
              <a:ext cx="4021137" cy="40274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3" name="Picture 105">
              <a:extLst>
                <a:ext uri="{FF2B5EF4-FFF2-40B4-BE49-F238E27FC236}">
                  <a16:creationId xmlns:a16="http://schemas.microsoft.com/office/drawing/2014/main" id="{F92954D1-760A-3F92-1914-499496B5149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73238" y="992188"/>
              <a:ext cx="3900487" cy="38703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4" name="Picture 106">
              <a:extLst>
                <a:ext uri="{FF2B5EF4-FFF2-40B4-BE49-F238E27FC236}">
                  <a16:creationId xmlns:a16="http://schemas.microsoft.com/office/drawing/2014/main" id="{CA309463-4EB1-A6D4-25D6-B06A7BF2420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150" y="1073150"/>
              <a:ext cx="3775075" cy="3708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5" name="Picture 107">
              <a:extLst>
                <a:ext uri="{FF2B5EF4-FFF2-40B4-BE49-F238E27FC236}">
                  <a16:creationId xmlns:a16="http://schemas.microsoft.com/office/drawing/2014/main" id="{AE4C3A84-EB2A-59EA-1D45-1474206F3A0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01825" y="1154113"/>
              <a:ext cx="3644900" cy="3546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6" name="Picture 108">
              <a:extLst>
                <a:ext uri="{FF2B5EF4-FFF2-40B4-BE49-F238E27FC236}">
                  <a16:creationId xmlns:a16="http://schemas.microsoft.com/office/drawing/2014/main" id="{178B3021-69C6-B6BF-C953-0FDD9FE7DF2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68500" y="1241425"/>
              <a:ext cx="3509963" cy="33813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7" name="Picture 109">
              <a:extLst>
                <a:ext uri="{FF2B5EF4-FFF2-40B4-BE49-F238E27FC236}">
                  <a16:creationId xmlns:a16="http://schemas.microsoft.com/office/drawing/2014/main" id="{076E06AE-CFA8-9C7F-58C7-F72AE5CE867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38350" y="1308100"/>
              <a:ext cx="3370263" cy="324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8" name="Picture 110">
              <a:extLst>
                <a:ext uri="{FF2B5EF4-FFF2-40B4-BE49-F238E27FC236}">
                  <a16:creationId xmlns:a16="http://schemas.microsoft.com/office/drawing/2014/main" id="{97E4D117-F988-280F-7023-E9EC2456BD1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09788" y="1366838"/>
              <a:ext cx="3227387" cy="31416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9" name="Picture 111">
              <a:extLst>
                <a:ext uri="{FF2B5EF4-FFF2-40B4-BE49-F238E27FC236}">
                  <a16:creationId xmlns:a16="http://schemas.microsoft.com/office/drawing/2014/main" id="{8B8BE1C2-8E64-C1BB-CF95-05AF891B8D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82813" y="1423988"/>
              <a:ext cx="3081337" cy="30289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0" name="Picture 112">
              <a:extLst>
                <a:ext uri="{FF2B5EF4-FFF2-40B4-BE49-F238E27FC236}">
                  <a16:creationId xmlns:a16="http://schemas.microsoft.com/office/drawing/2014/main" id="{609EABB8-BBDD-7E21-3377-4B93E4F0AD2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5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57425" y="1482725"/>
              <a:ext cx="2932113" cy="2911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1" name="Picture 113">
              <a:extLst>
                <a:ext uri="{FF2B5EF4-FFF2-40B4-BE49-F238E27FC236}">
                  <a16:creationId xmlns:a16="http://schemas.microsoft.com/office/drawing/2014/main" id="{A3BDABA1-475C-7F49-D5BA-2E717D78E55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33625" y="1549400"/>
              <a:ext cx="2781300" cy="27876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2" name="Picture 114">
              <a:extLst>
                <a:ext uri="{FF2B5EF4-FFF2-40B4-BE49-F238E27FC236}">
                  <a16:creationId xmlns:a16="http://schemas.microsoft.com/office/drawing/2014/main" id="{FD44A149-4AA5-7CA2-0427-353359119B4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7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9825" y="1612900"/>
              <a:ext cx="2627313" cy="26606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86E90D6-17EF-3618-7C03-B0005EBB3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May 6 2022</a:t>
            </a:r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7C61A60-6FED-5A82-F27A-F6D3C5A8EB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Mar Capeans | JENAS 2022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4811531-1FAB-15EC-E019-7BDC31581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24</a:t>
            </a:fld>
            <a:endParaRPr lang="en-US"/>
          </a:p>
        </p:txBody>
      </p:sp>
      <p:sp>
        <p:nvSpPr>
          <p:cNvPr id="12" name="Title 6">
            <a:extLst>
              <a:ext uri="{FF2B5EF4-FFF2-40B4-BE49-F238E27FC236}">
                <a16:creationId xmlns:a16="http://schemas.microsoft.com/office/drawing/2014/main" id="{3E97B646-AE78-60B0-8212-2E6657B9BC92}"/>
              </a:ext>
            </a:extLst>
          </p:cNvPr>
          <p:cNvSpPr/>
          <p:nvPr/>
        </p:nvSpPr>
        <p:spPr bwMode="auto">
          <a:xfrm>
            <a:off x="245022" y="415330"/>
            <a:ext cx="11701956" cy="604781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r>
              <a:rPr lang="fr-CH" sz="4000" spc="-300" dirty="0">
                <a:solidFill>
                  <a:srgbClr val="006892"/>
                </a:solidFill>
                <a:latin typeface="Franklin Gothic Heavy" panose="020B0903020102020204" pitchFamily="34" charset="0"/>
              </a:rPr>
              <a:t>SITE</a:t>
            </a:r>
            <a:r>
              <a:rPr lang="fr-CH" sz="4000" spc="-300" dirty="0">
                <a:latin typeface="Franklin Gothic Heavy" panose="020B0903020102020204" pitchFamily="34" charset="0"/>
              </a:rPr>
              <a:t>CONSOLIDATION</a:t>
            </a:r>
            <a:endParaRPr lang="en-GB" sz="4000" spc="-300" dirty="0">
              <a:latin typeface="Franklin Gothic Heavy" panose="020B09030201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94B317E-10FE-0E79-1ACF-856C95C8BE46}"/>
              </a:ext>
            </a:extLst>
          </p:cNvPr>
          <p:cNvSpPr txBox="1"/>
          <p:nvPr/>
        </p:nvSpPr>
        <p:spPr>
          <a:xfrm>
            <a:off x="4230321" y="1909826"/>
            <a:ext cx="3574736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>
                <a:latin typeface="+mj-lt"/>
              </a:rPr>
              <a:t>Data-driven decisions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endParaRPr lang="en-GB" sz="1600" dirty="0">
              <a:latin typeface="+mj-lt"/>
            </a:endParaRP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endParaRPr lang="en-GB" sz="1600" dirty="0">
              <a:latin typeface="+mj-lt"/>
            </a:endParaRP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endParaRPr lang="en-GB" sz="1600" dirty="0">
              <a:latin typeface="+mj-lt"/>
            </a:endParaRP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endParaRPr lang="en-GB" sz="1600" dirty="0">
              <a:latin typeface="+mj-lt"/>
            </a:endParaRPr>
          </a:p>
          <a:p>
            <a:pPr>
              <a:spcBef>
                <a:spcPts val="1200"/>
              </a:spcBef>
            </a:pPr>
            <a:endParaRPr lang="en-GB" sz="1600" dirty="0">
              <a:latin typeface="+mj-lt"/>
            </a:endParaRP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latin typeface="+mj-lt"/>
              </a:rPr>
              <a:t>Standardization of requirements definition according to Masterplan objectives and approval process for execution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latin typeface="+mj-lt"/>
              </a:rPr>
              <a:t>5-year view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600" dirty="0">
              <a:latin typeface="+mj-lt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600" dirty="0">
              <a:latin typeface="+mj-lt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600" dirty="0"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D2D814D-C1A5-7B43-E9B9-7D6056FC966B}"/>
              </a:ext>
            </a:extLst>
          </p:cNvPr>
          <p:cNvSpPr txBox="1"/>
          <p:nvPr/>
        </p:nvSpPr>
        <p:spPr>
          <a:xfrm>
            <a:off x="413587" y="1909826"/>
            <a:ext cx="3768169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+mj-lt"/>
              </a:rPr>
              <a:t>Safety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latin typeface="+mj-lt"/>
              </a:rPr>
              <a:t>Strategic value </a:t>
            </a:r>
            <a:r>
              <a:rPr lang="en-GB" sz="1600" dirty="0" err="1">
                <a:latin typeface="+mj-lt"/>
              </a:rPr>
              <a:t>wrt</a:t>
            </a:r>
            <a:r>
              <a:rPr lang="en-GB" sz="1600" dirty="0">
                <a:latin typeface="+mj-lt"/>
              </a:rPr>
              <a:t> scientific goals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latin typeface="+mj-lt"/>
              </a:rPr>
              <a:t>Sustainability: durability, environmental impact, energy performance</a:t>
            </a:r>
          </a:p>
          <a:p>
            <a:endParaRPr lang="en-GB" sz="1600" dirty="0">
              <a:latin typeface="+mj-lt"/>
            </a:endParaRPr>
          </a:p>
          <a:p>
            <a:endParaRPr lang="en-GB" sz="1600" dirty="0">
              <a:latin typeface="+mj-lt"/>
            </a:endParaRPr>
          </a:p>
          <a:p>
            <a:endParaRPr lang="en-GB" sz="1600" dirty="0">
              <a:latin typeface="+mj-lt"/>
            </a:endParaRPr>
          </a:p>
          <a:p>
            <a:endParaRPr lang="en-GB" sz="1600" dirty="0">
              <a:latin typeface="+mj-lt"/>
            </a:endParaRPr>
          </a:p>
        </p:txBody>
      </p:sp>
      <p:sp>
        <p:nvSpPr>
          <p:cNvPr id="15" name="Title 6">
            <a:extLst>
              <a:ext uri="{FF2B5EF4-FFF2-40B4-BE49-F238E27FC236}">
                <a16:creationId xmlns:a16="http://schemas.microsoft.com/office/drawing/2014/main" id="{AE7C65E8-B777-E0F0-A530-AEABA1AB3131}"/>
              </a:ext>
            </a:extLst>
          </p:cNvPr>
          <p:cNvSpPr/>
          <p:nvPr/>
        </p:nvSpPr>
        <p:spPr bwMode="auto">
          <a:xfrm>
            <a:off x="413587" y="1325147"/>
            <a:ext cx="3607183" cy="604781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r>
              <a:rPr lang="fr-CH" sz="3200" spc="-300" dirty="0">
                <a:solidFill>
                  <a:srgbClr val="2BA1AF"/>
                </a:solidFill>
                <a:latin typeface="Franklin Gothic Heavy" panose="020B0903020102020204" pitchFamily="34" charset="0"/>
              </a:rPr>
              <a:t>PRIORITIES</a:t>
            </a:r>
            <a:endParaRPr lang="en-GB" sz="3200" spc="-300" dirty="0">
              <a:solidFill>
                <a:srgbClr val="2BA1AF"/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16" name="Title 6">
            <a:extLst>
              <a:ext uri="{FF2B5EF4-FFF2-40B4-BE49-F238E27FC236}">
                <a16:creationId xmlns:a16="http://schemas.microsoft.com/office/drawing/2014/main" id="{FCEFBE19-3A43-8271-B6EB-F3423A4CFE3F}"/>
              </a:ext>
            </a:extLst>
          </p:cNvPr>
          <p:cNvSpPr/>
          <p:nvPr/>
        </p:nvSpPr>
        <p:spPr bwMode="auto">
          <a:xfrm>
            <a:off x="4502767" y="1340858"/>
            <a:ext cx="3279777" cy="604781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 algn="ctr"/>
            <a:r>
              <a:rPr lang="fr-CH" sz="3200" spc="-300" dirty="0">
                <a:solidFill>
                  <a:srgbClr val="2BA1AF"/>
                </a:solidFill>
                <a:latin typeface="Franklin Gothic Heavy" panose="020B0903020102020204" pitchFamily="34" charset="0"/>
              </a:rPr>
              <a:t>PROCESS</a:t>
            </a:r>
            <a:endParaRPr lang="en-GB" sz="3200" spc="-300" dirty="0">
              <a:solidFill>
                <a:srgbClr val="2BA1AF"/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54DC874-F1B8-D487-181B-79A2B69A68AE}"/>
              </a:ext>
            </a:extLst>
          </p:cNvPr>
          <p:cNvSpPr txBox="1"/>
          <p:nvPr/>
        </p:nvSpPr>
        <p:spPr>
          <a:xfrm>
            <a:off x="7805057" y="1929928"/>
            <a:ext cx="4114800" cy="3647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+mj-lt"/>
              </a:rPr>
              <a:t>Global renovations</a:t>
            </a: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+mj-lt"/>
              </a:rPr>
              <a:t>Regulations compliance</a:t>
            </a: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+mj-lt"/>
              </a:rPr>
              <a:t>Energy efficiency improvement: &gt; 60%</a:t>
            </a: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+mj-lt"/>
              </a:rPr>
              <a:t>Monitoring heating, electrical and lighting consumption</a:t>
            </a: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+mj-lt"/>
              </a:rPr>
              <a:t>Operation of HVAC, Heating and lighting </a:t>
            </a:r>
            <a:r>
              <a:rPr lang="en-US" sz="1600" dirty="0">
                <a:latin typeface="+mj-lt"/>
              </a:rPr>
              <a:t>consumption according to the outdoor temperature, occupation of the premises, eco-mode</a:t>
            </a: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latin typeface="+mj-lt"/>
              </a:rPr>
              <a:t>Favor centralized networks</a:t>
            </a:r>
            <a:endParaRPr lang="en-GB" sz="1600" dirty="0">
              <a:latin typeface="+mj-lt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600" dirty="0">
              <a:latin typeface="+mj-lt"/>
            </a:endParaRPr>
          </a:p>
        </p:txBody>
      </p:sp>
      <p:sp>
        <p:nvSpPr>
          <p:cNvPr id="18" name="Title 6">
            <a:extLst>
              <a:ext uri="{FF2B5EF4-FFF2-40B4-BE49-F238E27FC236}">
                <a16:creationId xmlns:a16="http://schemas.microsoft.com/office/drawing/2014/main" id="{65456D07-4BC8-3EDB-2956-F667F3035A24}"/>
              </a:ext>
            </a:extLst>
          </p:cNvPr>
          <p:cNvSpPr/>
          <p:nvPr/>
        </p:nvSpPr>
        <p:spPr bwMode="auto">
          <a:xfrm>
            <a:off x="8213319" y="1340859"/>
            <a:ext cx="3279777" cy="604781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 algn="ctr"/>
            <a:r>
              <a:rPr lang="fr-CH" sz="3200" spc="-300" dirty="0">
                <a:solidFill>
                  <a:srgbClr val="2BA1AF"/>
                </a:solidFill>
                <a:latin typeface="Franklin Gothic Heavy" panose="020B0903020102020204" pitchFamily="34" charset="0"/>
              </a:rPr>
              <a:t>SPECIFICATIONS</a:t>
            </a:r>
            <a:endParaRPr lang="en-GB" sz="3200" spc="-300" dirty="0">
              <a:solidFill>
                <a:srgbClr val="2BA1AF"/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0FF8D25-464D-FBAA-4155-194EF6AB7375}"/>
              </a:ext>
            </a:extLst>
          </p:cNvPr>
          <p:cNvSpPr txBox="1"/>
          <p:nvPr/>
        </p:nvSpPr>
        <p:spPr>
          <a:xfrm>
            <a:off x="413586" y="4382660"/>
            <a:ext cx="3768169" cy="13080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689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Global renovation of up to </a:t>
            </a:r>
            <a:r>
              <a:rPr lang="en-GB" sz="1600" dirty="0">
                <a:solidFill>
                  <a:srgbClr val="006892"/>
                </a:solidFill>
                <a:latin typeface="+mj-lt"/>
              </a:rPr>
              <a:t>2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689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buildings/y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6892"/>
                </a:solidFill>
                <a:latin typeface="+mj-lt"/>
              </a:rPr>
              <a:t>Densify consolidated space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6892"/>
                </a:solidFill>
                <a:latin typeface="+mj-lt"/>
              </a:rPr>
              <a:t>New space management policy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6892"/>
                </a:solidFill>
                <a:latin typeface="+mj-lt"/>
              </a:rPr>
              <a:t>Demolish depreciated space</a:t>
            </a:r>
          </a:p>
        </p:txBody>
      </p:sp>
      <p:sp>
        <p:nvSpPr>
          <p:cNvPr id="25" name="Title 6">
            <a:extLst>
              <a:ext uri="{FF2B5EF4-FFF2-40B4-BE49-F238E27FC236}">
                <a16:creationId xmlns:a16="http://schemas.microsoft.com/office/drawing/2014/main" id="{F9E05F06-A43C-96EE-340B-E3A341DE686D}"/>
              </a:ext>
            </a:extLst>
          </p:cNvPr>
          <p:cNvSpPr/>
          <p:nvPr/>
        </p:nvSpPr>
        <p:spPr bwMode="auto">
          <a:xfrm>
            <a:off x="413586" y="3833463"/>
            <a:ext cx="3279777" cy="604781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r>
              <a:rPr lang="fr-CH" sz="3200" spc="-300" dirty="0">
                <a:solidFill>
                  <a:srgbClr val="2BA1AF"/>
                </a:solidFill>
                <a:latin typeface="Franklin Gothic Heavy" panose="020B0903020102020204" pitchFamily="34" charset="0"/>
              </a:rPr>
              <a:t>AMBITIONS</a:t>
            </a:r>
            <a:endParaRPr lang="en-GB" sz="3200" spc="-300" dirty="0">
              <a:solidFill>
                <a:srgbClr val="2BA1AF"/>
              </a:solidFill>
              <a:latin typeface="Franklin Gothic Heavy" panose="020B0903020102020204" pitchFamily="34" charset="0"/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58E77CE2-AFEA-AE8C-6215-AB8ADE72B1BF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4299664" y="2286000"/>
            <a:ext cx="3366016" cy="2016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2945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bicycle, outdoor, parked, rack&#10;&#10;Description automatically generated">
            <a:extLst>
              <a:ext uri="{FF2B5EF4-FFF2-40B4-BE49-F238E27FC236}">
                <a16:creationId xmlns:a16="http://schemas.microsoft.com/office/drawing/2014/main" id="{7F7EC4D0-530D-4E90-9C3E-90112202BD3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3529" y="5107510"/>
            <a:ext cx="1717272" cy="154800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4098" name="Picture 2" descr="Tramway on street Free Photo">
            <a:extLst>
              <a:ext uri="{FF2B5EF4-FFF2-40B4-BE49-F238E27FC236}">
                <a16:creationId xmlns:a16="http://schemas.microsoft.com/office/drawing/2014/main" id="{2A6DD7BB-2F92-427C-A871-396B8D4B002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48963" y="471069"/>
            <a:ext cx="1717271" cy="1528819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" name="Image 3">
            <a:extLst>
              <a:ext uri="{FF2B5EF4-FFF2-40B4-BE49-F238E27FC236}">
                <a16:creationId xmlns:a16="http://schemas.microsoft.com/office/drawing/2014/main" id="{53557B82-131C-4A73-9B0A-31D59F9782D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53529" y="3559511"/>
            <a:ext cx="1717272" cy="1548000"/>
          </a:xfrm>
          <a:prstGeom prst="rect">
            <a:avLst/>
          </a:prstGeom>
          <a:ln>
            <a:solidFill>
              <a:schemeClr val="bg1"/>
            </a:solidFill>
          </a:ln>
          <a:effectLst/>
        </p:spPr>
      </p:pic>
      <p:sp>
        <p:nvSpPr>
          <p:cNvPr id="22" name="Circle: Hollow 21">
            <a:extLst>
              <a:ext uri="{FF2B5EF4-FFF2-40B4-BE49-F238E27FC236}">
                <a16:creationId xmlns:a16="http://schemas.microsoft.com/office/drawing/2014/main" id="{8C409BF5-0342-4112-9C02-9FDF3E6DD6FC}"/>
              </a:ext>
            </a:extLst>
          </p:cNvPr>
          <p:cNvSpPr/>
          <p:nvPr/>
        </p:nvSpPr>
        <p:spPr>
          <a:xfrm>
            <a:off x="4476000" y="1942350"/>
            <a:ext cx="3240000" cy="3240000"/>
          </a:xfrm>
          <a:prstGeom prst="donut">
            <a:avLst>
              <a:gd name="adj" fmla="val 10573"/>
            </a:avLst>
          </a:prstGeom>
          <a:gradFill>
            <a:gsLst>
              <a:gs pos="0">
                <a:schemeClr val="accent5">
                  <a:lumMod val="50000"/>
                </a:schemeClr>
              </a:gs>
              <a:gs pos="79000">
                <a:srgbClr val="089299">
                  <a:alpha val="80000"/>
                </a:srgbClr>
              </a:gs>
              <a:gs pos="61000">
                <a:srgbClr val="0892AC">
                  <a:alpha val="50000"/>
                </a:srgbClr>
              </a:gs>
              <a:gs pos="45000">
                <a:schemeClr val="accent5">
                  <a:alpha val="50000"/>
                </a:schemeClr>
              </a:gs>
              <a:gs pos="30000">
                <a:schemeClr val="accent5">
                  <a:alpha val="80000"/>
                </a:schemeClr>
              </a:gs>
              <a:gs pos="100000">
                <a:srgbClr val="077F7C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314118C1-D538-443D-88D2-A21C105EDE04}"/>
              </a:ext>
            </a:extLst>
          </p:cNvPr>
          <p:cNvGrpSpPr>
            <a:grpSpLocks noChangeAspect="1"/>
          </p:cNvGrpSpPr>
          <p:nvPr/>
        </p:nvGrpSpPr>
        <p:grpSpPr>
          <a:xfrm>
            <a:off x="4643765" y="79828"/>
            <a:ext cx="7691197" cy="6149200"/>
            <a:chOff x="6630587" y="2501164"/>
            <a:chExt cx="5444395" cy="4352856"/>
          </a:xfrm>
        </p:grpSpPr>
        <p:pic>
          <p:nvPicPr>
            <p:cNvPr id="25" name="Picture 24" descr="Icon&#10;&#10;Description automatically generated">
              <a:extLst>
                <a:ext uri="{FF2B5EF4-FFF2-40B4-BE49-F238E27FC236}">
                  <a16:creationId xmlns:a16="http://schemas.microsoft.com/office/drawing/2014/main" id="{12CAFF79-4F01-4960-852F-8E705185815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900172" y="4224419"/>
              <a:ext cx="1504366" cy="149069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6" name="Circle: Hollow 25">
              <a:extLst>
                <a:ext uri="{FF2B5EF4-FFF2-40B4-BE49-F238E27FC236}">
                  <a16:creationId xmlns:a16="http://schemas.microsoft.com/office/drawing/2014/main" id="{073C840F-893F-4049-A0D6-7494A3F0C8AB}"/>
                </a:ext>
              </a:extLst>
            </p:cNvPr>
            <p:cNvSpPr/>
            <p:nvPr/>
          </p:nvSpPr>
          <p:spPr>
            <a:xfrm>
              <a:off x="6630587" y="3942086"/>
              <a:ext cx="2052000" cy="2052000"/>
            </a:xfrm>
            <a:prstGeom prst="donut">
              <a:avLst>
                <a:gd name="adj" fmla="val 10573"/>
              </a:avLst>
            </a:prstGeom>
            <a:gradFill>
              <a:gsLst>
                <a:gs pos="0">
                  <a:srgbClr val="ABC4DA">
                    <a:alpha val="90000"/>
                  </a:srgbClr>
                </a:gs>
                <a:gs pos="71000">
                  <a:srgbClr val="ABC4DA">
                    <a:alpha val="80000"/>
                  </a:srgbClr>
                </a:gs>
                <a:gs pos="52000">
                  <a:srgbClr val="E8EFF5">
                    <a:alpha val="50000"/>
                  </a:srgbClr>
                </a:gs>
                <a:gs pos="30000">
                  <a:srgbClr val="ABC4DA">
                    <a:alpha val="80000"/>
                  </a:srgbClr>
                </a:gs>
                <a:gs pos="100000">
                  <a:srgbClr val="ABC4DA">
                    <a:alpha val="90000"/>
                  </a:srgbClr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AE071577-FF4F-49F3-81E6-DAF559A02D8B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9247792" y="2501164"/>
              <a:ext cx="828000" cy="820399"/>
            </a:xfrm>
            <a:prstGeom prst="ellipse">
              <a:avLst/>
            </a:prstGeom>
            <a:solidFill>
              <a:srgbClr val="E8EFF5">
                <a:alpha val="74000"/>
              </a:srgbClr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1B82F125-4EED-4592-A466-79AAD980964A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9678347" y="3792822"/>
              <a:ext cx="828000" cy="820399"/>
            </a:xfrm>
            <a:prstGeom prst="ellipse">
              <a:avLst/>
            </a:prstGeom>
            <a:solidFill>
              <a:srgbClr val="E8EFF5">
                <a:alpha val="74000"/>
              </a:srgbClr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FE6D4A1-5B4F-4EFA-9E45-DAF9993C36B4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9283070" y="5077871"/>
              <a:ext cx="828000" cy="820399"/>
            </a:xfrm>
            <a:prstGeom prst="ellipse">
              <a:avLst/>
            </a:prstGeom>
            <a:solidFill>
              <a:srgbClr val="E8EFF5">
                <a:alpha val="74000"/>
              </a:srgbClr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AA8C1CCA-2B69-4E91-9B8C-A9E9C4628C66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8407723" y="6033621"/>
              <a:ext cx="828000" cy="820399"/>
            </a:xfrm>
            <a:prstGeom prst="ellipse">
              <a:avLst/>
            </a:prstGeom>
            <a:solidFill>
              <a:srgbClr val="E8EFF5">
                <a:alpha val="74000"/>
              </a:srgbClr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157647AA-EE90-4FA3-8215-CB3302837307}"/>
                </a:ext>
              </a:extLst>
            </p:cNvPr>
            <p:cNvSpPr txBox="1"/>
            <p:nvPr/>
          </p:nvSpPr>
          <p:spPr>
            <a:xfrm>
              <a:off x="6723245" y="5484224"/>
              <a:ext cx="1968581" cy="392161"/>
            </a:xfrm>
            <a:prstGeom prst="rect">
              <a:avLst/>
            </a:prstGeom>
            <a:noFill/>
            <a:effectLst>
              <a:outerShdw blurRad="63500" dist="38100" dir="2700000" algn="tl" rotWithShape="0">
                <a:srgbClr val="22527D">
                  <a:alpha val="60000"/>
                </a:srgbClr>
              </a:outerShdw>
            </a:effectLst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3000" spc="-150">
                  <a:solidFill>
                    <a:schemeClr val="bg1"/>
                  </a:solidFill>
                  <a:latin typeface="Arial Black" panose="020B0A04020102020204" pitchFamily="34" charset="0"/>
                </a:defRPr>
              </a:lvl1pPr>
            </a:lstStyle>
            <a:p>
              <a:r>
                <a:rPr lang="fr-CH" dirty="0"/>
                <a:t>MOBILITY</a:t>
              </a:r>
              <a:endParaRPr lang="en-US" dirty="0"/>
            </a:p>
          </p:txBody>
        </p: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D692663B-3FC0-40EF-B5CD-C472995816D7}"/>
                </a:ext>
              </a:extLst>
            </p:cNvPr>
            <p:cNvCxnSpPr>
              <a:cxnSpLocks/>
              <a:stCxn id="27" idx="6"/>
              <a:endCxn id="25" idx="3"/>
            </p:cNvCxnSpPr>
            <p:nvPr/>
          </p:nvCxnSpPr>
          <p:spPr>
            <a:xfrm flipH="1">
              <a:off x="8404538" y="2911364"/>
              <a:ext cx="843254" cy="2058403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A8920F54-068B-48A4-84ED-79381D9AE001}"/>
                </a:ext>
              </a:extLst>
            </p:cNvPr>
            <p:cNvCxnSpPr>
              <a:cxnSpLocks/>
              <a:stCxn id="28" idx="6"/>
              <a:endCxn id="25" idx="3"/>
            </p:cNvCxnSpPr>
            <p:nvPr/>
          </p:nvCxnSpPr>
          <p:spPr>
            <a:xfrm flipH="1">
              <a:off x="8404538" y="4203022"/>
              <a:ext cx="1273809" cy="766746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5872FAE5-09AE-4E5C-9FE6-C45690362FFC}"/>
                </a:ext>
              </a:extLst>
            </p:cNvPr>
            <p:cNvCxnSpPr>
              <a:cxnSpLocks/>
              <a:stCxn id="29" idx="7"/>
              <a:endCxn id="25" idx="3"/>
            </p:cNvCxnSpPr>
            <p:nvPr/>
          </p:nvCxnSpPr>
          <p:spPr>
            <a:xfrm flipH="1" flipV="1">
              <a:off x="8404538" y="4969768"/>
              <a:ext cx="999790" cy="22824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00C4D380-39CE-492D-9125-6A2C5A9486A8}"/>
                </a:ext>
              </a:extLst>
            </p:cNvPr>
            <p:cNvCxnSpPr>
              <a:cxnSpLocks/>
              <a:stCxn id="30" idx="0"/>
              <a:endCxn id="25" idx="3"/>
            </p:cNvCxnSpPr>
            <p:nvPr/>
          </p:nvCxnSpPr>
          <p:spPr>
            <a:xfrm flipH="1" flipV="1">
              <a:off x="8404538" y="4969768"/>
              <a:ext cx="417185" cy="1063853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86116394-BADE-45EA-81F1-6BA1026DD9E6}"/>
                </a:ext>
              </a:extLst>
            </p:cNvPr>
            <p:cNvSpPr txBox="1"/>
            <p:nvPr/>
          </p:nvSpPr>
          <p:spPr>
            <a:xfrm flipH="1">
              <a:off x="9643590" y="2501744"/>
              <a:ext cx="1862712" cy="305014"/>
            </a:xfrm>
            <a:prstGeom prst="rect">
              <a:avLst/>
            </a:prstGeom>
            <a:noFill/>
            <a:effectLst>
              <a:outerShdw blurRad="63500" dist="38100" dir="2700000" algn="tl" rotWithShape="0">
                <a:srgbClr val="22527D">
                  <a:alpha val="60000"/>
                </a:srgbClr>
              </a:outerShdw>
            </a:effectLst>
          </p:spPr>
          <p:txBody>
            <a:bodyPr wrap="square" lIns="36000" rIns="36000" rtlCol="0">
              <a:spAutoFit/>
            </a:bodyPr>
            <a:lstStyle/>
            <a:p>
              <a:r>
                <a:rPr lang="fr-CH" sz="2200" spc="-150" dirty="0">
                  <a:solidFill>
                    <a:schemeClr val="bg1"/>
                  </a:solidFill>
                  <a:latin typeface="Arial Black" panose="020B0A04020102020204" pitchFamily="34" charset="0"/>
                </a:rPr>
                <a:t>PARKING</a:t>
              </a:r>
              <a:endParaRPr lang="en-US" sz="2200" spc="-150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6A01BFB0-E696-429D-B874-EBD723A2144F}"/>
                </a:ext>
              </a:extLst>
            </p:cNvPr>
            <p:cNvSpPr txBox="1"/>
            <p:nvPr/>
          </p:nvSpPr>
          <p:spPr>
            <a:xfrm flipH="1">
              <a:off x="10153981" y="3814507"/>
              <a:ext cx="1622113" cy="305013"/>
            </a:xfrm>
            <a:prstGeom prst="rect">
              <a:avLst/>
            </a:prstGeom>
            <a:noFill/>
            <a:effectLst>
              <a:outerShdw blurRad="63500" dist="38100" dir="2700000" algn="tl" rotWithShape="0">
                <a:srgbClr val="22527D">
                  <a:alpha val="60000"/>
                </a:srgbClr>
              </a:outerShdw>
            </a:effectLst>
          </p:spPr>
          <p:txBody>
            <a:bodyPr wrap="square" lIns="36000" rIns="36000" rtlCol="0">
              <a:spAutoFit/>
            </a:bodyPr>
            <a:lstStyle>
              <a:defPPr>
                <a:defRPr lang="en-US"/>
              </a:defPPr>
              <a:lvl1pPr>
                <a:defRPr sz="2200" spc="-150">
                  <a:solidFill>
                    <a:schemeClr val="bg1"/>
                  </a:solidFill>
                  <a:latin typeface="Arial Black" panose="020B0A04020102020204" pitchFamily="34" charset="0"/>
                </a:defRPr>
              </a:lvl1pPr>
            </a:lstStyle>
            <a:p>
              <a:r>
                <a:rPr lang="fr-CH" dirty="0"/>
                <a:t>CIRCULATION</a:t>
              </a:r>
              <a:endParaRPr lang="en-US" dirty="0"/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A363D34B-6126-4660-94AB-6DA013EF71AA}"/>
                </a:ext>
              </a:extLst>
            </p:cNvPr>
            <p:cNvSpPr txBox="1"/>
            <p:nvPr/>
          </p:nvSpPr>
          <p:spPr>
            <a:xfrm flipH="1">
              <a:off x="9874163" y="5198504"/>
              <a:ext cx="2072719" cy="305013"/>
            </a:xfrm>
            <a:prstGeom prst="rect">
              <a:avLst/>
            </a:prstGeom>
            <a:noFill/>
            <a:effectLst>
              <a:outerShdw blurRad="63500" dist="38100" dir="2700000" algn="tl" rotWithShape="0">
                <a:srgbClr val="22527D">
                  <a:alpha val="60000"/>
                </a:srgbClr>
              </a:outerShdw>
            </a:effectLst>
          </p:spPr>
          <p:txBody>
            <a:bodyPr wrap="square" lIns="36000" rIns="36000" rtlCol="0">
              <a:spAutoFit/>
            </a:bodyPr>
            <a:lstStyle>
              <a:defPPr>
                <a:defRPr lang="en-US"/>
              </a:defPPr>
              <a:lvl1pPr>
                <a:defRPr sz="2200" spc="-150">
                  <a:solidFill>
                    <a:schemeClr val="bg1"/>
                  </a:solidFill>
                  <a:latin typeface="Arial Black" panose="020B0A04020102020204" pitchFamily="34" charset="0"/>
                </a:defRPr>
              </a:lvl1pPr>
            </a:lstStyle>
            <a:p>
              <a:r>
                <a:rPr lang="fr-CH" dirty="0"/>
                <a:t>ALTERNATIVES</a:t>
              </a:r>
              <a:endParaRPr lang="en-US" dirty="0"/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A218EEC9-B782-4E4E-AA87-5F536E6E21B3}"/>
                </a:ext>
              </a:extLst>
            </p:cNvPr>
            <p:cNvSpPr txBox="1"/>
            <p:nvPr/>
          </p:nvSpPr>
          <p:spPr>
            <a:xfrm flipH="1">
              <a:off x="8904432" y="6267313"/>
              <a:ext cx="3170550" cy="305013"/>
            </a:xfrm>
            <a:prstGeom prst="rect">
              <a:avLst/>
            </a:prstGeom>
            <a:noFill/>
            <a:effectLst>
              <a:outerShdw blurRad="63500" dist="38100" dir="2700000" algn="tl" rotWithShape="0">
                <a:srgbClr val="22527D">
                  <a:alpha val="60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fr-CH" sz="2200" spc="-150" dirty="0">
                  <a:solidFill>
                    <a:schemeClr val="bg1"/>
                  </a:solidFill>
                  <a:latin typeface="Arial Black" panose="020B0A04020102020204" pitchFamily="34" charset="0"/>
                </a:rPr>
                <a:t>INTERSITE TRANSPORT</a:t>
              </a:r>
              <a:endParaRPr lang="en-US" sz="2200" spc="-150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</p:grpSp>
      <p:sp>
        <p:nvSpPr>
          <p:cNvPr id="57" name="Content Placeholder 3">
            <a:extLst>
              <a:ext uri="{FF2B5EF4-FFF2-40B4-BE49-F238E27FC236}">
                <a16:creationId xmlns:a16="http://schemas.microsoft.com/office/drawing/2014/main" id="{A33FFB0D-C10B-4AAD-BA16-C8B31F6D5D5B}"/>
              </a:ext>
            </a:extLst>
          </p:cNvPr>
          <p:cNvSpPr txBox="1">
            <a:spLocks/>
          </p:cNvSpPr>
          <p:nvPr/>
        </p:nvSpPr>
        <p:spPr bwMode="auto">
          <a:xfrm>
            <a:off x="7366571" y="5750610"/>
            <a:ext cx="4831693" cy="1068337"/>
          </a:xfrm>
          <a:prstGeom prst="rect">
            <a:avLst/>
          </a:prstGeom>
        </p:spPr>
        <p:txBody>
          <a:bodyPr vert="horz" lIns="72000" tIns="45720" rIns="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spcAft>
                <a:spcPts val="300"/>
              </a:spcAft>
              <a:buClr>
                <a:srgbClr val="002060"/>
              </a:buClr>
            </a:pPr>
            <a:r>
              <a:rPr lang="en-GB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Promote alternatives for travelling between the CERN sites :</a:t>
            </a:r>
          </a:p>
          <a:p>
            <a:pPr marL="84138" lvl="1" indent="-84138" algn="l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GB" sz="1200" dirty="0">
                <a:latin typeface="+mj-lt"/>
              </a:rPr>
              <a:t> Continue developing facilities associated with collective transport on site.</a:t>
            </a:r>
          </a:p>
          <a:p>
            <a:pPr marL="84138" lvl="1" indent="-84138" algn="l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GB" sz="1200" dirty="0">
                <a:latin typeface="+mj-lt"/>
              </a:rPr>
              <a:t> Optimise the management and supply of CERN vehicles.</a:t>
            </a:r>
          </a:p>
          <a:p>
            <a:pPr marL="84138" lvl="1" indent="-84138" algn="l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GB" sz="1200" dirty="0">
                <a:latin typeface="+mj-lt"/>
              </a:rPr>
              <a:t> Expand and diversify CERN’s bicycle fleet.</a:t>
            </a:r>
          </a:p>
          <a:p>
            <a:pPr marL="84138" lvl="1" indent="-84138" algn="l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GB" sz="1200" dirty="0">
                <a:latin typeface="+mj-lt"/>
              </a:rPr>
              <a:t> Continue developing the network of foot and cycle paths on site.</a:t>
            </a:r>
            <a:endParaRPr lang="en-GB" sz="1200" dirty="0"/>
          </a:p>
        </p:txBody>
      </p:sp>
      <p:sp>
        <p:nvSpPr>
          <p:cNvPr id="58" name="Content Placeholder 3">
            <a:extLst>
              <a:ext uri="{FF2B5EF4-FFF2-40B4-BE49-F238E27FC236}">
                <a16:creationId xmlns:a16="http://schemas.microsoft.com/office/drawing/2014/main" id="{E829C7D3-ACA5-41DD-B662-45BE92258C0F}"/>
              </a:ext>
            </a:extLst>
          </p:cNvPr>
          <p:cNvSpPr txBox="1">
            <a:spLocks/>
          </p:cNvSpPr>
          <p:nvPr/>
        </p:nvSpPr>
        <p:spPr bwMode="auto">
          <a:xfrm>
            <a:off x="8390879" y="431261"/>
            <a:ext cx="3770675" cy="1440858"/>
          </a:xfrm>
          <a:prstGeom prst="rect">
            <a:avLst/>
          </a:prstGeom>
        </p:spPr>
        <p:txBody>
          <a:bodyPr vert="horz" lIns="91440" tIns="45720" rIns="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spcAft>
                <a:spcPts val="300"/>
              </a:spcAft>
              <a:buClr>
                <a:srgbClr val="002060"/>
              </a:buClr>
            </a:pPr>
            <a:r>
              <a:rPr lang="en-GB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Optimise the car-parking facilities and their management :</a:t>
            </a:r>
          </a:p>
          <a:p>
            <a:pPr marL="142875" lvl="1" indent="-142875" algn="l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GB" sz="1200" dirty="0">
                <a:latin typeface="+mj-lt"/>
              </a:rPr>
              <a:t>Limit car parking </a:t>
            </a:r>
          </a:p>
          <a:p>
            <a:pPr marL="142875" lvl="1" indent="-142875" algn="l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GB" sz="1200" dirty="0">
                <a:latin typeface="+mj-lt"/>
              </a:rPr>
              <a:t>Privilege car parks close to the main road network</a:t>
            </a:r>
          </a:p>
          <a:p>
            <a:pPr marL="142875" lvl="1" indent="-142875" algn="l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GB" sz="1200" dirty="0">
                <a:latin typeface="+mj-lt"/>
              </a:rPr>
              <a:t>Continue the development of facilities for soft-mobility</a:t>
            </a:r>
          </a:p>
          <a:p>
            <a:pPr marL="142875" lvl="1" indent="-142875" algn="l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GB" sz="1200" dirty="0">
                <a:latin typeface="+mj-lt"/>
              </a:rPr>
              <a:t>Develop communication promoting a reduction of the impact of people’s mobility at CERN</a:t>
            </a:r>
          </a:p>
        </p:txBody>
      </p:sp>
      <p:sp>
        <p:nvSpPr>
          <p:cNvPr id="59" name="Content Placeholder 3">
            <a:extLst>
              <a:ext uri="{FF2B5EF4-FFF2-40B4-BE49-F238E27FC236}">
                <a16:creationId xmlns:a16="http://schemas.microsoft.com/office/drawing/2014/main" id="{BEC2F049-891D-4E30-B2BE-79C7730F268F}"/>
              </a:ext>
            </a:extLst>
          </p:cNvPr>
          <p:cNvSpPr txBox="1">
            <a:spLocks/>
          </p:cNvSpPr>
          <p:nvPr/>
        </p:nvSpPr>
        <p:spPr bwMode="auto">
          <a:xfrm>
            <a:off x="8900179" y="4206992"/>
            <a:ext cx="3225900" cy="115896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spcAft>
                <a:spcPts val="300"/>
              </a:spcAft>
              <a:buClr>
                <a:srgbClr val="002060"/>
              </a:buClr>
            </a:pPr>
            <a:r>
              <a:rPr lang="en-GB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Encourage alternatives to individual motorised transport for commuting :</a:t>
            </a:r>
          </a:p>
          <a:p>
            <a:pPr marL="142875" lvl="1" indent="-142875" algn="l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GB" sz="1200" dirty="0">
                <a:latin typeface="+mj-lt"/>
              </a:rPr>
              <a:t>Encourage car sharing.</a:t>
            </a:r>
          </a:p>
          <a:p>
            <a:pPr marL="142875" lvl="1" indent="-142875" algn="l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GB" sz="1200" dirty="0">
                <a:latin typeface="+mj-lt"/>
              </a:rPr>
              <a:t>Improve the continuity, safety and comfort of soft-mobility routes and provide parking for bicycles.</a:t>
            </a:r>
            <a:endParaRPr lang="en-GB" sz="1200" dirty="0"/>
          </a:p>
        </p:txBody>
      </p:sp>
      <p:sp>
        <p:nvSpPr>
          <p:cNvPr id="61" name="Content Placeholder 3">
            <a:extLst>
              <a:ext uri="{FF2B5EF4-FFF2-40B4-BE49-F238E27FC236}">
                <a16:creationId xmlns:a16="http://schemas.microsoft.com/office/drawing/2014/main" id="{49533875-06FA-4711-A605-B3C7C56067FF}"/>
              </a:ext>
            </a:extLst>
          </p:cNvPr>
          <p:cNvSpPr txBox="1">
            <a:spLocks/>
          </p:cNvSpPr>
          <p:nvPr/>
        </p:nvSpPr>
        <p:spPr bwMode="auto">
          <a:xfrm>
            <a:off x="8900179" y="2409288"/>
            <a:ext cx="3291822" cy="1170666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spcAft>
                <a:spcPts val="300"/>
              </a:spcAft>
              <a:buClr>
                <a:srgbClr val="002060"/>
              </a:buClr>
            </a:pPr>
            <a:r>
              <a:rPr lang="en-GB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Promote efficient and fluid access to and circulation on the CERN sites :</a:t>
            </a:r>
          </a:p>
          <a:p>
            <a:pPr marL="142875" lvl="1" indent="-133350" algn="l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GB" sz="1200" dirty="0">
                <a:latin typeface="+mj-lt"/>
              </a:rPr>
              <a:t>Optimise the fluidity of access to the CERN sites.</a:t>
            </a:r>
          </a:p>
          <a:p>
            <a:pPr marL="142875" lvl="1" indent="-133350" algn="l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GB" sz="1200" dirty="0">
                <a:latin typeface="+mj-lt"/>
              </a:rPr>
              <a:t>Improve the hierarchy of the road network.</a:t>
            </a:r>
          </a:p>
          <a:p>
            <a:pPr marL="142875" lvl="1" indent="-133350" algn="l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GB" sz="1200" dirty="0">
                <a:latin typeface="+mj-lt"/>
              </a:rPr>
              <a:t>Continue developing accessible facilities for people with reduced mobility.</a:t>
            </a:r>
          </a:p>
        </p:txBody>
      </p:sp>
      <p:pic>
        <p:nvPicPr>
          <p:cNvPr id="4102" name="Picture 6" descr="Sign of bicycle on a red ground in the street Free Photo">
            <a:extLst>
              <a:ext uri="{FF2B5EF4-FFF2-40B4-BE49-F238E27FC236}">
                <a16:creationId xmlns:a16="http://schemas.microsoft.com/office/drawing/2014/main" id="{6AC21F99-6BEC-4411-BD32-F948AF4BB6F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hq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48962" y="2001234"/>
            <a:ext cx="1717272" cy="1553439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F8B8A3A-49AE-DDE1-0EB5-02E7A4C7C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6 2022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652CE95-E7C2-0858-9199-239CF10978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 Capeans | JENAS 2022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0F4F09-1BCF-E0B4-1D8C-DA616BA6F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606D9-1424-D24D-8F08-847B0A6F25A1}" type="slidenum">
              <a:rPr lang="en-GB" smtClean="0"/>
              <a:t>25</a:t>
            </a:fld>
            <a:endParaRPr lang="en-GB" dirty="0"/>
          </a:p>
        </p:txBody>
      </p:sp>
      <p:sp>
        <p:nvSpPr>
          <p:cNvPr id="36" name="Title 6">
            <a:extLst>
              <a:ext uri="{FF2B5EF4-FFF2-40B4-BE49-F238E27FC236}">
                <a16:creationId xmlns:a16="http://schemas.microsoft.com/office/drawing/2014/main" id="{A8E1E060-D2EF-BEFC-00B5-13B7105A3B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65275"/>
            <a:ext cx="12192000" cy="46008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 algn="ctr">
              <a:defRPr/>
            </a:pPr>
            <a:r>
              <a:rPr lang="fr-CH" sz="4000" spc="-300" dirty="0">
                <a:solidFill>
                  <a:srgbClr val="006892"/>
                </a:solidFill>
                <a:latin typeface="Franklin Gothic Heavy" panose="020B0903020102020204" pitchFamily="34" charset="0"/>
              </a:rPr>
              <a:t>MASTERPLAN</a:t>
            </a:r>
            <a:r>
              <a:rPr lang="fr-CH" sz="4000" spc="-300" dirty="0">
                <a:latin typeface="Franklin Gothic Heavy" panose="020B0903020102020204" pitchFamily="34" charset="0"/>
              </a:rPr>
              <a:t>2040</a:t>
            </a:r>
            <a:endParaRPr lang="fr-FR" sz="4000" b="1" spc="-80" dirty="0">
              <a:solidFill>
                <a:srgbClr val="4C7FA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424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3151 0.2919 L -0.00221 0.00185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693" y="-1451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58" grpId="0"/>
      <p:bldP spid="59" grpId="0"/>
      <p:bldP spid="6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ircle: Hollow 29">
            <a:extLst>
              <a:ext uri="{FF2B5EF4-FFF2-40B4-BE49-F238E27FC236}">
                <a16:creationId xmlns:a16="http://schemas.microsoft.com/office/drawing/2014/main" id="{1E2FC1F8-6AD9-B157-A12F-A3F4EA92723A}"/>
              </a:ext>
            </a:extLst>
          </p:cNvPr>
          <p:cNvSpPr>
            <a:spLocks noChangeAspect="1"/>
          </p:cNvSpPr>
          <p:nvPr/>
        </p:nvSpPr>
        <p:spPr bwMode="auto">
          <a:xfrm rot="16200000">
            <a:off x="3111501" y="440462"/>
            <a:ext cx="5968998" cy="5968998"/>
          </a:xfrm>
          <a:prstGeom prst="donut">
            <a:avLst>
              <a:gd name="adj" fmla="val 10573"/>
            </a:avLst>
          </a:prstGeom>
          <a:gradFill flip="none" rotWithShape="1">
            <a:gsLst>
              <a:gs pos="11000">
                <a:srgbClr val="84B1B4"/>
              </a:gs>
              <a:gs pos="77872">
                <a:srgbClr val="A0CDCD"/>
              </a:gs>
              <a:gs pos="87624">
                <a:srgbClr val="B0D5D6"/>
              </a:gs>
              <a:gs pos="100000">
                <a:srgbClr val="C4E0E1"/>
              </a:gs>
              <a:gs pos="29000">
                <a:srgbClr val="95BEC0"/>
              </a:gs>
              <a:gs pos="63000">
                <a:srgbClr val="B5D7D8">
                  <a:alpha val="33000"/>
                </a:srgbClr>
              </a:gs>
              <a:gs pos="43000">
                <a:srgbClr val="B1D2D4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F76DABB-73D7-3018-74E7-93DA34AF91C7}"/>
              </a:ext>
            </a:extLst>
          </p:cNvPr>
          <p:cNvGrpSpPr>
            <a:grpSpLocks noChangeAspect="1"/>
          </p:cNvGrpSpPr>
          <p:nvPr/>
        </p:nvGrpSpPr>
        <p:grpSpPr>
          <a:xfrm>
            <a:off x="2773523" y="23045"/>
            <a:ext cx="6477002" cy="6744934"/>
            <a:chOff x="1517650" y="611188"/>
            <a:chExt cx="4413250" cy="4595812"/>
          </a:xfrm>
        </p:grpSpPr>
        <p:pic>
          <p:nvPicPr>
            <p:cNvPr id="15" name="Picture 100">
              <a:extLst>
                <a:ext uri="{FF2B5EF4-FFF2-40B4-BE49-F238E27FC236}">
                  <a16:creationId xmlns:a16="http://schemas.microsoft.com/office/drawing/2014/main" id="{661CE788-E336-742C-C7CE-3060A2CE67E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17650" y="611188"/>
              <a:ext cx="4413250" cy="45958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101">
              <a:extLst>
                <a:ext uri="{FF2B5EF4-FFF2-40B4-BE49-F238E27FC236}">
                  <a16:creationId xmlns:a16="http://schemas.microsoft.com/office/drawing/2014/main" id="{3D1EC2E8-C8FC-AC83-A322-6751D12A458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52575" y="676275"/>
              <a:ext cx="4343400" cy="44799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102">
              <a:extLst>
                <a:ext uri="{FF2B5EF4-FFF2-40B4-BE49-F238E27FC236}">
                  <a16:creationId xmlns:a16="http://schemas.microsoft.com/office/drawing/2014/main" id="{AFC04350-5B32-73F8-7391-9F463C7FAC0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01788" y="749300"/>
              <a:ext cx="4241800" cy="43338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103">
              <a:extLst>
                <a:ext uri="{FF2B5EF4-FFF2-40B4-BE49-F238E27FC236}">
                  <a16:creationId xmlns:a16="http://schemas.microsoft.com/office/drawing/2014/main" id="{708BC9CF-63F6-4FEF-2D64-EC96D676371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55763" y="830263"/>
              <a:ext cx="4133850" cy="4181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104">
              <a:extLst>
                <a:ext uri="{FF2B5EF4-FFF2-40B4-BE49-F238E27FC236}">
                  <a16:creationId xmlns:a16="http://schemas.microsoft.com/office/drawing/2014/main" id="{6D39E06C-2DF7-5249-BC63-F2A01ED5D54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12913" y="908050"/>
              <a:ext cx="4021137" cy="40274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105">
              <a:extLst>
                <a:ext uri="{FF2B5EF4-FFF2-40B4-BE49-F238E27FC236}">
                  <a16:creationId xmlns:a16="http://schemas.microsoft.com/office/drawing/2014/main" id="{C9610120-760E-4C76-E1AC-8018D3CDE20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73238" y="992188"/>
              <a:ext cx="3900487" cy="38703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106">
              <a:extLst>
                <a:ext uri="{FF2B5EF4-FFF2-40B4-BE49-F238E27FC236}">
                  <a16:creationId xmlns:a16="http://schemas.microsoft.com/office/drawing/2014/main" id="{D88CF4E8-3B6E-1C81-B7F9-1F41E90F2B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150" y="1073150"/>
              <a:ext cx="3775075" cy="3708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107">
              <a:extLst>
                <a:ext uri="{FF2B5EF4-FFF2-40B4-BE49-F238E27FC236}">
                  <a16:creationId xmlns:a16="http://schemas.microsoft.com/office/drawing/2014/main" id="{6B5D0E59-4C2C-97E1-F7D9-CA45368C61A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01825" y="1154113"/>
              <a:ext cx="3644900" cy="3546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108">
              <a:extLst>
                <a:ext uri="{FF2B5EF4-FFF2-40B4-BE49-F238E27FC236}">
                  <a16:creationId xmlns:a16="http://schemas.microsoft.com/office/drawing/2014/main" id="{D14937DA-38D7-F706-72DA-6502D339C33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68500" y="1241425"/>
              <a:ext cx="3509963" cy="33813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109">
              <a:extLst>
                <a:ext uri="{FF2B5EF4-FFF2-40B4-BE49-F238E27FC236}">
                  <a16:creationId xmlns:a16="http://schemas.microsoft.com/office/drawing/2014/main" id="{92D29BC2-586F-58ED-83AA-8FCB8E3E152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38350" y="1308100"/>
              <a:ext cx="3370263" cy="324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110">
              <a:extLst>
                <a:ext uri="{FF2B5EF4-FFF2-40B4-BE49-F238E27FC236}">
                  <a16:creationId xmlns:a16="http://schemas.microsoft.com/office/drawing/2014/main" id="{5FBD214B-4852-7625-FE6D-6F619CE4B61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09788" y="1366838"/>
              <a:ext cx="3227387" cy="31416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111">
              <a:extLst>
                <a:ext uri="{FF2B5EF4-FFF2-40B4-BE49-F238E27FC236}">
                  <a16:creationId xmlns:a16="http://schemas.microsoft.com/office/drawing/2014/main" id="{0270060C-AAEA-D845-1D7B-33BAE13FA70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82813" y="1423988"/>
              <a:ext cx="3081337" cy="30289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112">
              <a:extLst>
                <a:ext uri="{FF2B5EF4-FFF2-40B4-BE49-F238E27FC236}">
                  <a16:creationId xmlns:a16="http://schemas.microsoft.com/office/drawing/2014/main" id="{04F770CF-CF37-856A-5E67-CE8EEB2B0A4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57425" y="1482725"/>
              <a:ext cx="2932113" cy="2911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113">
              <a:extLst>
                <a:ext uri="{FF2B5EF4-FFF2-40B4-BE49-F238E27FC236}">
                  <a16:creationId xmlns:a16="http://schemas.microsoft.com/office/drawing/2014/main" id="{FB1CF2FE-552F-CAF8-FA35-E87F136E68A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5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33625" y="1549400"/>
              <a:ext cx="2781300" cy="27876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114">
              <a:extLst>
                <a:ext uri="{FF2B5EF4-FFF2-40B4-BE49-F238E27FC236}">
                  <a16:creationId xmlns:a16="http://schemas.microsoft.com/office/drawing/2014/main" id="{CD28AB16-E2A0-1973-1FAB-621119123F8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9825" y="1612900"/>
              <a:ext cx="2627313" cy="26606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E82646-8BE0-8698-813C-5AE6F3596D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93090" y="1866419"/>
            <a:ext cx="3906985" cy="4351338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buClr>
                <a:schemeClr val="tx1">
                  <a:lumMod val="50000"/>
                  <a:lumOff val="50000"/>
                </a:schemeClr>
              </a:buClr>
            </a:pPr>
            <a:r>
              <a:rPr lang="en-GB" sz="1800" dirty="0">
                <a:latin typeface="+mj-lt"/>
              </a:rPr>
              <a:t>Eliminate abandoned vehicles (2021)</a:t>
            </a:r>
          </a:p>
          <a:p>
            <a:pPr>
              <a:spcBef>
                <a:spcPts val="1200"/>
              </a:spcBef>
              <a:buClr>
                <a:schemeClr val="tx1">
                  <a:lumMod val="50000"/>
                  <a:lumOff val="50000"/>
                </a:schemeClr>
              </a:buClr>
            </a:pPr>
            <a:r>
              <a:rPr lang="en-GB" sz="1800" dirty="0">
                <a:latin typeface="+mj-lt"/>
              </a:rPr>
              <a:t>10 km Cycle paths (2020)</a:t>
            </a:r>
          </a:p>
          <a:p>
            <a:pPr>
              <a:spcBef>
                <a:spcPts val="1200"/>
              </a:spcBef>
              <a:buClr>
                <a:schemeClr val="tx1">
                  <a:lumMod val="50000"/>
                  <a:lumOff val="50000"/>
                </a:schemeClr>
              </a:buClr>
            </a:pPr>
            <a:r>
              <a:rPr lang="en-GB" sz="1800" dirty="0">
                <a:latin typeface="+mj-lt"/>
              </a:rPr>
              <a:t>+40% Bike </a:t>
            </a:r>
            <a:r>
              <a:rPr lang="en-GB" sz="1800" dirty="0" err="1">
                <a:latin typeface="+mj-lt"/>
              </a:rPr>
              <a:t>parkings</a:t>
            </a:r>
            <a:r>
              <a:rPr lang="en-GB" sz="1800" dirty="0">
                <a:latin typeface="+mj-lt"/>
              </a:rPr>
              <a:t> (2022)</a:t>
            </a:r>
          </a:p>
          <a:p>
            <a:pPr>
              <a:spcBef>
                <a:spcPts val="1200"/>
              </a:spcBef>
              <a:buClr>
                <a:schemeClr val="tx1">
                  <a:lumMod val="50000"/>
                  <a:lumOff val="50000"/>
                </a:schemeClr>
              </a:buClr>
            </a:pPr>
            <a:r>
              <a:rPr lang="en-GB" sz="1800" dirty="0">
                <a:latin typeface="+mj-lt"/>
              </a:rPr>
              <a:t>2 E-charging stations (2022)</a:t>
            </a:r>
          </a:p>
          <a:p>
            <a:pPr>
              <a:spcBef>
                <a:spcPts val="1200"/>
              </a:spcBef>
              <a:buClr>
                <a:schemeClr val="tx1">
                  <a:lumMod val="50000"/>
                  <a:lumOff val="50000"/>
                </a:schemeClr>
              </a:buClr>
            </a:pPr>
            <a:r>
              <a:rPr lang="en-GB" sz="1800" dirty="0">
                <a:latin typeface="+mj-lt"/>
              </a:rPr>
              <a:t>80 E-bikes (2021)</a:t>
            </a:r>
          </a:p>
          <a:p>
            <a:pPr>
              <a:spcBef>
                <a:spcPts val="1200"/>
              </a:spcBef>
              <a:buClr>
                <a:schemeClr val="tx1">
                  <a:lumMod val="50000"/>
                  <a:lumOff val="50000"/>
                </a:schemeClr>
              </a:buClr>
            </a:pPr>
            <a:r>
              <a:rPr lang="en-GB" sz="1800" dirty="0">
                <a:latin typeface="+mj-lt"/>
              </a:rPr>
              <a:t>Increased car-sharing (2022)</a:t>
            </a:r>
          </a:p>
          <a:p>
            <a:pPr>
              <a:spcBef>
                <a:spcPts val="1200"/>
              </a:spcBef>
              <a:buClr>
                <a:schemeClr val="tx1">
                  <a:lumMod val="50000"/>
                  <a:lumOff val="50000"/>
                </a:schemeClr>
              </a:buClr>
            </a:pPr>
            <a:r>
              <a:rPr lang="en-GB" sz="1800" dirty="0">
                <a:latin typeface="+mj-lt"/>
              </a:rPr>
              <a:t>Optimization of the car fleet (2023)</a:t>
            </a:r>
          </a:p>
          <a:p>
            <a:pPr>
              <a:spcBef>
                <a:spcPts val="1200"/>
              </a:spcBef>
              <a:buClr>
                <a:schemeClr val="tx1">
                  <a:lumMod val="50000"/>
                  <a:lumOff val="50000"/>
                </a:schemeClr>
              </a:buClr>
            </a:pPr>
            <a:r>
              <a:rPr lang="en-GB" sz="1800" dirty="0">
                <a:latin typeface="+mj-lt"/>
              </a:rPr>
              <a:t>Modal points at &lt; 5min walk</a:t>
            </a:r>
          </a:p>
          <a:p>
            <a:pPr>
              <a:spcBef>
                <a:spcPts val="1200"/>
              </a:spcBef>
              <a:buClr>
                <a:schemeClr val="tx1">
                  <a:lumMod val="50000"/>
                  <a:lumOff val="50000"/>
                </a:schemeClr>
              </a:buClr>
            </a:pPr>
            <a:r>
              <a:rPr lang="en-GB" sz="1800" dirty="0"/>
              <a:t>Mobility Report (2022 and yearly)</a:t>
            </a:r>
          </a:p>
        </p:txBody>
      </p:sp>
      <p:sp>
        <p:nvSpPr>
          <p:cNvPr id="4" name="Title 6">
            <a:extLst>
              <a:ext uri="{FF2B5EF4-FFF2-40B4-BE49-F238E27FC236}">
                <a16:creationId xmlns:a16="http://schemas.microsoft.com/office/drawing/2014/main" id="{24909F6B-5CC4-5877-443F-671BACBC4F9D}"/>
              </a:ext>
            </a:extLst>
          </p:cNvPr>
          <p:cNvSpPr/>
          <p:nvPr/>
        </p:nvSpPr>
        <p:spPr bwMode="auto">
          <a:xfrm>
            <a:off x="384076" y="1252505"/>
            <a:ext cx="4081409" cy="604781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r>
              <a:rPr lang="fr-CH" sz="3200" spc="-300" dirty="0">
                <a:solidFill>
                  <a:srgbClr val="2BA1AF"/>
                </a:solidFill>
                <a:latin typeface="Franklin Gothic Heavy" panose="020B0903020102020204" pitchFamily="34" charset="0"/>
              </a:rPr>
              <a:t>STRATEGIC PRINCIPLES</a:t>
            </a:r>
            <a:endParaRPr lang="en-GB" sz="3200" spc="-300" dirty="0">
              <a:solidFill>
                <a:srgbClr val="2BA1AF"/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5" name="Title 6">
            <a:extLst>
              <a:ext uri="{FF2B5EF4-FFF2-40B4-BE49-F238E27FC236}">
                <a16:creationId xmlns:a16="http://schemas.microsoft.com/office/drawing/2014/main" id="{453CB437-23A3-8AF9-E7C5-92D20D9E85DD}"/>
              </a:ext>
            </a:extLst>
          </p:cNvPr>
          <p:cNvSpPr/>
          <p:nvPr/>
        </p:nvSpPr>
        <p:spPr bwMode="auto">
          <a:xfrm>
            <a:off x="4419933" y="1252505"/>
            <a:ext cx="3279777" cy="604781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 algn="ctr"/>
            <a:r>
              <a:rPr lang="fr-CH" sz="3200" spc="-300" dirty="0">
                <a:solidFill>
                  <a:srgbClr val="2BA1AF"/>
                </a:solidFill>
                <a:latin typeface="Franklin Gothic Heavy" panose="020B0903020102020204" pitchFamily="34" charset="0"/>
              </a:rPr>
              <a:t>ROADMAP</a:t>
            </a:r>
            <a:endParaRPr lang="en-GB" sz="3200" spc="-300" dirty="0">
              <a:solidFill>
                <a:srgbClr val="2BA1AF"/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6" name="Title 6">
            <a:extLst>
              <a:ext uri="{FF2B5EF4-FFF2-40B4-BE49-F238E27FC236}">
                <a16:creationId xmlns:a16="http://schemas.microsoft.com/office/drawing/2014/main" id="{8261B0F7-C7E3-3813-45C8-E441553BE8AB}"/>
              </a:ext>
            </a:extLst>
          </p:cNvPr>
          <p:cNvSpPr/>
          <p:nvPr/>
        </p:nvSpPr>
        <p:spPr bwMode="auto">
          <a:xfrm>
            <a:off x="8271984" y="1252505"/>
            <a:ext cx="3169288" cy="604781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 algn="ctr"/>
            <a:r>
              <a:rPr lang="fr-CH" sz="3200" spc="-300" dirty="0">
                <a:solidFill>
                  <a:srgbClr val="2BA1AF"/>
                </a:solidFill>
                <a:latin typeface="Franklin Gothic Heavy" panose="020B0903020102020204" pitchFamily="34" charset="0"/>
              </a:rPr>
              <a:t>ACTIONS</a:t>
            </a:r>
            <a:endParaRPr lang="en-GB" sz="3200" spc="-300" dirty="0">
              <a:solidFill>
                <a:srgbClr val="2BA1AF"/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90E0DEB-8594-2CC9-0774-F9C7D26025BD}"/>
              </a:ext>
            </a:extLst>
          </p:cNvPr>
          <p:cNvSpPr txBox="1"/>
          <p:nvPr/>
        </p:nvSpPr>
        <p:spPr>
          <a:xfrm>
            <a:off x="4768753" y="1876425"/>
            <a:ext cx="2547488" cy="12311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1200"/>
              </a:spcBef>
              <a:buClr>
                <a:schemeClr val="tx1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</a:rPr>
              <a:t>Data driven</a:t>
            </a:r>
          </a:p>
          <a:p>
            <a:pPr marL="285750" indent="-285750">
              <a:spcBef>
                <a:spcPts val="1200"/>
              </a:spcBef>
              <a:buClr>
                <a:schemeClr val="tx1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</a:rPr>
              <a:t>Targets</a:t>
            </a:r>
          </a:p>
          <a:p>
            <a:pPr marL="285750" indent="-285750">
              <a:spcBef>
                <a:spcPts val="1200"/>
              </a:spcBef>
              <a:buClr>
                <a:schemeClr val="tx1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</a:rPr>
              <a:t>KPIs</a:t>
            </a:r>
          </a:p>
        </p:txBody>
      </p:sp>
      <p:sp>
        <p:nvSpPr>
          <p:cNvPr id="11" name="Title 6">
            <a:extLst>
              <a:ext uri="{FF2B5EF4-FFF2-40B4-BE49-F238E27FC236}">
                <a16:creationId xmlns:a16="http://schemas.microsoft.com/office/drawing/2014/main" id="{57C088E8-9865-55A0-7371-D90243AE9294}"/>
              </a:ext>
            </a:extLst>
          </p:cNvPr>
          <p:cNvSpPr/>
          <p:nvPr/>
        </p:nvSpPr>
        <p:spPr bwMode="auto">
          <a:xfrm>
            <a:off x="320621" y="348396"/>
            <a:ext cx="11701956" cy="604781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r>
              <a:rPr lang="fr-CH" sz="4000" spc="-300" dirty="0">
                <a:solidFill>
                  <a:srgbClr val="006892"/>
                </a:solidFill>
                <a:latin typeface="Franklin Gothic Heavy" panose="020B0903020102020204" pitchFamily="34" charset="0"/>
              </a:rPr>
              <a:t>MOBILITY</a:t>
            </a:r>
            <a:endParaRPr lang="en-GB" sz="4000" spc="-300" dirty="0">
              <a:latin typeface="Franklin Gothic Heavy" panose="020B09030201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72F7596-99AC-F716-A232-DA5856897812}"/>
              </a:ext>
            </a:extLst>
          </p:cNvPr>
          <p:cNvSpPr txBox="1"/>
          <p:nvPr/>
        </p:nvSpPr>
        <p:spPr>
          <a:xfrm>
            <a:off x="384076" y="1876425"/>
            <a:ext cx="3616504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1200"/>
              </a:spcBef>
              <a:buClr>
                <a:schemeClr val="tx1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</a:pPr>
            <a:r>
              <a:rPr lang="en-GB" kern="1400" dirty="0">
                <a:latin typeface="+mj-lt"/>
                <a:ea typeface="Times New Roman" panose="02020603050405020304" pitchFamily="18" charset="0"/>
              </a:rPr>
              <a:t>Focus on people needs</a:t>
            </a:r>
          </a:p>
          <a:p>
            <a:pPr marL="342900" indent="-342900">
              <a:spcBef>
                <a:spcPts val="1200"/>
              </a:spcBef>
              <a:buClr>
                <a:schemeClr val="tx1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</a:pPr>
            <a:r>
              <a:rPr lang="en-GB" kern="1400" dirty="0">
                <a:latin typeface="+mj-lt"/>
                <a:ea typeface="Times New Roman" panose="02020603050405020304" pitchFamily="18" charset="0"/>
              </a:rPr>
              <a:t>Integrate transport modes</a:t>
            </a:r>
          </a:p>
          <a:p>
            <a:pPr marL="342900" indent="-342900">
              <a:spcBef>
                <a:spcPts val="1200"/>
              </a:spcBef>
              <a:buClr>
                <a:schemeClr val="tx1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</a:pPr>
            <a:r>
              <a:rPr lang="en-GB" kern="1400" dirty="0">
                <a:latin typeface="+mj-lt"/>
                <a:ea typeface="Times New Roman" panose="02020603050405020304" pitchFamily="18" charset="0"/>
              </a:rPr>
              <a:t>Adaptable to the future needs of the organization</a:t>
            </a:r>
          </a:p>
          <a:p>
            <a:pPr marL="342900" indent="-342900">
              <a:spcBef>
                <a:spcPts val="1200"/>
              </a:spcBef>
              <a:buClr>
                <a:schemeClr val="tx1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</a:pPr>
            <a:r>
              <a:rPr lang="en-GB" kern="1400" dirty="0">
                <a:latin typeface="+mj-lt"/>
                <a:ea typeface="Times New Roman" panose="02020603050405020304" pitchFamily="18" charset="0"/>
              </a:rPr>
              <a:t>Sustainable and eco-responsible</a:t>
            </a:r>
          </a:p>
          <a:p>
            <a:pPr marL="342900" indent="-342900">
              <a:spcBef>
                <a:spcPts val="1200"/>
              </a:spcBef>
              <a:buClr>
                <a:schemeClr val="tx1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</a:rPr>
              <a:t>Communicate, cooperate with local actors, and involve the community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4AB28AC-304A-E89B-548D-87206588D8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6 2022</a:t>
            </a:r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9A53B2B-2600-65D4-3F4C-398DCC2FD6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 Capeans | JENAS 2022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A31311B-59CB-83F1-BADC-91408DC96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76657" y="5897276"/>
            <a:ext cx="2743200" cy="365125"/>
          </a:xfrm>
        </p:spPr>
        <p:txBody>
          <a:bodyPr/>
          <a:lstStyle/>
          <a:p>
            <a:fld id="{581606D9-1424-D24D-8F08-847B0A6F25A1}" type="slidenum">
              <a:rPr lang="en-GB" smtClean="0"/>
              <a:t>26</a:t>
            </a:fld>
            <a:endParaRPr lang="en-GB"/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A88F3E10-DE98-1229-8FA4-B57D29302D58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4917297" y="3323003"/>
            <a:ext cx="2547488" cy="1883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0370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Picture 53">
            <a:extLst>
              <a:ext uri="{FF2B5EF4-FFF2-40B4-BE49-F238E27FC236}">
                <a16:creationId xmlns:a16="http://schemas.microsoft.com/office/drawing/2014/main" id="{7DF0908F-3E5D-4641-AD2D-A3881A2CCC7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8963" y="0"/>
            <a:ext cx="1717273" cy="5119386"/>
          </a:xfrm>
          <a:prstGeom prst="rect">
            <a:avLst/>
          </a:prstGeom>
        </p:spPr>
      </p:pic>
      <p:pic>
        <p:nvPicPr>
          <p:cNvPr id="60" name="Image 3">
            <a:extLst>
              <a:ext uri="{FF2B5EF4-FFF2-40B4-BE49-F238E27FC236}">
                <a16:creationId xmlns:a16="http://schemas.microsoft.com/office/drawing/2014/main" id="{53557B82-131C-4A73-9B0A-31D59F9782D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48964" y="5119386"/>
            <a:ext cx="1717272" cy="1548000"/>
          </a:xfrm>
          <a:prstGeom prst="rect">
            <a:avLst/>
          </a:prstGeom>
          <a:ln>
            <a:noFill/>
          </a:ln>
          <a:effectLst/>
        </p:spPr>
      </p:pic>
      <p:sp>
        <p:nvSpPr>
          <p:cNvPr id="22" name="Circle: Hollow 21">
            <a:extLst>
              <a:ext uri="{FF2B5EF4-FFF2-40B4-BE49-F238E27FC236}">
                <a16:creationId xmlns:a16="http://schemas.microsoft.com/office/drawing/2014/main" id="{8C409BF5-0342-4112-9C02-9FDF3E6DD6FC}"/>
              </a:ext>
            </a:extLst>
          </p:cNvPr>
          <p:cNvSpPr/>
          <p:nvPr/>
        </p:nvSpPr>
        <p:spPr>
          <a:xfrm>
            <a:off x="4476000" y="1942350"/>
            <a:ext cx="3240000" cy="3240000"/>
          </a:xfrm>
          <a:prstGeom prst="donut">
            <a:avLst>
              <a:gd name="adj" fmla="val 10573"/>
            </a:avLst>
          </a:prstGeom>
          <a:gradFill>
            <a:gsLst>
              <a:gs pos="0">
                <a:schemeClr val="accent5">
                  <a:lumMod val="50000"/>
                </a:schemeClr>
              </a:gs>
              <a:gs pos="79000">
                <a:srgbClr val="089299">
                  <a:alpha val="80000"/>
                </a:srgbClr>
              </a:gs>
              <a:gs pos="61000">
                <a:srgbClr val="0892AC">
                  <a:alpha val="50000"/>
                </a:srgbClr>
              </a:gs>
              <a:gs pos="45000">
                <a:schemeClr val="accent5">
                  <a:alpha val="50000"/>
                </a:schemeClr>
              </a:gs>
              <a:gs pos="30000">
                <a:schemeClr val="accent5">
                  <a:alpha val="80000"/>
                </a:schemeClr>
              </a:gs>
              <a:gs pos="100000">
                <a:srgbClr val="077F7C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4B1727BB-4F60-47E7-B8D1-15BC5BCD65EC}"/>
              </a:ext>
            </a:extLst>
          </p:cNvPr>
          <p:cNvGrpSpPr>
            <a:grpSpLocks noChangeAspect="1"/>
          </p:cNvGrpSpPr>
          <p:nvPr/>
        </p:nvGrpSpPr>
        <p:grpSpPr>
          <a:xfrm>
            <a:off x="4651715" y="822082"/>
            <a:ext cx="7812813" cy="4186800"/>
            <a:chOff x="6630587" y="230265"/>
            <a:chExt cx="5535169" cy="2966236"/>
          </a:xfrm>
        </p:grpSpPr>
        <p:pic>
          <p:nvPicPr>
            <p:cNvPr id="42" name="Picture 41" descr="Icon&#10;&#10;Description automatically generated">
              <a:extLst>
                <a:ext uri="{FF2B5EF4-FFF2-40B4-BE49-F238E27FC236}">
                  <a16:creationId xmlns:a16="http://schemas.microsoft.com/office/drawing/2014/main" id="{803A555F-07B6-4269-B8F5-62F858B1796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900172" y="1431048"/>
              <a:ext cx="1504366" cy="149069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43" name="Circle: Hollow 42">
              <a:extLst>
                <a:ext uri="{FF2B5EF4-FFF2-40B4-BE49-F238E27FC236}">
                  <a16:creationId xmlns:a16="http://schemas.microsoft.com/office/drawing/2014/main" id="{FC7A49F6-44D8-49A0-BF07-E203D709C8FD}"/>
                </a:ext>
              </a:extLst>
            </p:cNvPr>
            <p:cNvSpPr/>
            <p:nvPr/>
          </p:nvSpPr>
          <p:spPr>
            <a:xfrm>
              <a:off x="6630587" y="1144501"/>
              <a:ext cx="2052000" cy="2052000"/>
            </a:xfrm>
            <a:prstGeom prst="donut">
              <a:avLst>
                <a:gd name="adj" fmla="val 10573"/>
              </a:avLst>
            </a:prstGeom>
            <a:gradFill>
              <a:gsLst>
                <a:gs pos="0">
                  <a:srgbClr val="ABC4DA">
                    <a:alpha val="90000"/>
                  </a:srgbClr>
                </a:gs>
                <a:gs pos="71000">
                  <a:srgbClr val="ABC4DA">
                    <a:alpha val="80000"/>
                  </a:srgbClr>
                </a:gs>
                <a:gs pos="52000">
                  <a:srgbClr val="E8EFF5">
                    <a:alpha val="50000"/>
                  </a:srgbClr>
                </a:gs>
                <a:gs pos="30000">
                  <a:srgbClr val="ABC4DA">
                    <a:alpha val="80000"/>
                  </a:srgbClr>
                </a:gs>
                <a:gs pos="100000">
                  <a:srgbClr val="ABC4DA">
                    <a:alpha val="90000"/>
                  </a:srgbClr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239970AB-4536-43A4-9D4C-39DEA5C156C9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8525030" y="230265"/>
              <a:ext cx="828000" cy="820399"/>
            </a:xfrm>
            <a:prstGeom prst="ellipse">
              <a:avLst/>
            </a:prstGeom>
            <a:solidFill>
              <a:srgbClr val="E8EFF5">
                <a:alpha val="74000"/>
              </a:srgbClr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ED4BE9F8-2599-491F-9427-339E0DD9D948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9359224" y="1813679"/>
              <a:ext cx="828000" cy="820399"/>
            </a:xfrm>
            <a:prstGeom prst="ellipse">
              <a:avLst/>
            </a:prstGeom>
            <a:solidFill>
              <a:srgbClr val="E8EFF5">
                <a:alpha val="74000"/>
              </a:srgbClr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DFE9C55A-F04F-45B7-8265-3783F83963BD}"/>
                </a:ext>
              </a:extLst>
            </p:cNvPr>
            <p:cNvSpPr txBox="1"/>
            <p:nvPr/>
          </p:nvSpPr>
          <p:spPr>
            <a:xfrm>
              <a:off x="6630587" y="2732860"/>
              <a:ext cx="2054533" cy="392493"/>
            </a:xfrm>
            <a:prstGeom prst="rect">
              <a:avLst/>
            </a:prstGeom>
            <a:noFill/>
            <a:effectLst>
              <a:outerShdw blurRad="63500" dist="38100" dir="2700000" algn="tl" rotWithShape="0">
                <a:srgbClr val="22527D">
                  <a:alpha val="60000"/>
                </a:srgbClr>
              </a:outerShdw>
            </a:effectLst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3000" spc="-150">
                  <a:solidFill>
                    <a:schemeClr val="bg1"/>
                  </a:solidFill>
                  <a:latin typeface="Arial Black" panose="020B0A04020102020204" pitchFamily="34" charset="0"/>
                </a:defRPr>
              </a:lvl1pPr>
            </a:lstStyle>
            <a:p>
              <a:r>
                <a:rPr lang="fr-CH" dirty="0"/>
                <a:t>LANDSCAPE</a:t>
              </a:r>
              <a:endParaRPr lang="en-US" dirty="0"/>
            </a:p>
          </p:txBody>
        </p: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FA4D77B7-4E8C-4F50-90D9-A860F9B768CF}"/>
                </a:ext>
              </a:extLst>
            </p:cNvPr>
            <p:cNvCxnSpPr>
              <a:cxnSpLocks/>
              <a:stCxn id="44" idx="5"/>
              <a:endCxn id="42" idx="3"/>
            </p:cNvCxnSpPr>
            <p:nvPr/>
          </p:nvCxnSpPr>
          <p:spPr>
            <a:xfrm flipH="1">
              <a:off x="8404538" y="930519"/>
              <a:ext cx="241750" cy="1245877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83ADAEA7-7EE1-486B-A088-5114BE15AA48}"/>
                </a:ext>
              </a:extLst>
            </p:cNvPr>
            <p:cNvCxnSpPr>
              <a:cxnSpLocks/>
              <a:stCxn id="45" idx="6"/>
              <a:endCxn id="42" idx="3"/>
            </p:cNvCxnSpPr>
            <p:nvPr/>
          </p:nvCxnSpPr>
          <p:spPr>
            <a:xfrm flipH="1" flipV="1">
              <a:off x="8404537" y="2176396"/>
              <a:ext cx="954687" cy="47483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F81E346F-6437-47F6-A3DB-29C63942A3A9}"/>
                </a:ext>
              </a:extLst>
            </p:cNvPr>
            <p:cNvSpPr txBox="1"/>
            <p:nvPr/>
          </p:nvSpPr>
          <p:spPr>
            <a:xfrm flipH="1">
              <a:off x="8685120" y="315975"/>
              <a:ext cx="3480636" cy="457908"/>
            </a:xfrm>
            <a:prstGeom prst="rect">
              <a:avLst/>
            </a:prstGeom>
            <a:noFill/>
            <a:effectLst>
              <a:outerShdw blurRad="63500" dist="38100" dir="2700000" algn="tl" rotWithShape="0">
                <a:srgbClr val="22527D">
                  <a:alpha val="60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fr-CH" dirty="0">
                  <a:solidFill>
                    <a:schemeClr val="bg1"/>
                  </a:solidFill>
                  <a:latin typeface="JUNAR" pitchFamily="2" charset="0"/>
                </a:rPr>
                <a:t>INTEGRATION WITH SURROUNDING LANDSCAPE</a:t>
              </a:r>
              <a:endParaRPr lang="en-US" dirty="0">
                <a:solidFill>
                  <a:schemeClr val="bg1"/>
                </a:solidFill>
                <a:latin typeface="JUNAR" pitchFamily="2" charset="0"/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1771315F-8837-463E-8296-7F6AE7C46C01}"/>
                </a:ext>
              </a:extLst>
            </p:cNvPr>
            <p:cNvSpPr txBox="1"/>
            <p:nvPr/>
          </p:nvSpPr>
          <p:spPr>
            <a:xfrm flipH="1">
              <a:off x="9623615" y="1888066"/>
              <a:ext cx="2200047" cy="457908"/>
            </a:xfrm>
            <a:prstGeom prst="rect">
              <a:avLst/>
            </a:prstGeom>
            <a:noFill/>
            <a:effectLst>
              <a:outerShdw blurRad="63500" dist="38100" dir="2700000" algn="tl" rotWithShape="0">
                <a:srgbClr val="22527D">
                  <a:alpha val="60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fr-CH" dirty="0">
                  <a:solidFill>
                    <a:schemeClr val="bg1"/>
                  </a:solidFill>
                  <a:latin typeface="JUNAR" pitchFamily="2" charset="0"/>
                </a:rPr>
                <a:t>LANDSCAPE IDENTITY</a:t>
              </a:r>
              <a:endParaRPr lang="en-US" dirty="0">
                <a:solidFill>
                  <a:schemeClr val="bg1"/>
                </a:solidFill>
                <a:latin typeface="JUNAR" pitchFamily="2" charset="0"/>
              </a:endParaRPr>
            </a:p>
          </p:txBody>
        </p:sp>
      </p:grpSp>
      <p:sp>
        <p:nvSpPr>
          <p:cNvPr id="52" name="Content Placeholder 3">
            <a:extLst>
              <a:ext uri="{FF2B5EF4-FFF2-40B4-BE49-F238E27FC236}">
                <a16:creationId xmlns:a16="http://schemas.microsoft.com/office/drawing/2014/main" id="{FF145450-41A4-4E86-A48C-6BA569FEC620}"/>
              </a:ext>
            </a:extLst>
          </p:cNvPr>
          <p:cNvSpPr txBox="1">
            <a:spLocks/>
          </p:cNvSpPr>
          <p:nvPr/>
        </p:nvSpPr>
        <p:spPr bwMode="auto">
          <a:xfrm>
            <a:off x="7629166" y="1567173"/>
            <a:ext cx="4305926" cy="1317612"/>
          </a:xfrm>
          <a:prstGeom prst="rect">
            <a:avLst/>
          </a:prstGeom>
        </p:spPr>
        <p:txBody>
          <a:bodyPr vert="horz" lIns="72000" tIns="45720" rIns="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spcAft>
                <a:spcPts val="300"/>
              </a:spcAft>
              <a:buClr>
                <a:srgbClr val="002060"/>
              </a:buClr>
            </a:pPr>
            <a:r>
              <a:rPr lang="en-GB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Integrate the CERN sites with the surrounding landscape :</a:t>
            </a:r>
          </a:p>
          <a:p>
            <a:pPr marL="142875" indent="-133350" algn="l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GB" sz="1200" dirty="0">
                <a:latin typeface="+mj-lt"/>
              </a:rPr>
              <a:t>Integrate sites harmoniously with the existing features of the overall landscape and with the views onto that landscape</a:t>
            </a:r>
          </a:p>
          <a:p>
            <a:pPr marL="142875" indent="-133350" algn="l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GB" sz="1200" dirty="0">
                <a:latin typeface="+mj-lt"/>
              </a:rPr>
              <a:t>Enhance the CERN site perimeters by planting diverse hedgerows that will contribute to the overall ecological network</a:t>
            </a:r>
          </a:p>
          <a:p>
            <a:pPr marL="142875" indent="-133350" algn="l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GB" sz="1200" dirty="0">
                <a:latin typeface="+mj-lt"/>
              </a:rPr>
              <a:t>Implement an architectural strategy to enhance the image of CERN’s buildings and emblematic public areas</a:t>
            </a:r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48D48EE7-C586-4E57-B3E0-988B133C949C}"/>
              </a:ext>
            </a:extLst>
          </p:cNvPr>
          <p:cNvSpPr txBox="1">
            <a:spLocks/>
          </p:cNvSpPr>
          <p:nvPr/>
        </p:nvSpPr>
        <p:spPr bwMode="auto">
          <a:xfrm>
            <a:off x="8723930" y="3869284"/>
            <a:ext cx="3315669" cy="1317613"/>
          </a:xfrm>
          <a:prstGeom prst="rect">
            <a:avLst/>
          </a:prstGeom>
        </p:spPr>
        <p:txBody>
          <a:bodyPr vert="horz" lIns="72000" tIns="45720" rIns="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spcAft>
                <a:spcPts val="300"/>
              </a:spcAft>
              <a:buClr>
                <a:srgbClr val="002060"/>
              </a:buClr>
            </a:pPr>
            <a:r>
              <a:rPr lang="en-GB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Develop a landscape identity :</a:t>
            </a:r>
          </a:p>
          <a:p>
            <a:pPr marL="142875" indent="-142875" algn="l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GB" sz="1200" dirty="0">
                <a:latin typeface="+mj-lt"/>
              </a:rPr>
              <a:t>Harmonise and enhance the attractiveness of the landscape developments and gathering areas, and create a furniture and signage catalogue</a:t>
            </a:r>
          </a:p>
          <a:p>
            <a:pPr marL="142875" indent="-142875" algn="l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GB" sz="1200" dirty="0">
                <a:latin typeface="+mj-lt"/>
              </a:rPr>
              <a:t>Reduce islands of heat and plant trees and shrubs close to existing and future paved or tarmacked spaces, car parks and roads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72E1883-605A-0C0C-6B30-2EE5CCA178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6 2022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B74E10-9856-EDFD-990C-54B3625648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 Capeans | JENAS 2022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9F64F6-6B35-2E6C-ED65-9FC937892C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606D9-1424-D24D-8F08-847B0A6F25A1}" type="slidenum">
              <a:rPr lang="en-GB" smtClean="0"/>
              <a:t>27</a:t>
            </a:fld>
            <a:endParaRPr lang="en-GB"/>
          </a:p>
        </p:txBody>
      </p:sp>
      <p:sp>
        <p:nvSpPr>
          <p:cNvPr id="21" name="Title 6">
            <a:extLst>
              <a:ext uri="{FF2B5EF4-FFF2-40B4-BE49-F238E27FC236}">
                <a16:creationId xmlns:a16="http://schemas.microsoft.com/office/drawing/2014/main" id="{38F58814-982E-B543-A4FC-586639325F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65275"/>
            <a:ext cx="12192000" cy="460085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 algn="ctr">
              <a:defRPr/>
            </a:pPr>
            <a:r>
              <a:rPr lang="fr-CH" sz="4000" spc="-300" dirty="0">
                <a:solidFill>
                  <a:srgbClr val="006892"/>
                </a:solidFill>
                <a:latin typeface="Franklin Gothic Heavy" panose="020B0903020102020204" pitchFamily="34" charset="0"/>
              </a:rPr>
              <a:t>MASTERPLAN</a:t>
            </a:r>
            <a:r>
              <a:rPr lang="fr-CH" sz="4000" spc="-300" dirty="0">
                <a:latin typeface="Franklin Gothic Heavy" panose="020B0903020102020204" pitchFamily="34" charset="0"/>
              </a:rPr>
              <a:t>2040</a:t>
            </a:r>
            <a:endParaRPr lang="fr-FR" sz="4000" b="1" spc="-80" dirty="0">
              <a:solidFill>
                <a:srgbClr val="4C7FA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3367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5808 -0.2213 L -3.125E-6 5.55112E-17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904" y="11065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5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ircle: Hollow 29">
            <a:extLst>
              <a:ext uri="{FF2B5EF4-FFF2-40B4-BE49-F238E27FC236}">
                <a16:creationId xmlns:a16="http://schemas.microsoft.com/office/drawing/2014/main" id="{D4A1E8B0-92D9-26A0-BBB4-C73EE20AAFD4}"/>
              </a:ext>
            </a:extLst>
          </p:cNvPr>
          <p:cNvSpPr>
            <a:spLocks noChangeAspect="1"/>
          </p:cNvSpPr>
          <p:nvPr/>
        </p:nvSpPr>
        <p:spPr bwMode="auto">
          <a:xfrm rot="16200000">
            <a:off x="3111501" y="428270"/>
            <a:ext cx="5968998" cy="5968998"/>
          </a:xfrm>
          <a:prstGeom prst="donut">
            <a:avLst>
              <a:gd name="adj" fmla="val 10573"/>
            </a:avLst>
          </a:prstGeom>
          <a:gradFill flip="none" rotWithShape="1">
            <a:gsLst>
              <a:gs pos="11000">
                <a:srgbClr val="84B1B4"/>
              </a:gs>
              <a:gs pos="77872">
                <a:srgbClr val="A0CDCD"/>
              </a:gs>
              <a:gs pos="87624">
                <a:srgbClr val="B0D5D6"/>
              </a:gs>
              <a:gs pos="100000">
                <a:srgbClr val="C4E0E1"/>
              </a:gs>
              <a:gs pos="29000">
                <a:srgbClr val="95BEC0"/>
              </a:gs>
              <a:gs pos="63000">
                <a:srgbClr val="B5D7D8">
                  <a:alpha val="33000"/>
                </a:srgbClr>
              </a:gs>
              <a:gs pos="43000">
                <a:srgbClr val="B1D2D4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C93ED619-F941-E611-5395-A4A19DDCB242}"/>
              </a:ext>
            </a:extLst>
          </p:cNvPr>
          <p:cNvGrpSpPr>
            <a:grpSpLocks noChangeAspect="1"/>
          </p:cNvGrpSpPr>
          <p:nvPr/>
        </p:nvGrpSpPr>
        <p:grpSpPr>
          <a:xfrm>
            <a:off x="2803034" y="10853"/>
            <a:ext cx="6477002" cy="6744934"/>
            <a:chOff x="1517650" y="611188"/>
            <a:chExt cx="4413250" cy="4595812"/>
          </a:xfrm>
        </p:grpSpPr>
        <p:pic>
          <p:nvPicPr>
            <p:cNvPr id="11" name="Picture 100">
              <a:extLst>
                <a:ext uri="{FF2B5EF4-FFF2-40B4-BE49-F238E27FC236}">
                  <a16:creationId xmlns:a16="http://schemas.microsoft.com/office/drawing/2014/main" id="{E584C306-74BF-5CA0-C348-76E387BA59D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17650" y="611188"/>
              <a:ext cx="4413250" cy="45958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101">
              <a:extLst>
                <a:ext uri="{FF2B5EF4-FFF2-40B4-BE49-F238E27FC236}">
                  <a16:creationId xmlns:a16="http://schemas.microsoft.com/office/drawing/2014/main" id="{221752C6-8122-DF47-CDCB-06BD3CD6A0F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52575" y="676275"/>
              <a:ext cx="4343400" cy="44799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102">
              <a:extLst>
                <a:ext uri="{FF2B5EF4-FFF2-40B4-BE49-F238E27FC236}">
                  <a16:creationId xmlns:a16="http://schemas.microsoft.com/office/drawing/2014/main" id="{2E35A363-954C-B72B-DD64-BF650191D41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01788" y="749300"/>
              <a:ext cx="4241800" cy="43338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103">
              <a:extLst>
                <a:ext uri="{FF2B5EF4-FFF2-40B4-BE49-F238E27FC236}">
                  <a16:creationId xmlns:a16="http://schemas.microsoft.com/office/drawing/2014/main" id="{57BCBBAD-75D5-7E25-ABE5-D6A7FCCC8DA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55763" y="830263"/>
              <a:ext cx="4133850" cy="4181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104">
              <a:extLst>
                <a:ext uri="{FF2B5EF4-FFF2-40B4-BE49-F238E27FC236}">
                  <a16:creationId xmlns:a16="http://schemas.microsoft.com/office/drawing/2014/main" id="{A5A80C67-BA01-EC79-7BF7-F19D2C7E4AB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12913" y="908050"/>
              <a:ext cx="4021137" cy="40274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105">
              <a:extLst>
                <a:ext uri="{FF2B5EF4-FFF2-40B4-BE49-F238E27FC236}">
                  <a16:creationId xmlns:a16="http://schemas.microsoft.com/office/drawing/2014/main" id="{14BC3CE2-A3B3-D896-8770-F7911AA9B0A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73238" y="992188"/>
              <a:ext cx="3900487" cy="38703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106">
              <a:extLst>
                <a:ext uri="{FF2B5EF4-FFF2-40B4-BE49-F238E27FC236}">
                  <a16:creationId xmlns:a16="http://schemas.microsoft.com/office/drawing/2014/main" id="{8C894770-4643-89B2-981D-FEF87C3B3FC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150" y="1073150"/>
              <a:ext cx="3775075" cy="3708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107">
              <a:extLst>
                <a:ext uri="{FF2B5EF4-FFF2-40B4-BE49-F238E27FC236}">
                  <a16:creationId xmlns:a16="http://schemas.microsoft.com/office/drawing/2014/main" id="{6FD38BBA-2476-0259-E435-7DE4ADAFE7F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01825" y="1154113"/>
              <a:ext cx="3644900" cy="3546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108">
              <a:extLst>
                <a:ext uri="{FF2B5EF4-FFF2-40B4-BE49-F238E27FC236}">
                  <a16:creationId xmlns:a16="http://schemas.microsoft.com/office/drawing/2014/main" id="{353EEB7A-DB92-DD23-A3DA-7944642BCC5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68500" y="1241425"/>
              <a:ext cx="3509963" cy="33813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109">
              <a:extLst>
                <a:ext uri="{FF2B5EF4-FFF2-40B4-BE49-F238E27FC236}">
                  <a16:creationId xmlns:a16="http://schemas.microsoft.com/office/drawing/2014/main" id="{CB6D660B-55DC-33DE-F995-02A5CCD12D2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38350" y="1308100"/>
              <a:ext cx="3370263" cy="324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110">
              <a:extLst>
                <a:ext uri="{FF2B5EF4-FFF2-40B4-BE49-F238E27FC236}">
                  <a16:creationId xmlns:a16="http://schemas.microsoft.com/office/drawing/2014/main" id="{1E862C4C-21EF-9A65-5CD2-0358BF24E54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09788" y="1366838"/>
              <a:ext cx="3227387" cy="31416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111">
              <a:extLst>
                <a:ext uri="{FF2B5EF4-FFF2-40B4-BE49-F238E27FC236}">
                  <a16:creationId xmlns:a16="http://schemas.microsoft.com/office/drawing/2014/main" id="{FF54A8D1-EBAE-62F5-F476-9BE9E646D85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82813" y="1423988"/>
              <a:ext cx="3081337" cy="30289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112">
              <a:extLst>
                <a:ext uri="{FF2B5EF4-FFF2-40B4-BE49-F238E27FC236}">
                  <a16:creationId xmlns:a16="http://schemas.microsoft.com/office/drawing/2014/main" id="{11D40E7B-0C28-0A3A-D67D-5BE44FF3961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5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57425" y="1482725"/>
              <a:ext cx="2932113" cy="2911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113">
              <a:extLst>
                <a:ext uri="{FF2B5EF4-FFF2-40B4-BE49-F238E27FC236}">
                  <a16:creationId xmlns:a16="http://schemas.microsoft.com/office/drawing/2014/main" id="{6431BE47-1D9F-1BC3-0F31-C72A76B5A0B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33625" y="1549400"/>
              <a:ext cx="2781300" cy="27876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114">
              <a:extLst>
                <a:ext uri="{FF2B5EF4-FFF2-40B4-BE49-F238E27FC236}">
                  <a16:creationId xmlns:a16="http://schemas.microsoft.com/office/drawing/2014/main" id="{A27071DB-8D2E-48EE-B0F3-F9B1BC6FBB9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7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9825" y="1612900"/>
              <a:ext cx="2627313" cy="26606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" name="Title 6">
            <a:extLst>
              <a:ext uri="{FF2B5EF4-FFF2-40B4-BE49-F238E27FC236}">
                <a16:creationId xmlns:a16="http://schemas.microsoft.com/office/drawing/2014/main" id="{01351DA1-C895-18D0-DBBD-2940441B54DD}"/>
              </a:ext>
            </a:extLst>
          </p:cNvPr>
          <p:cNvSpPr/>
          <p:nvPr/>
        </p:nvSpPr>
        <p:spPr bwMode="auto">
          <a:xfrm>
            <a:off x="245022" y="415330"/>
            <a:ext cx="11701956" cy="604781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r>
              <a:rPr lang="fr-CH" sz="4000" spc="-300" dirty="0">
                <a:solidFill>
                  <a:srgbClr val="006892"/>
                </a:solidFill>
                <a:latin typeface="Franklin Gothic Heavy" panose="020B0903020102020204" pitchFamily="34" charset="0"/>
              </a:rPr>
              <a:t>TECHNOLOGY &amp; </a:t>
            </a:r>
            <a:r>
              <a:rPr lang="fr-CH" sz="4000" spc="-300" dirty="0">
                <a:latin typeface="Franklin Gothic Heavy" panose="020B0903020102020204" pitchFamily="34" charset="0"/>
              </a:rPr>
              <a:t>ENVIRONMENT</a:t>
            </a:r>
            <a:endParaRPr lang="en-GB" sz="4000" spc="-300" dirty="0">
              <a:latin typeface="Franklin Gothic Heavy" panose="020B09030201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333EF54-966B-6A92-5C3C-933BE0BEAEED}"/>
              </a:ext>
            </a:extLst>
          </p:cNvPr>
          <p:cNvSpPr txBox="1"/>
          <p:nvPr/>
        </p:nvSpPr>
        <p:spPr>
          <a:xfrm>
            <a:off x="749542" y="3340504"/>
            <a:ext cx="4861033" cy="28931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00000"/>
              </a:lnSpc>
              <a:spcAft>
                <a:spcPts val="1200"/>
              </a:spcAft>
              <a:defRPr/>
            </a:pPr>
            <a:r>
              <a:rPr lang="en-GB" sz="2800" dirty="0">
                <a:solidFill>
                  <a:srgbClr val="006892"/>
                </a:solidFill>
                <a:latin typeface="+mj-lt"/>
              </a:rPr>
              <a:t>FROM CERN TO SOCIETY</a:t>
            </a:r>
            <a:endParaRPr lang="en-GB" dirty="0">
              <a:latin typeface="+mj-lt"/>
            </a:endParaRPr>
          </a:p>
          <a:p>
            <a:pPr>
              <a:defRPr/>
            </a:pPr>
            <a:r>
              <a:rPr lang="en-GB" b="1" dirty="0">
                <a:solidFill>
                  <a:srgbClr val="006892"/>
                </a:solidFill>
                <a:hlinkClick r:id="rId1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CIPEA</a:t>
            </a:r>
            <a:r>
              <a:rPr lang="en-GB" b="1" dirty="0">
                <a:solidFill>
                  <a:srgbClr val="006892"/>
                </a:solidFill>
              </a:rPr>
              <a:t>: </a:t>
            </a:r>
            <a:r>
              <a:rPr lang="en-GB" dirty="0">
                <a:latin typeface="+mj-lt"/>
              </a:rPr>
              <a:t>Developing advanced technologies linked to environment and sustainability</a:t>
            </a:r>
          </a:p>
          <a:p>
            <a:pPr>
              <a:defRPr/>
            </a:pPr>
            <a:endParaRPr lang="en-GB" b="1" dirty="0">
              <a:solidFill>
                <a:srgbClr val="006892"/>
              </a:solidFill>
              <a:latin typeface="+mj-lt"/>
            </a:endParaRPr>
          </a:p>
          <a:p>
            <a:pPr>
              <a:defRPr/>
            </a:pPr>
            <a:r>
              <a:rPr lang="en-GB" b="1" dirty="0">
                <a:solidFill>
                  <a:srgbClr val="006892"/>
                </a:solidFill>
                <a:latin typeface="+mj-lt"/>
              </a:rPr>
              <a:t>E.g. solar thermal panels derived from vacuum technology; CO</a:t>
            </a:r>
            <a:r>
              <a:rPr lang="en-GB" b="1" baseline="-25000" dirty="0">
                <a:solidFill>
                  <a:srgbClr val="006892"/>
                </a:solidFill>
                <a:latin typeface="+mj-lt"/>
              </a:rPr>
              <a:t>2</a:t>
            </a:r>
            <a:r>
              <a:rPr lang="en-GB" b="1" dirty="0">
                <a:solidFill>
                  <a:srgbClr val="006892"/>
                </a:solidFill>
                <a:latin typeface="+mj-lt"/>
              </a:rPr>
              <a:t> cooling technology; superconductive power transmission lines and current leads</a:t>
            </a:r>
          </a:p>
          <a:p>
            <a:pPr lvl="0">
              <a:lnSpc>
                <a:spcPct val="100000"/>
              </a:lnSpc>
              <a:defRPr/>
            </a:pPr>
            <a:endParaRPr lang="en-GB" sz="1800" dirty="0">
              <a:latin typeface="+mj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4017F0F-2DF1-E76D-B75C-C92E5C4114AC}"/>
              </a:ext>
            </a:extLst>
          </p:cNvPr>
          <p:cNvSpPr txBox="1"/>
          <p:nvPr/>
        </p:nvSpPr>
        <p:spPr>
          <a:xfrm>
            <a:off x="6153761" y="2742884"/>
            <a:ext cx="5540399" cy="33701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GB" sz="2800" dirty="0">
                <a:solidFill>
                  <a:srgbClr val="006892"/>
                </a:solidFill>
                <a:latin typeface="+mj-lt"/>
              </a:rPr>
              <a:t>FROM SOCIETY TO CERN TO SOCIETY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</a:rPr>
              <a:t>Enabling </a:t>
            </a:r>
            <a:r>
              <a:rPr lang="en-GB" b="1" dirty="0">
                <a:latin typeface="+mj-lt"/>
              </a:rPr>
              <a:t>rapid access to CERN campus as a test site</a:t>
            </a:r>
            <a:r>
              <a:rPr lang="en-GB" dirty="0">
                <a:latin typeface="+mj-lt"/>
              </a:rPr>
              <a:t> for technologies linked to environment and sustainability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</a:rPr>
              <a:t>Accelerating the commercialization of ideas, technologies and prototypes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</a:rPr>
              <a:t>Involving Young Innovators (new ideas for unforeseen applications)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dirty="0">
              <a:solidFill>
                <a:srgbClr val="006892"/>
              </a:solidFill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6892"/>
                </a:solidFill>
                <a:latin typeface="+mj-lt"/>
              </a:rPr>
              <a:t>Challenges: waste management, mobility, energy efficiency for tertiary activities on campus, space management, IoT, Zero-waste, urban analytics, …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CF34105-0FDB-9DE1-ECC9-C886ECDA97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May 6 2022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56A9A16-2D13-6935-6E8E-7A60DD41A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 Capeans | JENAS 2022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570F88-80A4-8CAD-A3FD-632F3D9C38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26" name="Title 6">
            <a:extLst>
              <a:ext uri="{FF2B5EF4-FFF2-40B4-BE49-F238E27FC236}">
                <a16:creationId xmlns:a16="http://schemas.microsoft.com/office/drawing/2014/main" id="{2453002A-3C36-EEC0-AE55-D0862ACDC8F5}"/>
              </a:ext>
            </a:extLst>
          </p:cNvPr>
          <p:cNvSpPr/>
          <p:nvPr/>
        </p:nvSpPr>
        <p:spPr bwMode="auto">
          <a:xfrm>
            <a:off x="811598" y="1765366"/>
            <a:ext cx="4303246" cy="1955035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r>
              <a:rPr lang="fr-CH" sz="3200" spc="-300" dirty="0">
                <a:solidFill>
                  <a:srgbClr val="2BA1AF"/>
                </a:solidFill>
                <a:latin typeface="Franklin Gothic Heavy" panose="020B0903020102020204" pitchFamily="34" charset="0"/>
              </a:rPr>
              <a:t>INNOVATION PROGRAMME ON ENVIROMENTAL APPLICATIONS</a:t>
            </a:r>
            <a:endParaRPr lang="en-GB" sz="3200" spc="-300" dirty="0">
              <a:solidFill>
                <a:srgbClr val="2BA1AF"/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27" name="Title 6">
            <a:extLst>
              <a:ext uri="{FF2B5EF4-FFF2-40B4-BE49-F238E27FC236}">
                <a16:creationId xmlns:a16="http://schemas.microsoft.com/office/drawing/2014/main" id="{ECF38695-361F-39C5-2DD4-C256E0A58B92}"/>
              </a:ext>
            </a:extLst>
          </p:cNvPr>
          <p:cNvSpPr/>
          <p:nvPr/>
        </p:nvSpPr>
        <p:spPr bwMode="auto">
          <a:xfrm>
            <a:off x="6267609" y="1688171"/>
            <a:ext cx="3279777" cy="1421682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r>
              <a:rPr lang="fr-CH" sz="3200" spc="-300" dirty="0">
                <a:solidFill>
                  <a:srgbClr val="2BA1AF"/>
                </a:solidFill>
                <a:latin typeface="Franklin Gothic Heavy" panose="020B0903020102020204" pitchFamily="34" charset="0"/>
              </a:rPr>
              <a:t>GREEN</a:t>
            </a:r>
          </a:p>
          <a:p>
            <a:r>
              <a:rPr lang="fr-CH" sz="3200" spc="-300" dirty="0">
                <a:solidFill>
                  <a:srgbClr val="2BA1AF"/>
                </a:solidFill>
                <a:latin typeface="Franklin Gothic Heavy" panose="020B0903020102020204" pitchFamily="34" charset="0"/>
              </a:rPr>
              <a:t>VILLAGE</a:t>
            </a:r>
            <a:endParaRPr lang="en-GB" sz="3200" spc="-300" dirty="0">
              <a:solidFill>
                <a:srgbClr val="2BA1AF"/>
              </a:solidFill>
              <a:latin typeface="Franklin Gothic Heavy" panose="020B09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6328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47791F11-A1A8-A0D3-8163-6A4E43D533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2695" y="4236819"/>
            <a:ext cx="4342410" cy="2618925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3A76EE7-08F5-43DD-AFCE-3E75C3036510}"/>
              </a:ext>
            </a:extLst>
          </p:cNvPr>
          <p:cNvSpPr txBox="1">
            <a:spLocks/>
          </p:cNvSpPr>
          <p:nvPr/>
        </p:nvSpPr>
        <p:spPr>
          <a:xfrm>
            <a:off x="361951" y="1011463"/>
            <a:ext cx="11534774" cy="48559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CH" sz="22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CH" sz="24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CH" sz="24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CH" sz="24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CH" sz="22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74A25452-7079-4DB5-AF41-F68913F76C95}"/>
              </a:ext>
            </a:extLst>
          </p:cNvPr>
          <p:cNvSpPr txBox="1">
            <a:spLocks/>
          </p:cNvSpPr>
          <p:nvPr/>
        </p:nvSpPr>
        <p:spPr>
          <a:xfrm>
            <a:off x="439206" y="1665906"/>
            <a:ext cx="5232994" cy="47228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1600" dirty="0">
                <a:solidFill>
                  <a:srgbClr val="006892"/>
                </a:solidFill>
                <a:latin typeface="+mj-lt"/>
              </a:rPr>
              <a:t>Integration of an “Eco-design”</a:t>
            </a:r>
            <a:r>
              <a:rPr lang="en-GB" sz="1600" b="1" dirty="0">
                <a:solidFill>
                  <a:srgbClr val="00689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en-GB" sz="1600" dirty="0">
                <a:solidFill>
                  <a:srgbClr val="006892"/>
                </a:solidFill>
                <a:latin typeface="+mj-lt"/>
              </a:rPr>
              <a:t>from the first conceptual design phase onwards, balancing </a:t>
            </a:r>
            <a:r>
              <a:rPr lang="en-GB" sz="1600" dirty="0">
                <a:solidFill>
                  <a:srgbClr val="00689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Scientific excellence, Territorial compatibility, Implementation and operation</a:t>
            </a: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1600" dirty="0">
                <a:solidFill>
                  <a:srgbClr val="006892"/>
                </a:solidFill>
                <a:latin typeface="+mj-lt"/>
              </a:rPr>
              <a:t>The environmental evaluation process follows </a:t>
            </a:r>
            <a:r>
              <a:rPr lang="en-GB" sz="1600" b="1" dirty="0">
                <a:solidFill>
                  <a:srgbClr val="00689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“Avoid-Reduce-Compensate”</a:t>
            </a:r>
            <a:r>
              <a:rPr lang="en-GB" sz="1600" dirty="0">
                <a:solidFill>
                  <a:srgbClr val="006892"/>
                </a:solidFill>
                <a:latin typeface="+mj-lt"/>
              </a:rPr>
              <a:t>; includes geology, urbanism, society health and safety, technical development and risks…</a:t>
            </a:r>
          </a:p>
          <a:p>
            <a:pPr lvl="0" algn="just">
              <a:lnSpc>
                <a:spcPct val="100000"/>
              </a:lnSpc>
              <a:defRPr/>
            </a:pPr>
            <a:r>
              <a:rPr lang="en-GB" sz="1600" dirty="0">
                <a:solidFill>
                  <a:srgbClr val="006892"/>
                </a:solidFill>
                <a:latin typeface="+mj-lt"/>
              </a:rPr>
              <a:t>Iterative co-development with the Host State partners on high-priority topics such as:</a:t>
            </a:r>
          </a:p>
          <a:p>
            <a:pPr lvl="1" algn="just">
              <a:lnSpc>
                <a:spcPct val="100000"/>
              </a:lnSpc>
              <a:defRPr/>
            </a:pPr>
            <a:r>
              <a:rPr lang="en-GB" sz="1500" dirty="0">
                <a:solidFill>
                  <a:srgbClr val="006892"/>
                </a:solidFill>
                <a:latin typeface="+mj-lt"/>
              </a:rPr>
              <a:t>Consumption of resources: land, soil, water</a:t>
            </a:r>
          </a:p>
          <a:p>
            <a:pPr lvl="1" algn="just">
              <a:lnSpc>
                <a:spcPct val="100000"/>
              </a:lnSpc>
              <a:defRPr/>
            </a:pPr>
            <a:r>
              <a:rPr lang="en-GB" sz="1500" dirty="0">
                <a:solidFill>
                  <a:srgbClr val="006892"/>
                </a:solidFill>
                <a:latin typeface="+mj-lt"/>
              </a:rPr>
              <a:t>Limitation of impacts, e.g. re-use of excavated materials, reduction of surface footprints, energy efficient designs, reduction of traffic and nuisances during construction</a:t>
            </a:r>
          </a:p>
          <a:p>
            <a:pPr lvl="1" algn="just">
              <a:lnSpc>
                <a:spcPct val="100000"/>
              </a:lnSpc>
              <a:defRPr/>
            </a:pPr>
            <a:r>
              <a:rPr lang="en-GB" sz="1500" dirty="0">
                <a:solidFill>
                  <a:srgbClr val="006892"/>
                </a:solidFill>
                <a:latin typeface="+mj-lt"/>
              </a:rPr>
              <a:t>Creation of added value, e.g. supply of waste heat, sharing of technical infrastructures (e.g. electricity, telecommunications, water supply and treatment)</a:t>
            </a:r>
            <a:endParaRPr kumimoji="0" lang="fr-CH" sz="1800" b="0" i="0" u="none" strike="noStrike" kern="1200" cap="none" spc="0" normalizeH="0" baseline="0" noProof="0" dirty="0">
              <a:ln>
                <a:noFill/>
              </a:ln>
              <a:solidFill>
                <a:srgbClr val="006892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CH" sz="1800" b="0" i="0" u="none" strike="noStrike" kern="1200" cap="none" spc="0" normalizeH="0" baseline="0" noProof="0" dirty="0">
              <a:ln>
                <a:noFill/>
              </a:ln>
              <a:solidFill>
                <a:srgbClr val="006892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CH" sz="1800" b="0" i="0" u="none" strike="noStrike" kern="1200" cap="none" spc="0" normalizeH="0" baseline="0" noProof="0" dirty="0">
              <a:ln>
                <a:noFill/>
              </a:ln>
              <a:solidFill>
                <a:srgbClr val="006892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CH" sz="1600" b="0" i="0" u="none" strike="noStrike" kern="1200" cap="none" spc="0" normalizeH="0" baseline="0" noProof="0" dirty="0">
              <a:ln>
                <a:noFill/>
              </a:ln>
              <a:solidFill>
                <a:srgbClr val="006892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11" name="Title 6">
            <a:extLst>
              <a:ext uri="{FF2B5EF4-FFF2-40B4-BE49-F238E27FC236}">
                <a16:creationId xmlns:a16="http://schemas.microsoft.com/office/drawing/2014/main" id="{A7F2EC59-14CD-56AC-6DB0-5E2FA64F154B}"/>
              </a:ext>
            </a:extLst>
          </p:cNvPr>
          <p:cNvSpPr/>
          <p:nvPr/>
        </p:nvSpPr>
        <p:spPr bwMode="auto">
          <a:xfrm>
            <a:off x="245022" y="264135"/>
            <a:ext cx="11701956" cy="604781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r>
              <a:rPr lang="fr-CH" sz="4000" spc="-300" dirty="0">
                <a:solidFill>
                  <a:srgbClr val="006892"/>
                </a:solidFill>
                <a:latin typeface="Franklin Gothic Heavy" panose="020B0903020102020204" pitchFamily="34" charset="0"/>
              </a:rPr>
              <a:t>FUTURE STUDIES &amp; </a:t>
            </a:r>
            <a:r>
              <a:rPr lang="fr-CH" sz="4000" spc="-300" dirty="0">
                <a:latin typeface="Franklin Gothic Heavy" panose="020B0903020102020204" pitchFamily="34" charset="0"/>
              </a:rPr>
              <a:t>ENVIRONMENT</a:t>
            </a:r>
            <a:endParaRPr lang="en-GB" sz="4000" spc="-300" dirty="0">
              <a:latin typeface="Franklin Gothic Heavy" panose="020B0903020102020204" pitchFamily="34" charset="0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ABE7799-E469-A8D2-582D-CF06128DF7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6 2022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724D656-82B6-71DE-16D3-C33CCAD414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 Capeans | JENAS 2022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E842F3-8C74-AB77-EDD6-AB32513E0C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13" name="Title 6">
            <a:extLst>
              <a:ext uri="{FF2B5EF4-FFF2-40B4-BE49-F238E27FC236}">
                <a16:creationId xmlns:a16="http://schemas.microsoft.com/office/drawing/2014/main" id="{2E1B6849-EF98-60CF-3A4A-15A09C813814}"/>
              </a:ext>
            </a:extLst>
          </p:cNvPr>
          <p:cNvSpPr/>
          <p:nvPr/>
        </p:nvSpPr>
        <p:spPr bwMode="auto">
          <a:xfrm>
            <a:off x="516461" y="995371"/>
            <a:ext cx="1533966" cy="604781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r>
              <a:rPr lang="fr-CH" sz="3200" spc="-300" dirty="0">
                <a:solidFill>
                  <a:srgbClr val="2BA1AF"/>
                </a:solidFill>
                <a:latin typeface="Franklin Gothic Heavy" panose="020B0903020102020204" pitchFamily="34" charset="0"/>
              </a:rPr>
              <a:t>FCC </a:t>
            </a:r>
            <a:endParaRPr lang="en-GB" sz="3200" spc="-300" dirty="0">
              <a:solidFill>
                <a:srgbClr val="2BA1AF"/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14" name="Title 6">
            <a:extLst>
              <a:ext uri="{FF2B5EF4-FFF2-40B4-BE49-F238E27FC236}">
                <a16:creationId xmlns:a16="http://schemas.microsoft.com/office/drawing/2014/main" id="{C79F3D0C-E5A7-6F10-2C4D-C8E259ED03E8}"/>
              </a:ext>
            </a:extLst>
          </p:cNvPr>
          <p:cNvSpPr/>
          <p:nvPr/>
        </p:nvSpPr>
        <p:spPr bwMode="auto">
          <a:xfrm>
            <a:off x="6351075" y="1028759"/>
            <a:ext cx="3279777" cy="604781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r>
              <a:rPr lang="fr-CH" sz="3200" spc="-300" dirty="0">
                <a:solidFill>
                  <a:srgbClr val="2BA1AF"/>
                </a:solidFill>
                <a:latin typeface="Franklin Gothic Heavy" panose="020B0903020102020204" pitchFamily="34" charset="0"/>
              </a:rPr>
              <a:t>CLIC</a:t>
            </a:r>
            <a:endParaRPr lang="en-GB" sz="3200" spc="-300" dirty="0">
              <a:solidFill>
                <a:srgbClr val="2BA1AF"/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801F2588-B551-489C-24AE-98B740B666E7}"/>
              </a:ext>
            </a:extLst>
          </p:cNvPr>
          <p:cNvSpPr txBox="1">
            <a:spLocks/>
          </p:cNvSpPr>
          <p:nvPr/>
        </p:nvSpPr>
        <p:spPr>
          <a:xfrm>
            <a:off x="6207144" y="1616244"/>
            <a:ext cx="5545650" cy="39057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None/>
              <a:defRPr/>
            </a:pPr>
            <a:r>
              <a:rPr lang="en-GB" sz="1600" dirty="0">
                <a:solidFill>
                  <a:srgbClr val="006892"/>
                </a:solidFill>
                <a:latin typeface="+mj-lt"/>
              </a:rPr>
              <a:t>Approaches to increase sustainability:</a:t>
            </a:r>
          </a:p>
          <a:p>
            <a:pPr algn="just">
              <a:lnSpc>
                <a:spcPct val="100000"/>
              </a:lnSpc>
              <a:defRPr/>
            </a:pPr>
            <a:r>
              <a:rPr lang="en-GB" sz="1600" b="1" dirty="0">
                <a:solidFill>
                  <a:srgbClr val="006892"/>
                </a:solidFill>
                <a:latin typeface="+mj-lt"/>
              </a:rPr>
              <a:t>Overall system design</a:t>
            </a:r>
          </a:p>
          <a:p>
            <a:pPr lvl="1" algn="just">
              <a:lnSpc>
                <a:spcPct val="100000"/>
              </a:lnSpc>
              <a:spcBef>
                <a:spcPts val="0"/>
              </a:spcBef>
              <a:defRPr/>
            </a:pPr>
            <a:r>
              <a:rPr lang="en-GB" sz="1200" dirty="0">
                <a:solidFill>
                  <a:srgbClr val="006892"/>
                </a:solidFill>
                <a:latin typeface="+mj-lt"/>
              </a:rPr>
              <a:t>Compact (short) accelerator -&gt; high gradient</a:t>
            </a:r>
          </a:p>
          <a:p>
            <a:pPr lvl="1" algn="just">
              <a:lnSpc>
                <a:spcPct val="100000"/>
              </a:lnSpc>
              <a:spcBef>
                <a:spcPts val="0"/>
              </a:spcBef>
              <a:defRPr/>
            </a:pPr>
            <a:r>
              <a:rPr lang="en-GB" sz="1200" dirty="0">
                <a:solidFill>
                  <a:srgbClr val="006892"/>
                </a:solidFill>
                <a:latin typeface="+mj-lt"/>
              </a:rPr>
              <a:t>Energy efficient -&gt; low losses</a:t>
            </a:r>
          </a:p>
          <a:p>
            <a:pPr lvl="1" algn="just">
              <a:lnSpc>
                <a:spcPct val="100000"/>
              </a:lnSpc>
              <a:spcBef>
                <a:spcPts val="0"/>
              </a:spcBef>
              <a:defRPr/>
            </a:pPr>
            <a:r>
              <a:rPr lang="en-GB" sz="1200" dirty="0">
                <a:solidFill>
                  <a:srgbClr val="006892"/>
                </a:solidFill>
                <a:latin typeface="+mj-lt"/>
              </a:rPr>
              <a:t>Effective -&gt; small beam sizes</a:t>
            </a:r>
          </a:p>
          <a:p>
            <a:pPr lvl="0" algn="just">
              <a:lnSpc>
                <a:spcPct val="100000"/>
              </a:lnSpc>
              <a:defRPr/>
            </a:pPr>
            <a:r>
              <a:rPr lang="en-GB" sz="1600" b="1" dirty="0">
                <a:solidFill>
                  <a:srgbClr val="006892"/>
                </a:solidFill>
                <a:latin typeface="+mj-lt"/>
              </a:rPr>
              <a:t>Subsystem and component design</a:t>
            </a:r>
            <a:r>
              <a:rPr lang="en-GB" sz="1600" dirty="0">
                <a:solidFill>
                  <a:srgbClr val="006892"/>
                </a:solidFill>
                <a:latin typeface="+mj-lt"/>
              </a:rPr>
              <a:t>, e.g.</a:t>
            </a:r>
          </a:p>
          <a:p>
            <a:pPr lvl="1" algn="just">
              <a:lnSpc>
                <a:spcPct val="100000"/>
              </a:lnSpc>
              <a:spcBef>
                <a:spcPts val="0"/>
              </a:spcBef>
              <a:defRPr/>
            </a:pPr>
            <a:r>
              <a:rPr lang="en-GB" sz="1200" dirty="0">
                <a:solidFill>
                  <a:srgbClr val="006892"/>
                </a:solidFill>
                <a:latin typeface="+mj-lt"/>
              </a:rPr>
              <a:t>High-efficiency klystrons, permanent magnets</a:t>
            </a:r>
          </a:p>
          <a:p>
            <a:pPr lvl="1" algn="just">
              <a:lnSpc>
                <a:spcPct val="100000"/>
              </a:lnSpc>
              <a:spcBef>
                <a:spcPts val="0"/>
              </a:spcBef>
              <a:defRPr/>
            </a:pPr>
            <a:r>
              <a:rPr lang="en-GB" sz="1200" dirty="0">
                <a:solidFill>
                  <a:srgbClr val="006892"/>
                </a:solidFill>
                <a:latin typeface="+mj-lt"/>
              </a:rPr>
              <a:t>Heat-recovery in tunnel linings</a:t>
            </a:r>
          </a:p>
          <a:p>
            <a:pPr lvl="0" algn="just">
              <a:lnSpc>
                <a:spcPct val="100000"/>
              </a:lnSpc>
              <a:defRPr/>
            </a:pPr>
            <a:r>
              <a:rPr lang="en-GB" sz="1600" b="1" dirty="0">
                <a:solidFill>
                  <a:srgbClr val="006892"/>
                </a:solidFill>
                <a:latin typeface="+mj-lt"/>
              </a:rPr>
              <a:t>Sustainable operation concepts</a:t>
            </a:r>
          </a:p>
          <a:p>
            <a:pPr lvl="1" algn="just">
              <a:lnSpc>
                <a:spcPct val="100000"/>
              </a:lnSpc>
              <a:spcBef>
                <a:spcPts val="0"/>
              </a:spcBef>
              <a:defRPr/>
            </a:pPr>
            <a:r>
              <a:rPr lang="en-GB" sz="1200" dirty="0">
                <a:solidFill>
                  <a:srgbClr val="006892"/>
                </a:solidFill>
                <a:latin typeface="+mj-lt"/>
              </a:rPr>
              <a:t>Recycle energy (heat recovery)</a:t>
            </a:r>
          </a:p>
          <a:p>
            <a:pPr lvl="1" algn="just">
              <a:lnSpc>
                <a:spcPct val="100000"/>
              </a:lnSpc>
              <a:spcBef>
                <a:spcPts val="0"/>
              </a:spcBef>
              <a:defRPr/>
            </a:pPr>
            <a:r>
              <a:rPr lang="en-GB" sz="1200" dirty="0">
                <a:solidFill>
                  <a:srgbClr val="006892"/>
                </a:solidFill>
                <a:latin typeface="+mj-lt"/>
              </a:rPr>
              <a:t>Adapt to regenerative power availability, Exploit energy buffering potential</a:t>
            </a: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06892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06892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06892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6892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34577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1668307-760A-065D-35E4-37D1A3B79B5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47855" y="-316"/>
            <a:ext cx="6844145" cy="6858316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411952B-322A-9205-6C95-1215D7B98447}"/>
              </a:ext>
            </a:extLst>
          </p:cNvPr>
          <p:cNvSpPr txBox="1"/>
          <p:nvPr/>
        </p:nvSpPr>
        <p:spPr>
          <a:xfrm>
            <a:off x="445149" y="1727968"/>
            <a:ext cx="4792805" cy="23391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lvl="0" indent="-285750">
              <a:lnSpc>
                <a:spcPct val="100000"/>
              </a:lnSpc>
              <a:spcBef>
                <a:spcPts val="600"/>
              </a:spcBef>
              <a:buClr>
                <a:schemeClr val="tx1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6892"/>
                </a:solidFill>
                <a:latin typeface="+mj-lt"/>
              </a:rPr>
              <a:t>23 Member States</a:t>
            </a:r>
          </a:p>
          <a:p>
            <a:pPr marL="285750" lvl="0" indent="-285750">
              <a:lnSpc>
                <a:spcPct val="100000"/>
              </a:lnSpc>
              <a:spcBef>
                <a:spcPts val="600"/>
              </a:spcBef>
              <a:buClr>
                <a:schemeClr val="tx1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6892"/>
                </a:solidFill>
                <a:latin typeface="+mj-lt"/>
              </a:rPr>
              <a:t>3600 employees</a:t>
            </a:r>
          </a:p>
          <a:p>
            <a:pPr marL="285750" lvl="0" indent="-285750">
              <a:lnSpc>
                <a:spcPct val="100000"/>
              </a:lnSpc>
              <a:spcBef>
                <a:spcPts val="600"/>
              </a:spcBef>
              <a:buClr>
                <a:schemeClr val="tx1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6892"/>
                </a:solidFill>
                <a:latin typeface="+mj-lt"/>
              </a:rPr>
              <a:t>12’500 scientists (110 nationalities) using the Laboratory’s facilities</a:t>
            </a:r>
            <a:endParaRPr lang="en-GB" dirty="0">
              <a:solidFill>
                <a:srgbClr val="006892"/>
              </a:solidFill>
              <a:latin typeface="+mj-lt"/>
            </a:endParaRPr>
          </a:p>
          <a:p>
            <a:pPr marL="285750" indent="-285750">
              <a:spcBef>
                <a:spcPts val="600"/>
              </a:spcBef>
              <a:buClr>
                <a:schemeClr val="tx1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6892"/>
                </a:solidFill>
                <a:latin typeface="+mj-lt"/>
              </a:rPr>
              <a:t>35 Non-Member States with Co-operation agreements with CERN</a:t>
            </a:r>
            <a:endParaRPr lang="en-GB" sz="1800" dirty="0">
              <a:solidFill>
                <a:srgbClr val="006892"/>
              </a:solidFill>
              <a:latin typeface="+mj-lt"/>
            </a:endParaRPr>
          </a:p>
          <a:p>
            <a:pPr marL="285750" indent="-285750">
              <a:spcBef>
                <a:spcPts val="600"/>
              </a:spcBef>
              <a:buClr>
                <a:schemeClr val="tx1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6892"/>
                </a:solidFill>
                <a:latin typeface="+mj-lt"/>
              </a:rPr>
              <a:t>1200 MCHF annual budget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A41DE6E0-E7B0-3B00-D7D0-0EA31D24078C}"/>
              </a:ext>
            </a:extLst>
          </p:cNvPr>
          <p:cNvSpPr/>
          <p:nvPr/>
        </p:nvSpPr>
        <p:spPr bwMode="auto">
          <a:xfrm>
            <a:off x="245022" y="415330"/>
            <a:ext cx="11701956" cy="604781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r>
              <a:rPr lang="fr-CH" sz="4000" spc="-150" dirty="0">
                <a:solidFill>
                  <a:srgbClr val="006892"/>
                </a:solidFill>
                <a:latin typeface="Franklin Gothic Heavy" panose="020B0903020102020204" pitchFamily="34" charset="0"/>
              </a:rPr>
              <a:t>CERN</a:t>
            </a:r>
            <a:endParaRPr lang="en-GB" sz="4000" spc="-150" dirty="0">
              <a:latin typeface="Franklin Gothic Heavy" panose="020B0903020102020204" pitchFamily="34" charset="0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9C73D40-50C0-1C02-143B-143903DB06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May 6, 2022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6D0E59-ED39-5EDC-E579-0A6927DF34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606D9-1424-D24D-8F08-847B0A6F25A1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8887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Rectangle 63">
            <a:extLst>
              <a:ext uri="{FF2B5EF4-FFF2-40B4-BE49-F238E27FC236}">
                <a16:creationId xmlns:a16="http://schemas.microsoft.com/office/drawing/2014/main" id="{DB7970CE-C639-4E36-BA1D-E82AC547892E}"/>
              </a:ext>
            </a:extLst>
          </p:cNvPr>
          <p:cNvSpPr/>
          <p:nvPr/>
        </p:nvSpPr>
        <p:spPr>
          <a:xfrm>
            <a:off x="0" y="1"/>
            <a:ext cx="12207951" cy="6857999"/>
          </a:xfrm>
          <a:prstGeom prst="rect">
            <a:avLst/>
          </a:prstGeom>
          <a:solidFill>
            <a:srgbClr val="DCEE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F9E170F5-4D0F-44AE-8CCA-6A35A9932A2C}"/>
              </a:ext>
            </a:extLst>
          </p:cNvPr>
          <p:cNvCxnSpPr>
            <a:cxnSpLocks/>
          </p:cNvCxnSpPr>
          <p:nvPr/>
        </p:nvCxnSpPr>
        <p:spPr>
          <a:xfrm>
            <a:off x="-32878" y="2572658"/>
            <a:ext cx="12207951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" name="Graphic 60" descr="No Driving outline">
            <a:extLst>
              <a:ext uri="{FF2B5EF4-FFF2-40B4-BE49-F238E27FC236}">
                <a16:creationId xmlns:a16="http://schemas.microsoft.com/office/drawing/2014/main" id="{8489F550-9705-4F7B-82AC-6BF80158C9ED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bright="100000" contrast="-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962434" y="2884602"/>
            <a:ext cx="808852" cy="808852"/>
          </a:xfrm>
          <a:prstGeom prst="rect">
            <a:avLst/>
          </a:prstGeom>
        </p:spPr>
      </p:pic>
      <p:pic>
        <p:nvPicPr>
          <p:cNvPr id="36" name="Graphic 35" descr="Agriculture outline">
            <a:extLst>
              <a:ext uri="{FF2B5EF4-FFF2-40B4-BE49-F238E27FC236}">
                <a16:creationId xmlns:a16="http://schemas.microsoft.com/office/drawing/2014/main" id="{9A619D0D-2F62-41C6-B0DA-8D42ACD8792F}"/>
              </a:ext>
            </a:extLst>
          </p:cNvPr>
          <p:cNvPicPr>
            <a:picLocks noChangeAspect="1"/>
          </p:cNvPicPr>
          <p:nvPr/>
        </p:nvPicPr>
        <p:blipFill>
          <a:blip r:embed="rId5">
            <a:lum bright="100000" contrast="-100000"/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878551" y="2861449"/>
            <a:ext cx="808852" cy="808852"/>
          </a:xfrm>
          <a:prstGeom prst="rect">
            <a:avLst/>
          </a:prstGeom>
        </p:spPr>
      </p:pic>
      <p:grpSp>
        <p:nvGrpSpPr>
          <p:cNvPr id="113" name="Group 112">
            <a:extLst>
              <a:ext uri="{FF2B5EF4-FFF2-40B4-BE49-F238E27FC236}">
                <a16:creationId xmlns:a16="http://schemas.microsoft.com/office/drawing/2014/main" id="{DAEBED4E-BAF0-42E6-BEFC-B7616C966E64}"/>
              </a:ext>
            </a:extLst>
          </p:cNvPr>
          <p:cNvGrpSpPr/>
          <p:nvPr/>
        </p:nvGrpSpPr>
        <p:grpSpPr>
          <a:xfrm>
            <a:off x="763796" y="2818176"/>
            <a:ext cx="914400" cy="914400"/>
            <a:chOff x="763796" y="2818176"/>
            <a:chExt cx="914400" cy="914400"/>
          </a:xfrm>
        </p:grpSpPr>
        <p:pic>
          <p:nvPicPr>
            <p:cNvPr id="84" name="Graphic 83" descr="No sign outline">
              <a:extLst>
                <a:ext uri="{FF2B5EF4-FFF2-40B4-BE49-F238E27FC236}">
                  <a16:creationId xmlns:a16="http://schemas.microsoft.com/office/drawing/2014/main" id="{A5D08831-3489-4194-B957-93F89B806F4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lum bright="100000" contrast="-70000"/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763796" y="2818176"/>
              <a:ext cx="914400" cy="914400"/>
            </a:xfrm>
            <a:prstGeom prst="rect">
              <a:avLst/>
            </a:prstGeom>
          </p:spPr>
        </p:pic>
        <p:pic>
          <p:nvPicPr>
            <p:cNvPr id="86" name="Graphic 85" descr="Airplane outline">
              <a:extLst>
                <a:ext uri="{FF2B5EF4-FFF2-40B4-BE49-F238E27FC236}">
                  <a16:creationId xmlns:a16="http://schemas.microsoft.com/office/drawing/2014/main" id="{1780C31F-969C-4CA5-8553-334B0480C923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lum bright="100000" contrast="-100000"/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896532" y="2922751"/>
              <a:ext cx="616035" cy="616035"/>
            </a:xfrm>
            <a:prstGeom prst="rect">
              <a:avLst/>
            </a:prstGeom>
          </p:spPr>
        </p:pic>
      </p:grpSp>
      <p:pic>
        <p:nvPicPr>
          <p:cNvPr id="88" name="Graphic 87" descr="Leaky Tap outline">
            <a:extLst>
              <a:ext uri="{FF2B5EF4-FFF2-40B4-BE49-F238E27FC236}">
                <a16:creationId xmlns:a16="http://schemas.microsoft.com/office/drawing/2014/main" id="{ACE58734-0EF0-44BF-B214-A53ADED65DFE}"/>
              </a:ext>
            </a:extLst>
          </p:cNvPr>
          <p:cNvPicPr>
            <a:picLocks noChangeAspect="1"/>
          </p:cNvPicPr>
          <p:nvPr/>
        </p:nvPicPr>
        <p:blipFill>
          <a:blip r:embed="rId11">
            <a:lum bright="100000" contrast="-70000"/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4920283" y="2902775"/>
            <a:ext cx="808852" cy="808852"/>
          </a:xfrm>
          <a:prstGeom prst="rect">
            <a:avLst/>
          </a:prstGeom>
        </p:spPr>
      </p:pic>
      <p:grpSp>
        <p:nvGrpSpPr>
          <p:cNvPr id="101" name="Group 100">
            <a:extLst>
              <a:ext uri="{FF2B5EF4-FFF2-40B4-BE49-F238E27FC236}">
                <a16:creationId xmlns:a16="http://schemas.microsoft.com/office/drawing/2014/main" id="{A2830024-1C7F-4291-AC2E-A07ECD5C11CA}"/>
              </a:ext>
            </a:extLst>
          </p:cNvPr>
          <p:cNvGrpSpPr>
            <a:grpSpLocks noChangeAspect="1"/>
          </p:cNvGrpSpPr>
          <p:nvPr/>
        </p:nvGrpSpPr>
        <p:grpSpPr>
          <a:xfrm>
            <a:off x="6216537" y="2905720"/>
            <a:ext cx="862669" cy="816932"/>
            <a:chOff x="6195375" y="2712722"/>
            <a:chExt cx="965594" cy="914400"/>
          </a:xfrm>
        </p:grpSpPr>
        <p:pic>
          <p:nvPicPr>
            <p:cNvPr id="94" name="Graphic 93" descr="Modern architecture outline">
              <a:extLst>
                <a:ext uri="{FF2B5EF4-FFF2-40B4-BE49-F238E27FC236}">
                  <a16:creationId xmlns:a16="http://schemas.microsoft.com/office/drawing/2014/main" id="{AA5375B7-6CA3-4276-9D91-321A52634C8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>
              <a:lum bright="100000" contrast="-70000"/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rcRect r="38515"/>
            <a:stretch/>
          </p:blipFill>
          <p:spPr>
            <a:xfrm>
              <a:off x="6195375" y="2903090"/>
              <a:ext cx="410213" cy="667184"/>
            </a:xfrm>
            <a:prstGeom prst="rect">
              <a:avLst/>
            </a:prstGeom>
          </p:spPr>
        </p:pic>
        <p:pic>
          <p:nvPicPr>
            <p:cNvPr id="100" name="Graphic 99" descr="Forest scene outline">
              <a:extLst>
                <a:ext uri="{FF2B5EF4-FFF2-40B4-BE49-F238E27FC236}">
                  <a16:creationId xmlns:a16="http://schemas.microsoft.com/office/drawing/2014/main" id="{C5D09817-6575-4114-B90B-36EC3F67A41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5">
              <a:lum bright="100000" contrast="-70000"/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rcRect l="37802"/>
            <a:stretch/>
          </p:blipFill>
          <p:spPr>
            <a:xfrm>
              <a:off x="6592234" y="2712722"/>
              <a:ext cx="568735" cy="914400"/>
            </a:xfrm>
            <a:prstGeom prst="rect">
              <a:avLst/>
            </a:prstGeom>
          </p:spPr>
        </p:pic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F803E8DD-6F08-4B9B-9975-422AA1DC652D}"/>
              </a:ext>
            </a:extLst>
          </p:cNvPr>
          <p:cNvGrpSpPr/>
          <p:nvPr/>
        </p:nvGrpSpPr>
        <p:grpSpPr>
          <a:xfrm>
            <a:off x="7443496" y="2868781"/>
            <a:ext cx="750576" cy="808852"/>
            <a:chOff x="7392696" y="2763233"/>
            <a:chExt cx="914400" cy="914400"/>
          </a:xfrm>
        </p:grpSpPr>
        <p:pic>
          <p:nvPicPr>
            <p:cNvPr id="107" name="Graphic 106" descr="Power Plant outline">
              <a:extLst>
                <a:ext uri="{FF2B5EF4-FFF2-40B4-BE49-F238E27FC236}">
                  <a16:creationId xmlns:a16="http://schemas.microsoft.com/office/drawing/2014/main" id="{80312EBF-8015-4BC8-89A2-80027713C46E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lum bright="100000" contrast="-100000"/>
              <a:extLs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p:blipFill>
          <p:spPr>
            <a:xfrm>
              <a:off x="7392696" y="2763233"/>
              <a:ext cx="914400" cy="914400"/>
            </a:xfrm>
            <a:prstGeom prst="rect">
              <a:avLst/>
            </a:prstGeom>
          </p:spPr>
        </p:pic>
        <p:pic>
          <p:nvPicPr>
            <p:cNvPr id="125" name="Graphic 124" descr="High temperature outline">
              <a:extLst>
                <a:ext uri="{FF2B5EF4-FFF2-40B4-BE49-F238E27FC236}">
                  <a16:creationId xmlns:a16="http://schemas.microsoft.com/office/drawing/2014/main" id="{DF326513-9D00-4C00-8183-0CA4EB7DAEB4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>
              <a:lum bright="100000" contrast="-70000"/>
              <a:extLst>
                <a:ext uri="{96DAC541-7B7A-43D3-8B79-37D633B846F1}">
                  <asvg:svgBlip xmlns:asvg="http://schemas.microsoft.com/office/drawing/2016/SVG/main" r:embed="rId20"/>
                </a:ext>
              </a:extLst>
            </a:blip>
            <a:stretch>
              <a:fillRect/>
            </a:stretch>
          </p:blipFill>
          <p:spPr>
            <a:xfrm>
              <a:off x="7671825" y="3225461"/>
              <a:ext cx="371366" cy="371366"/>
            </a:xfrm>
            <a:prstGeom prst="rect">
              <a:avLst/>
            </a:prstGeom>
          </p:spPr>
        </p:pic>
      </p:grpSp>
      <p:pic>
        <p:nvPicPr>
          <p:cNvPr id="111" name="Graphic 110" descr="Gyrotheodolite outline">
            <a:extLst>
              <a:ext uri="{FF2B5EF4-FFF2-40B4-BE49-F238E27FC236}">
                <a16:creationId xmlns:a16="http://schemas.microsoft.com/office/drawing/2014/main" id="{AED2339A-E2F1-46A8-9144-3C01D254A134}"/>
              </a:ext>
            </a:extLst>
          </p:cNvPr>
          <p:cNvPicPr>
            <a:picLocks noChangeAspect="1"/>
          </p:cNvPicPr>
          <p:nvPr/>
        </p:nvPicPr>
        <p:blipFill>
          <a:blip r:embed="rId21">
            <a:lum bright="100000" contrast="-70000"/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8597339" y="3005905"/>
            <a:ext cx="689535" cy="689535"/>
          </a:xfrm>
          <a:prstGeom prst="rect">
            <a:avLst/>
          </a:prstGeom>
        </p:spPr>
      </p:pic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486A8958-B9CF-46B1-B32D-01011AC1FAF8}"/>
              </a:ext>
            </a:extLst>
          </p:cNvPr>
          <p:cNvCxnSpPr/>
          <p:nvPr/>
        </p:nvCxnSpPr>
        <p:spPr>
          <a:xfrm>
            <a:off x="27793" y="4439558"/>
            <a:ext cx="12207951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C7FC47C-29EC-624A-8308-D6D76951951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82779" y="6485345"/>
            <a:ext cx="2743200" cy="365125"/>
          </a:xfrm>
        </p:spPr>
        <p:txBody>
          <a:bodyPr/>
          <a:lstStyle/>
          <a:p>
            <a:r>
              <a:rPr lang="de-CH" dirty="0"/>
              <a:t>May 6 2022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F84174-B579-804C-25CE-0BFABD2DE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22627" y="6479706"/>
            <a:ext cx="2743200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41" name="Title 6">
            <a:extLst>
              <a:ext uri="{FF2B5EF4-FFF2-40B4-BE49-F238E27FC236}">
                <a16:creationId xmlns:a16="http://schemas.microsoft.com/office/drawing/2014/main" id="{E43BD8A4-FF33-2F70-A9F1-2DF765040532}"/>
              </a:ext>
            </a:extLst>
          </p:cNvPr>
          <p:cNvSpPr/>
          <p:nvPr/>
        </p:nvSpPr>
        <p:spPr bwMode="auto">
          <a:xfrm>
            <a:off x="245022" y="415330"/>
            <a:ext cx="11701956" cy="604781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r>
              <a:rPr lang="fr-CH" sz="4000" spc="-300" dirty="0">
                <a:solidFill>
                  <a:schemeClr val="bg1"/>
                </a:solidFill>
                <a:latin typeface="Franklin Gothic Heavy" panose="020B0903020102020204" pitchFamily="34" charset="0"/>
              </a:rPr>
              <a:t>SUMMARIZED </a:t>
            </a:r>
            <a:r>
              <a:rPr lang="fr-CH" sz="4000" spc="-300" dirty="0">
                <a:solidFill>
                  <a:srgbClr val="002060"/>
                </a:solidFill>
                <a:latin typeface="Franklin Gothic Heavy" panose="020B0903020102020204" pitchFamily="34" charset="0"/>
              </a:rPr>
              <a:t>AMBITIONS</a:t>
            </a:r>
            <a:endParaRPr lang="en-GB" sz="4000" spc="-300" dirty="0">
              <a:solidFill>
                <a:srgbClr val="002060"/>
              </a:solidFill>
              <a:latin typeface="Franklin Gothic Heavy" panose="020B0903020102020204" pitchFamily="34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8EE97FE-9BFB-481D-85EB-C49B4F599680}"/>
              </a:ext>
            </a:extLst>
          </p:cNvPr>
          <p:cNvGrpSpPr>
            <a:grpSpLocks noChangeAspect="1"/>
          </p:cNvGrpSpPr>
          <p:nvPr/>
        </p:nvGrpSpPr>
        <p:grpSpPr>
          <a:xfrm>
            <a:off x="9013658" y="945364"/>
            <a:ext cx="3123927" cy="3123927"/>
            <a:chOff x="4164478" y="1473864"/>
            <a:chExt cx="3240000" cy="3240000"/>
          </a:xfrm>
        </p:grpSpPr>
        <p:sp>
          <p:nvSpPr>
            <p:cNvPr id="28" name="Circle: Hollow 27">
              <a:extLst>
                <a:ext uri="{FF2B5EF4-FFF2-40B4-BE49-F238E27FC236}">
                  <a16:creationId xmlns:a16="http://schemas.microsoft.com/office/drawing/2014/main" id="{13D1E274-B141-4EB8-8547-194FB3D2DC60}"/>
                </a:ext>
              </a:extLst>
            </p:cNvPr>
            <p:cNvSpPr/>
            <p:nvPr/>
          </p:nvSpPr>
          <p:spPr>
            <a:xfrm>
              <a:off x="4164478" y="1473864"/>
              <a:ext cx="3240000" cy="3240000"/>
            </a:xfrm>
            <a:prstGeom prst="donut">
              <a:avLst>
                <a:gd name="adj" fmla="val 10573"/>
              </a:avLst>
            </a:prstGeom>
            <a:gradFill>
              <a:gsLst>
                <a:gs pos="0">
                  <a:schemeClr val="accent5">
                    <a:lumMod val="50000"/>
                  </a:schemeClr>
                </a:gs>
                <a:gs pos="79000">
                  <a:srgbClr val="089299">
                    <a:alpha val="80000"/>
                  </a:srgbClr>
                </a:gs>
                <a:gs pos="61000">
                  <a:srgbClr val="0892AC">
                    <a:alpha val="50000"/>
                  </a:srgbClr>
                </a:gs>
                <a:gs pos="45000">
                  <a:schemeClr val="accent5">
                    <a:alpha val="50000"/>
                  </a:schemeClr>
                </a:gs>
                <a:gs pos="30000">
                  <a:schemeClr val="accent5">
                    <a:alpha val="80000"/>
                  </a:schemeClr>
                </a:gs>
                <a:gs pos="100000">
                  <a:srgbClr val="077F7C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9" name="Circle: Hollow 28">
              <a:extLst>
                <a:ext uri="{FF2B5EF4-FFF2-40B4-BE49-F238E27FC236}">
                  <a16:creationId xmlns:a16="http://schemas.microsoft.com/office/drawing/2014/main" id="{76CBA159-45D1-4AAD-8766-015749E373FB}"/>
                </a:ext>
              </a:extLst>
            </p:cNvPr>
            <p:cNvSpPr/>
            <p:nvPr/>
          </p:nvSpPr>
          <p:spPr>
            <a:xfrm>
              <a:off x="4348929" y="1651193"/>
              <a:ext cx="2897071" cy="2897074"/>
            </a:xfrm>
            <a:prstGeom prst="donut">
              <a:avLst>
                <a:gd name="adj" fmla="val 10573"/>
              </a:avLst>
            </a:prstGeom>
            <a:gradFill>
              <a:gsLst>
                <a:gs pos="0">
                  <a:srgbClr val="84B1B4">
                    <a:alpha val="90000"/>
                  </a:srgbClr>
                </a:gs>
                <a:gs pos="76000">
                  <a:srgbClr val="DCEEF1">
                    <a:alpha val="80000"/>
                  </a:srgbClr>
                </a:gs>
                <a:gs pos="53000">
                  <a:schemeClr val="bg1">
                    <a:alpha val="78000"/>
                  </a:schemeClr>
                </a:gs>
                <a:gs pos="66000">
                  <a:srgbClr val="DFEEF2">
                    <a:alpha val="50000"/>
                  </a:srgbClr>
                </a:gs>
                <a:gs pos="38000">
                  <a:srgbClr val="E8EFF5">
                    <a:alpha val="50000"/>
                  </a:srgbClr>
                </a:gs>
                <a:gs pos="25000">
                  <a:srgbClr val="DCEEF1">
                    <a:alpha val="80000"/>
                  </a:srgbClr>
                </a:gs>
                <a:gs pos="100000">
                  <a:srgbClr val="84B1B4">
                    <a:alpha val="90000"/>
                  </a:srgbClr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30" name="Circle: Hollow 29">
              <a:extLst>
                <a:ext uri="{FF2B5EF4-FFF2-40B4-BE49-F238E27FC236}">
                  <a16:creationId xmlns:a16="http://schemas.microsoft.com/office/drawing/2014/main" id="{29BC7E27-28E3-42D3-A36D-CA1FA29DBC1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645464" y="1941863"/>
              <a:ext cx="2304000" cy="2304002"/>
            </a:xfrm>
            <a:prstGeom prst="donut">
              <a:avLst>
                <a:gd name="adj" fmla="val 10573"/>
              </a:avLst>
            </a:prstGeom>
            <a:gradFill>
              <a:gsLst>
                <a:gs pos="0">
                  <a:srgbClr val="84B1B4">
                    <a:alpha val="90000"/>
                  </a:srgbClr>
                </a:gs>
                <a:gs pos="76000">
                  <a:srgbClr val="DCEEF1">
                    <a:alpha val="80000"/>
                  </a:srgbClr>
                </a:gs>
                <a:gs pos="53000">
                  <a:schemeClr val="bg1">
                    <a:alpha val="78000"/>
                  </a:schemeClr>
                </a:gs>
                <a:gs pos="66000">
                  <a:srgbClr val="DFEEF2">
                    <a:alpha val="50000"/>
                  </a:srgbClr>
                </a:gs>
                <a:gs pos="38000">
                  <a:srgbClr val="E8EFF5">
                    <a:alpha val="50000"/>
                  </a:srgbClr>
                </a:gs>
                <a:gs pos="25000">
                  <a:srgbClr val="DCEEF1">
                    <a:alpha val="80000"/>
                  </a:srgbClr>
                </a:gs>
                <a:gs pos="100000">
                  <a:srgbClr val="84B1B4">
                    <a:alpha val="90000"/>
                  </a:srgbClr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31" name="Circle: Hollow 30">
              <a:extLst>
                <a:ext uri="{FF2B5EF4-FFF2-40B4-BE49-F238E27FC236}">
                  <a16:creationId xmlns:a16="http://schemas.microsoft.com/office/drawing/2014/main" id="{7647B154-139C-450D-AA18-86B33266EFC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868951" y="2165351"/>
              <a:ext cx="1857026" cy="1857026"/>
            </a:xfrm>
            <a:prstGeom prst="donut">
              <a:avLst>
                <a:gd name="adj" fmla="val 10573"/>
              </a:avLst>
            </a:prstGeom>
            <a:gradFill>
              <a:gsLst>
                <a:gs pos="0">
                  <a:srgbClr val="84B1B4">
                    <a:alpha val="90000"/>
                  </a:srgbClr>
                </a:gs>
                <a:gs pos="76000">
                  <a:srgbClr val="DCEEF1">
                    <a:alpha val="80000"/>
                  </a:srgbClr>
                </a:gs>
                <a:gs pos="53000">
                  <a:schemeClr val="bg1">
                    <a:alpha val="78000"/>
                  </a:schemeClr>
                </a:gs>
                <a:gs pos="25000">
                  <a:srgbClr val="DCEEF1">
                    <a:alpha val="80000"/>
                  </a:srgbClr>
                </a:gs>
                <a:gs pos="100000">
                  <a:srgbClr val="84B1B4">
                    <a:alpha val="90000"/>
                  </a:srgbClr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pic>
          <p:nvPicPr>
            <p:cNvPr id="9" name="Picture 8" descr="Graphical user interface&#10;&#10;Description automatically generated">
              <a:extLst>
                <a:ext uri="{FF2B5EF4-FFF2-40B4-BE49-F238E27FC236}">
                  <a16:creationId xmlns:a16="http://schemas.microsoft.com/office/drawing/2014/main" id="{F7DFDACE-1DAA-4B05-993E-284CE8FB5AE8}"/>
                </a:ext>
              </a:extLst>
            </p:cNvPr>
            <p:cNvPicPr>
              <a:picLocks noChangeAspect="1"/>
            </p:cNvPicPr>
            <p:nvPr/>
          </p:nvPicPr>
          <p:blipFill>
            <a:blip r:embed="rId23"/>
            <a:stretch>
              <a:fillRect/>
            </a:stretch>
          </p:blipFill>
          <p:spPr>
            <a:xfrm flipH="1">
              <a:off x="4223906" y="2438277"/>
              <a:ext cx="1365838" cy="1966807"/>
            </a:xfrm>
            <a:prstGeom prst="rect">
              <a:avLst/>
            </a:prstGeom>
          </p:spPr>
        </p:pic>
        <p:pic>
          <p:nvPicPr>
            <p:cNvPr id="15" name="Picture 14" descr="Logo, icon&#10;&#10;Description automatically generated">
              <a:extLst>
                <a:ext uri="{FF2B5EF4-FFF2-40B4-BE49-F238E27FC236}">
                  <a16:creationId xmlns:a16="http://schemas.microsoft.com/office/drawing/2014/main" id="{B87FB187-94F9-4D3D-987D-1421C6393CEC}"/>
                </a:ext>
              </a:extLst>
            </p:cNvPr>
            <p:cNvPicPr>
              <a:picLocks noChangeAspect="1"/>
            </p:cNvPicPr>
            <p:nvPr/>
          </p:nvPicPr>
          <p:blipFill>
            <a:blip r:embed="rId24"/>
            <a:stretch>
              <a:fillRect/>
            </a:stretch>
          </p:blipFill>
          <p:spPr>
            <a:xfrm rot="700685">
              <a:off x="5061470" y="2228445"/>
              <a:ext cx="1950223" cy="2412862"/>
            </a:xfrm>
            <a:prstGeom prst="rect">
              <a:avLst/>
            </a:prstGeom>
          </p:spPr>
        </p:pic>
      </p:grp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A796DF32-0A33-4711-BF8C-A127B6D3910F}"/>
              </a:ext>
            </a:extLst>
          </p:cNvPr>
          <p:cNvSpPr/>
          <p:nvPr/>
        </p:nvSpPr>
        <p:spPr>
          <a:xfrm>
            <a:off x="-117123" y="3627122"/>
            <a:ext cx="1848538" cy="540000"/>
          </a:xfrm>
          <a:custGeom>
            <a:avLst/>
            <a:gdLst>
              <a:gd name="connsiteX0" fmla="*/ 0 w 1844483"/>
              <a:gd name="connsiteY0" fmla="*/ 0 h 1106689"/>
              <a:gd name="connsiteX1" fmla="*/ 1844483 w 1844483"/>
              <a:gd name="connsiteY1" fmla="*/ 0 h 1106689"/>
              <a:gd name="connsiteX2" fmla="*/ 1844483 w 1844483"/>
              <a:gd name="connsiteY2" fmla="*/ 1106689 h 1106689"/>
              <a:gd name="connsiteX3" fmla="*/ 0 w 1844483"/>
              <a:gd name="connsiteY3" fmla="*/ 1106689 h 1106689"/>
              <a:gd name="connsiteX4" fmla="*/ 0 w 1844483"/>
              <a:gd name="connsiteY4" fmla="*/ 0 h 11066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44483" h="1106689">
                <a:moveTo>
                  <a:pt x="0" y="0"/>
                </a:moveTo>
                <a:lnTo>
                  <a:pt x="1844483" y="0"/>
                </a:lnTo>
                <a:lnTo>
                  <a:pt x="1844483" y="1106689"/>
                </a:lnTo>
                <a:lnTo>
                  <a:pt x="0" y="1106689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5000"/>
                  <a:lumOff val="95000"/>
                  <a:alpha val="50000"/>
                </a:schemeClr>
              </a:gs>
              <a:gs pos="19477">
                <a:srgbClr val="B382DA"/>
              </a:gs>
              <a:gs pos="8000">
                <a:srgbClr val="D0B6E9">
                  <a:alpha val="50000"/>
                </a:srgbClr>
              </a:gs>
              <a:gs pos="31000">
                <a:srgbClr val="954ECA"/>
              </a:gs>
            </a:gsLst>
            <a:lin ang="0" scaled="1"/>
          </a:gradFill>
          <a:ln>
            <a:solidFill>
              <a:schemeClr val="bg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1910" tIns="41910" rIns="41910" bIns="41910" numCol="1" spcCol="1270" anchor="ctr" anchorCtr="0">
            <a:noAutofit/>
          </a:bodyPr>
          <a:lstStyle/>
          <a:p>
            <a:pPr algn="ctr" defTabSz="488950">
              <a:lnSpc>
                <a:spcPct val="90000"/>
              </a:lnSpc>
              <a:spcAft>
                <a:spcPct val="35000"/>
              </a:spcAft>
            </a:pPr>
            <a:endParaRPr lang="en-GB" sz="1100" dirty="0"/>
          </a:p>
        </p:txBody>
      </p:sp>
      <p:sp>
        <p:nvSpPr>
          <p:cNvPr id="43" name="Arrow: Pentagon 42">
            <a:extLst>
              <a:ext uri="{FF2B5EF4-FFF2-40B4-BE49-F238E27FC236}">
                <a16:creationId xmlns:a16="http://schemas.microsoft.com/office/drawing/2014/main" id="{DA79589F-059A-4B98-822B-861F74826DF8}"/>
              </a:ext>
            </a:extLst>
          </p:cNvPr>
          <p:cNvSpPr/>
          <p:nvPr/>
        </p:nvSpPr>
        <p:spPr>
          <a:xfrm>
            <a:off x="10593562" y="3627122"/>
            <a:ext cx="1598437" cy="540000"/>
          </a:xfrm>
          <a:prstGeom prst="homePlate">
            <a:avLst>
              <a:gd name="adj" fmla="val 28833"/>
            </a:avLst>
          </a:prstGeom>
          <a:gradFill flip="none" rotWithShape="1">
            <a:gsLst>
              <a:gs pos="100000">
                <a:schemeClr val="accent1">
                  <a:lumMod val="5000"/>
                  <a:lumOff val="95000"/>
                  <a:alpha val="50000"/>
                </a:schemeClr>
              </a:gs>
              <a:gs pos="72560">
                <a:srgbClr val="53B2BD">
                  <a:alpha val="70000"/>
                </a:srgbClr>
              </a:gs>
              <a:gs pos="52000">
                <a:srgbClr val="0892A0">
                  <a:alpha val="80000"/>
                </a:srgbClr>
              </a:gs>
            </a:gsLst>
            <a:lin ang="0" scaled="1"/>
            <a:tileRect/>
          </a:gradFill>
          <a:ln>
            <a:gradFill flip="none" rotWithShape="1"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100000">
                  <a:srgbClr val="006892">
                    <a:alpha val="50000"/>
                  </a:srgbClr>
                </a:gs>
              </a:gsLst>
              <a:lin ang="0" scaled="1"/>
              <a:tileRect/>
            </a:gra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1910" tIns="41910" rIns="41910" bIns="41910" numCol="1" spcCol="1270" anchor="ctr" anchorCtr="0">
            <a:noAutofit/>
          </a:bodyPr>
          <a:lstStyle/>
          <a:p>
            <a:pPr marL="0" lvl="0" indent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GB" sz="1100" kern="1200" dirty="0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FB5DE8B3-145B-4CC0-B6F2-BE794C077AF9}"/>
              </a:ext>
            </a:extLst>
          </p:cNvPr>
          <p:cNvSpPr/>
          <p:nvPr/>
        </p:nvSpPr>
        <p:spPr>
          <a:xfrm>
            <a:off x="1636349" y="3627122"/>
            <a:ext cx="2298039" cy="540000"/>
          </a:xfrm>
          <a:custGeom>
            <a:avLst/>
            <a:gdLst>
              <a:gd name="connsiteX0" fmla="*/ 0 w 1844483"/>
              <a:gd name="connsiteY0" fmla="*/ 0 h 1106689"/>
              <a:gd name="connsiteX1" fmla="*/ 1844483 w 1844483"/>
              <a:gd name="connsiteY1" fmla="*/ 0 h 1106689"/>
              <a:gd name="connsiteX2" fmla="*/ 1844483 w 1844483"/>
              <a:gd name="connsiteY2" fmla="*/ 1106689 h 1106689"/>
              <a:gd name="connsiteX3" fmla="*/ 0 w 1844483"/>
              <a:gd name="connsiteY3" fmla="*/ 1106689 h 1106689"/>
              <a:gd name="connsiteX4" fmla="*/ 0 w 1844483"/>
              <a:gd name="connsiteY4" fmla="*/ 0 h 11066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44483" h="1106689">
                <a:moveTo>
                  <a:pt x="0" y="0"/>
                </a:moveTo>
                <a:lnTo>
                  <a:pt x="1844483" y="0"/>
                </a:lnTo>
                <a:lnTo>
                  <a:pt x="1844483" y="1106689"/>
                </a:lnTo>
                <a:lnTo>
                  <a:pt x="0" y="1106689"/>
                </a:lnTo>
                <a:lnTo>
                  <a:pt x="0" y="0"/>
                </a:lnTo>
                <a:close/>
              </a:path>
            </a:pathLst>
          </a:custGeom>
          <a:solidFill>
            <a:srgbClr val="6D728E"/>
          </a:solidFill>
          <a:ln>
            <a:solidFill>
              <a:schemeClr val="bg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1910" tIns="41910" rIns="41910" bIns="41910" numCol="1" spcCol="1270" anchor="ctr" anchorCtr="0">
            <a:noAutofit/>
          </a:bodyPr>
          <a:lstStyle/>
          <a:p>
            <a:pPr algn="ctr" defTabSz="488950">
              <a:lnSpc>
                <a:spcPct val="90000"/>
              </a:lnSpc>
              <a:spcAft>
                <a:spcPct val="35000"/>
              </a:spcAft>
            </a:pPr>
            <a:endParaRPr lang="en-GB" sz="1100" dirty="0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71E6EC0A-0ADD-4487-8CF0-F45AB4BA68CF}"/>
              </a:ext>
            </a:extLst>
          </p:cNvPr>
          <p:cNvSpPr/>
          <p:nvPr/>
        </p:nvSpPr>
        <p:spPr>
          <a:xfrm>
            <a:off x="3875652" y="3627122"/>
            <a:ext cx="2256117" cy="540000"/>
          </a:xfrm>
          <a:custGeom>
            <a:avLst/>
            <a:gdLst>
              <a:gd name="connsiteX0" fmla="*/ 0 w 1844483"/>
              <a:gd name="connsiteY0" fmla="*/ 0 h 1106689"/>
              <a:gd name="connsiteX1" fmla="*/ 1844483 w 1844483"/>
              <a:gd name="connsiteY1" fmla="*/ 0 h 1106689"/>
              <a:gd name="connsiteX2" fmla="*/ 1844483 w 1844483"/>
              <a:gd name="connsiteY2" fmla="*/ 1106689 h 1106689"/>
              <a:gd name="connsiteX3" fmla="*/ 0 w 1844483"/>
              <a:gd name="connsiteY3" fmla="*/ 1106689 h 1106689"/>
              <a:gd name="connsiteX4" fmla="*/ 0 w 1844483"/>
              <a:gd name="connsiteY4" fmla="*/ 0 h 11066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44483" h="1106689">
                <a:moveTo>
                  <a:pt x="0" y="0"/>
                </a:moveTo>
                <a:lnTo>
                  <a:pt x="1844483" y="0"/>
                </a:lnTo>
                <a:lnTo>
                  <a:pt x="1844483" y="1106689"/>
                </a:lnTo>
                <a:lnTo>
                  <a:pt x="0" y="1106689"/>
                </a:lnTo>
                <a:lnTo>
                  <a:pt x="0" y="0"/>
                </a:lnTo>
                <a:close/>
              </a:path>
            </a:pathLst>
          </a:custGeom>
          <a:solidFill>
            <a:srgbClr val="007FBE"/>
          </a:solidFill>
          <a:ln>
            <a:solidFill>
              <a:schemeClr val="bg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1910" tIns="41910" rIns="41910" bIns="41910" numCol="1" spcCol="1270" anchor="ctr" anchorCtr="0">
            <a:noAutofit/>
          </a:bodyPr>
          <a:lstStyle/>
          <a:p>
            <a:pPr lvl="0" algn="ctr" defTabSz="488950">
              <a:lnSpc>
                <a:spcPct val="90000"/>
              </a:lnSpc>
              <a:spcAft>
                <a:spcPct val="35000"/>
              </a:spcAft>
            </a:pPr>
            <a:endParaRPr lang="en-GB" sz="1100" b="1" dirty="0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A6B12CC8-ACE1-4AEF-904D-64C84C845FAD}"/>
              </a:ext>
            </a:extLst>
          </p:cNvPr>
          <p:cNvSpPr/>
          <p:nvPr/>
        </p:nvSpPr>
        <p:spPr>
          <a:xfrm>
            <a:off x="6114955" y="3627122"/>
            <a:ext cx="2247199" cy="540000"/>
          </a:xfrm>
          <a:custGeom>
            <a:avLst/>
            <a:gdLst>
              <a:gd name="connsiteX0" fmla="*/ 0 w 1844483"/>
              <a:gd name="connsiteY0" fmla="*/ 0 h 1106689"/>
              <a:gd name="connsiteX1" fmla="*/ 1844483 w 1844483"/>
              <a:gd name="connsiteY1" fmla="*/ 0 h 1106689"/>
              <a:gd name="connsiteX2" fmla="*/ 1844483 w 1844483"/>
              <a:gd name="connsiteY2" fmla="*/ 1106689 h 1106689"/>
              <a:gd name="connsiteX3" fmla="*/ 0 w 1844483"/>
              <a:gd name="connsiteY3" fmla="*/ 1106689 h 1106689"/>
              <a:gd name="connsiteX4" fmla="*/ 0 w 1844483"/>
              <a:gd name="connsiteY4" fmla="*/ 0 h 11066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44483" h="1106689">
                <a:moveTo>
                  <a:pt x="0" y="0"/>
                </a:moveTo>
                <a:lnTo>
                  <a:pt x="1844483" y="0"/>
                </a:lnTo>
                <a:lnTo>
                  <a:pt x="1844483" y="1106689"/>
                </a:lnTo>
                <a:lnTo>
                  <a:pt x="0" y="1106689"/>
                </a:lnTo>
                <a:lnTo>
                  <a:pt x="0" y="0"/>
                </a:lnTo>
                <a:close/>
              </a:path>
            </a:pathLst>
          </a:custGeom>
          <a:solidFill>
            <a:srgbClr val="00BFFF"/>
          </a:solidFill>
          <a:ln>
            <a:solidFill>
              <a:schemeClr val="bg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1910" tIns="41910" rIns="41910" bIns="41910" numCol="1" spcCol="1270" anchor="ctr" anchorCtr="0">
            <a:noAutofit/>
          </a:bodyPr>
          <a:lstStyle/>
          <a:p>
            <a:pPr lvl="0" algn="ctr" defTabSz="488950">
              <a:lnSpc>
                <a:spcPct val="90000"/>
              </a:lnSpc>
              <a:spcAft>
                <a:spcPct val="35000"/>
              </a:spcAft>
            </a:pPr>
            <a:endParaRPr lang="en-GB" sz="1100" dirty="0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29CB250F-24D9-4F48-AB98-0EAC477FF2C3}"/>
              </a:ext>
            </a:extLst>
          </p:cNvPr>
          <p:cNvSpPr/>
          <p:nvPr/>
        </p:nvSpPr>
        <p:spPr>
          <a:xfrm>
            <a:off x="8354258" y="3627122"/>
            <a:ext cx="2239304" cy="540000"/>
          </a:xfrm>
          <a:custGeom>
            <a:avLst/>
            <a:gdLst>
              <a:gd name="connsiteX0" fmla="*/ 0 w 1844483"/>
              <a:gd name="connsiteY0" fmla="*/ 0 h 1106689"/>
              <a:gd name="connsiteX1" fmla="*/ 1844483 w 1844483"/>
              <a:gd name="connsiteY1" fmla="*/ 0 h 1106689"/>
              <a:gd name="connsiteX2" fmla="*/ 1844483 w 1844483"/>
              <a:gd name="connsiteY2" fmla="*/ 1106689 h 1106689"/>
              <a:gd name="connsiteX3" fmla="*/ 0 w 1844483"/>
              <a:gd name="connsiteY3" fmla="*/ 1106689 h 1106689"/>
              <a:gd name="connsiteX4" fmla="*/ 0 w 1844483"/>
              <a:gd name="connsiteY4" fmla="*/ 0 h 11066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44483" h="1106689">
                <a:moveTo>
                  <a:pt x="0" y="0"/>
                </a:moveTo>
                <a:lnTo>
                  <a:pt x="1844483" y="0"/>
                </a:lnTo>
                <a:lnTo>
                  <a:pt x="1844483" y="1106689"/>
                </a:lnTo>
                <a:lnTo>
                  <a:pt x="0" y="1106689"/>
                </a:lnTo>
                <a:lnTo>
                  <a:pt x="0" y="0"/>
                </a:lnTo>
                <a:close/>
              </a:path>
            </a:pathLst>
          </a:custGeom>
          <a:solidFill>
            <a:srgbClr val="00B9B4">
              <a:alpha val="74000"/>
            </a:srgbClr>
          </a:solidFill>
          <a:ln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006892">
                    <a:alpha val="50000"/>
                  </a:srgbClr>
                </a:gs>
              </a:gsLst>
              <a:lin ang="0" scaled="1"/>
              <a:tileRect/>
            </a:gra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52000" tIns="41910" rIns="41910" bIns="41910" numCol="1" spcCol="1270" anchor="ctr" anchorCtr="0">
            <a:noAutofit/>
          </a:bodyPr>
          <a:lstStyle/>
          <a:p>
            <a:pPr marL="0" lvl="0" indent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GB" sz="1100" kern="1200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A30A823A-7A8E-4495-9A74-65A2AEE8EB58}"/>
              </a:ext>
            </a:extLst>
          </p:cNvPr>
          <p:cNvSpPr txBox="1"/>
          <p:nvPr/>
        </p:nvSpPr>
        <p:spPr>
          <a:xfrm>
            <a:off x="1169746" y="1631154"/>
            <a:ext cx="466146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600" dirty="0">
                <a:solidFill>
                  <a:srgbClr val="006892"/>
                </a:solidFill>
                <a:latin typeface="+mj-lt"/>
              </a:rPr>
              <a:t>Reduce direct emissions by 28%</a:t>
            </a:r>
          </a:p>
          <a:p>
            <a:pPr algn="r"/>
            <a:r>
              <a:rPr lang="en-GB" sz="1600" dirty="0">
                <a:solidFill>
                  <a:srgbClr val="006892"/>
                </a:solidFill>
                <a:latin typeface="+mj-lt"/>
              </a:rPr>
              <a:t>ENERGY: limiting rises in electricity consumption to 5%</a:t>
            </a:r>
          </a:p>
          <a:p>
            <a:pPr algn="r"/>
            <a:r>
              <a:rPr lang="en-GB" sz="1600" dirty="0">
                <a:solidFill>
                  <a:srgbClr val="006892"/>
                </a:solidFill>
                <a:latin typeface="+mj-lt"/>
              </a:rPr>
              <a:t>WATER: increase in water consumption below 5% 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10F2F35B-BACE-437E-B9E7-30E7D36FE947}"/>
              </a:ext>
            </a:extLst>
          </p:cNvPr>
          <p:cNvSpPr txBox="1"/>
          <p:nvPr/>
        </p:nvSpPr>
        <p:spPr>
          <a:xfrm>
            <a:off x="923798" y="5748402"/>
            <a:ext cx="24453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>
                <a:latin typeface="+mj-lt"/>
              </a:rPr>
              <a:t>Reduce car fleet</a:t>
            </a:r>
          </a:p>
          <a:p>
            <a:pPr algn="r"/>
            <a:r>
              <a:rPr lang="en-GB" sz="1200" dirty="0">
                <a:solidFill>
                  <a:srgbClr val="006892"/>
                </a:solidFill>
                <a:latin typeface="+mj-lt"/>
              </a:rPr>
              <a:t>Potential reduction ~ 500 tCO2e/y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F4EBCC89-176F-4C41-8D4C-90AE08B9FCB7}"/>
              </a:ext>
            </a:extLst>
          </p:cNvPr>
          <p:cNvSpPr txBox="1"/>
          <p:nvPr/>
        </p:nvSpPr>
        <p:spPr>
          <a:xfrm>
            <a:off x="10552" y="4493291"/>
            <a:ext cx="13462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>
                <a:latin typeface="+mj-lt"/>
              </a:rPr>
              <a:t>Reduce professional travel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C84E033F-2C63-4E02-8C12-A7C857CCBFAE}"/>
              </a:ext>
            </a:extLst>
          </p:cNvPr>
          <p:cNvSpPr txBox="1"/>
          <p:nvPr/>
        </p:nvSpPr>
        <p:spPr>
          <a:xfrm>
            <a:off x="4292987" y="5748402"/>
            <a:ext cx="36601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>
                <a:latin typeface="+mj-lt"/>
              </a:rPr>
              <a:t>Sustainable heating plants</a:t>
            </a:r>
          </a:p>
          <a:p>
            <a:pPr algn="r"/>
            <a:r>
              <a:rPr lang="en-GB" sz="1200" dirty="0">
                <a:solidFill>
                  <a:srgbClr val="006892"/>
                </a:solidFill>
                <a:latin typeface="+mj-lt"/>
              </a:rPr>
              <a:t>Heat recovery from data centre in Prévessin and cooling towers at LHC PA1</a:t>
            </a:r>
          </a:p>
          <a:p>
            <a:pPr algn="r"/>
            <a:r>
              <a:rPr lang="en-GB" sz="1200" dirty="0">
                <a:solidFill>
                  <a:srgbClr val="006892"/>
                </a:solidFill>
                <a:latin typeface="+mj-lt"/>
              </a:rPr>
              <a:t>Potential reduction ~1’900 tCO</a:t>
            </a:r>
            <a:r>
              <a:rPr lang="en-GB" sz="1200" baseline="-25000" dirty="0">
                <a:solidFill>
                  <a:srgbClr val="006892"/>
                </a:solidFill>
                <a:latin typeface="+mj-lt"/>
              </a:rPr>
              <a:t>2</a:t>
            </a:r>
            <a:r>
              <a:rPr lang="en-GB" sz="1200" dirty="0">
                <a:solidFill>
                  <a:srgbClr val="006892"/>
                </a:solidFill>
                <a:latin typeface="+mj-lt"/>
              </a:rPr>
              <a:t>e/y and ~6’000tCO</a:t>
            </a:r>
            <a:r>
              <a:rPr lang="en-GB" sz="1200" baseline="-25000" dirty="0">
                <a:solidFill>
                  <a:srgbClr val="006892"/>
                </a:solidFill>
                <a:latin typeface="+mj-lt"/>
              </a:rPr>
              <a:t>2</a:t>
            </a:r>
            <a:r>
              <a:rPr lang="en-GB" sz="1200" dirty="0">
                <a:solidFill>
                  <a:srgbClr val="006892"/>
                </a:solidFill>
                <a:latin typeface="+mj-lt"/>
              </a:rPr>
              <a:t>e/y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996CF6AA-59B8-41B7-B870-A70FCD17F5AA}"/>
              </a:ext>
            </a:extLst>
          </p:cNvPr>
          <p:cNvSpPr txBox="1"/>
          <p:nvPr/>
        </p:nvSpPr>
        <p:spPr>
          <a:xfrm>
            <a:off x="8983090" y="5180092"/>
            <a:ext cx="24315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+mj-lt"/>
              </a:rPr>
              <a:t>CO2-based detector cooling</a:t>
            </a:r>
          </a:p>
          <a:p>
            <a:r>
              <a:rPr lang="en-GB" sz="1200" dirty="0">
                <a:solidFill>
                  <a:srgbClr val="006892"/>
                </a:solidFill>
                <a:latin typeface="+mj-lt"/>
              </a:rPr>
              <a:t>Potential reduction ~40’000 tCO</a:t>
            </a:r>
            <a:r>
              <a:rPr lang="en-GB" sz="1200" baseline="-25000" dirty="0">
                <a:solidFill>
                  <a:srgbClr val="006892"/>
                </a:solidFill>
                <a:latin typeface="+mj-lt"/>
              </a:rPr>
              <a:t>2</a:t>
            </a:r>
            <a:r>
              <a:rPr lang="en-GB" sz="1200" dirty="0">
                <a:solidFill>
                  <a:srgbClr val="006892"/>
                </a:solidFill>
                <a:latin typeface="+mj-lt"/>
              </a:rPr>
              <a:t>e/y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3F691FF9-1127-462E-BD44-AFFD723C1FA4}"/>
              </a:ext>
            </a:extLst>
          </p:cNvPr>
          <p:cNvSpPr txBox="1"/>
          <p:nvPr/>
        </p:nvSpPr>
        <p:spPr>
          <a:xfrm>
            <a:off x="3740657" y="4696105"/>
            <a:ext cx="19093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latin typeface="+mj-lt"/>
              </a:rPr>
              <a:t>Control water effluents (FR)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387F5C14-227B-4A2C-98B3-4A8EDFDB10B3}"/>
              </a:ext>
            </a:extLst>
          </p:cNvPr>
          <p:cNvSpPr txBox="1"/>
          <p:nvPr/>
        </p:nvSpPr>
        <p:spPr>
          <a:xfrm>
            <a:off x="5922634" y="1631154"/>
            <a:ext cx="27432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>
                <a:solidFill>
                  <a:srgbClr val="002060"/>
                </a:solidFill>
                <a:latin typeface="+mj-lt"/>
              </a:rPr>
              <a:t>Control water effluents (CH)</a:t>
            </a:r>
          </a:p>
          <a:p>
            <a:pPr algn="r"/>
            <a:r>
              <a:rPr lang="en-GB" sz="1200" dirty="0">
                <a:solidFill>
                  <a:srgbClr val="002060"/>
                </a:solidFill>
                <a:latin typeface="+mj-lt"/>
              </a:rPr>
              <a:t>Closed/loop and recycling of cooling water from Cooling towers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731D95C9-DAE3-4448-8E53-B598B4617ACB}"/>
              </a:ext>
            </a:extLst>
          </p:cNvPr>
          <p:cNvSpPr txBox="1"/>
          <p:nvPr/>
        </p:nvSpPr>
        <p:spPr>
          <a:xfrm>
            <a:off x="-32878" y="5170435"/>
            <a:ext cx="2346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>
                <a:latin typeface="+mj-lt"/>
              </a:rPr>
              <a:t>100% Inventory of CERN areas of biological interests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A632081A-2926-4C45-80EE-A63F057EC66C}"/>
              </a:ext>
            </a:extLst>
          </p:cNvPr>
          <p:cNvSpPr txBox="1"/>
          <p:nvPr/>
        </p:nvSpPr>
        <p:spPr>
          <a:xfrm>
            <a:off x="5127859" y="5107709"/>
            <a:ext cx="21091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200" dirty="0">
                <a:latin typeface="+mj-lt"/>
              </a:rPr>
              <a:t>40’000 m</a:t>
            </a:r>
            <a:r>
              <a:rPr lang="en-GB" sz="1200" baseline="30000" dirty="0">
                <a:latin typeface="+mj-lt"/>
              </a:rPr>
              <a:t>2 </a:t>
            </a:r>
            <a:r>
              <a:rPr lang="en-GB" sz="1200" dirty="0">
                <a:latin typeface="+mj-lt"/>
              </a:rPr>
              <a:t>new Green Space</a:t>
            </a:r>
          </a:p>
          <a:p>
            <a:pPr algn="r"/>
            <a:r>
              <a:rPr lang="en-GB" sz="1200" dirty="0">
                <a:latin typeface="+mj-lt"/>
              </a:rPr>
              <a:t>40’000 m</a:t>
            </a:r>
            <a:r>
              <a:rPr lang="en-GB" sz="1200" baseline="30000" dirty="0">
                <a:latin typeface="+mj-lt"/>
              </a:rPr>
              <a:t>2</a:t>
            </a:r>
            <a:r>
              <a:rPr lang="en-GB" sz="1200" dirty="0">
                <a:latin typeface="+mj-lt"/>
              </a:rPr>
              <a:t> Renovated buildings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0971BC68-A638-405A-8F3E-1BCB4FED25E1}"/>
              </a:ext>
            </a:extLst>
          </p:cNvPr>
          <p:cNvSpPr txBox="1"/>
          <p:nvPr/>
        </p:nvSpPr>
        <p:spPr>
          <a:xfrm>
            <a:off x="8983090" y="5669945"/>
            <a:ext cx="227124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en-GB" sz="1200" dirty="0">
                <a:latin typeface="+mj-lt"/>
              </a:rPr>
              <a:t>Particle detection (gases)</a:t>
            </a: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en-GB" sz="1200" dirty="0">
                <a:solidFill>
                  <a:srgbClr val="006892"/>
                </a:solidFill>
                <a:latin typeface="+mj-lt"/>
              </a:rPr>
              <a:t>Reduction target ~13’000 tCO</a:t>
            </a:r>
            <a:r>
              <a:rPr lang="en-GB" sz="1200" baseline="-25000" dirty="0">
                <a:solidFill>
                  <a:srgbClr val="006892"/>
                </a:solidFill>
                <a:latin typeface="+mj-lt"/>
              </a:rPr>
              <a:t>2</a:t>
            </a:r>
            <a:r>
              <a:rPr lang="en-GB" sz="1200" dirty="0">
                <a:solidFill>
                  <a:srgbClr val="006892"/>
                </a:solidFill>
                <a:latin typeface="+mj-lt"/>
              </a:rPr>
              <a:t>e/y</a:t>
            </a:r>
            <a:endParaRPr lang="en-GB" sz="1200" dirty="0">
              <a:solidFill>
                <a:srgbClr val="006892"/>
              </a:solidFill>
              <a:highlight>
                <a:srgbClr val="FF0000"/>
              </a:highlight>
              <a:latin typeface="+mj-lt"/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EAE5AAEC-9BBA-424C-88CC-935DF07987C7}"/>
              </a:ext>
            </a:extLst>
          </p:cNvPr>
          <p:cNvCxnSpPr>
            <a:cxnSpLocks/>
          </p:cNvCxnSpPr>
          <p:nvPr/>
        </p:nvCxnSpPr>
        <p:spPr>
          <a:xfrm>
            <a:off x="8610600" y="1710482"/>
            <a:ext cx="0" cy="2186640"/>
          </a:xfrm>
          <a:prstGeom prst="line">
            <a:avLst/>
          </a:prstGeom>
          <a:ln w="19050"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29000">
                  <a:srgbClr val="0A4493"/>
                </a:gs>
              </a:gsLst>
              <a:lin ang="5400000" scaled="1"/>
            </a:gra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DB0DD838-8ECC-4F74-901B-E7257A0000B7}"/>
              </a:ext>
            </a:extLst>
          </p:cNvPr>
          <p:cNvCxnSpPr>
            <a:cxnSpLocks/>
          </p:cNvCxnSpPr>
          <p:nvPr/>
        </p:nvCxnSpPr>
        <p:spPr>
          <a:xfrm>
            <a:off x="5806839" y="1710482"/>
            <a:ext cx="0" cy="2186640"/>
          </a:xfrm>
          <a:prstGeom prst="line">
            <a:avLst/>
          </a:prstGeom>
          <a:ln w="19050"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29000">
                  <a:srgbClr val="0A4493"/>
                </a:gs>
              </a:gsLst>
              <a:lin ang="5400000" scaled="1"/>
            </a:gra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2E0A6EC1-E9D2-4B58-B35D-BB5187DECA22}"/>
              </a:ext>
            </a:extLst>
          </p:cNvPr>
          <p:cNvCxnSpPr>
            <a:cxnSpLocks/>
          </p:cNvCxnSpPr>
          <p:nvPr/>
        </p:nvCxnSpPr>
        <p:spPr>
          <a:xfrm flipV="1">
            <a:off x="7894955" y="3893611"/>
            <a:ext cx="0" cy="2186640"/>
          </a:xfrm>
          <a:prstGeom prst="line">
            <a:avLst/>
          </a:prstGeom>
          <a:ln w="19050"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29000">
                  <a:srgbClr val="0A4493"/>
                </a:gs>
              </a:gsLst>
              <a:lin ang="5400000" scaled="1"/>
            </a:gra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CDE3E2B3-6DE5-4EAC-8184-7E7B27AC5A42}"/>
              </a:ext>
            </a:extLst>
          </p:cNvPr>
          <p:cNvCxnSpPr>
            <a:cxnSpLocks/>
          </p:cNvCxnSpPr>
          <p:nvPr/>
        </p:nvCxnSpPr>
        <p:spPr>
          <a:xfrm flipV="1">
            <a:off x="7196389" y="3884861"/>
            <a:ext cx="0" cy="1589224"/>
          </a:xfrm>
          <a:prstGeom prst="line">
            <a:avLst/>
          </a:prstGeom>
          <a:ln w="19050"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29000">
                  <a:srgbClr val="0A4493"/>
                </a:gs>
              </a:gsLst>
              <a:lin ang="5400000" scaled="1"/>
            </a:gra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55E2A849-0DF9-407A-9955-3A5A08E34B15}"/>
              </a:ext>
            </a:extLst>
          </p:cNvPr>
          <p:cNvCxnSpPr>
            <a:cxnSpLocks/>
          </p:cNvCxnSpPr>
          <p:nvPr/>
        </p:nvCxnSpPr>
        <p:spPr>
          <a:xfrm flipV="1">
            <a:off x="5560239" y="3897122"/>
            <a:ext cx="0" cy="1075982"/>
          </a:xfrm>
          <a:prstGeom prst="line">
            <a:avLst/>
          </a:prstGeom>
          <a:ln w="19050"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29000">
                  <a:srgbClr val="0A4493"/>
                </a:gs>
              </a:gsLst>
              <a:lin ang="5400000" scaled="1"/>
            </a:gra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29E4CDBC-8B9D-4466-8062-7DF3928ABD7E}"/>
              </a:ext>
            </a:extLst>
          </p:cNvPr>
          <p:cNvCxnSpPr>
            <a:cxnSpLocks/>
          </p:cNvCxnSpPr>
          <p:nvPr/>
        </p:nvCxnSpPr>
        <p:spPr>
          <a:xfrm flipV="1">
            <a:off x="3324744" y="3988100"/>
            <a:ext cx="0" cy="2186640"/>
          </a:xfrm>
          <a:prstGeom prst="line">
            <a:avLst/>
          </a:prstGeom>
          <a:ln w="19050"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29000">
                  <a:srgbClr val="0A4493"/>
                </a:gs>
              </a:gsLst>
              <a:lin ang="5400000" scaled="1"/>
            </a:gra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55C6367A-8562-45D7-BABF-4D7F7A1D63FC}"/>
              </a:ext>
            </a:extLst>
          </p:cNvPr>
          <p:cNvCxnSpPr>
            <a:cxnSpLocks/>
          </p:cNvCxnSpPr>
          <p:nvPr/>
        </p:nvCxnSpPr>
        <p:spPr>
          <a:xfrm flipV="1">
            <a:off x="2284779" y="3979350"/>
            <a:ext cx="0" cy="1589224"/>
          </a:xfrm>
          <a:prstGeom prst="line">
            <a:avLst/>
          </a:prstGeom>
          <a:ln w="19050"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29000">
                  <a:srgbClr val="0A4493"/>
                </a:gs>
              </a:gsLst>
              <a:lin ang="5400000" scaled="1"/>
            </a:gra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DC55ED77-0C60-4B84-8BF0-F7DD917E740B}"/>
              </a:ext>
            </a:extLst>
          </p:cNvPr>
          <p:cNvCxnSpPr>
            <a:cxnSpLocks/>
          </p:cNvCxnSpPr>
          <p:nvPr/>
        </p:nvCxnSpPr>
        <p:spPr>
          <a:xfrm flipV="1">
            <a:off x="1305739" y="3887415"/>
            <a:ext cx="0" cy="1075982"/>
          </a:xfrm>
          <a:prstGeom prst="line">
            <a:avLst/>
          </a:prstGeom>
          <a:ln w="19050"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29000">
                  <a:srgbClr val="0A4493"/>
                </a:gs>
              </a:gsLst>
              <a:lin ang="5400000" scaled="1"/>
            </a:gra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72236C06-3D0C-445B-931E-38563E7931FD}"/>
              </a:ext>
            </a:extLst>
          </p:cNvPr>
          <p:cNvCxnSpPr>
            <a:cxnSpLocks/>
          </p:cNvCxnSpPr>
          <p:nvPr/>
        </p:nvCxnSpPr>
        <p:spPr>
          <a:xfrm flipV="1">
            <a:off x="9025691" y="3856235"/>
            <a:ext cx="0" cy="2186640"/>
          </a:xfrm>
          <a:prstGeom prst="line">
            <a:avLst/>
          </a:prstGeom>
          <a:ln w="19050"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29000">
                  <a:srgbClr val="0A4493"/>
                </a:gs>
              </a:gsLst>
              <a:lin ang="5400000" scaled="1"/>
            </a:gra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Oval 47">
            <a:extLst>
              <a:ext uri="{FF2B5EF4-FFF2-40B4-BE49-F238E27FC236}">
                <a16:creationId xmlns:a16="http://schemas.microsoft.com/office/drawing/2014/main" id="{B3564BE3-36DE-4E8F-991F-A7B61AE16040}"/>
              </a:ext>
            </a:extLst>
          </p:cNvPr>
          <p:cNvSpPr>
            <a:spLocks noChangeAspect="1"/>
          </p:cNvSpPr>
          <p:nvPr/>
        </p:nvSpPr>
        <p:spPr>
          <a:xfrm>
            <a:off x="3591816" y="3520351"/>
            <a:ext cx="720000" cy="720000"/>
          </a:xfrm>
          <a:prstGeom prst="ellipse">
            <a:avLst/>
          </a:prstGeom>
          <a:solidFill>
            <a:srgbClr val="09408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1910" tIns="41910" rIns="41910" bIns="41910" numCol="1" spcCol="1270" anchor="ctr" anchorCtr="0">
            <a:noAutofit/>
          </a:bodyPr>
          <a:lstStyle/>
          <a:p>
            <a:pPr lvl="0" algn="ctr" defTabSz="488950">
              <a:lnSpc>
                <a:spcPct val="90000"/>
              </a:lnSpc>
              <a:spcAft>
                <a:spcPct val="35000"/>
              </a:spcAft>
            </a:pPr>
            <a:r>
              <a:rPr lang="en-US" sz="1300" b="1" dirty="0"/>
              <a:t>2024</a:t>
            </a:r>
            <a:endParaRPr lang="en-GB" sz="1300" dirty="0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030E2A0E-71AF-4549-8D66-24899557A47E}"/>
              </a:ext>
            </a:extLst>
          </p:cNvPr>
          <p:cNvSpPr>
            <a:spLocks noChangeAspect="1"/>
          </p:cNvSpPr>
          <p:nvPr/>
        </p:nvSpPr>
        <p:spPr>
          <a:xfrm>
            <a:off x="5805732" y="3520351"/>
            <a:ext cx="720000" cy="720000"/>
          </a:xfrm>
          <a:prstGeom prst="ellipse">
            <a:avLst/>
          </a:prstGeom>
          <a:solidFill>
            <a:srgbClr val="0087C4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1910" tIns="41910" rIns="41910" bIns="41910" numCol="1" spcCol="1270" anchor="ctr" anchorCtr="0">
            <a:noAutofit/>
          </a:bodyPr>
          <a:lstStyle/>
          <a:p>
            <a:pPr lvl="0" algn="ctr" defTabSz="488950">
              <a:lnSpc>
                <a:spcPct val="90000"/>
              </a:lnSpc>
              <a:spcAft>
                <a:spcPct val="35000"/>
              </a:spcAft>
            </a:pPr>
            <a:r>
              <a:rPr lang="en-US" sz="1300" b="1" dirty="0"/>
              <a:t>2026</a:t>
            </a:r>
            <a:endParaRPr lang="en-GB" sz="1300" dirty="0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55F38360-0202-4ADE-9DA1-96E62B0CEB6B}"/>
              </a:ext>
            </a:extLst>
          </p:cNvPr>
          <p:cNvSpPr>
            <a:spLocks noChangeAspect="1"/>
          </p:cNvSpPr>
          <p:nvPr/>
        </p:nvSpPr>
        <p:spPr>
          <a:xfrm>
            <a:off x="8019648" y="3520351"/>
            <a:ext cx="720000" cy="720000"/>
          </a:xfrm>
          <a:prstGeom prst="ellipse">
            <a:avLst/>
          </a:prstGeom>
          <a:solidFill>
            <a:srgbClr val="2BA1A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1910" tIns="41910" rIns="41910" bIns="41910" numCol="1" spcCol="1270" anchor="ctr" anchorCtr="0">
            <a:noAutofit/>
          </a:bodyPr>
          <a:lstStyle/>
          <a:p>
            <a:pPr lvl="0" algn="ctr" defTabSz="488950">
              <a:lnSpc>
                <a:spcPct val="90000"/>
              </a:lnSpc>
              <a:spcAft>
                <a:spcPct val="35000"/>
              </a:spcAft>
            </a:pPr>
            <a:r>
              <a:rPr lang="en-US" sz="1300" b="1" dirty="0"/>
              <a:t>2028</a:t>
            </a:r>
            <a:endParaRPr lang="en-GB" sz="1300" dirty="0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CE96000F-BEA5-477B-8ADE-86D52E721BD4}"/>
              </a:ext>
            </a:extLst>
          </p:cNvPr>
          <p:cNvSpPr>
            <a:spLocks noChangeAspect="1"/>
          </p:cNvSpPr>
          <p:nvPr/>
        </p:nvSpPr>
        <p:spPr>
          <a:xfrm>
            <a:off x="10233562" y="3520351"/>
            <a:ext cx="720000" cy="720000"/>
          </a:xfrm>
          <a:prstGeom prst="ellipse">
            <a:avLst/>
          </a:prstGeom>
          <a:solidFill>
            <a:srgbClr val="077F8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1910" tIns="41910" rIns="41910" bIns="41910" numCol="1" spcCol="1270" anchor="ctr" anchorCtr="0">
            <a:noAutofit/>
          </a:bodyPr>
          <a:lstStyle/>
          <a:p>
            <a:pPr lvl="0" algn="ctr" defTabSz="488950">
              <a:lnSpc>
                <a:spcPct val="90000"/>
              </a:lnSpc>
              <a:spcAft>
                <a:spcPct val="35000"/>
              </a:spcAft>
            </a:pPr>
            <a:r>
              <a:rPr lang="en-US" sz="1300" b="1" dirty="0"/>
              <a:t>2030</a:t>
            </a:r>
            <a:endParaRPr lang="en-GB" sz="1300" dirty="0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B54E5315-F1C7-45AC-A4BA-4345EE93D9B5}"/>
              </a:ext>
            </a:extLst>
          </p:cNvPr>
          <p:cNvSpPr>
            <a:spLocks noChangeAspect="1"/>
          </p:cNvSpPr>
          <p:nvPr/>
        </p:nvSpPr>
        <p:spPr>
          <a:xfrm>
            <a:off x="1377900" y="3520351"/>
            <a:ext cx="720000" cy="720000"/>
          </a:xfrm>
          <a:prstGeom prst="ellipse">
            <a:avLst/>
          </a:prstGeom>
          <a:solidFill>
            <a:srgbClr val="5D2884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1910" tIns="41910" rIns="41910" bIns="41910" numCol="1" spcCol="1270" anchor="ctr" anchorCtr="0">
            <a:noAutofit/>
          </a:bodyPr>
          <a:lstStyle/>
          <a:p>
            <a:pPr lvl="0" algn="ctr" defTabSz="488950">
              <a:lnSpc>
                <a:spcPct val="90000"/>
              </a:lnSpc>
              <a:spcAft>
                <a:spcPct val="35000"/>
              </a:spcAft>
            </a:pPr>
            <a:r>
              <a:rPr lang="en-US" sz="1300" dirty="0"/>
              <a:t>2022</a:t>
            </a:r>
            <a:endParaRPr lang="en-GB" sz="1300" dirty="0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C905327F-4D05-4720-BA36-0532F283D9D0}"/>
              </a:ext>
            </a:extLst>
          </p:cNvPr>
          <p:cNvSpPr>
            <a:spLocks noChangeAspect="1"/>
          </p:cNvSpPr>
          <p:nvPr/>
        </p:nvSpPr>
        <p:spPr>
          <a:xfrm>
            <a:off x="2484858" y="3496235"/>
            <a:ext cx="720000" cy="720000"/>
          </a:xfrm>
          <a:prstGeom prst="ellipse">
            <a:avLst/>
          </a:prstGeom>
          <a:solidFill>
            <a:srgbClr val="00206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1910" tIns="41910" rIns="41910" bIns="41910" numCol="1" spcCol="1270" anchor="ctr" anchorCtr="0">
            <a:noAutofit/>
          </a:bodyPr>
          <a:lstStyle/>
          <a:p>
            <a:pPr lvl="0" algn="ctr" defTabSz="488950">
              <a:lnSpc>
                <a:spcPct val="90000"/>
              </a:lnSpc>
              <a:spcAft>
                <a:spcPct val="35000"/>
              </a:spcAft>
            </a:pPr>
            <a:r>
              <a:rPr lang="en-US" sz="1300" dirty="0"/>
              <a:t>2023</a:t>
            </a:r>
            <a:endParaRPr lang="en-GB" sz="1300" dirty="0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48AC1708-4109-4360-842D-07BF70E7D51A}"/>
              </a:ext>
            </a:extLst>
          </p:cNvPr>
          <p:cNvSpPr>
            <a:spLocks noChangeAspect="1"/>
          </p:cNvSpPr>
          <p:nvPr/>
        </p:nvSpPr>
        <p:spPr>
          <a:xfrm>
            <a:off x="4698774" y="3520351"/>
            <a:ext cx="720000" cy="720000"/>
          </a:xfrm>
          <a:prstGeom prst="ellipse">
            <a:avLst/>
          </a:prstGeom>
          <a:solidFill>
            <a:srgbClr val="0164A5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1910" tIns="41910" rIns="41910" bIns="41910" numCol="1" spcCol="1270" anchor="ctr" anchorCtr="0">
            <a:noAutofit/>
          </a:bodyPr>
          <a:lstStyle/>
          <a:p>
            <a:pPr lvl="0" algn="ctr" defTabSz="488950">
              <a:lnSpc>
                <a:spcPct val="90000"/>
              </a:lnSpc>
              <a:spcAft>
                <a:spcPct val="35000"/>
              </a:spcAft>
            </a:pPr>
            <a:r>
              <a:rPr lang="en-US" sz="1300" b="1" dirty="0"/>
              <a:t>2025</a:t>
            </a:r>
            <a:endParaRPr lang="en-GB" sz="1300" dirty="0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D172C064-A85D-4147-BD53-9A7514688347}"/>
              </a:ext>
            </a:extLst>
          </p:cNvPr>
          <p:cNvSpPr>
            <a:spLocks noChangeAspect="1"/>
          </p:cNvSpPr>
          <p:nvPr/>
        </p:nvSpPr>
        <p:spPr>
          <a:xfrm>
            <a:off x="6912690" y="3496235"/>
            <a:ext cx="720000" cy="720000"/>
          </a:xfrm>
          <a:prstGeom prst="ellipse">
            <a:avLst/>
          </a:prstGeom>
          <a:solidFill>
            <a:srgbClr val="0099D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1910" tIns="41910" rIns="41910" bIns="41910" numCol="1" spcCol="1270" anchor="ctr" anchorCtr="0">
            <a:noAutofit/>
          </a:bodyPr>
          <a:lstStyle/>
          <a:p>
            <a:pPr lvl="0" algn="ctr" defTabSz="488950">
              <a:lnSpc>
                <a:spcPct val="90000"/>
              </a:lnSpc>
              <a:spcAft>
                <a:spcPct val="35000"/>
              </a:spcAft>
            </a:pPr>
            <a:r>
              <a:rPr lang="en-US" sz="1300" b="1" dirty="0"/>
              <a:t>2027</a:t>
            </a:r>
            <a:endParaRPr lang="en-GB" sz="1300" dirty="0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9FA02CF7-76C0-4AF5-9BDE-3F5FFAC15233}"/>
              </a:ext>
            </a:extLst>
          </p:cNvPr>
          <p:cNvSpPr>
            <a:spLocks noChangeAspect="1"/>
          </p:cNvSpPr>
          <p:nvPr/>
        </p:nvSpPr>
        <p:spPr>
          <a:xfrm>
            <a:off x="9126606" y="3520351"/>
            <a:ext cx="720000" cy="720000"/>
          </a:xfrm>
          <a:prstGeom prst="ellipse">
            <a:avLst/>
          </a:prstGeom>
          <a:solidFill>
            <a:srgbClr val="2BA19A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1910" tIns="41910" rIns="41910" bIns="41910" numCol="1" spcCol="1270" anchor="ctr" anchorCtr="0">
            <a:noAutofit/>
          </a:bodyPr>
          <a:lstStyle/>
          <a:p>
            <a:pPr lvl="0" algn="ctr" defTabSz="488950">
              <a:lnSpc>
                <a:spcPct val="90000"/>
              </a:lnSpc>
              <a:spcAft>
                <a:spcPct val="35000"/>
              </a:spcAft>
            </a:pPr>
            <a:r>
              <a:rPr lang="en-US" sz="1300" b="1" dirty="0"/>
              <a:t>2029</a:t>
            </a:r>
            <a:endParaRPr lang="en-GB" sz="1300" dirty="0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4BAE1A66-7BA1-4138-B4DD-9B8FA7021F6E}"/>
              </a:ext>
            </a:extLst>
          </p:cNvPr>
          <p:cNvSpPr>
            <a:spLocks noChangeAspect="1"/>
          </p:cNvSpPr>
          <p:nvPr/>
        </p:nvSpPr>
        <p:spPr>
          <a:xfrm>
            <a:off x="270942" y="3520351"/>
            <a:ext cx="720000" cy="720000"/>
          </a:xfrm>
          <a:prstGeom prst="ellipse">
            <a:avLst/>
          </a:prstGeom>
          <a:solidFill>
            <a:srgbClr val="7030A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1910" tIns="41910" rIns="41910" bIns="41910" numCol="1" spcCol="1270" anchor="ctr" anchorCtr="0">
            <a:noAutofit/>
          </a:bodyPr>
          <a:lstStyle/>
          <a:p>
            <a:pPr lvl="0" algn="ctr" defTabSz="488950">
              <a:lnSpc>
                <a:spcPct val="90000"/>
              </a:lnSpc>
              <a:spcAft>
                <a:spcPct val="35000"/>
              </a:spcAft>
            </a:pPr>
            <a:r>
              <a:rPr lang="en-US" sz="1300" b="1" dirty="0"/>
              <a:t>2021</a:t>
            </a:r>
            <a:endParaRPr lang="en-GB" sz="1300" dirty="0"/>
          </a:p>
        </p:txBody>
      </p:sp>
    </p:spTree>
    <p:extLst>
      <p:ext uri="{BB962C8B-B14F-4D97-AF65-F5344CB8AC3E}">
        <p14:creationId xmlns:p14="http://schemas.microsoft.com/office/powerpoint/2010/main" val="45536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 descr="A picture containing coelenterate, web, dark&#10;&#10;Description automatically generated">
            <a:extLst>
              <a:ext uri="{FF2B5EF4-FFF2-40B4-BE49-F238E27FC236}">
                <a16:creationId xmlns:a16="http://schemas.microsoft.com/office/drawing/2014/main" id="{8190DF29-4222-485B-A687-B1FA72BD0B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24763" y="1272795"/>
            <a:ext cx="4170530" cy="4344302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DC02ED-BBA8-9B9B-CF47-302DB54686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z="1100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31</a:t>
            </a:fld>
            <a:endParaRPr lang="en-US" sz="1100" dirty="0">
              <a:solidFill>
                <a:srgbClr val="FFFFFF"/>
              </a:solidFill>
            </a:endParaRPr>
          </a:p>
        </p:txBody>
      </p:sp>
      <p:sp>
        <p:nvSpPr>
          <p:cNvPr id="37" name="Content Placeholder 1">
            <a:extLst>
              <a:ext uri="{FF2B5EF4-FFF2-40B4-BE49-F238E27FC236}">
                <a16:creationId xmlns:a16="http://schemas.microsoft.com/office/drawing/2014/main" id="{C3C708AD-9EAE-43FA-AA0A-BD98F1CB7951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38200" y="1417841"/>
            <a:ext cx="8894523" cy="5024829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1600"/>
              </a:spcBef>
              <a:spcAft>
                <a:spcPts val="600"/>
              </a:spcAft>
              <a:defRPr/>
            </a:pPr>
            <a:r>
              <a:rPr lang="en-GB" sz="1600" b="1" dirty="0">
                <a:solidFill>
                  <a:srgbClr val="006892"/>
                </a:solidFill>
                <a:latin typeface="+mj-lt"/>
              </a:rPr>
              <a:t>CERN’s strategy </a:t>
            </a:r>
            <a:r>
              <a:rPr lang="en-GB" sz="1600" b="1" dirty="0">
                <a:solidFill>
                  <a:schemeClr val="tx1"/>
                </a:solidFill>
                <a:latin typeface="+mj-lt"/>
              </a:rPr>
              <a:t>with respect to environment and sustainability is based on three lines of action:</a:t>
            </a:r>
          </a:p>
          <a:p>
            <a:pPr lvl="1">
              <a:lnSpc>
                <a:spcPts val="1300"/>
              </a:lnSpc>
              <a:spcBef>
                <a:spcPts val="400"/>
              </a:spcBef>
              <a:spcAft>
                <a:spcPts val="600"/>
              </a:spcAft>
              <a:defRPr/>
            </a:pPr>
            <a:r>
              <a:rPr lang="en-GB" sz="1500" dirty="0">
                <a:solidFill>
                  <a:srgbClr val="006892"/>
                </a:solidFill>
                <a:latin typeface="+mj-lt"/>
              </a:rPr>
              <a:t>Reduce</a:t>
            </a:r>
            <a:r>
              <a:rPr lang="en-GB" sz="1500" dirty="0">
                <a:solidFill>
                  <a:schemeClr val="tx1"/>
                </a:solidFill>
                <a:latin typeface="+mj-lt"/>
              </a:rPr>
              <a:t> the laboratory’s </a:t>
            </a:r>
            <a:r>
              <a:rPr lang="en-GB" sz="1500" dirty="0">
                <a:solidFill>
                  <a:srgbClr val="006892"/>
                </a:solidFill>
                <a:latin typeface="+mj-lt"/>
              </a:rPr>
              <a:t>impact </a:t>
            </a:r>
            <a:r>
              <a:rPr lang="en-GB" sz="1500" dirty="0">
                <a:solidFill>
                  <a:schemeClr val="tx1"/>
                </a:solidFill>
                <a:latin typeface="+mj-lt"/>
              </a:rPr>
              <a:t>on the </a:t>
            </a:r>
            <a:r>
              <a:rPr lang="en-GB" sz="1500" dirty="0">
                <a:latin typeface="+mj-lt"/>
              </a:rPr>
              <a:t>environment with comprehensive CO</a:t>
            </a:r>
            <a:r>
              <a:rPr lang="en-GB" sz="1500" baseline="-25000" dirty="0">
                <a:latin typeface="+mj-lt"/>
              </a:rPr>
              <a:t>2</a:t>
            </a:r>
            <a:r>
              <a:rPr lang="en-GB" sz="1500" dirty="0">
                <a:latin typeface="+mj-lt"/>
              </a:rPr>
              <a:t> footprint evaluation and commitment to decrease it</a:t>
            </a:r>
            <a:endParaRPr lang="en-GB" sz="1500" dirty="0">
              <a:solidFill>
                <a:schemeClr val="tx1"/>
              </a:solidFill>
              <a:latin typeface="+mj-lt"/>
            </a:endParaRPr>
          </a:p>
          <a:p>
            <a:pPr lvl="1">
              <a:lnSpc>
                <a:spcPts val="1300"/>
              </a:lnSpc>
              <a:spcBef>
                <a:spcPts val="400"/>
              </a:spcBef>
              <a:spcAft>
                <a:spcPts val="600"/>
              </a:spcAft>
              <a:defRPr/>
            </a:pPr>
            <a:r>
              <a:rPr lang="en-GB" sz="1500" dirty="0">
                <a:solidFill>
                  <a:srgbClr val="006892"/>
                </a:solidFill>
                <a:latin typeface="+mj-lt"/>
              </a:rPr>
              <a:t>Reduce energy </a:t>
            </a:r>
            <a:r>
              <a:rPr lang="en-GB" sz="1500" dirty="0">
                <a:solidFill>
                  <a:schemeClr val="tx1"/>
                </a:solidFill>
                <a:latin typeface="+mj-lt"/>
              </a:rPr>
              <a:t>consumption and increase energy recovery</a:t>
            </a:r>
          </a:p>
          <a:p>
            <a:pPr lvl="1">
              <a:lnSpc>
                <a:spcPts val="1300"/>
              </a:lnSpc>
              <a:spcBef>
                <a:spcPts val="400"/>
              </a:spcBef>
              <a:spcAft>
                <a:spcPts val="600"/>
              </a:spcAft>
              <a:defRPr/>
            </a:pPr>
            <a:r>
              <a:rPr lang="en-GB" sz="1500" dirty="0">
                <a:solidFill>
                  <a:srgbClr val="006892"/>
                </a:solidFill>
                <a:latin typeface="+mj-lt"/>
              </a:rPr>
              <a:t>Develop technologies </a:t>
            </a:r>
            <a:r>
              <a:rPr lang="en-GB" sz="1500" dirty="0">
                <a:solidFill>
                  <a:schemeClr val="tx1"/>
                </a:solidFill>
                <a:latin typeface="+mj-lt"/>
              </a:rPr>
              <a:t>that can help society to preserve the planet.</a:t>
            </a:r>
            <a:endParaRPr lang="en-GB" sz="1500" dirty="0">
              <a:solidFill>
                <a:schemeClr val="tx1"/>
              </a:solidFill>
              <a:highlight>
                <a:srgbClr val="FF0000"/>
              </a:highlight>
              <a:latin typeface="+mj-lt"/>
            </a:endParaRPr>
          </a:p>
          <a:p>
            <a:pPr>
              <a:lnSpc>
                <a:spcPct val="100000"/>
              </a:lnSpc>
              <a:spcBef>
                <a:spcPts val="1600"/>
              </a:spcBef>
              <a:spcAft>
                <a:spcPts val="600"/>
              </a:spcAft>
              <a:defRPr/>
            </a:pPr>
            <a:r>
              <a:rPr lang="en-GB" sz="1600" b="1" dirty="0">
                <a:solidFill>
                  <a:schemeClr val="tx1"/>
                </a:solidFill>
                <a:latin typeface="+mj-lt"/>
              </a:rPr>
              <a:t>Actions to reduce environmental impact </a:t>
            </a:r>
            <a:r>
              <a:rPr lang="en-GB" sz="1600" dirty="0">
                <a:solidFill>
                  <a:schemeClr val="tx1"/>
                </a:solidFill>
                <a:latin typeface="+mj-lt"/>
              </a:rPr>
              <a:t>require long planning, often long-lead execution</a:t>
            </a:r>
            <a:r>
              <a:rPr lang="en-GB" sz="1600" dirty="0">
                <a:latin typeface="+mj-lt"/>
              </a:rPr>
              <a:t> </a:t>
            </a:r>
            <a:br>
              <a:rPr lang="en-GB" sz="1600" dirty="0">
                <a:solidFill>
                  <a:schemeClr val="tx1"/>
                </a:solidFill>
                <a:latin typeface="+mj-lt"/>
              </a:rPr>
            </a:br>
            <a:r>
              <a:rPr lang="en-GB" sz="1600" dirty="0">
                <a:solidFill>
                  <a:schemeClr val="tx1"/>
                </a:solidFill>
                <a:latin typeface="+mj-lt"/>
              </a:rPr>
              <a:t>and </a:t>
            </a:r>
            <a:r>
              <a:rPr lang="en-GB" sz="1600" dirty="0" err="1">
                <a:solidFill>
                  <a:schemeClr val="tx1"/>
                </a:solidFill>
                <a:latin typeface="+mj-lt"/>
              </a:rPr>
              <a:t>RoI</a:t>
            </a:r>
            <a:r>
              <a:rPr lang="en-GB" sz="1600" dirty="0">
                <a:solidFill>
                  <a:schemeClr val="tx1"/>
                </a:solidFill>
                <a:latin typeface="+mj-lt"/>
              </a:rPr>
              <a:t>;  ambition and long-term planning with short-term actions are crucial.</a:t>
            </a:r>
            <a:br>
              <a:rPr lang="en-GB" sz="1600" dirty="0">
                <a:solidFill>
                  <a:schemeClr val="tx1"/>
                </a:solidFill>
                <a:latin typeface="+mj-lt"/>
              </a:rPr>
            </a:br>
            <a:r>
              <a:rPr lang="en-GB" sz="1600" dirty="0">
                <a:solidFill>
                  <a:schemeClr val="tx1"/>
                </a:solidFill>
                <a:latin typeface="+mj-lt"/>
              </a:rPr>
              <a:t>A selection of programs for improving existing infrastructures is a way to </a:t>
            </a:r>
            <a:r>
              <a:rPr lang="en-GB" sz="1600" dirty="0">
                <a:solidFill>
                  <a:srgbClr val="006892"/>
                </a:solidFill>
                <a:latin typeface="+mj-lt"/>
              </a:rPr>
              <a:t>put into practice</a:t>
            </a:r>
            <a:r>
              <a:rPr lang="en-GB" sz="1600" dirty="0">
                <a:solidFill>
                  <a:schemeClr val="tx1"/>
                </a:solidFill>
                <a:latin typeface="+mj-lt"/>
              </a:rPr>
              <a:t> the good intentions, and to </a:t>
            </a:r>
            <a:r>
              <a:rPr lang="en-GB" sz="1600" dirty="0">
                <a:solidFill>
                  <a:srgbClr val="006892"/>
                </a:solidFill>
                <a:latin typeface="+mj-lt"/>
              </a:rPr>
              <a:t>acquire expertise.</a:t>
            </a:r>
            <a:endParaRPr lang="en-GB" sz="1600" dirty="0">
              <a:solidFill>
                <a:schemeClr val="tx1"/>
              </a:solidFill>
              <a:latin typeface="+mj-lt"/>
            </a:endParaRPr>
          </a:p>
          <a:p>
            <a:pPr lvl="0">
              <a:lnSpc>
                <a:spcPct val="100000"/>
              </a:lnSpc>
              <a:spcBef>
                <a:spcPts val="1600"/>
              </a:spcBef>
              <a:spcAft>
                <a:spcPts val="600"/>
              </a:spcAft>
              <a:defRPr/>
            </a:pPr>
            <a:r>
              <a:rPr lang="en-GB" sz="1600" dirty="0">
                <a:solidFill>
                  <a:schemeClr val="tx1"/>
                </a:solidFill>
                <a:latin typeface="+mj-lt"/>
              </a:rPr>
              <a:t>Scientific/research organizations are often ‘special’ but their environment and sustainability challenges are similar; knowledge </a:t>
            </a:r>
            <a:r>
              <a:rPr lang="en-GB" sz="1600" dirty="0">
                <a:solidFill>
                  <a:srgbClr val="006892"/>
                </a:solidFill>
                <a:latin typeface="+mj-lt"/>
              </a:rPr>
              <a:t>exchange</a:t>
            </a:r>
            <a:r>
              <a:rPr lang="en-GB" sz="1600" dirty="0">
                <a:solidFill>
                  <a:schemeClr val="tx1"/>
                </a:solidFill>
                <a:latin typeface="+mj-lt"/>
              </a:rPr>
              <a:t> on carbon accountings and </a:t>
            </a:r>
            <a:r>
              <a:rPr lang="en-GB" sz="1600" dirty="0">
                <a:solidFill>
                  <a:srgbClr val="006892"/>
                </a:solidFill>
                <a:latin typeface="+mj-lt"/>
              </a:rPr>
              <a:t>sharing experiences </a:t>
            </a:r>
            <a:r>
              <a:rPr lang="en-GB" sz="1600" dirty="0">
                <a:solidFill>
                  <a:schemeClr val="tx1"/>
                </a:solidFill>
                <a:latin typeface="+mj-lt"/>
              </a:rPr>
              <a:t>on reduction actions is important.</a:t>
            </a:r>
          </a:p>
          <a:p>
            <a:pPr>
              <a:spcBef>
                <a:spcPts val="1600"/>
              </a:spcBef>
              <a:spcAft>
                <a:spcPts val="600"/>
              </a:spcAft>
            </a:pPr>
            <a:r>
              <a:rPr lang="en-GB" sz="1600" dirty="0">
                <a:solidFill>
                  <a:schemeClr val="tx1"/>
                </a:solidFill>
                <a:latin typeface="+mj-lt"/>
              </a:rPr>
              <a:t>Future large-scale science projects will need </a:t>
            </a:r>
            <a:r>
              <a:rPr lang="en-GB" sz="1600" dirty="0">
                <a:latin typeface="+mj-lt"/>
              </a:rPr>
              <a:t>to carefully address </a:t>
            </a:r>
            <a:r>
              <a:rPr lang="en-GB" sz="1600" dirty="0">
                <a:solidFill>
                  <a:srgbClr val="006892"/>
                </a:solidFill>
                <a:latin typeface="+mj-lt"/>
              </a:rPr>
              <a:t>energy management and sustainability</a:t>
            </a:r>
            <a:r>
              <a:rPr lang="en-GB" sz="1600" dirty="0">
                <a:solidFill>
                  <a:schemeClr val="tx1"/>
                </a:solidFill>
                <a:latin typeface="+mj-lt"/>
              </a:rPr>
              <a:t>, e.g. energy efficiency, energy recovery and carbon accounting; </a:t>
            </a:r>
            <a:r>
              <a:rPr lang="en-GB" sz="1600" dirty="0">
                <a:solidFill>
                  <a:srgbClr val="006892"/>
                </a:solidFill>
                <a:latin typeface="+mj-lt"/>
              </a:rPr>
              <a:t>at all levels, </a:t>
            </a:r>
            <a:r>
              <a:rPr lang="en-GB" sz="1600" dirty="0">
                <a:latin typeface="+mj-lt"/>
              </a:rPr>
              <a:t>from design decisions through construction to operation and decommissioning plans.</a:t>
            </a:r>
            <a:endParaRPr lang="en-GB" sz="16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9" name="Title 6">
            <a:extLst>
              <a:ext uri="{FF2B5EF4-FFF2-40B4-BE49-F238E27FC236}">
                <a16:creationId xmlns:a16="http://schemas.microsoft.com/office/drawing/2014/main" id="{837D1411-74CD-456B-B110-577DCE457D57}"/>
              </a:ext>
            </a:extLst>
          </p:cNvPr>
          <p:cNvSpPr/>
          <p:nvPr/>
        </p:nvSpPr>
        <p:spPr bwMode="auto">
          <a:xfrm>
            <a:off x="245022" y="415330"/>
            <a:ext cx="11701956" cy="604781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r>
              <a:rPr lang="fr-CH" sz="4000" spc="-300">
                <a:solidFill>
                  <a:srgbClr val="006892"/>
                </a:solidFill>
                <a:latin typeface="Franklin Gothic Heavy" panose="020B0903020102020204" pitchFamily="34" charset="0"/>
              </a:rPr>
              <a:t>OUTLOOK</a:t>
            </a:r>
            <a:endParaRPr lang="en-GB" sz="4000" spc="-300" dirty="0">
              <a:latin typeface="Franklin Gothic Heavy" panose="020B0903020102020204" pitchFamily="34" charset="0"/>
            </a:endParaRPr>
          </a:p>
        </p:txBody>
      </p:sp>
      <p:sp>
        <p:nvSpPr>
          <p:cNvPr id="11" name="Date Placeholder 1">
            <a:extLst>
              <a:ext uri="{FF2B5EF4-FFF2-40B4-BE49-F238E27FC236}">
                <a16:creationId xmlns:a16="http://schemas.microsoft.com/office/drawing/2014/main" id="{3D9B007F-E6B5-B8E9-8F58-67165E74509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90600" y="6508750"/>
            <a:ext cx="2743200" cy="365125"/>
          </a:xfrm>
        </p:spPr>
        <p:txBody>
          <a:bodyPr/>
          <a:lstStyle/>
          <a:p>
            <a:r>
              <a:rPr lang="de-CH" dirty="0"/>
              <a:t>May 6 2022</a:t>
            </a:r>
            <a:endParaRPr lang="en-US" dirty="0"/>
          </a:p>
        </p:txBody>
      </p:sp>
      <p:sp>
        <p:nvSpPr>
          <p:cNvPr id="12" name="Footer Placeholder 2">
            <a:extLst>
              <a:ext uri="{FF2B5EF4-FFF2-40B4-BE49-F238E27FC236}">
                <a16:creationId xmlns:a16="http://schemas.microsoft.com/office/drawing/2014/main" id="{CB94153D-99C4-E6C4-996E-323C09FE87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91000" y="6508750"/>
            <a:ext cx="4114800" cy="365125"/>
          </a:xfrm>
        </p:spPr>
        <p:txBody>
          <a:bodyPr/>
          <a:lstStyle/>
          <a:p>
            <a:r>
              <a:rPr lang="en-GB"/>
              <a:t>Mar Capeans | JENAS 2022</a:t>
            </a:r>
            <a:endParaRPr lang="en-US" dirty="0"/>
          </a:p>
        </p:txBody>
      </p:sp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5DFD0648-C075-0668-B8AC-B3FDAC8EE789}"/>
              </a:ext>
            </a:extLst>
          </p:cNvPr>
          <p:cNvSpPr txBox="1">
            <a:spLocks/>
          </p:cNvSpPr>
          <p:nvPr/>
        </p:nvSpPr>
        <p:spPr>
          <a:xfrm>
            <a:off x="8763000" y="65087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CH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6B5EA5A-BC32-A742-B11B-8E7414D5B535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298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text, nature, shore&#10;&#10;Description automatically generated">
            <a:extLst>
              <a:ext uri="{FF2B5EF4-FFF2-40B4-BE49-F238E27FC236}">
                <a16:creationId xmlns:a16="http://schemas.microsoft.com/office/drawing/2014/main" id="{26CEBC4C-5BF5-437C-AA70-19CFA38F1D6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alphaModFix amt="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3462111"/>
            <a:ext cx="12192000" cy="339762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294D47B5-653C-104D-A78B-17E8E09256DE}"/>
              </a:ext>
            </a:extLst>
          </p:cNvPr>
          <p:cNvSpPr/>
          <p:nvPr/>
        </p:nvSpPr>
        <p:spPr>
          <a:xfrm>
            <a:off x="1074085" y="1286818"/>
            <a:ext cx="488843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6892"/>
                </a:solidFill>
                <a:latin typeface="+mj-lt"/>
              </a:rPr>
              <a:t>590 ha (220 fenced)</a:t>
            </a:r>
          </a:p>
          <a:p>
            <a:pPr marL="285750" indent="-285750"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6892"/>
                </a:solidFill>
                <a:latin typeface="+mj-lt"/>
              </a:rPr>
              <a:t>2 main sites and 15 satellite sites</a:t>
            </a:r>
          </a:p>
          <a:p>
            <a:pPr marL="285750" indent="-285750"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6892"/>
                </a:solidFill>
                <a:latin typeface="+mj-lt"/>
              </a:rPr>
              <a:t>670 buildings from 10 m</a:t>
            </a:r>
            <a:r>
              <a:rPr lang="en-GB" baseline="30000" dirty="0">
                <a:solidFill>
                  <a:srgbClr val="006892"/>
                </a:solidFill>
                <a:latin typeface="+mj-lt"/>
              </a:rPr>
              <a:t>2</a:t>
            </a:r>
            <a:r>
              <a:rPr lang="en-GB" dirty="0">
                <a:solidFill>
                  <a:srgbClr val="006892"/>
                </a:solidFill>
                <a:latin typeface="+mj-lt"/>
              </a:rPr>
              <a:t> to 20.000 m</a:t>
            </a:r>
            <a:r>
              <a:rPr lang="en-GB" baseline="30000" dirty="0">
                <a:solidFill>
                  <a:srgbClr val="006892"/>
                </a:solidFill>
                <a:latin typeface="+mj-lt"/>
              </a:rPr>
              <a:t>2</a:t>
            </a:r>
          </a:p>
          <a:p>
            <a:pPr marL="285750" indent="-285750"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6892"/>
                </a:solidFill>
                <a:latin typeface="+mj-lt"/>
              </a:rPr>
              <a:t>65% built before the 70’s</a:t>
            </a:r>
          </a:p>
          <a:p>
            <a:pPr marL="285750" indent="-285750"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6892"/>
                </a:solidFill>
                <a:latin typeface="+mj-lt"/>
              </a:rPr>
              <a:t>70 km tunnels and 80 caverns</a:t>
            </a:r>
          </a:p>
          <a:p>
            <a:pPr marL="285750" indent="-285750"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6892"/>
                </a:solidFill>
                <a:latin typeface="+mj-lt"/>
              </a:rPr>
              <a:t>30 km roads</a:t>
            </a:r>
          </a:p>
          <a:p>
            <a:pPr marL="285750" indent="-285750"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6892"/>
                </a:solidFill>
                <a:latin typeface="+mj-lt"/>
              </a:rPr>
              <a:t>1000 km technical galleries and trenches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0CDB81F-B8FD-214F-8FD3-136E7A1659C3}"/>
              </a:ext>
            </a:extLst>
          </p:cNvPr>
          <p:cNvSpPr/>
          <p:nvPr/>
        </p:nvSpPr>
        <p:spPr>
          <a:xfrm>
            <a:off x="6096000" y="1292522"/>
            <a:ext cx="521174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6892"/>
                </a:solidFill>
                <a:latin typeface="+mj-lt"/>
              </a:rPr>
              <a:t>9000 persons/daily</a:t>
            </a:r>
          </a:p>
          <a:p>
            <a:pPr marL="285750" indent="-285750"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6892"/>
                </a:solidFill>
                <a:latin typeface="+mj-lt"/>
              </a:rPr>
              <a:t>490 hostel rooms</a:t>
            </a:r>
          </a:p>
          <a:p>
            <a:pPr marL="285750" indent="-285750"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6892"/>
                </a:solidFill>
                <a:latin typeface="+mj-lt"/>
              </a:rPr>
              <a:t>8500 working places</a:t>
            </a:r>
          </a:p>
          <a:p>
            <a:pPr marL="285750" indent="-285750"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6892"/>
                </a:solidFill>
                <a:latin typeface="+mj-lt"/>
              </a:rPr>
              <a:t>4300 parking places in Meyrin, 1400 in Prévessin</a:t>
            </a:r>
          </a:p>
          <a:p>
            <a:pPr marL="285750" indent="-285750"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6892"/>
                </a:solidFill>
                <a:latin typeface="+mj-lt"/>
              </a:rPr>
              <a:t>25000 daily movements to- and inter-sites</a:t>
            </a:r>
          </a:p>
          <a:p>
            <a:pPr marL="285750" indent="-285750"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6892"/>
                </a:solidFill>
                <a:latin typeface="+mj-lt"/>
              </a:rPr>
              <a:t>Public transport links in CH, not in FR</a:t>
            </a:r>
          </a:p>
          <a:p>
            <a:pPr marL="285750" indent="-285750"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</a:pPr>
            <a:endParaRPr lang="fr-FR" dirty="0">
              <a:solidFill>
                <a:srgbClr val="006892"/>
              </a:solidFill>
              <a:latin typeface="+mj-lt"/>
            </a:endParaRPr>
          </a:p>
        </p:txBody>
      </p:sp>
      <p:sp>
        <p:nvSpPr>
          <p:cNvPr id="11" name="Title 6">
            <a:extLst>
              <a:ext uri="{FF2B5EF4-FFF2-40B4-BE49-F238E27FC236}">
                <a16:creationId xmlns:a16="http://schemas.microsoft.com/office/drawing/2014/main" id="{B81A9887-A667-45B7-B640-8F00456085B6}"/>
              </a:ext>
            </a:extLst>
          </p:cNvPr>
          <p:cNvSpPr/>
          <p:nvPr/>
        </p:nvSpPr>
        <p:spPr bwMode="auto">
          <a:xfrm>
            <a:off x="245022" y="415330"/>
            <a:ext cx="11701956" cy="604781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r>
              <a:rPr lang="fr-CH" sz="4000" spc="-300" dirty="0">
                <a:solidFill>
                  <a:srgbClr val="006892"/>
                </a:solidFill>
                <a:latin typeface="Franklin Gothic Heavy" panose="020B0903020102020204" pitchFamily="34" charset="0"/>
              </a:rPr>
              <a:t>KEY FIGURES</a:t>
            </a:r>
            <a:endParaRPr lang="en-GB" sz="4000" spc="-300" dirty="0">
              <a:solidFill>
                <a:srgbClr val="006892"/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4679952-D7B6-FB42-839E-01BAD56F00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6 2022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5DF3453-0FF8-814F-B3F3-9EDA53AC37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 Capeans | JENAS 2022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36C1D4-1350-6E46-97D6-2AE98EDB98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9E149-D6D1-4A86-9F00-929CE2A8D09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629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D01E6FBA-66B4-533A-D94B-4F906DA89096}"/>
              </a:ext>
            </a:extLst>
          </p:cNvPr>
          <p:cNvGrpSpPr>
            <a:grpSpLocks noChangeAspect="1"/>
          </p:cNvGrpSpPr>
          <p:nvPr/>
        </p:nvGrpSpPr>
        <p:grpSpPr>
          <a:xfrm>
            <a:off x="2866940" y="39680"/>
            <a:ext cx="6477002" cy="6744934"/>
            <a:chOff x="1517650" y="611188"/>
            <a:chExt cx="4413250" cy="4595812"/>
          </a:xfrm>
        </p:grpSpPr>
        <p:pic>
          <p:nvPicPr>
            <p:cNvPr id="8" name="Picture 100">
              <a:extLst>
                <a:ext uri="{FF2B5EF4-FFF2-40B4-BE49-F238E27FC236}">
                  <a16:creationId xmlns:a16="http://schemas.microsoft.com/office/drawing/2014/main" id="{8A263DE2-FBE8-F717-CD16-87BEDE6FA9E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17650" y="611188"/>
              <a:ext cx="4413250" cy="45958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101">
              <a:extLst>
                <a:ext uri="{FF2B5EF4-FFF2-40B4-BE49-F238E27FC236}">
                  <a16:creationId xmlns:a16="http://schemas.microsoft.com/office/drawing/2014/main" id="{D9DBDA33-8ADC-E94C-403B-34D1E1C4F0E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52575" y="676275"/>
              <a:ext cx="4343400" cy="44799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102">
              <a:extLst>
                <a:ext uri="{FF2B5EF4-FFF2-40B4-BE49-F238E27FC236}">
                  <a16:creationId xmlns:a16="http://schemas.microsoft.com/office/drawing/2014/main" id="{8C441A7C-62FF-5EE6-2CF6-F94BFC0C231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01788" y="749300"/>
              <a:ext cx="4241800" cy="43338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103">
              <a:extLst>
                <a:ext uri="{FF2B5EF4-FFF2-40B4-BE49-F238E27FC236}">
                  <a16:creationId xmlns:a16="http://schemas.microsoft.com/office/drawing/2014/main" id="{8146C98D-2C29-7D7F-26CA-19CA6015073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55763" y="830263"/>
              <a:ext cx="4133850" cy="4181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104">
              <a:extLst>
                <a:ext uri="{FF2B5EF4-FFF2-40B4-BE49-F238E27FC236}">
                  <a16:creationId xmlns:a16="http://schemas.microsoft.com/office/drawing/2014/main" id="{AFE99DE5-A948-6C64-B652-6A0EBE01C2B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12913" y="908050"/>
              <a:ext cx="4021137" cy="40274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105">
              <a:extLst>
                <a:ext uri="{FF2B5EF4-FFF2-40B4-BE49-F238E27FC236}">
                  <a16:creationId xmlns:a16="http://schemas.microsoft.com/office/drawing/2014/main" id="{4AE48A98-4966-3DA4-CDA2-36A65D1DA7A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73238" y="992188"/>
              <a:ext cx="3900487" cy="38703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106">
              <a:extLst>
                <a:ext uri="{FF2B5EF4-FFF2-40B4-BE49-F238E27FC236}">
                  <a16:creationId xmlns:a16="http://schemas.microsoft.com/office/drawing/2014/main" id="{3BA926FB-E0E2-D1A9-BAAA-712D26D79E8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150" y="1073150"/>
              <a:ext cx="3775075" cy="3708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107">
              <a:extLst>
                <a:ext uri="{FF2B5EF4-FFF2-40B4-BE49-F238E27FC236}">
                  <a16:creationId xmlns:a16="http://schemas.microsoft.com/office/drawing/2014/main" id="{2ED7201E-0F7F-5D5A-6F31-A864972991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01825" y="1154113"/>
              <a:ext cx="3644900" cy="3546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108">
              <a:extLst>
                <a:ext uri="{FF2B5EF4-FFF2-40B4-BE49-F238E27FC236}">
                  <a16:creationId xmlns:a16="http://schemas.microsoft.com/office/drawing/2014/main" id="{192CDF77-6C63-A3CE-2CA4-3EB3C9ACF94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68500" y="1241425"/>
              <a:ext cx="3509963" cy="33813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109">
              <a:extLst>
                <a:ext uri="{FF2B5EF4-FFF2-40B4-BE49-F238E27FC236}">
                  <a16:creationId xmlns:a16="http://schemas.microsoft.com/office/drawing/2014/main" id="{3D6F1A08-C461-C87F-ABAD-1A8DBFEF865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38350" y="1308100"/>
              <a:ext cx="3370263" cy="324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110">
              <a:extLst>
                <a:ext uri="{FF2B5EF4-FFF2-40B4-BE49-F238E27FC236}">
                  <a16:creationId xmlns:a16="http://schemas.microsoft.com/office/drawing/2014/main" id="{7CC52908-56D7-965A-FC2E-D21EF1E55D1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09788" y="1366838"/>
              <a:ext cx="3227387" cy="31416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111">
              <a:extLst>
                <a:ext uri="{FF2B5EF4-FFF2-40B4-BE49-F238E27FC236}">
                  <a16:creationId xmlns:a16="http://schemas.microsoft.com/office/drawing/2014/main" id="{2F44CD33-ECC8-F9C5-7B23-70020407A12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82813" y="1423988"/>
              <a:ext cx="3081337" cy="30289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112">
              <a:extLst>
                <a:ext uri="{FF2B5EF4-FFF2-40B4-BE49-F238E27FC236}">
                  <a16:creationId xmlns:a16="http://schemas.microsoft.com/office/drawing/2014/main" id="{114FDEB0-1990-6B8E-2AA8-5F0A116A346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5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57425" y="1482725"/>
              <a:ext cx="2932113" cy="2911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113">
              <a:extLst>
                <a:ext uri="{FF2B5EF4-FFF2-40B4-BE49-F238E27FC236}">
                  <a16:creationId xmlns:a16="http://schemas.microsoft.com/office/drawing/2014/main" id="{F5C30E22-9AAB-6BAC-9214-535CD0392EC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33625" y="1549400"/>
              <a:ext cx="2781300" cy="27876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114">
              <a:extLst>
                <a:ext uri="{FF2B5EF4-FFF2-40B4-BE49-F238E27FC236}">
                  <a16:creationId xmlns:a16="http://schemas.microsoft.com/office/drawing/2014/main" id="{847FB0F8-9E03-1AF3-C3B2-63A11437AE5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7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9825" y="1612900"/>
              <a:ext cx="2627313" cy="26606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3EB342E-BB1A-FA92-B681-C12D05A1E4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4332" y="1304694"/>
            <a:ext cx="9288966" cy="4943706"/>
          </a:xfrm>
        </p:spPr>
        <p:txBody>
          <a:bodyPr>
            <a:normAutofit/>
          </a:bodyPr>
          <a:lstStyle/>
          <a:p>
            <a:r>
              <a:rPr lang="en-GB" b="1" dirty="0">
                <a:solidFill>
                  <a:srgbClr val="006892"/>
                </a:solidFill>
                <a:latin typeface="+mj-lt"/>
              </a:rPr>
              <a:t>Involving the entire organization</a:t>
            </a:r>
          </a:p>
          <a:p>
            <a:pPr lvl="1"/>
            <a:r>
              <a:rPr lang="en-GB" dirty="0">
                <a:latin typeface="+mj-lt"/>
              </a:rPr>
              <a:t>Environment included in </a:t>
            </a:r>
            <a:r>
              <a:rPr lang="en-GB" b="1" dirty="0">
                <a:solidFill>
                  <a:srgbClr val="006892"/>
                </a:solidFill>
                <a:latin typeface="+mj-lt"/>
              </a:rPr>
              <a:t>CERN’s main objectives </a:t>
            </a:r>
            <a:r>
              <a:rPr lang="en-GB" dirty="0">
                <a:latin typeface="+mj-lt"/>
              </a:rPr>
              <a:t>for 21-25</a:t>
            </a:r>
          </a:p>
          <a:p>
            <a:pPr lvl="1"/>
            <a:r>
              <a:rPr lang="en-GB" dirty="0">
                <a:latin typeface="+mj-lt"/>
              </a:rPr>
              <a:t>Strong strategic </a:t>
            </a:r>
            <a:r>
              <a:rPr lang="en-GB" b="1" dirty="0">
                <a:solidFill>
                  <a:srgbClr val="006892"/>
                </a:solidFill>
                <a:latin typeface="+mj-lt"/>
              </a:rPr>
              <a:t>direction from the DG</a:t>
            </a:r>
            <a:r>
              <a:rPr lang="en-GB" dirty="0">
                <a:latin typeface="+mj-lt"/>
              </a:rPr>
              <a:t>, endorsed by Council and supported by enthusiastic efforts throughout the organization</a:t>
            </a:r>
          </a:p>
          <a:p>
            <a:pPr lvl="1"/>
            <a:r>
              <a:rPr lang="en-GB" dirty="0">
                <a:latin typeface="+mj-lt"/>
              </a:rPr>
              <a:t>Increasing </a:t>
            </a:r>
            <a:r>
              <a:rPr lang="en-GB" b="1" dirty="0">
                <a:solidFill>
                  <a:srgbClr val="006892"/>
                </a:solidFill>
                <a:latin typeface="+mj-lt"/>
              </a:rPr>
              <a:t>accountability</a:t>
            </a:r>
            <a:r>
              <a:rPr lang="en-GB" dirty="0">
                <a:latin typeface="+mj-lt"/>
              </a:rPr>
              <a:t> and governance</a:t>
            </a:r>
          </a:p>
          <a:p>
            <a:pPr>
              <a:spcBef>
                <a:spcPts val="2200"/>
              </a:spcBef>
            </a:pPr>
            <a:r>
              <a:rPr lang="en-GB" b="1" dirty="0">
                <a:solidFill>
                  <a:srgbClr val="006892"/>
                </a:solidFill>
                <a:latin typeface="+mj-lt"/>
              </a:rPr>
              <a:t>Generating transparent and reliable reporting </a:t>
            </a:r>
          </a:p>
          <a:p>
            <a:pPr lvl="1"/>
            <a:r>
              <a:rPr lang="en-GB" b="1" dirty="0">
                <a:solidFill>
                  <a:srgbClr val="006892"/>
                </a:solidFill>
                <a:latin typeface="+mj-lt"/>
              </a:rPr>
              <a:t>Materiality assessment </a:t>
            </a:r>
            <a:r>
              <a:rPr lang="en-GB" dirty="0">
                <a:latin typeface="+mj-lt"/>
              </a:rPr>
              <a:t>and stakeholder review</a:t>
            </a:r>
          </a:p>
          <a:p>
            <a:pPr lvl="1"/>
            <a:r>
              <a:rPr lang="en-GB" dirty="0">
                <a:latin typeface="+mj-lt"/>
              </a:rPr>
              <a:t>Reporting on </a:t>
            </a:r>
            <a:r>
              <a:rPr lang="en-GB" b="1" dirty="0">
                <a:solidFill>
                  <a:srgbClr val="006892"/>
                </a:solidFill>
                <a:latin typeface="+mj-lt"/>
              </a:rPr>
              <a:t>GHG emissions </a:t>
            </a:r>
            <a:r>
              <a:rPr lang="en-GB" dirty="0">
                <a:latin typeface="+mj-lt"/>
              </a:rPr>
              <a:t>since 2019, Global Reporting Guidelines (GRI)</a:t>
            </a:r>
          </a:p>
          <a:p>
            <a:pPr>
              <a:spcBef>
                <a:spcPts val="2200"/>
              </a:spcBef>
            </a:pPr>
            <a:r>
              <a:rPr lang="en-GB" b="1" dirty="0">
                <a:solidFill>
                  <a:srgbClr val="006892"/>
                </a:solidFill>
                <a:latin typeface="+mj-lt"/>
              </a:rPr>
              <a:t>Acting</a:t>
            </a:r>
          </a:p>
          <a:p>
            <a:pPr lvl="1"/>
            <a:r>
              <a:rPr lang="en-GB" dirty="0">
                <a:latin typeface="+mj-lt"/>
              </a:rPr>
              <a:t>Setting </a:t>
            </a:r>
            <a:r>
              <a:rPr lang="en-GB" b="1" dirty="0">
                <a:solidFill>
                  <a:srgbClr val="006892"/>
                </a:solidFill>
                <a:latin typeface="+mj-lt"/>
              </a:rPr>
              <a:t>targets</a:t>
            </a:r>
          </a:p>
          <a:p>
            <a:pPr lvl="1"/>
            <a:r>
              <a:rPr lang="en-GB" dirty="0">
                <a:latin typeface="+mj-lt"/>
              </a:rPr>
              <a:t>Global strategy with objectives and measures that take up the framework objectives and translate them into </a:t>
            </a:r>
            <a:r>
              <a:rPr lang="en-GB" b="1" dirty="0">
                <a:solidFill>
                  <a:srgbClr val="006892"/>
                </a:solidFill>
                <a:latin typeface="+mj-lt"/>
              </a:rPr>
              <a:t>operational prioritized measures</a:t>
            </a:r>
          </a:p>
          <a:p>
            <a:pPr>
              <a:spcBef>
                <a:spcPts val="2200"/>
              </a:spcBef>
            </a:pPr>
            <a:endParaRPr lang="en-GB" b="1" dirty="0">
              <a:latin typeface="+mj-lt"/>
            </a:endParaRPr>
          </a:p>
        </p:txBody>
      </p:sp>
      <p:sp>
        <p:nvSpPr>
          <p:cNvPr id="6" name="Title 6">
            <a:extLst>
              <a:ext uri="{FF2B5EF4-FFF2-40B4-BE49-F238E27FC236}">
                <a16:creationId xmlns:a16="http://schemas.microsoft.com/office/drawing/2014/main" id="{E0029B7C-14A4-8EC5-9149-69AC1952C664}"/>
              </a:ext>
            </a:extLst>
          </p:cNvPr>
          <p:cNvSpPr/>
          <p:nvPr/>
        </p:nvSpPr>
        <p:spPr bwMode="auto">
          <a:xfrm>
            <a:off x="245022" y="415330"/>
            <a:ext cx="11701956" cy="604781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r>
              <a:rPr lang="fr-CH" sz="4000" spc="-300" dirty="0">
                <a:solidFill>
                  <a:srgbClr val="006892"/>
                </a:solidFill>
                <a:latin typeface="Franklin Gothic Heavy" panose="020B0903020102020204" pitchFamily="34" charset="0"/>
              </a:rPr>
              <a:t>STRATEGY</a:t>
            </a:r>
            <a:endParaRPr lang="en-GB" sz="4000" spc="-300" dirty="0">
              <a:latin typeface="Franklin Gothic Heavy" panose="020B0903020102020204" pitchFamily="34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CD44232-F400-456B-438A-9A53432893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May 6, 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5DA5D6-55FF-72BE-BDC9-754F92AE64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 Capeans | JENAS 2022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DC3486-8752-0A8E-8075-D19AB527D3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0479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Elbow Connector 19">
            <a:extLst>
              <a:ext uri="{FF2B5EF4-FFF2-40B4-BE49-F238E27FC236}">
                <a16:creationId xmlns:a16="http://schemas.microsoft.com/office/drawing/2014/main" id="{06D152FA-C408-2FEE-CBEB-E3619A047FB6}"/>
              </a:ext>
            </a:extLst>
          </p:cNvPr>
          <p:cNvCxnSpPr>
            <a:cxnSpLocks/>
          </p:cNvCxnSpPr>
          <p:nvPr/>
        </p:nvCxnSpPr>
        <p:spPr>
          <a:xfrm rot="16200000" flipH="1">
            <a:off x="8294270" y="3280475"/>
            <a:ext cx="1851091" cy="767991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Elbow Connector 10">
            <a:extLst>
              <a:ext uri="{FF2B5EF4-FFF2-40B4-BE49-F238E27FC236}">
                <a16:creationId xmlns:a16="http://schemas.microsoft.com/office/drawing/2014/main" id="{DB837DB6-ACC1-065B-ECCF-8F57476A96EA}"/>
              </a:ext>
            </a:extLst>
          </p:cNvPr>
          <p:cNvCxnSpPr>
            <a:cxnSpLocks/>
          </p:cNvCxnSpPr>
          <p:nvPr/>
        </p:nvCxnSpPr>
        <p:spPr>
          <a:xfrm rot="16200000" flipH="1">
            <a:off x="5300812" y="3051924"/>
            <a:ext cx="984040" cy="241052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Elbow Connector 16">
            <a:extLst>
              <a:ext uri="{FF2B5EF4-FFF2-40B4-BE49-F238E27FC236}">
                <a16:creationId xmlns:a16="http://schemas.microsoft.com/office/drawing/2014/main" id="{A4F8CB9E-FA90-58CD-AF42-011F1DC81AA8}"/>
              </a:ext>
            </a:extLst>
          </p:cNvPr>
          <p:cNvCxnSpPr>
            <a:cxnSpLocks/>
          </p:cNvCxnSpPr>
          <p:nvPr/>
        </p:nvCxnSpPr>
        <p:spPr>
          <a:xfrm rot="5400000">
            <a:off x="4829673" y="3805917"/>
            <a:ext cx="2389288" cy="241051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BD446726-9532-6C71-72A5-2768E42C79B3}"/>
              </a:ext>
            </a:extLst>
          </p:cNvPr>
          <p:cNvCxnSpPr>
            <a:cxnSpLocks/>
          </p:cNvCxnSpPr>
          <p:nvPr/>
        </p:nvCxnSpPr>
        <p:spPr>
          <a:xfrm>
            <a:off x="1505778" y="2507260"/>
            <a:ext cx="0" cy="12490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CC8399E4-957E-9298-F9C4-3814B6C9E0B4}"/>
              </a:ext>
            </a:extLst>
          </p:cNvPr>
          <p:cNvCxnSpPr>
            <a:cxnSpLocks/>
          </p:cNvCxnSpPr>
          <p:nvPr/>
        </p:nvCxnSpPr>
        <p:spPr>
          <a:xfrm>
            <a:off x="3156778" y="2644367"/>
            <a:ext cx="0" cy="5745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81D6BE53-93B8-5FA1-2F0A-6320389CBA2B}"/>
              </a:ext>
            </a:extLst>
          </p:cNvPr>
          <p:cNvCxnSpPr>
            <a:cxnSpLocks/>
          </p:cNvCxnSpPr>
          <p:nvPr/>
        </p:nvCxnSpPr>
        <p:spPr>
          <a:xfrm>
            <a:off x="11049000" y="2704561"/>
            <a:ext cx="0" cy="3688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Elbow Connector 38">
            <a:extLst>
              <a:ext uri="{FF2B5EF4-FFF2-40B4-BE49-F238E27FC236}">
                <a16:creationId xmlns:a16="http://schemas.microsoft.com/office/drawing/2014/main" id="{34868EE8-EA21-33A6-50B4-8775CF9D784B}"/>
              </a:ext>
            </a:extLst>
          </p:cNvPr>
          <p:cNvCxnSpPr>
            <a:cxnSpLocks/>
          </p:cNvCxnSpPr>
          <p:nvPr/>
        </p:nvCxnSpPr>
        <p:spPr>
          <a:xfrm rot="16200000" flipH="1">
            <a:off x="223796" y="2899420"/>
            <a:ext cx="512704" cy="191174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>
            <a:extLst>
              <a:ext uri="{FF2B5EF4-FFF2-40B4-BE49-F238E27FC236}">
                <a16:creationId xmlns:a16="http://schemas.microsoft.com/office/drawing/2014/main" id="{D9BFDC6F-D5A5-44A9-931C-A770938C33A2}"/>
              </a:ext>
            </a:extLst>
          </p:cNvPr>
          <p:cNvGrpSpPr/>
          <p:nvPr/>
        </p:nvGrpSpPr>
        <p:grpSpPr>
          <a:xfrm>
            <a:off x="-13868" y="1450002"/>
            <a:ext cx="12011646" cy="1382188"/>
            <a:chOff x="-67056" y="1632872"/>
            <a:chExt cx="12387710" cy="1161217"/>
          </a:xfrm>
        </p:grpSpPr>
        <p:pic>
          <p:nvPicPr>
            <p:cNvPr id="59" name="Graphic 58" descr="Gyrotheodolite outline">
              <a:extLst>
                <a:ext uri="{FF2B5EF4-FFF2-40B4-BE49-F238E27FC236}">
                  <a16:creationId xmlns:a16="http://schemas.microsoft.com/office/drawing/2014/main" id="{BCF74DB3-8519-48F3-95C5-829DDFF170C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lum bright="100000" contrast="-70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8725994" y="1632872"/>
              <a:ext cx="689535" cy="689535"/>
            </a:xfrm>
            <a:prstGeom prst="rect">
              <a:avLst/>
            </a:prstGeom>
          </p:spPr>
        </p:pic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62CAA7F1-F423-411A-9A54-D00AAF02BE98}"/>
                </a:ext>
              </a:extLst>
            </p:cNvPr>
            <p:cNvSpPr/>
            <p:nvPr/>
          </p:nvSpPr>
          <p:spPr>
            <a:xfrm>
              <a:off x="-67056" y="2254089"/>
              <a:ext cx="1848539" cy="540000"/>
            </a:xfrm>
            <a:custGeom>
              <a:avLst/>
              <a:gdLst>
                <a:gd name="connsiteX0" fmla="*/ 0 w 1844483"/>
                <a:gd name="connsiteY0" fmla="*/ 0 h 1106689"/>
                <a:gd name="connsiteX1" fmla="*/ 1844483 w 1844483"/>
                <a:gd name="connsiteY1" fmla="*/ 0 h 1106689"/>
                <a:gd name="connsiteX2" fmla="*/ 1844483 w 1844483"/>
                <a:gd name="connsiteY2" fmla="*/ 1106689 h 1106689"/>
                <a:gd name="connsiteX3" fmla="*/ 0 w 1844483"/>
                <a:gd name="connsiteY3" fmla="*/ 1106689 h 1106689"/>
                <a:gd name="connsiteX4" fmla="*/ 0 w 1844483"/>
                <a:gd name="connsiteY4" fmla="*/ 0 h 1106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4483" h="1106689">
                  <a:moveTo>
                    <a:pt x="0" y="0"/>
                  </a:moveTo>
                  <a:lnTo>
                    <a:pt x="1844483" y="0"/>
                  </a:lnTo>
                  <a:lnTo>
                    <a:pt x="1844483" y="1106689"/>
                  </a:lnTo>
                  <a:lnTo>
                    <a:pt x="0" y="1106689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5000"/>
                    <a:lumOff val="95000"/>
                    <a:alpha val="50000"/>
                  </a:schemeClr>
                </a:gs>
                <a:gs pos="19477">
                  <a:srgbClr val="5A5E93"/>
                </a:gs>
                <a:gs pos="31000">
                  <a:srgbClr val="002060"/>
                </a:gs>
              </a:gsLst>
              <a:lin ang="0" scaled="1"/>
            </a:gradFill>
            <a:ln>
              <a:solidFill>
                <a:schemeClr val="bg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1910" tIns="41910" rIns="41910" bIns="41910" numCol="1" spcCol="1270" anchor="ctr" anchorCtr="0">
              <a:noAutofit/>
            </a:bodyPr>
            <a:lstStyle/>
            <a:p>
              <a:pPr algn="ctr" defTabSz="488950">
                <a:lnSpc>
                  <a:spcPct val="90000"/>
                </a:lnSpc>
                <a:spcAft>
                  <a:spcPct val="35000"/>
                </a:spcAft>
              </a:pPr>
              <a:endParaRPr lang="en-GB" sz="1100" dirty="0"/>
            </a:p>
          </p:txBody>
        </p:sp>
        <p:sp>
          <p:nvSpPr>
            <p:cNvPr id="61" name="Arrow: Pentagon 60">
              <a:extLst>
                <a:ext uri="{FF2B5EF4-FFF2-40B4-BE49-F238E27FC236}">
                  <a16:creationId xmlns:a16="http://schemas.microsoft.com/office/drawing/2014/main" id="{67B66791-B000-4046-8061-409EBC3790C2}"/>
                </a:ext>
              </a:extLst>
            </p:cNvPr>
            <p:cNvSpPr/>
            <p:nvPr/>
          </p:nvSpPr>
          <p:spPr>
            <a:xfrm>
              <a:off x="10747457" y="2254089"/>
              <a:ext cx="1573197" cy="540000"/>
            </a:xfrm>
            <a:prstGeom prst="homePlate">
              <a:avLst>
                <a:gd name="adj" fmla="val 28833"/>
              </a:avLst>
            </a:prstGeom>
            <a:solidFill>
              <a:srgbClr val="007FBE"/>
            </a:solidFill>
            <a:ln>
              <a:gradFill flip="none" rotWithShape="1">
                <a:gsLst>
                  <a:gs pos="0">
                    <a:schemeClr val="accent1">
                      <a:lumMod val="5000"/>
                      <a:lumOff val="95000"/>
                      <a:alpha val="0"/>
                    </a:schemeClr>
                  </a:gs>
                  <a:gs pos="100000">
                    <a:srgbClr val="006892">
                      <a:alpha val="50000"/>
                    </a:srgbClr>
                  </a:gs>
                </a:gsLst>
                <a:lin ang="0" scaled="1"/>
                <a:tileRect/>
              </a:gra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1910" tIns="41910" rIns="41910" bIns="41910" numCol="1" spcCol="1270" anchor="ctr" anchorCtr="0">
              <a:noAutofit/>
            </a:bodyPr>
            <a:lstStyle/>
            <a:p>
              <a:pPr marL="0" lvl="0" indent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sz="1100" kern="1200" dirty="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02089681-07B7-40C9-8BF1-202F73A59514}"/>
                </a:ext>
              </a:extLst>
            </p:cNvPr>
            <p:cNvSpPr/>
            <p:nvPr/>
          </p:nvSpPr>
          <p:spPr>
            <a:xfrm>
              <a:off x="1617655" y="2254089"/>
              <a:ext cx="2281870" cy="540000"/>
            </a:xfrm>
            <a:custGeom>
              <a:avLst/>
              <a:gdLst>
                <a:gd name="connsiteX0" fmla="*/ 0 w 1844483"/>
                <a:gd name="connsiteY0" fmla="*/ 0 h 1106689"/>
                <a:gd name="connsiteX1" fmla="*/ 1844483 w 1844483"/>
                <a:gd name="connsiteY1" fmla="*/ 0 h 1106689"/>
                <a:gd name="connsiteX2" fmla="*/ 1844483 w 1844483"/>
                <a:gd name="connsiteY2" fmla="*/ 1106689 h 1106689"/>
                <a:gd name="connsiteX3" fmla="*/ 0 w 1844483"/>
                <a:gd name="connsiteY3" fmla="*/ 1106689 h 1106689"/>
                <a:gd name="connsiteX4" fmla="*/ 0 w 1844483"/>
                <a:gd name="connsiteY4" fmla="*/ 0 h 1106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4483" h="1106689">
                  <a:moveTo>
                    <a:pt x="0" y="0"/>
                  </a:moveTo>
                  <a:lnTo>
                    <a:pt x="1844483" y="0"/>
                  </a:lnTo>
                  <a:lnTo>
                    <a:pt x="1844483" y="1106689"/>
                  </a:lnTo>
                  <a:lnTo>
                    <a:pt x="0" y="11066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A5E93"/>
            </a:solidFill>
            <a:ln>
              <a:solidFill>
                <a:schemeClr val="bg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1910" tIns="41910" rIns="41910" bIns="41910" numCol="1" spcCol="1270" anchor="ctr" anchorCtr="0">
              <a:noAutofit/>
            </a:bodyPr>
            <a:lstStyle/>
            <a:p>
              <a:pPr algn="ctr" defTabSz="488950">
                <a:lnSpc>
                  <a:spcPct val="90000"/>
                </a:lnSpc>
                <a:spcAft>
                  <a:spcPct val="35000"/>
                </a:spcAft>
              </a:pPr>
              <a:endParaRPr lang="en-GB" sz="1100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272C9717-0849-4AA3-88DA-EC06AEA67CEE}"/>
                </a:ext>
              </a:extLst>
            </p:cNvPr>
            <p:cNvSpPr/>
            <p:nvPr/>
          </p:nvSpPr>
          <p:spPr>
            <a:xfrm>
              <a:off x="3899526" y="2254089"/>
              <a:ext cx="2281870" cy="540000"/>
            </a:xfrm>
            <a:custGeom>
              <a:avLst/>
              <a:gdLst>
                <a:gd name="connsiteX0" fmla="*/ 0 w 1844483"/>
                <a:gd name="connsiteY0" fmla="*/ 0 h 1106689"/>
                <a:gd name="connsiteX1" fmla="*/ 1844483 w 1844483"/>
                <a:gd name="connsiteY1" fmla="*/ 0 h 1106689"/>
                <a:gd name="connsiteX2" fmla="*/ 1844483 w 1844483"/>
                <a:gd name="connsiteY2" fmla="*/ 1106689 h 1106689"/>
                <a:gd name="connsiteX3" fmla="*/ 0 w 1844483"/>
                <a:gd name="connsiteY3" fmla="*/ 1106689 h 1106689"/>
                <a:gd name="connsiteX4" fmla="*/ 0 w 1844483"/>
                <a:gd name="connsiteY4" fmla="*/ 0 h 1106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4483" h="1106689">
                  <a:moveTo>
                    <a:pt x="0" y="0"/>
                  </a:moveTo>
                  <a:lnTo>
                    <a:pt x="1844483" y="0"/>
                  </a:lnTo>
                  <a:lnTo>
                    <a:pt x="1844483" y="1106689"/>
                  </a:lnTo>
                  <a:lnTo>
                    <a:pt x="0" y="11066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1910" tIns="41910" rIns="41910" bIns="41910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Aft>
                  <a:spcPct val="35000"/>
                </a:spcAft>
              </a:pPr>
              <a:endParaRPr lang="en-GB" sz="1100" b="1" dirty="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C108E317-7519-47B9-8370-CE886D93A62C}"/>
                </a:ext>
              </a:extLst>
            </p:cNvPr>
            <p:cNvSpPr/>
            <p:nvPr/>
          </p:nvSpPr>
          <p:spPr>
            <a:xfrm>
              <a:off x="6181395" y="2254089"/>
              <a:ext cx="2285745" cy="540000"/>
            </a:xfrm>
            <a:custGeom>
              <a:avLst/>
              <a:gdLst>
                <a:gd name="connsiteX0" fmla="*/ 0 w 1844483"/>
                <a:gd name="connsiteY0" fmla="*/ 0 h 1106689"/>
                <a:gd name="connsiteX1" fmla="*/ 1844483 w 1844483"/>
                <a:gd name="connsiteY1" fmla="*/ 0 h 1106689"/>
                <a:gd name="connsiteX2" fmla="*/ 1844483 w 1844483"/>
                <a:gd name="connsiteY2" fmla="*/ 1106689 h 1106689"/>
                <a:gd name="connsiteX3" fmla="*/ 0 w 1844483"/>
                <a:gd name="connsiteY3" fmla="*/ 1106689 h 1106689"/>
                <a:gd name="connsiteX4" fmla="*/ 0 w 1844483"/>
                <a:gd name="connsiteY4" fmla="*/ 0 h 1106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4483" h="1106689">
                  <a:moveTo>
                    <a:pt x="0" y="0"/>
                  </a:moveTo>
                  <a:lnTo>
                    <a:pt x="1844483" y="0"/>
                  </a:lnTo>
                  <a:lnTo>
                    <a:pt x="1844483" y="1106689"/>
                  </a:lnTo>
                  <a:lnTo>
                    <a:pt x="0" y="11066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54ECA"/>
            </a:solidFill>
            <a:ln>
              <a:solidFill>
                <a:schemeClr val="bg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1910" tIns="41910" rIns="41910" bIns="41910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Aft>
                  <a:spcPct val="35000"/>
                </a:spcAft>
              </a:pPr>
              <a:endParaRPr lang="en-GB" sz="1100" dirty="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0B1AD46E-BF88-4D33-9438-F0A20572237A}"/>
                </a:ext>
              </a:extLst>
            </p:cNvPr>
            <p:cNvSpPr/>
            <p:nvPr/>
          </p:nvSpPr>
          <p:spPr>
            <a:xfrm>
              <a:off x="8462696" y="2254089"/>
              <a:ext cx="2284761" cy="540000"/>
            </a:xfrm>
            <a:custGeom>
              <a:avLst/>
              <a:gdLst>
                <a:gd name="connsiteX0" fmla="*/ 0 w 1844483"/>
                <a:gd name="connsiteY0" fmla="*/ 0 h 1106689"/>
                <a:gd name="connsiteX1" fmla="*/ 1844483 w 1844483"/>
                <a:gd name="connsiteY1" fmla="*/ 0 h 1106689"/>
                <a:gd name="connsiteX2" fmla="*/ 1844483 w 1844483"/>
                <a:gd name="connsiteY2" fmla="*/ 1106689 h 1106689"/>
                <a:gd name="connsiteX3" fmla="*/ 0 w 1844483"/>
                <a:gd name="connsiteY3" fmla="*/ 1106689 h 1106689"/>
                <a:gd name="connsiteX4" fmla="*/ 0 w 1844483"/>
                <a:gd name="connsiteY4" fmla="*/ 0 h 1106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4483" h="1106689">
                  <a:moveTo>
                    <a:pt x="0" y="0"/>
                  </a:moveTo>
                  <a:lnTo>
                    <a:pt x="1844483" y="0"/>
                  </a:lnTo>
                  <a:lnTo>
                    <a:pt x="1844483" y="1106689"/>
                  </a:lnTo>
                  <a:lnTo>
                    <a:pt x="0" y="11066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D728E"/>
            </a:solidFill>
            <a:ln>
              <a:solidFill>
                <a:schemeClr val="bg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2000" tIns="41910" rIns="41910" bIns="41910" numCol="1" spcCol="1270" anchor="ctr" anchorCtr="0">
              <a:noAutofit/>
            </a:bodyPr>
            <a:lstStyle/>
            <a:p>
              <a:pPr marL="0" lvl="0" indent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sz="1100" kern="1200" dirty="0"/>
            </a:p>
          </p:txBody>
        </p:sp>
      </p:grp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D0AA9454-4E40-A78B-ADA0-16592C00EE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3689307"/>
              </p:ext>
            </p:extLst>
          </p:nvPr>
        </p:nvGraphicFramePr>
        <p:xfrm>
          <a:off x="510836" y="2316531"/>
          <a:ext cx="11061400" cy="4245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6140">
                  <a:extLst>
                    <a:ext uri="{9D8B030D-6E8A-4147-A177-3AD203B41FA5}">
                      <a16:colId xmlns:a16="http://schemas.microsoft.com/office/drawing/2014/main" val="2775289939"/>
                    </a:ext>
                  </a:extLst>
                </a:gridCol>
                <a:gridCol w="1106140">
                  <a:extLst>
                    <a:ext uri="{9D8B030D-6E8A-4147-A177-3AD203B41FA5}">
                      <a16:colId xmlns:a16="http://schemas.microsoft.com/office/drawing/2014/main" val="624104180"/>
                    </a:ext>
                  </a:extLst>
                </a:gridCol>
                <a:gridCol w="1106140">
                  <a:extLst>
                    <a:ext uri="{9D8B030D-6E8A-4147-A177-3AD203B41FA5}">
                      <a16:colId xmlns:a16="http://schemas.microsoft.com/office/drawing/2014/main" val="585943043"/>
                    </a:ext>
                  </a:extLst>
                </a:gridCol>
                <a:gridCol w="1106140">
                  <a:extLst>
                    <a:ext uri="{9D8B030D-6E8A-4147-A177-3AD203B41FA5}">
                      <a16:colId xmlns:a16="http://schemas.microsoft.com/office/drawing/2014/main" val="2719479548"/>
                    </a:ext>
                  </a:extLst>
                </a:gridCol>
                <a:gridCol w="1106140">
                  <a:extLst>
                    <a:ext uri="{9D8B030D-6E8A-4147-A177-3AD203B41FA5}">
                      <a16:colId xmlns:a16="http://schemas.microsoft.com/office/drawing/2014/main" val="4106831650"/>
                    </a:ext>
                  </a:extLst>
                </a:gridCol>
                <a:gridCol w="1106140">
                  <a:extLst>
                    <a:ext uri="{9D8B030D-6E8A-4147-A177-3AD203B41FA5}">
                      <a16:colId xmlns:a16="http://schemas.microsoft.com/office/drawing/2014/main" val="2546841654"/>
                    </a:ext>
                  </a:extLst>
                </a:gridCol>
                <a:gridCol w="1106140">
                  <a:extLst>
                    <a:ext uri="{9D8B030D-6E8A-4147-A177-3AD203B41FA5}">
                      <a16:colId xmlns:a16="http://schemas.microsoft.com/office/drawing/2014/main" val="1444017718"/>
                    </a:ext>
                  </a:extLst>
                </a:gridCol>
                <a:gridCol w="1106140">
                  <a:extLst>
                    <a:ext uri="{9D8B030D-6E8A-4147-A177-3AD203B41FA5}">
                      <a16:colId xmlns:a16="http://schemas.microsoft.com/office/drawing/2014/main" val="1714452873"/>
                    </a:ext>
                  </a:extLst>
                </a:gridCol>
                <a:gridCol w="1106140">
                  <a:extLst>
                    <a:ext uri="{9D8B030D-6E8A-4147-A177-3AD203B41FA5}">
                      <a16:colId xmlns:a16="http://schemas.microsoft.com/office/drawing/2014/main" val="2559792425"/>
                    </a:ext>
                  </a:extLst>
                </a:gridCol>
                <a:gridCol w="1106140">
                  <a:extLst>
                    <a:ext uri="{9D8B030D-6E8A-4147-A177-3AD203B41FA5}">
                      <a16:colId xmlns:a16="http://schemas.microsoft.com/office/drawing/2014/main" val="1451769861"/>
                    </a:ext>
                  </a:extLst>
                </a:gridCol>
              </a:tblGrid>
              <a:tr h="42454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2016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2017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2018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2019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2020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2021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2022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2023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2024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2025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5600348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35CC0854-FE5B-9541-AB01-0FED9C6D965F}"/>
              </a:ext>
            </a:extLst>
          </p:cNvPr>
          <p:cNvSpPr txBox="1"/>
          <p:nvPr/>
        </p:nvSpPr>
        <p:spPr>
          <a:xfrm>
            <a:off x="5465222" y="5589077"/>
            <a:ext cx="14051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rgbClr val="C00000"/>
                </a:solidFill>
                <a:latin typeface="+mj-lt"/>
              </a:rPr>
              <a:t>Masterplan2040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A868993-C0C8-63A3-9890-DBAE31F3EE45}"/>
              </a:ext>
            </a:extLst>
          </p:cNvPr>
          <p:cNvSpPr txBox="1"/>
          <p:nvPr/>
        </p:nvSpPr>
        <p:spPr>
          <a:xfrm>
            <a:off x="3309315" y="4413990"/>
            <a:ext cx="260565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GB" sz="1400" b="1" dirty="0">
                <a:solidFill>
                  <a:srgbClr val="0055A0"/>
                </a:solidFill>
                <a:latin typeface="+mj-lt"/>
              </a:rPr>
              <a:t>2019-2020 Environment Report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C70D369-2E37-DD8D-A503-5863BB668DE0}"/>
              </a:ext>
            </a:extLst>
          </p:cNvPr>
          <p:cNvSpPr txBox="1"/>
          <p:nvPr/>
        </p:nvSpPr>
        <p:spPr>
          <a:xfrm>
            <a:off x="4230544" y="3208527"/>
            <a:ext cx="171589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GB" sz="1400" b="1" dirty="0">
                <a:solidFill>
                  <a:srgbClr val="0055A0"/>
                </a:solidFill>
                <a:latin typeface="+mj-lt"/>
              </a:rPr>
              <a:t>2017-2018</a:t>
            </a:r>
          </a:p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GB" sz="1400" b="1" dirty="0">
                <a:solidFill>
                  <a:srgbClr val="0055A0"/>
                </a:solidFill>
                <a:latin typeface="+mj-lt"/>
              </a:rPr>
              <a:t>Environment Report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C982F4D-0BCE-9A16-0D6C-56FBC36D41BA}"/>
              </a:ext>
            </a:extLst>
          </p:cNvPr>
          <p:cNvSpPr txBox="1"/>
          <p:nvPr/>
        </p:nvSpPr>
        <p:spPr>
          <a:xfrm>
            <a:off x="9621380" y="3893373"/>
            <a:ext cx="2623535" cy="3054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400" dirty="0">
                <a:solidFill>
                  <a:srgbClr val="0055A0"/>
                </a:solidFill>
                <a:latin typeface="+mj-lt"/>
              </a:rPr>
              <a:t>2021-2022 </a:t>
            </a:r>
            <a:r>
              <a:rPr lang="en-GB" sz="1400" b="1" dirty="0">
                <a:solidFill>
                  <a:srgbClr val="0055A0"/>
                </a:solidFill>
                <a:latin typeface="+mj-lt"/>
              </a:rPr>
              <a:t>Environment Report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995934F-FB24-02E6-5820-964EAEEAFDFA}"/>
              </a:ext>
            </a:extLst>
          </p:cNvPr>
          <p:cNvSpPr txBox="1"/>
          <p:nvPr/>
        </p:nvSpPr>
        <p:spPr>
          <a:xfrm>
            <a:off x="10158527" y="3080710"/>
            <a:ext cx="176168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GB" sz="1400" dirty="0">
                <a:solidFill>
                  <a:srgbClr val="0055A0"/>
                </a:solidFill>
                <a:latin typeface="+mj-lt"/>
              </a:rPr>
              <a:t>2023-2024 </a:t>
            </a:r>
            <a:r>
              <a:rPr lang="en-GB" sz="1400" b="1" dirty="0">
                <a:solidFill>
                  <a:srgbClr val="0055A0"/>
                </a:solidFill>
                <a:latin typeface="+mj-lt"/>
              </a:rPr>
              <a:t>Environment Report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9056A45-92B9-9746-26C7-A1EB23795EBB}"/>
              </a:ext>
            </a:extLst>
          </p:cNvPr>
          <p:cNvSpPr txBox="1"/>
          <p:nvPr/>
        </p:nvSpPr>
        <p:spPr>
          <a:xfrm>
            <a:off x="3560209" y="4711190"/>
            <a:ext cx="234832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400" b="1" dirty="0">
                <a:solidFill>
                  <a:schemeClr val="accent6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Environmental Responsible Procurement Policy Project</a:t>
            </a:r>
          </a:p>
        </p:txBody>
      </p:sp>
      <p:cxnSp>
        <p:nvCxnSpPr>
          <p:cNvPr id="29" name="Elbow Connector 28">
            <a:extLst>
              <a:ext uri="{FF2B5EF4-FFF2-40B4-BE49-F238E27FC236}">
                <a16:creationId xmlns:a16="http://schemas.microsoft.com/office/drawing/2014/main" id="{CDE0A79F-AB91-CBFF-EE4E-18FE28D5EE84}"/>
              </a:ext>
            </a:extLst>
          </p:cNvPr>
          <p:cNvCxnSpPr>
            <a:cxnSpLocks/>
          </p:cNvCxnSpPr>
          <p:nvPr/>
        </p:nvCxnSpPr>
        <p:spPr>
          <a:xfrm rot="5400000">
            <a:off x="3383541" y="3014414"/>
            <a:ext cx="1012542" cy="512624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0C68F402-5E93-22F7-5323-95E5743860E7}"/>
              </a:ext>
            </a:extLst>
          </p:cNvPr>
          <p:cNvSpPr txBox="1"/>
          <p:nvPr/>
        </p:nvSpPr>
        <p:spPr>
          <a:xfrm>
            <a:off x="2691191" y="3747906"/>
            <a:ext cx="246613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GB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Materiality analysis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Environmental Noise policy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6C3839D-A450-A53D-DF37-8C9183F68337}"/>
              </a:ext>
            </a:extLst>
          </p:cNvPr>
          <p:cNvSpPr txBox="1"/>
          <p:nvPr/>
        </p:nvSpPr>
        <p:spPr>
          <a:xfrm>
            <a:off x="9611487" y="4125598"/>
            <a:ext cx="2631313" cy="5192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j-lt"/>
                <a:ea typeface="+mn-ea"/>
                <a:cs typeface="Calibri" panose="020F0502020204030204" pitchFamily="34" charset="0"/>
              </a:rPr>
              <a:t>Environmentally Responsible Procurement Policy </a:t>
            </a:r>
            <a:endParaRPr lang="en-GB" sz="1400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2B21CC8-ACB5-CAD1-8EEE-43378DE3E5A0}"/>
              </a:ext>
            </a:extLst>
          </p:cNvPr>
          <p:cNvSpPr txBox="1"/>
          <p:nvPr/>
        </p:nvSpPr>
        <p:spPr>
          <a:xfrm>
            <a:off x="2413493" y="3204713"/>
            <a:ext cx="148657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GB" sz="1400" b="1" dirty="0">
                <a:solidFill>
                  <a:srgbClr val="7030A0"/>
                </a:solidFill>
                <a:latin typeface="+mj-lt"/>
              </a:rPr>
              <a:t>Baseline year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B1BAB98-80A1-EDDF-D7EA-27D69E759AA4}"/>
              </a:ext>
            </a:extLst>
          </p:cNvPr>
          <p:cNvSpPr txBox="1"/>
          <p:nvPr/>
        </p:nvSpPr>
        <p:spPr>
          <a:xfrm>
            <a:off x="7674219" y="4449343"/>
            <a:ext cx="116498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7030A0"/>
                </a:solidFill>
                <a:latin typeface="+mj-lt"/>
              </a:rPr>
              <a:t>Energy Performance plan</a:t>
            </a:r>
          </a:p>
        </p:txBody>
      </p:sp>
      <p:cxnSp>
        <p:nvCxnSpPr>
          <p:cNvPr id="44" name="Elbow Connector 43">
            <a:extLst>
              <a:ext uri="{FF2B5EF4-FFF2-40B4-BE49-F238E27FC236}">
                <a16:creationId xmlns:a16="http://schemas.microsoft.com/office/drawing/2014/main" id="{E2BF554C-C996-2F2C-C1B0-1C3F9E223B06}"/>
              </a:ext>
            </a:extLst>
          </p:cNvPr>
          <p:cNvCxnSpPr>
            <a:cxnSpLocks/>
          </p:cNvCxnSpPr>
          <p:nvPr/>
        </p:nvCxnSpPr>
        <p:spPr>
          <a:xfrm rot="16200000" flipH="1">
            <a:off x="7194061" y="3459347"/>
            <a:ext cx="2375942" cy="947541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BFB571CA-AC3B-1F6D-74F8-13F77318D00A}"/>
              </a:ext>
            </a:extLst>
          </p:cNvPr>
          <p:cNvSpPr txBox="1"/>
          <p:nvPr/>
        </p:nvSpPr>
        <p:spPr>
          <a:xfrm>
            <a:off x="8822735" y="4719419"/>
            <a:ext cx="13653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7030A0"/>
                </a:solidFill>
                <a:latin typeface="+mj-lt"/>
              </a:rPr>
              <a:t>ISO50001 certification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8A975A9-D04F-6B64-6A02-021641005A48}"/>
              </a:ext>
            </a:extLst>
          </p:cNvPr>
          <p:cNvSpPr txBox="1"/>
          <p:nvPr/>
        </p:nvSpPr>
        <p:spPr>
          <a:xfrm>
            <a:off x="7344200" y="5373634"/>
            <a:ext cx="480802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Green Village</a:t>
            </a:r>
          </a:p>
          <a:p>
            <a:r>
              <a:rPr lang="en-GB" sz="1400" b="1" i="0" dirty="0">
                <a:solidFill>
                  <a:schemeClr val="accent1">
                    <a:lumMod val="75000"/>
                  </a:schemeClr>
                </a:solidFill>
                <a:effectLst/>
                <a:latin typeface="+mj-lt"/>
              </a:rPr>
              <a:t>Innovation Programme on Environmental Applications</a:t>
            </a:r>
            <a:endParaRPr lang="en-GB" sz="1400" b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D05E8271-A195-F5C0-DF60-DC6FCD77960D}"/>
              </a:ext>
            </a:extLst>
          </p:cNvPr>
          <p:cNvSpPr txBox="1"/>
          <p:nvPr/>
        </p:nvSpPr>
        <p:spPr>
          <a:xfrm>
            <a:off x="1132548" y="3756266"/>
            <a:ext cx="1486571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Environmental Protection Steering Board</a:t>
            </a:r>
          </a:p>
        </p:txBody>
      </p:sp>
      <p:sp>
        <p:nvSpPr>
          <p:cNvPr id="31" name="Title 6">
            <a:extLst>
              <a:ext uri="{FF2B5EF4-FFF2-40B4-BE49-F238E27FC236}">
                <a16:creationId xmlns:a16="http://schemas.microsoft.com/office/drawing/2014/main" id="{C7312BE0-8EE2-E950-D5A4-ACA33ED4979D}"/>
              </a:ext>
            </a:extLst>
          </p:cNvPr>
          <p:cNvSpPr/>
          <p:nvPr/>
        </p:nvSpPr>
        <p:spPr bwMode="auto">
          <a:xfrm>
            <a:off x="245022" y="415330"/>
            <a:ext cx="11701956" cy="604781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r>
              <a:rPr lang="fr-CH" sz="4000" spc="-300" dirty="0">
                <a:solidFill>
                  <a:srgbClr val="006892"/>
                </a:solidFill>
                <a:latin typeface="Franklin Gothic Heavy" panose="020B0903020102020204" pitchFamily="34" charset="0"/>
              </a:rPr>
              <a:t>STRATEGIC </a:t>
            </a:r>
            <a:r>
              <a:rPr lang="fr-CH" sz="4000" spc="-300" dirty="0">
                <a:latin typeface="Franklin Gothic Heavy" panose="020B0903020102020204" pitchFamily="34" charset="0"/>
              </a:rPr>
              <a:t>ACTIONS</a:t>
            </a:r>
            <a:endParaRPr lang="en-GB" sz="4000" spc="-300" dirty="0">
              <a:latin typeface="Franklin Gothic Heavy" panose="020B0903020102020204" pitchFamily="34" charset="0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61E012D-4C27-D4A6-B99C-139E0AB9B4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May 6 2022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A10BE5D-01EF-B80F-738E-E6D7325F5B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 Capeans | JENAS 2022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27FE20-EBA2-1654-654D-E1943D8A7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088DCD8-B28E-3234-8E1B-14424F9D3E9E}"/>
              </a:ext>
            </a:extLst>
          </p:cNvPr>
          <p:cNvSpPr txBox="1"/>
          <p:nvPr/>
        </p:nvSpPr>
        <p:spPr>
          <a:xfrm>
            <a:off x="299702" y="3181824"/>
            <a:ext cx="1486571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Energy Management Panel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63B79D6E-3E84-79D1-06B1-E78E67791874}"/>
              </a:ext>
            </a:extLst>
          </p:cNvPr>
          <p:cNvCxnSpPr/>
          <p:nvPr/>
        </p:nvCxnSpPr>
        <p:spPr>
          <a:xfrm>
            <a:off x="6807200" y="2832190"/>
            <a:ext cx="0" cy="29884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BA2BD392-3FB7-E42E-A0C4-9A4DD7AC5924}"/>
              </a:ext>
            </a:extLst>
          </p:cNvPr>
          <p:cNvCxnSpPr/>
          <p:nvPr/>
        </p:nvCxnSpPr>
        <p:spPr>
          <a:xfrm>
            <a:off x="7344200" y="2814994"/>
            <a:ext cx="0" cy="29884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527061A3-C865-5406-BA79-453BFA35AF13}"/>
              </a:ext>
            </a:extLst>
          </p:cNvPr>
          <p:cNvCxnSpPr>
            <a:cxnSpLocks/>
          </p:cNvCxnSpPr>
          <p:nvPr/>
        </p:nvCxnSpPr>
        <p:spPr>
          <a:xfrm>
            <a:off x="7674400" y="2784067"/>
            <a:ext cx="0" cy="23270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4136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E1363B78-B3D2-29AD-0349-D202CD3BF75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94900" y="1141164"/>
            <a:ext cx="10335531" cy="5094132"/>
          </a:xfr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A46D3522-2804-F3FB-31CC-3711E2938806}"/>
              </a:ext>
            </a:extLst>
          </p:cNvPr>
          <p:cNvSpPr/>
          <p:nvPr/>
        </p:nvSpPr>
        <p:spPr bwMode="auto">
          <a:xfrm>
            <a:off x="245022" y="415330"/>
            <a:ext cx="11701956" cy="604781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r>
              <a:rPr lang="fr-CH" sz="4000" spc="-300" dirty="0">
                <a:solidFill>
                  <a:srgbClr val="006892"/>
                </a:solidFill>
                <a:latin typeface="Franklin Gothic Heavy" panose="020B0903020102020204" pitchFamily="34" charset="0"/>
              </a:rPr>
              <a:t>MATERIALITY</a:t>
            </a:r>
            <a:endParaRPr lang="en-GB" sz="4000" spc="-300" dirty="0">
              <a:latin typeface="Franklin Gothic Heavy" panose="020B0903020102020204" pitchFamily="34" charset="0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BBD1F09-33C1-EEB1-915A-203F2BF97B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6 2022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4C855B7-06B9-4A58-8768-2136DBA18B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 Capeans | JENAS 2022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5C1057-1EFC-BFF8-1DA0-3295219131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606D9-1424-D24D-8F08-847B0A6F25A1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544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B563E81-4EDE-46E3-4AD5-73D8D55DC7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"/>
            <a:ext cx="12192236" cy="1681200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1A5478C9-C524-4E29-98D0-F3D9DB9036A1}"/>
              </a:ext>
            </a:extLst>
          </p:cNvPr>
          <p:cNvGrpSpPr/>
          <p:nvPr/>
        </p:nvGrpSpPr>
        <p:grpSpPr>
          <a:xfrm>
            <a:off x="0" y="1659029"/>
            <a:ext cx="12207951" cy="5210259"/>
            <a:chOff x="0" y="1659029"/>
            <a:chExt cx="12207951" cy="5210259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F6979078-991C-A418-1D94-ED497AF694D3}"/>
                </a:ext>
              </a:extLst>
            </p:cNvPr>
            <p:cNvSpPr/>
            <p:nvPr/>
          </p:nvSpPr>
          <p:spPr>
            <a:xfrm>
              <a:off x="0" y="1659029"/>
              <a:ext cx="12207951" cy="5210259"/>
            </a:xfrm>
            <a:prstGeom prst="rect">
              <a:avLst/>
            </a:prstGeom>
            <a:solidFill>
              <a:srgbClr val="DCEE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ounded Rectangle 6">
              <a:extLst>
                <a:ext uri="{FF2B5EF4-FFF2-40B4-BE49-F238E27FC236}">
                  <a16:creationId xmlns:a16="http://schemas.microsoft.com/office/drawing/2014/main" id="{31F9A495-BB7A-8F5E-A70A-750804212E61}"/>
                </a:ext>
              </a:extLst>
            </p:cNvPr>
            <p:cNvSpPr/>
            <p:nvPr/>
          </p:nvSpPr>
          <p:spPr>
            <a:xfrm>
              <a:off x="4642763" y="2586841"/>
              <a:ext cx="1496291" cy="3647704"/>
            </a:xfrm>
            <a:prstGeom prst="roundRect">
              <a:avLst>
                <a:gd name="adj" fmla="val 50000"/>
              </a:avLst>
            </a:prstGeom>
            <a:solidFill>
              <a:srgbClr val="BBDE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ounded Rectangle 7">
              <a:extLst>
                <a:ext uri="{FF2B5EF4-FFF2-40B4-BE49-F238E27FC236}">
                  <a16:creationId xmlns:a16="http://schemas.microsoft.com/office/drawing/2014/main" id="{61FDD558-8CD6-65BE-075D-2F6A271850A5}"/>
                </a:ext>
              </a:extLst>
            </p:cNvPr>
            <p:cNvSpPr/>
            <p:nvPr/>
          </p:nvSpPr>
          <p:spPr>
            <a:xfrm rot="5400000">
              <a:off x="1912969" y="1301387"/>
              <a:ext cx="603663" cy="1496291"/>
            </a:xfrm>
            <a:prstGeom prst="roundRect">
              <a:avLst>
                <a:gd name="adj" fmla="val 50000"/>
              </a:avLst>
            </a:prstGeom>
            <a:solidFill>
              <a:srgbClr val="BBDE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C042ED3-E732-9D8C-5581-CB672AFB7706}"/>
                </a:ext>
              </a:extLst>
            </p:cNvPr>
            <p:cNvSpPr txBox="1"/>
            <p:nvPr/>
          </p:nvSpPr>
          <p:spPr>
            <a:xfrm>
              <a:off x="4759164" y="3982384"/>
              <a:ext cx="126348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>
                  <a:latin typeface="+mj-lt"/>
                </a:rPr>
                <a:t>Purchased electricity</a:t>
              </a:r>
            </a:p>
          </p:txBody>
        </p:sp>
        <p:pic>
          <p:nvPicPr>
            <p:cNvPr id="11" name="Graphic 10" descr="High voltage outline">
              <a:extLst>
                <a:ext uri="{FF2B5EF4-FFF2-40B4-BE49-F238E27FC236}">
                  <a16:creationId xmlns:a16="http://schemas.microsoft.com/office/drawing/2014/main" id="{DD6015B2-9912-C8A6-959E-4A7FF2AA317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933707" y="3067984"/>
              <a:ext cx="914400" cy="914400"/>
            </a:xfrm>
            <a:prstGeom prst="rect">
              <a:avLst/>
            </a:prstGeom>
          </p:spPr>
        </p:pic>
        <p:sp>
          <p:nvSpPr>
            <p:cNvPr id="12" name="Rounded Rectangle 11">
              <a:extLst>
                <a:ext uri="{FF2B5EF4-FFF2-40B4-BE49-F238E27FC236}">
                  <a16:creationId xmlns:a16="http://schemas.microsoft.com/office/drawing/2014/main" id="{FF8AD114-6B7F-F88E-9315-DF4E6EBE6A2C}"/>
                </a:ext>
              </a:extLst>
            </p:cNvPr>
            <p:cNvSpPr/>
            <p:nvPr/>
          </p:nvSpPr>
          <p:spPr>
            <a:xfrm>
              <a:off x="1051215" y="2586842"/>
              <a:ext cx="2418652" cy="3645724"/>
            </a:xfrm>
            <a:prstGeom prst="roundRect">
              <a:avLst>
                <a:gd name="adj" fmla="val 27213"/>
              </a:avLst>
            </a:prstGeom>
            <a:solidFill>
              <a:srgbClr val="BBDE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EE7568D3-0E37-48C4-D92B-49E8685F390E}"/>
                </a:ext>
              </a:extLst>
            </p:cNvPr>
            <p:cNvSpPr txBox="1"/>
            <p:nvPr/>
          </p:nvSpPr>
          <p:spPr>
            <a:xfrm>
              <a:off x="1930614" y="4601956"/>
              <a:ext cx="61266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>
                  <a:latin typeface="+mj-lt"/>
                </a:rPr>
                <a:t>Vehicles</a:t>
              </a:r>
            </a:p>
          </p:txBody>
        </p:sp>
        <p:pic>
          <p:nvPicPr>
            <p:cNvPr id="17" name="Graphic 16" descr="Truck outline">
              <a:extLst>
                <a:ext uri="{FF2B5EF4-FFF2-40B4-BE49-F238E27FC236}">
                  <a16:creationId xmlns:a16="http://schemas.microsoft.com/office/drawing/2014/main" id="{980BB33F-A688-C64E-E9DC-28127C5EA8B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1779748" y="3870042"/>
              <a:ext cx="914400" cy="914400"/>
            </a:xfrm>
            <a:prstGeom prst="rect">
              <a:avLst/>
            </a:prstGeom>
          </p:spPr>
        </p:pic>
        <p:pic>
          <p:nvPicPr>
            <p:cNvPr id="19" name="Graphic 18" descr="Atom outline">
              <a:extLst>
                <a:ext uri="{FF2B5EF4-FFF2-40B4-BE49-F238E27FC236}">
                  <a16:creationId xmlns:a16="http://schemas.microsoft.com/office/drawing/2014/main" id="{8E3075AE-5B22-B14C-CE4C-27023F12916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1779748" y="2732314"/>
              <a:ext cx="914400" cy="914400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E2C6F9E9-AAFD-47D2-0239-86886AC0D033}"/>
                </a:ext>
              </a:extLst>
            </p:cNvPr>
            <p:cNvSpPr txBox="1"/>
            <p:nvPr/>
          </p:nvSpPr>
          <p:spPr>
            <a:xfrm>
              <a:off x="1682149" y="3572378"/>
              <a:ext cx="110959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dirty="0">
                  <a:latin typeface="+mj-lt"/>
                </a:rPr>
                <a:t>Particle Detectors</a:t>
              </a:r>
            </a:p>
            <a:p>
              <a:pPr algn="ctr"/>
              <a:r>
                <a:rPr lang="en-GB" sz="1000" dirty="0">
                  <a:latin typeface="+mj-lt"/>
                </a:rPr>
                <a:t>Accelerators</a:t>
              </a:r>
            </a:p>
          </p:txBody>
        </p:sp>
        <p:pic>
          <p:nvPicPr>
            <p:cNvPr id="22" name="Graphic 21" descr="Building outline">
              <a:extLst>
                <a:ext uri="{FF2B5EF4-FFF2-40B4-BE49-F238E27FC236}">
                  <a16:creationId xmlns:a16="http://schemas.microsoft.com/office/drawing/2014/main" id="{A2C0F630-8B42-5ADF-0DED-5C73FF374943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1779748" y="4901096"/>
              <a:ext cx="914400" cy="914400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FEDBD0EB-9B78-AAAB-A64F-05772FB8F585}"/>
                </a:ext>
              </a:extLst>
            </p:cNvPr>
            <p:cNvSpPr txBox="1"/>
            <p:nvPr/>
          </p:nvSpPr>
          <p:spPr>
            <a:xfrm>
              <a:off x="1981109" y="5786352"/>
              <a:ext cx="51167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dirty="0">
                  <a:latin typeface="+mj-lt"/>
                </a:rPr>
                <a:t>Assets</a:t>
              </a:r>
            </a:p>
          </p:txBody>
        </p:sp>
        <p:sp>
          <p:nvSpPr>
            <p:cNvPr id="24" name="Rounded Rectangle 23">
              <a:extLst>
                <a:ext uri="{FF2B5EF4-FFF2-40B4-BE49-F238E27FC236}">
                  <a16:creationId xmlns:a16="http://schemas.microsoft.com/office/drawing/2014/main" id="{6D7119F4-4AC7-5FDF-F0CB-4B190D26B4CA}"/>
                </a:ext>
              </a:extLst>
            </p:cNvPr>
            <p:cNvSpPr/>
            <p:nvPr/>
          </p:nvSpPr>
          <p:spPr>
            <a:xfrm>
              <a:off x="7240695" y="2586841"/>
              <a:ext cx="3918857" cy="3645725"/>
            </a:xfrm>
            <a:prstGeom prst="roundRect">
              <a:avLst>
                <a:gd name="adj" fmla="val 23748"/>
              </a:avLst>
            </a:prstGeom>
            <a:solidFill>
              <a:srgbClr val="BBDE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8" name="Graphic 27" descr="Water outline">
              <a:extLst>
                <a:ext uri="{FF2B5EF4-FFF2-40B4-BE49-F238E27FC236}">
                  <a16:creationId xmlns:a16="http://schemas.microsoft.com/office/drawing/2014/main" id="{9FFE0E15-8273-3058-2019-B74AD04F8425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8742923" y="3022242"/>
              <a:ext cx="914400" cy="914400"/>
            </a:xfrm>
            <a:prstGeom prst="rect">
              <a:avLst/>
            </a:prstGeom>
          </p:spPr>
        </p:pic>
        <p:pic>
          <p:nvPicPr>
            <p:cNvPr id="30" name="Graphic 29" descr="Aeroplane outline">
              <a:extLst>
                <a:ext uri="{FF2B5EF4-FFF2-40B4-BE49-F238E27FC236}">
                  <a16:creationId xmlns:a16="http://schemas.microsoft.com/office/drawing/2014/main" id="{146B1034-5BA2-C070-284C-713E34D609DE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9817266" y="3022242"/>
              <a:ext cx="914400" cy="914400"/>
            </a:xfrm>
            <a:prstGeom prst="rect">
              <a:avLst/>
            </a:prstGeom>
          </p:spPr>
        </p:pic>
        <p:pic>
          <p:nvPicPr>
            <p:cNvPr id="32" name="Graphic 31" descr="Car outline">
              <a:extLst>
                <a:ext uri="{FF2B5EF4-FFF2-40B4-BE49-F238E27FC236}">
                  <a16:creationId xmlns:a16="http://schemas.microsoft.com/office/drawing/2014/main" id="{7FA5FC19-497C-BB3B-D359-7F60F9E1E23E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7699872" y="4463143"/>
              <a:ext cx="914400" cy="914400"/>
            </a:xfrm>
            <a:prstGeom prst="rect">
              <a:avLst/>
            </a:prstGeom>
          </p:spPr>
        </p:pic>
        <p:pic>
          <p:nvPicPr>
            <p:cNvPr id="36" name="Graphic 35" descr="Fork and knife outline">
              <a:extLst>
                <a:ext uri="{FF2B5EF4-FFF2-40B4-BE49-F238E27FC236}">
                  <a16:creationId xmlns:a16="http://schemas.microsoft.com/office/drawing/2014/main" id="{1783CE55-1239-8EA9-FDE6-894755774946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8902866" y="4463143"/>
              <a:ext cx="914400" cy="914400"/>
            </a:xfrm>
            <a:prstGeom prst="rect">
              <a:avLst/>
            </a:prstGeom>
          </p:spPr>
        </p:pic>
        <p:pic>
          <p:nvPicPr>
            <p:cNvPr id="40" name="Graphic 39" descr="Recycle outline">
              <a:extLst>
                <a:ext uri="{FF2B5EF4-FFF2-40B4-BE49-F238E27FC236}">
                  <a16:creationId xmlns:a16="http://schemas.microsoft.com/office/drawing/2014/main" id="{E89FB81B-A5DC-AD28-FF65-000713254177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>
              <a:extLst>
                <a:ext uri="{96DAC541-7B7A-43D3-8B79-37D633B846F1}">
                  <asvg:svgBlip xmlns:asvg="http://schemas.microsoft.com/office/drawing/2016/SVG/main" r:embed="rId21"/>
                </a:ext>
              </a:extLst>
            </a:blip>
            <a:stretch>
              <a:fillRect/>
            </a:stretch>
          </p:blipFill>
          <p:spPr>
            <a:xfrm>
              <a:off x="7623428" y="3022242"/>
              <a:ext cx="914400" cy="914400"/>
            </a:xfrm>
            <a:prstGeom prst="rect">
              <a:avLst/>
            </a:prstGeom>
          </p:spPr>
        </p:pic>
        <p:pic>
          <p:nvPicPr>
            <p:cNvPr id="42" name="Graphic 41" descr="Shopping basket outline">
              <a:extLst>
                <a:ext uri="{FF2B5EF4-FFF2-40B4-BE49-F238E27FC236}">
                  <a16:creationId xmlns:a16="http://schemas.microsoft.com/office/drawing/2014/main" id="{7BB668E2-C1F9-3C0A-E60A-8B9067539644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>
              <a:extLs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tretch>
              <a:fillRect/>
            </a:stretch>
          </p:blipFill>
          <p:spPr>
            <a:xfrm>
              <a:off x="10009442" y="4463143"/>
              <a:ext cx="914400" cy="914400"/>
            </a:xfrm>
            <a:prstGeom prst="rect">
              <a:avLst/>
            </a:prstGeom>
          </p:spPr>
        </p:pic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9C08DFF4-9CD4-9676-7CC9-318A59C1F721}"/>
                </a:ext>
              </a:extLst>
            </p:cNvPr>
            <p:cNvSpPr txBox="1"/>
            <p:nvPr/>
          </p:nvSpPr>
          <p:spPr>
            <a:xfrm>
              <a:off x="7448884" y="3982384"/>
              <a:ext cx="106952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>
                  <a:latin typeface="+mj-lt"/>
                </a:rPr>
                <a:t>Waste treatment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398DDDFE-0CA8-DD2D-599C-74DC9C780987}"/>
                </a:ext>
              </a:extLst>
            </p:cNvPr>
            <p:cNvSpPr txBox="1"/>
            <p:nvPr/>
          </p:nvSpPr>
          <p:spPr>
            <a:xfrm>
              <a:off x="8638593" y="3982384"/>
              <a:ext cx="11624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>
                  <a:latin typeface="+mj-lt"/>
                </a:rPr>
                <a:t>Water  purification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9C3EA296-0A52-9E07-CDCF-80BB38742614}"/>
                </a:ext>
              </a:extLst>
            </p:cNvPr>
            <p:cNvSpPr txBox="1"/>
            <p:nvPr/>
          </p:nvSpPr>
          <p:spPr>
            <a:xfrm>
              <a:off x="9761653" y="3982384"/>
              <a:ext cx="97654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>
                  <a:latin typeface="+mj-lt"/>
                </a:rPr>
                <a:t>Business Travel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07466626-DAEE-922A-55D5-735C9668D31C}"/>
                </a:ext>
              </a:extLst>
            </p:cNvPr>
            <p:cNvSpPr txBox="1"/>
            <p:nvPr/>
          </p:nvSpPr>
          <p:spPr>
            <a:xfrm>
              <a:off x="7492467" y="5497507"/>
              <a:ext cx="132921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>
                  <a:latin typeface="+mj-lt"/>
                </a:rPr>
                <a:t>Employee Commuting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C42973CF-AD17-CF38-D921-966C27BC6469}"/>
                </a:ext>
              </a:extLst>
            </p:cNvPr>
            <p:cNvSpPr txBox="1"/>
            <p:nvPr/>
          </p:nvSpPr>
          <p:spPr>
            <a:xfrm>
              <a:off x="9000714" y="5497507"/>
              <a:ext cx="62228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>
                  <a:latin typeface="+mj-lt"/>
                </a:rPr>
                <a:t>Catering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235DE668-9378-9EC7-EB3F-0C34DE6632C5}"/>
                </a:ext>
              </a:extLst>
            </p:cNvPr>
            <p:cNvSpPr txBox="1"/>
            <p:nvPr/>
          </p:nvSpPr>
          <p:spPr>
            <a:xfrm>
              <a:off x="10034852" y="5497507"/>
              <a:ext cx="89639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>
                  <a:latin typeface="+mj-lt"/>
                </a:rPr>
                <a:t>Procurement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0E1509F9-38FE-C91B-79A1-F4C70B01E4DB}"/>
                </a:ext>
              </a:extLst>
            </p:cNvPr>
            <p:cNvSpPr txBox="1"/>
            <p:nvPr/>
          </p:nvSpPr>
          <p:spPr>
            <a:xfrm>
              <a:off x="1776411" y="1797108"/>
              <a:ext cx="876778" cy="5001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dirty="0">
                  <a:latin typeface="+mj-lt"/>
                </a:rPr>
                <a:t>SCOPE 1</a:t>
              </a:r>
            </a:p>
            <a:p>
              <a:pPr algn="ctr"/>
              <a:r>
                <a:rPr lang="en-GB" sz="1050" dirty="0">
                  <a:latin typeface="+mj-lt"/>
                </a:rPr>
                <a:t>Direct</a:t>
              </a:r>
            </a:p>
          </p:txBody>
        </p:sp>
        <p:sp>
          <p:nvSpPr>
            <p:cNvPr id="50" name="Rounded Rectangle 49">
              <a:extLst>
                <a:ext uri="{FF2B5EF4-FFF2-40B4-BE49-F238E27FC236}">
                  <a16:creationId xmlns:a16="http://schemas.microsoft.com/office/drawing/2014/main" id="{CA89CCA9-DFE9-0911-D5D0-E8EE4A47E915}"/>
                </a:ext>
              </a:extLst>
            </p:cNvPr>
            <p:cNvSpPr/>
            <p:nvPr/>
          </p:nvSpPr>
          <p:spPr>
            <a:xfrm rot="5400000">
              <a:off x="5071075" y="1338848"/>
              <a:ext cx="603663" cy="1496291"/>
            </a:xfrm>
            <a:prstGeom prst="roundRect">
              <a:avLst>
                <a:gd name="adj" fmla="val 50000"/>
              </a:avLst>
            </a:prstGeom>
            <a:solidFill>
              <a:srgbClr val="BBDE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B8E4E851-A41B-17B8-25B7-65AFF938BF17}"/>
                </a:ext>
              </a:extLst>
            </p:cNvPr>
            <p:cNvSpPr txBox="1"/>
            <p:nvPr/>
          </p:nvSpPr>
          <p:spPr>
            <a:xfrm>
              <a:off x="4934517" y="1834569"/>
              <a:ext cx="876779" cy="5001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dirty="0">
                  <a:latin typeface="+mj-lt"/>
                </a:rPr>
                <a:t>SCOPE 2</a:t>
              </a:r>
            </a:p>
            <a:p>
              <a:pPr algn="ctr"/>
              <a:r>
                <a:rPr lang="en-GB" sz="1050" dirty="0">
                  <a:latin typeface="+mj-lt"/>
                </a:rPr>
                <a:t>Indirect</a:t>
              </a:r>
            </a:p>
          </p:txBody>
        </p:sp>
        <p:sp>
          <p:nvSpPr>
            <p:cNvPr id="52" name="Rounded Rectangle 51">
              <a:extLst>
                <a:ext uri="{FF2B5EF4-FFF2-40B4-BE49-F238E27FC236}">
                  <a16:creationId xmlns:a16="http://schemas.microsoft.com/office/drawing/2014/main" id="{62B5927E-0166-7AE7-E748-61C2EE303C59}"/>
                </a:ext>
              </a:extLst>
            </p:cNvPr>
            <p:cNvSpPr/>
            <p:nvPr/>
          </p:nvSpPr>
          <p:spPr>
            <a:xfrm rot="5400000">
              <a:off x="8955290" y="1327933"/>
              <a:ext cx="603663" cy="1496291"/>
            </a:xfrm>
            <a:prstGeom prst="roundRect">
              <a:avLst>
                <a:gd name="adj" fmla="val 50000"/>
              </a:avLst>
            </a:prstGeom>
            <a:solidFill>
              <a:srgbClr val="BBDE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80CB5384-E071-F34E-BD8C-0D418A30C965}"/>
                </a:ext>
              </a:extLst>
            </p:cNvPr>
            <p:cNvSpPr txBox="1"/>
            <p:nvPr/>
          </p:nvSpPr>
          <p:spPr>
            <a:xfrm>
              <a:off x="8818732" y="1823654"/>
              <a:ext cx="876779" cy="5001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dirty="0">
                  <a:latin typeface="+mj-lt"/>
                </a:rPr>
                <a:t>SCOPE 3</a:t>
              </a:r>
            </a:p>
            <a:p>
              <a:pPr algn="ctr"/>
              <a:r>
                <a:rPr lang="en-GB" sz="1050" dirty="0">
                  <a:latin typeface="+mj-lt"/>
                </a:rPr>
                <a:t>Indirect</a:t>
              </a:r>
            </a:p>
          </p:txBody>
        </p:sp>
      </p:grp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282B10F-E795-0EE6-C18C-C0AF60B6E3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6 2022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948BD3A-5819-E2A6-074F-0146E3268B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 Capeans | JENAS 2022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333E57-EF7D-706F-EB0C-B5ACA04198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606D9-1424-D24D-8F08-847B0A6F25A1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6930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259F2D9E-B1D0-7853-BA13-0042CF664C37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CB8230B-4DF5-E2E0-D31C-0B7BC96A397C}"/>
                </a:ext>
              </a:extLst>
            </p:cNvPr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0A449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5BF98D1B-401A-6121-78B4-5548FA23216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979" t="1613" r="1461" b="1594"/>
            <a:stretch/>
          </p:blipFill>
          <p:spPr>
            <a:xfrm>
              <a:off x="962890" y="44532"/>
              <a:ext cx="10266219" cy="6768936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D14D8B8-E773-0777-C02C-3A0619AEFF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6 2022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7E38352-AC90-6D32-B0F5-F02E02A3E3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606D9-1424-D24D-8F08-847B0A6F25A1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6813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5057</TotalTime>
  <Words>2557</Words>
  <Application>Microsoft Macintosh PowerPoint</Application>
  <PresentationFormat>Widescreen</PresentationFormat>
  <Paragraphs>519</Paragraphs>
  <Slides>31</Slides>
  <Notes>29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5" baseType="lpstr">
      <vt:lpstr>Arial</vt:lpstr>
      <vt:lpstr>Arial Black</vt:lpstr>
      <vt:lpstr>Calibri</vt:lpstr>
      <vt:lpstr>Calibri Light</vt:lpstr>
      <vt:lpstr>Calibri Light </vt:lpstr>
      <vt:lpstr>Courier New</vt:lpstr>
      <vt:lpstr>Franklin Gothic Heavy</vt:lpstr>
      <vt:lpstr>Helvetica Neue</vt:lpstr>
      <vt:lpstr>Helvetica Neue Condensed</vt:lpstr>
      <vt:lpstr>Impact</vt:lpstr>
      <vt:lpstr>JUNAR</vt:lpstr>
      <vt:lpstr>Open Sans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limit the environmental impact</dc:title>
  <dc:creator>Mar Capeans Garrido</dc:creator>
  <cp:lastModifiedBy>Mar Capeans Garrido</cp:lastModifiedBy>
  <cp:revision>279</cp:revision>
  <cp:lastPrinted>2022-04-29T08:49:42Z</cp:lastPrinted>
  <dcterms:created xsi:type="dcterms:W3CDTF">2022-04-26T07:54:25Z</dcterms:created>
  <dcterms:modified xsi:type="dcterms:W3CDTF">2022-05-04T20:03:30Z</dcterms:modified>
</cp:coreProperties>
</file>