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5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theme/theme6.xml" ContentType="application/vnd.openxmlformats-officedocument.theme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  <p:sldMasterId id="2147483802" r:id="rId2"/>
    <p:sldMasterId id="2147483816" r:id="rId3"/>
    <p:sldMasterId id="2147483844" r:id="rId4"/>
    <p:sldMasterId id="2147483851" r:id="rId5"/>
    <p:sldMasterId id="2147483878" r:id="rId6"/>
    <p:sldMasterId id="2147483925" r:id="rId7"/>
  </p:sldMasterIdLst>
  <p:notesMasterIdLst>
    <p:notesMasterId r:id="rId29"/>
  </p:notesMasterIdLst>
  <p:sldIdLst>
    <p:sldId id="262" r:id="rId8"/>
    <p:sldId id="478" r:id="rId9"/>
    <p:sldId id="479" r:id="rId10"/>
    <p:sldId id="480" r:id="rId11"/>
    <p:sldId id="488" r:id="rId12"/>
    <p:sldId id="489" r:id="rId13"/>
    <p:sldId id="481" r:id="rId14"/>
    <p:sldId id="482" r:id="rId15"/>
    <p:sldId id="483" r:id="rId16"/>
    <p:sldId id="484" r:id="rId17"/>
    <p:sldId id="485" r:id="rId18"/>
    <p:sldId id="487" r:id="rId19"/>
    <p:sldId id="491" r:id="rId20"/>
    <p:sldId id="490" r:id="rId21"/>
    <p:sldId id="885" r:id="rId22"/>
    <p:sldId id="493" r:id="rId23"/>
    <p:sldId id="884" r:id="rId24"/>
    <p:sldId id="496" r:id="rId25"/>
    <p:sldId id="498" r:id="rId26"/>
    <p:sldId id="495" r:id="rId27"/>
    <p:sldId id="497" r:id="rId28"/>
  </p:sldIdLst>
  <p:sldSz cx="9144000" cy="6858000" type="screen4x3"/>
  <p:notesSz cx="6794500" cy="9906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D194"/>
    <a:srgbClr val="FFCC66"/>
    <a:srgbClr val="FFC000"/>
    <a:srgbClr val="0066FF"/>
    <a:srgbClr val="CC3399"/>
    <a:srgbClr val="EAEAEA"/>
    <a:srgbClr val="FFFFCC"/>
    <a:srgbClr val="FF9900"/>
    <a:srgbClr val="FF000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4" autoAdjust="0"/>
    <p:restoredTop sz="96224" autoAdjust="0"/>
  </p:normalViewPr>
  <p:slideViewPr>
    <p:cSldViewPr>
      <p:cViewPr varScale="1">
        <p:scale>
          <a:sx n="68" d="100"/>
          <a:sy n="68" d="100"/>
        </p:scale>
        <p:origin x="78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730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4266"/>
    </p:cViewPr>
  </p:sorterViewPr>
  <p:notesViewPr>
    <p:cSldViewPr>
      <p:cViewPr varScale="1">
        <p:scale>
          <a:sx n="51" d="100"/>
          <a:sy n="51" d="100"/>
        </p:scale>
        <p:origin x="297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presProps" Target="presProps.xml"/><Relationship Id="rId8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163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2950"/>
            <a:ext cx="4949825" cy="37131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05350"/>
            <a:ext cx="5435600" cy="4459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Textmasterformate durch Klicken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075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07525"/>
            <a:ext cx="2944813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51F0EDDA-F759-4FB7-8060-AA168C9AB54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865065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8C3283EA-2559-40C2-BA60-E4DCB80774FF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6E576EF-C821-4521-83BE-60CE8573562A}" type="slidenum">
              <a:rPr lang="en-GB" altLang="de-DE"/>
              <a:pPr/>
              <a:t>7</a:t>
            </a:fld>
            <a:endParaRPr lang="en-GB" altLang="de-DE"/>
          </a:p>
        </p:txBody>
      </p:sp>
      <p:sp>
        <p:nvSpPr>
          <p:cNvPr id="28673" name="Text Box 1">
            <a:extLst>
              <a:ext uri="{FF2B5EF4-FFF2-40B4-BE49-F238E27FC236}">
                <a16:creationId xmlns:a16="http://schemas.microsoft.com/office/drawing/2014/main" id="{E648815B-E464-4A8C-8656-F6B1BBFC1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CA56A5B2-FE65-4E56-BFE3-4152FE6978EF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8674" name="Text Box 2">
            <a:extLst>
              <a:ext uri="{FF2B5EF4-FFF2-40B4-BE49-F238E27FC236}">
                <a16:creationId xmlns:a16="http://schemas.microsoft.com/office/drawing/2014/main" id="{001134E6-F93E-4A30-946F-362FA74E2D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110FAD00-E373-4ABC-918A-F1AF9CDF3662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8675" name="Text Box 3">
            <a:extLst>
              <a:ext uri="{FF2B5EF4-FFF2-40B4-BE49-F238E27FC236}">
                <a16:creationId xmlns:a16="http://schemas.microsoft.com/office/drawing/2014/main" id="{CF9F5640-DAAD-4004-A1AC-50CC9711DF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D67A53B5-EF3C-45E9-BA82-CB07A500DF2D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8676" name="Text Box 4">
            <a:extLst>
              <a:ext uri="{FF2B5EF4-FFF2-40B4-BE49-F238E27FC236}">
                <a16:creationId xmlns:a16="http://schemas.microsoft.com/office/drawing/2014/main" id="{A42A9427-7612-4FC8-9FE3-69AEC0F6599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5C1ECD1C-CAAB-45B0-BF8A-5BC109E4A5C0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7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8677" name="Text Box 5">
            <a:extLst>
              <a:ext uri="{FF2B5EF4-FFF2-40B4-BE49-F238E27FC236}">
                <a16:creationId xmlns:a16="http://schemas.microsoft.com/office/drawing/2014/main" id="{C55CB9AD-947E-4888-8850-6C753555AB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5597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C2D1780C-5D33-4AE9-B0FA-6C245B3095BE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8678" name="Text Box 6">
            <a:extLst>
              <a:ext uri="{FF2B5EF4-FFF2-40B4-BE49-F238E27FC236}">
                <a16:creationId xmlns:a16="http://schemas.microsoft.com/office/drawing/2014/main" id="{B0961FE6-DED5-403C-A37C-201B607F726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575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3A5BF247-6320-4AA2-B6C2-0CDC4C8318ED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8679" name="Text Box 7">
            <a:extLst>
              <a:ext uri="{FF2B5EF4-FFF2-40B4-BE49-F238E27FC236}">
                <a16:creationId xmlns:a16="http://schemas.microsoft.com/office/drawing/2014/main" id="{3779E677-846D-4E90-8A3D-0AC480EE16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655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4FA3DF12-DFBC-478A-9DF4-614B187384E5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7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8680" name="Text Box 8">
            <a:extLst>
              <a:ext uri="{FF2B5EF4-FFF2-40B4-BE49-F238E27FC236}">
                <a16:creationId xmlns:a16="http://schemas.microsoft.com/office/drawing/2014/main" id="{11328C24-7CA4-4586-831F-624283E2F1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755650"/>
            <a:ext cx="5180013" cy="37703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8681" name="Text Box 9">
            <a:extLst>
              <a:ext uri="{FF2B5EF4-FFF2-40B4-BE49-F238E27FC236}">
                <a16:creationId xmlns:a16="http://schemas.microsoft.com/office/drawing/2014/main" id="{D3E90BFE-735B-4C28-A3C4-C7BF7FCE56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933724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0F335E6-0604-4714-8C23-9823311314FE}"/>
              </a:ext>
            </a:extLst>
          </p:cNvPr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B33209F-6138-41D2-AA43-203C08680BAE}" type="slidenum">
              <a:rPr lang="en-GB" altLang="de-DE"/>
              <a:pPr/>
              <a:t>8</a:t>
            </a:fld>
            <a:endParaRPr lang="en-GB" altLang="de-DE"/>
          </a:p>
        </p:txBody>
      </p:sp>
      <p:sp>
        <p:nvSpPr>
          <p:cNvPr id="29697" name="Text Box 1">
            <a:extLst>
              <a:ext uri="{FF2B5EF4-FFF2-40B4-BE49-F238E27FC236}">
                <a16:creationId xmlns:a16="http://schemas.microsoft.com/office/drawing/2014/main" id="{E2D347B2-7A95-46F2-AFCD-BEE662E2A89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67087" cy="496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D17492A6-C62D-486E-ACB2-F93B59C50928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8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9698" name="Text Box 2">
            <a:extLst>
              <a:ext uri="{FF2B5EF4-FFF2-40B4-BE49-F238E27FC236}">
                <a16:creationId xmlns:a16="http://schemas.microsoft.com/office/drawing/2014/main" id="{236E880A-E709-4E79-B008-C8ACA4451BE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686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3FDBC368-155C-4496-A199-7B6572903D9C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8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9699" name="Text Box 3">
            <a:extLst>
              <a:ext uri="{FF2B5EF4-FFF2-40B4-BE49-F238E27FC236}">
                <a16:creationId xmlns:a16="http://schemas.microsoft.com/office/drawing/2014/main" id="{8677E244-60AE-4621-9245-D94C5EA5A7F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70262" cy="500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3B3F5CC2-D507-47F0-9ECA-629CA397A37F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8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9700" name="Text Box 4">
            <a:extLst>
              <a:ext uri="{FF2B5EF4-FFF2-40B4-BE49-F238E27FC236}">
                <a16:creationId xmlns:a16="http://schemas.microsoft.com/office/drawing/2014/main" id="{70EB011E-328B-41DF-B8FE-63DE206AC3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98963" y="9555163"/>
            <a:ext cx="337185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lnSpc>
                <a:spcPct val="93000"/>
              </a:lnSpc>
              <a:buClrTx/>
              <a:buFontTx/>
              <a:buNone/>
            </a:pPr>
            <a:fld id="{04ABD468-79DB-4F12-A73D-B5E981466F7E}" type="slidenum">
              <a:rPr lang="en-GB" altLang="de-DE" sz="1400">
                <a:solidFill>
                  <a:srgbClr val="000000"/>
                </a:solidFill>
                <a:latin typeface="Times New Roman" panose="02020603050405020304" pitchFamily="18" charset="0"/>
                <a:cs typeface="DejaVu Sans" charset="0"/>
              </a:rPr>
              <a:pPr algn="r">
                <a:lnSpc>
                  <a:spcPct val="93000"/>
                </a:lnSpc>
                <a:buClrTx/>
                <a:buFontTx/>
                <a:buNone/>
              </a:pPr>
              <a:t>8</a:t>
            </a:fld>
            <a:endParaRPr lang="en-GB" altLang="de-DE" sz="1400">
              <a:solidFill>
                <a:srgbClr val="000000"/>
              </a:solidFill>
              <a:latin typeface="Times New Roman" panose="02020603050405020304" pitchFamily="18" charset="0"/>
              <a:cs typeface="DejaVu Sans" charset="0"/>
            </a:endParaRPr>
          </a:p>
        </p:txBody>
      </p:sp>
      <p:sp>
        <p:nvSpPr>
          <p:cNvPr id="29701" name="Text Box 5">
            <a:extLst>
              <a:ext uri="{FF2B5EF4-FFF2-40B4-BE49-F238E27FC236}">
                <a16:creationId xmlns:a16="http://schemas.microsoft.com/office/drawing/2014/main" id="{6A09C0AA-8EAC-46C1-BF4C-4230308323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55975" cy="49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2E340E0C-BC46-4B85-9984-94F7A09FD2A7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8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9702" name="Text Box 6">
            <a:extLst>
              <a:ext uri="{FF2B5EF4-FFF2-40B4-BE49-F238E27FC236}">
                <a16:creationId xmlns:a16="http://schemas.microsoft.com/office/drawing/2014/main" id="{BFE4485C-D510-454B-848C-D30C3A7B230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57562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2B9D4BD4-D413-443D-818C-8525FB587736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8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9703" name="Text Box 7">
            <a:extLst>
              <a:ext uri="{FF2B5EF4-FFF2-40B4-BE49-F238E27FC236}">
                <a16:creationId xmlns:a16="http://schemas.microsoft.com/office/drawing/2014/main" id="{E3DB695E-2D5B-4A90-9D16-34573CDD4C5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02138" y="9553575"/>
            <a:ext cx="3365500" cy="501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r">
              <a:buClrTx/>
              <a:buFontTx/>
              <a:buNone/>
            </a:pPr>
            <a:fld id="{66F9CE31-607E-4F94-AA37-CF620F76A553}" type="slidenum">
              <a:rPr lang="en-GB" altLang="de-DE" sz="1200">
                <a:solidFill>
                  <a:srgbClr val="000000"/>
                </a:solidFill>
              </a:rPr>
              <a:pPr algn="r">
                <a:buClrTx/>
                <a:buFontTx/>
                <a:buNone/>
              </a:pPr>
              <a:t>8</a:t>
            </a:fld>
            <a:endParaRPr lang="en-GB" altLang="de-DE" sz="1200">
              <a:solidFill>
                <a:srgbClr val="000000"/>
              </a:solidFill>
            </a:endParaRPr>
          </a:p>
        </p:txBody>
      </p:sp>
      <p:sp>
        <p:nvSpPr>
          <p:cNvPr id="29704" name="Text Box 8">
            <a:extLst>
              <a:ext uri="{FF2B5EF4-FFF2-40B4-BE49-F238E27FC236}">
                <a16:creationId xmlns:a16="http://schemas.microsoft.com/office/drawing/2014/main" id="{8DF8A4D8-E280-4FB7-B64A-EBB8D08E10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95400" y="755650"/>
            <a:ext cx="5180013" cy="3770313"/>
          </a:xfrm>
          <a:prstGeom prst="rect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29705" name="Text Box 9">
            <a:extLst>
              <a:ext uri="{FF2B5EF4-FFF2-40B4-BE49-F238E27FC236}">
                <a16:creationId xmlns:a16="http://schemas.microsoft.com/office/drawing/2014/main" id="{C08679D4-EDFB-4BC8-B2FA-214260A96F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7875" y="4776788"/>
            <a:ext cx="6218238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54170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3.png"/><Relationship Id="rId26" Type="http://schemas.openxmlformats.org/officeDocument/2006/relationships/image" Target="../media/image25.png"/><Relationship Id="rId3" Type="http://schemas.openxmlformats.org/officeDocument/2006/relationships/image" Target="../media/image4.jpeg"/><Relationship Id="rId21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oleObject" Target="../embeddings/oleObject2.bin"/><Relationship Id="rId25" Type="http://schemas.openxmlformats.org/officeDocument/2006/relationships/image" Target="../media/image24.png"/><Relationship Id="rId2" Type="http://schemas.openxmlformats.org/officeDocument/2006/relationships/slideMaster" Target="../slideMasters/slideMaster3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3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23" Type="http://schemas.openxmlformats.org/officeDocument/2006/relationships/image" Target="../media/image22.png"/><Relationship Id="rId10" Type="http://schemas.openxmlformats.org/officeDocument/2006/relationships/image" Target="../media/image11.png"/><Relationship Id="rId19" Type="http://schemas.openxmlformats.org/officeDocument/2006/relationships/image" Target="../media/image18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4.xml"/><Relationship Id="rId5" Type="http://schemas.openxmlformats.org/officeDocument/2006/relationships/image" Target="../media/image30.png"/><Relationship Id="rId4" Type="http://schemas.openxmlformats.org/officeDocument/2006/relationships/image" Target="../media/image29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wmf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3.png"/><Relationship Id="rId26" Type="http://schemas.openxmlformats.org/officeDocument/2006/relationships/image" Target="../media/image25.png"/><Relationship Id="rId3" Type="http://schemas.openxmlformats.org/officeDocument/2006/relationships/image" Target="../media/image4.jpeg"/><Relationship Id="rId21" Type="http://schemas.openxmlformats.org/officeDocument/2006/relationships/image" Target="../media/image20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oleObject" Target="../embeddings/oleObject1.bin"/><Relationship Id="rId25" Type="http://schemas.openxmlformats.org/officeDocument/2006/relationships/image" Target="../media/image24.png"/><Relationship Id="rId2" Type="http://schemas.openxmlformats.org/officeDocument/2006/relationships/slideMaster" Target="../slideMasters/slideMaster2.xml"/><Relationship Id="rId16" Type="http://schemas.openxmlformats.org/officeDocument/2006/relationships/image" Target="../media/image17.png"/><Relationship Id="rId20" Type="http://schemas.openxmlformats.org/officeDocument/2006/relationships/image" Target="../media/image19.png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3.png"/><Relationship Id="rId5" Type="http://schemas.openxmlformats.org/officeDocument/2006/relationships/image" Target="../media/image6.jpeg"/><Relationship Id="rId15" Type="http://schemas.openxmlformats.org/officeDocument/2006/relationships/image" Target="../media/image16.png"/><Relationship Id="rId23" Type="http://schemas.openxmlformats.org/officeDocument/2006/relationships/image" Target="../media/image22.png"/><Relationship Id="rId10" Type="http://schemas.openxmlformats.org/officeDocument/2006/relationships/image" Target="../media/image11.png"/><Relationship Id="rId19" Type="http://schemas.openxmlformats.org/officeDocument/2006/relationships/image" Target="../media/image18.png"/><Relationship Id="rId4" Type="http://schemas.openxmlformats.org/officeDocument/2006/relationships/image" Target="../media/image5.jpeg"/><Relationship Id="rId9" Type="http://schemas.openxmlformats.org/officeDocument/2006/relationships/image" Target="../media/image10.jpeg"/><Relationship Id="rId14" Type="http://schemas.openxmlformats.org/officeDocument/2006/relationships/image" Target="../media/image15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12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de-DE" sz="1000" dirty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sz="1000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45177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l">
              <a:defRPr b="1" i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217C7-E5FA-554C-BAF5-93F55970170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5502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0189D0-12A0-0D44-B9AA-E059AF600EB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272448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490A2-44DC-494A-85DA-7DD6FB2B2B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778008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71366-54E0-F845-B685-229DEDC98C2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30100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86CF1-5390-A24D-89BD-3906AB25E9C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26370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0B2F7-FF18-BE4E-909B-656ED293B3F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26739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B7654-5B2E-2D4F-9192-5ACC088E3B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932783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E73959-89C4-7640-A317-9248F150A4B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2525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47C7F-AACC-7E40-B0DA-5BE7979A69C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5370668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1D60F1-4AAC-3D4A-B343-5839B3466F5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8258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3801673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3727A-F869-ED46-B1C8-590B54063F4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19769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38" y="1125538"/>
            <a:ext cx="8605837" cy="5256212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5FA5A2-9A72-3041-A686-0D299D1807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646348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5"/>
          <a:stretch>
            <a:fillRect/>
          </a:stretch>
        </p:blipFill>
        <p:spPr bwMode="auto">
          <a:xfrm>
            <a:off x="1" y="0"/>
            <a:ext cx="3082925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1" b="9200"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4" r="33855"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lIns="91425" tIns="45713" rIns="91425" bIns="45713"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lIns="91425" tIns="45713" rIns="91425" bIns="45713"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1"/>
            <a:ext cx="9144000" cy="1958975"/>
          </a:xfrm>
          <a:prstGeom prst="rect">
            <a:avLst/>
          </a:prstGeom>
          <a:solidFill>
            <a:schemeClr val="bg1">
              <a:alpha val="34901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91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 algn="ctr">
              <a:defRPr/>
            </a:pPr>
            <a:endParaRPr lang="en-GB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 lIns="91425" tIns="45713" rIns="91425" bIns="45713"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4" name="Picture 59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676901"/>
            <a:ext cx="407988" cy="244475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0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38" y="5373688"/>
            <a:ext cx="406400" cy="252412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1" descr="Europe_800px-Flag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38" y="5100641"/>
            <a:ext cx="406400" cy="217487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939" y="6142041"/>
            <a:ext cx="898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22238" y="6227763"/>
            <a:ext cx="5759450" cy="360362"/>
            <a:chOff x="159" y="3929"/>
            <a:chExt cx="2585" cy="153"/>
          </a:xfrm>
        </p:grpSpPr>
        <p:pic>
          <p:nvPicPr>
            <p:cNvPr id="15" name="Picture 10"/>
            <p:cNvPicPr preferRelativeResize="0"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6"/>
            <p:cNvPicPr preferRelativeResize="0"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3929"/>
              <a:ext cx="208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9"/>
            <p:cNvPicPr preferRelativeResize="0"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2"/>
            <p:cNvPicPr preferRelativeResize="0"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" y="3929"/>
              <a:ext cx="25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4"/>
            <p:cNvPicPr preferRelativeResize="0"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5" y="3929"/>
              <a:ext cx="24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0" descr="800px-Flag_of_Slovenia_svg"/>
            <p:cNvPicPr preferRelativeResize="0"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6"/>
            <p:cNvPicPr preferRelativeResize="0"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" y="3929"/>
              <a:ext cx="24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2" name="Object 49"/>
            <p:cNvGraphicFramePr>
              <a:graphicFrameLocks noChangeAspect="1"/>
            </p:cNvGraphicFramePr>
            <p:nvPr/>
          </p:nvGraphicFramePr>
          <p:xfrm>
            <a:off x="930" y="3929"/>
            <a:ext cx="227" cy="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190" name="Photo Editor Photo" r:id="rId17" imgW="2723810" imgH="1695687" progId="">
                    <p:embed/>
                  </p:oleObj>
                </mc:Choice>
                <mc:Fallback>
                  <p:oleObj name="Photo Editor Photo" r:id="rId17" imgW="2723810" imgH="1695687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0" y="3929"/>
                          <a:ext cx="227" cy="153"/>
                        </a:xfrm>
                        <a:prstGeom prst="rect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prstDash val="sysDot"/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3" name="Picture 52"/>
            <p:cNvPicPr preferRelativeResize="0"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6313488" y="6156325"/>
            <a:ext cx="1657350" cy="242888"/>
            <a:chOff x="2971" y="3929"/>
            <a:chExt cx="1044" cy="153"/>
          </a:xfrm>
        </p:grpSpPr>
        <p:pic>
          <p:nvPicPr>
            <p:cNvPr id="28" name="Picture 7" descr="austria"/>
            <p:cNvPicPr preferRelativeResize="0"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3" descr="China"/>
            <p:cNvPicPr preferRelativeResize="0"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4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5" descr="gr-lgflag"/>
            <p:cNvPicPr preferRelativeResize="0"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1"/>
            <p:cNvPicPr preferRelativeResize="0"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8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6313488" y="6443666"/>
            <a:ext cx="1681162" cy="242887"/>
            <a:chOff x="4060" y="3929"/>
            <a:chExt cx="1059" cy="153"/>
          </a:xfrm>
        </p:grpSpPr>
        <p:pic>
          <p:nvPicPr>
            <p:cNvPr id="33" name="Picture 28"/>
            <p:cNvPicPr preferRelativeResize="0"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4" y="3929"/>
              <a:ext cx="227" cy="152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7" descr="Slovakia_flag_300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0" y="3929"/>
              <a:ext cx="227" cy="15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3"/>
            <p:cNvPicPr preferRelativeResize="0"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2" descr="Saudi_Arabia_svg_750x500Px"/>
            <p:cNvPicPr preferRelativeResize="0"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7" y="3929"/>
              <a:ext cx="242" cy="15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07806008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Textmasterformate durch Klicken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 algn="l">
              <a:defRPr b="1" i="0"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7217C7-E5FA-554C-BAF5-93F55970170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4786595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30" indent="0">
              <a:buNone/>
              <a:defRPr sz="1800"/>
            </a:lvl2pPr>
            <a:lvl3pPr marL="914259" indent="0">
              <a:buNone/>
              <a:defRPr sz="1600"/>
            </a:lvl3pPr>
            <a:lvl4pPr marL="1371390" indent="0">
              <a:buNone/>
              <a:defRPr sz="1400"/>
            </a:lvl4pPr>
            <a:lvl5pPr marL="1828519" indent="0">
              <a:buNone/>
              <a:defRPr sz="1400"/>
            </a:lvl5pPr>
            <a:lvl6pPr marL="2285649" indent="0">
              <a:buNone/>
              <a:defRPr sz="1400"/>
            </a:lvl6pPr>
            <a:lvl7pPr marL="2742780" indent="0">
              <a:buNone/>
              <a:defRPr sz="1400"/>
            </a:lvl7pPr>
            <a:lvl8pPr marL="3199908" indent="0">
              <a:buNone/>
              <a:defRPr sz="1400"/>
            </a:lvl8pPr>
            <a:lvl9pPr marL="3657039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0189D0-12A0-0D44-B9AA-E059AF600EBF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0556217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0490A2-44DC-494A-85DA-7DD6FB2B2B6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25428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30" indent="0">
              <a:buNone/>
              <a:defRPr sz="2000" b="1"/>
            </a:lvl2pPr>
            <a:lvl3pPr marL="914259" indent="0">
              <a:buNone/>
              <a:defRPr sz="1800" b="1"/>
            </a:lvl3pPr>
            <a:lvl4pPr marL="1371390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49" indent="0">
              <a:buNone/>
              <a:defRPr sz="1600" b="1"/>
            </a:lvl6pPr>
            <a:lvl7pPr marL="2742780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39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E971366-54E0-F845-B685-229DEDC98C23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7579140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7B86CF1-5390-A24D-89BD-3906AB25E9C4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19250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7D0B2F7-FF18-BE4E-909B-656ED293B3F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642779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3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2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7DB7654-5B2E-2D4F-9192-5ACC088E3BB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18153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458788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130" indent="0">
              <a:buNone/>
              <a:defRPr sz="2800"/>
            </a:lvl2pPr>
            <a:lvl3pPr marL="914259" indent="0">
              <a:buNone/>
              <a:defRPr sz="2400"/>
            </a:lvl3pPr>
            <a:lvl4pPr marL="1371390" indent="0">
              <a:buNone/>
              <a:defRPr sz="2000"/>
            </a:lvl4pPr>
            <a:lvl5pPr marL="1828519" indent="0">
              <a:buNone/>
              <a:defRPr sz="2000"/>
            </a:lvl5pPr>
            <a:lvl6pPr marL="2285649" indent="0">
              <a:buNone/>
              <a:defRPr sz="2000"/>
            </a:lvl6pPr>
            <a:lvl7pPr marL="2742780" indent="0">
              <a:buNone/>
              <a:defRPr sz="2000"/>
            </a:lvl7pPr>
            <a:lvl8pPr marL="3199908" indent="0">
              <a:buNone/>
              <a:defRPr sz="2000"/>
            </a:lvl8pPr>
            <a:lvl9pPr marL="3657039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30" indent="0">
              <a:buNone/>
              <a:defRPr sz="1200"/>
            </a:lvl2pPr>
            <a:lvl3pPr marL="914259" indent="0">
              <a:buNone/>
              <a:defRPr sz="1000"/>
            </a:lvl3pPr>
            <a:lvl4pPr marL="1371390" indent="0">
              <a:buNone/>
              <a:defRPr sz="900"/>
            </a:lvl4pPr>
            <a:lvl5pPr marL="1828519" indent="0">
              <a:buNone/>
              <a:defRPr sz="900"/>
            </a:lvl5pPr>
            <a:lvl6pPr marL="2285649" indent="0">
              <a:buNone/>
              <a:defRPr sz="900"/>
            </a:lvl6pPr>
            <a:lvl7pPr marL="2742780" indent="0">
              <a:buNone/>
              <a:defRPr sz="900"/>
            </a:lvl7pPr>
            <a:lvl8pPr marL="3199908" indent="0">
              <a:buNone/>
              <a:defRPr sz="900"/>
            </a:lvl8pPr>
            <a:lvl9pPr marL="3657039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E73959-89C4-7640-A317-9248F150A4B6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384921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9847C7F-AACC-7E40-B0DA-5BE7979A69C7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753709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1D60F1-4AAC-3D4A-B343-5839B3466F5D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1583964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41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F3727A-F869-ED46-B1C8-590B54063F41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602495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87341" y="225425"/>
            <a:ext cx="8605837" cy="490538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287341" y="1125538"/>
            <a:ext cx="8605837" cy="5256212"/>
          </a:xfrm>
        </p:spPr>
        <p:txBody>
          <a:bodyPr/>
          <a:lstStyle/>
          <a:p>
            <a:pPr lvl="0"/>
            <a:endParaRPr lang="de-DE" noProof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5FA5A2-9A72-3041-A686-0D299D18076C}" type="slidenum">
              <a:rPr lang="de-DE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73670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128374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7208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638220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el und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388" y="184150"/>
            <a:ext cx="8964612" cy="5762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abellenplatzhalt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/>
          </a:p>
        </p:txBody>
      </p:sp>
    </p:spTree>
    <p:extLst>
      <p:ext uri="{BB962C8B-B14F-4D97-AF65-F5344CB8AC3E}">
        <p14:creationId xmlns:p14="http://schemas.microsoft.com/office/powerpoint/2010/main" val="207964948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kopf_querformat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 descr="fusszeile_querformat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3" r="3468"/>
          <a:stretch>
            <a:fillRect/>
          </a:stretch>
        </p:blipFill>
        <p:spPr bwMode="auto">
          <a:xfrm>
            <a:off x="0" y="64150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10"/>
          <p:cNvSpPr txBox="1">
            <a:spLocks noChangeArrowheads="1"/>
          </p:cNvSpPr>
          <p:nvPr userDrawn="1"/>
        </p:nvSpPr>
        <p:spPr bwMode="auto">
          <a:xfrm>
            <a:off x="-14288" y="6446838"/>
            <a:ext cx="165577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000000"/>
                </a:solidFill>
              </a:rPr>
              <a:t>MW, GSI, 22.09.2013</a:t>
            </a:r>
          </a:p>
        </p:txBody>
      </p:sp>
      <p:pic>
        <p:nvPicPr>
          <p:cNvPr id="7" name="Picture 12" descr="HG_LOGO_S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25" y="6473825"/>
            <a:ext cx="9810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3" descr="FAIR_logo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2" r="-8363"/>
          <a:stretch>
            <a:fillRect/>
          </a:stretch>
        </p:blipFill>
        <p:spPr bwMode="auto">
          <a:xfrm>
            <a:off x="5795963" y="6342063"/>
            <a:ext cx="830262" cy="515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</a:defRPr>
            </a:lvl1pPr>
          </a:lstStyle>
          <a:p>
            <a:pPr>
              <a:defRPr/>
            </a:pPr>
            <a:endParaRPr lang="de-DE">
              <a:solidFill>
                <a:srgbClr val="000000"/>
              </a:solidFill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 sz="1800">
                <a:latin typeface="Arial" charset="0"/>
              </a:defRPr>
            </a:lvl1pPr>
          </a:lstStyle>
          <a:p>
            <a:pPr>
              <a:defRPr/>
            </a:pPr>
            <a:fld id="{A88C4EFC-C3E3-46C7-9D86-2710B3711617}" type="slidenum">
              <a:rPr lang="de-DE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de-DE">
              <a:solidFill>
                <a:srgbClr val="000000"/>
              </a:solidFill>
            </a:endParaRPr>
          </a:p>
        </p:txBody>
      </p:sp>
      <p:pic>
        <p:nvPicPr>
          <p:cNvPr id="14" name="Picture 9" descr="fusszeile_querformat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3" r="3468"/>
          <a:stretch>
            <a:fillRect/>
          </a:stretch>
        </p:blipFill>
        <p:spPr bwMode="auto">
          <a:xfrm>
            <a:off x="0" y="64150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12" descr="HG_LOGO_S_RGB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25" y="6473825"/>
            <a:ext cx="9810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3" descr="FAIR_logo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2" r="-8363"/>
          <a:stretch>
            <a:fillRect/>
          </a:stretch>
        </p:blipFill>
        <p:spPr bwMode="auto">
          <a:xfrm>
            <a:off x="5795963" y="6342063"/>
            <a:ext cx="830262" cy="515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 Box 10"/>
          <p:cNvSpPr txBox="1">
            <a:spLocks noChangeArrowheads="1"/>
          </p:cNvSpPr>
          <p:nvPr userDrawn="1"/>
        </p:nvSpPr>
        <p:spPr bwMode="auto">
          <a:xfrm>
            <a:off x="9525" y="6446838"/>
            <a:ext cx="443294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000000"/>
                </a:solidFill>
              </a:rPr>
              <a:t>M. Winkler, Annual </a:t>
            </a:r>
            <a:r>
              <a:rPr lang="en-US" sz="1200" dirty="0" err="1">
                <a:solidFill>
                  <a:srgbClr val="000000"/>
                </a:solidFill>
              </a:rPr>
              <a:t>NuSTAR</a:t>
            </a:r>
            <a:r>
              <a:rPr lang="en-US" sz="1200" dirty="0">
                <a:solidFill>
                  <a:srgbClr val="000000"/>
                </a:solidFill>
              </a:rPr>
              <a:t> Meeting, </a:t>
            </a:r>
            <a:r>
              <a:rPr lang="en-GB" sz="1200" dirty="0">
                <a:solidFill>
                  <a:srgbClr val="000000"/>
                </a:solidFill>
              </a:rPr>
              <a:t>GSI, March 5 – 7, 2014</a:t>
            </a:r>
            <a:endParaRPr lang="de-DE" sz="12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40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43425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4D17D1-70F7-44FC-B6A0-76A323164813}" type="slidenum">
              <a:rPr lang="en-GB">
                <a:solidFill>
                  <a:srgbClr val="000000"/>
                </a:solidFill>
              </a:rPr>
              <a:pPr>
                <a:defRPr/>
              </a:pPr>
              <a:t>‹Nr.›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03878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5346700" cy="6858000"/>
          </a:xfrm>
          <a:prstGeom prst="rect">
            <a:avLst/>
          </a:prstGeom>
          <a:solidFill>
            <a:srgbClr val="C0C0C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02300" y="682625"/>
            <a:ext cx="3167063" cy="1046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GSI_Logo_rg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02300" y="2249488"/>
            <a:ext cx="850900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9" descr="FAIR_Logo_cmy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83400" y="2117725"/>
            <a:ext cx="6413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5346700" y="0"/>
            <a:ext cx="69850" cy="6858000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5416550" y="0"/>
            <a:ext cx="69850" cy="6858000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pic>
        <p:nvPicPr>
          <p:cNvPr id="10" name="Picture 12" descr="HG_LOGO_S_RGB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02300" y="6051550"/>
            <a:ext cx="1382713" cy="54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288925" y="514350"/>
            <a:ext cx="4751388" cy="1622425"/>
          </a:xfrm>
        </p:spPr>
        <p:txBody>
          <a:bodyPr/>
          <a:lstStyle>
            <a:lvl1pPr algn="r">
              <a:defRPr sz="2400">
                <a:solidFill>
                  <a:schemeClr val="tx1"/>
                </a:solidFill>
              </a:defRPr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288925" y="4221163"/>
            <a:ext cx="4794250" cy="1465262"/>
          </a:xfrm>
        </p:spPr>
        <p:txBody>
          <a:bodyPr/>
          <a:lstStyle>
            <a:lvl1pPr marL="0" indent="0" algn="r"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  <p:pic>
        <p:nvPicPr>
          <p:cNvPr id="13" name="Picture 2">
            <a:extLst>
              <a:ext uri="{FF2B5EF4-FFF2-40B4-BE49-F238E27FC236}">
                <a16:creationId xmlns:a16="http://schemas.microsoft.com/office/drawing/2014/main" id="{D34016AC-4581-4113-8FFC-CA23EEC9BDB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5"/>
            <a:ext cx="3724706" cy="39335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62236556-E296-44D2-9BB3-4C5A55931194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8734" y="4250591"/>
            <a:ext cx="3645266" cy="11482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75719B-F70B-426A-B21F-59AB852C53E3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F59D3-3F15-43F3-9E27-E86C0FA70DD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9FF8B-71B0-4F78-B46D-201CEA87F2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39364B-C837-4252-9D71-8A086A5A8E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CE261B-40A4-4E01-8B64-8BF2CBF8499D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2EE183-9FCA-4AA9-A340-9C1E99EDF0E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22EC2-85CB-4111-AD9A-A0C27EEF3DB7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Textmasterformate durch Klicken bearbeiten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5A949C-126F-4FCD-A706-4B2D38E04FE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4D17D1-70F7-44FC-B6A0-76A32316481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94700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A097FF-DC17-43DA-AD2B-2493AACABFBC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742113" y="225425"/>
            <a:ext cx="2151062" cy="6156325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87338" y="225425"/>
            <a:ext cx="6302375" cy="6156325"/>
          </a:xfrm>
        </p:spPr>
        <p:txBody>
          <a:bodyPr vert="eaVert"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86341B-5ABF-4ADF-803F-FDE09F950596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287338" y="1125538"/>
            <a:ext cx="8605837" cy="5256212"/>
          </a:xfrm>
        </p:spPr>
        <p:txBody>
          <a:bodyPr rtlCol="0">
            <a:normAutofit/>
          </a:bodyPr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5CE571-4FD6-47F8-83B4-16702E7C4D2B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>
          <a:xfrm>
            <a:off x="0" y="0"/>
            <a:ext cx="9144000" cy="98107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23850" y="1052513"/>
            <a:ext cx="4171950" cy="249713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4648200" y="1052513"/>
            <a:ext cx="4171950" cy="2497137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323850" y="3702050"/>
            <a:ext cx="4171950" cy="2498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8200" y="3702050"/>
            <a:ext cx="4171950" cy="2498725"/>
          </a:xfrm>
        </p:spPr>
        <p:txBody>
          <a:bodyPr/>
          <a:lstStyle/>
          <a:p>
            <a:pPr lvl="0"/>
            <a:r>
              <a:rPr lang="de-DE"/>
              <a:t>Textmasterformate durch Klicken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AFCECB-5D5D-41DF-A0AA-11FECA730FA5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338" y="225425"/>
            <a:ext cx="8605837" cy="490538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287338" y="1125538"/>
            <a:ext cx="4225925" cy="5256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65663" y="1125538"/>
            <a:ext cx="4227512" cy="525621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AA3AB-F3C7-41DB-8659-0D488BA6D312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01430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 descr="fair-mesh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3" t="11489" r="5373" b="5511"/>
          <a:stretch/>
        </p:blipFill>
        <p:spPr>
          <a:xfrm>
            <a:off x="110437" y="1417154"/>
            <a:ext cx="8926586" cy="505625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251563" y="3244364"/>
            <a:ext cx="6607516" cy="779866"/>
          </a:xfrm>
        </p:spPr>
        <p:txBody>
          <a:bodyPr anchor="b" anchorCtr="0">
            <a:noAutofit/>
          </a:bodyPr>
          <a:lstStyle>
            <a:lvl1pPr algn="ctr">
              <a:defRPr sz="3600">
                <a:solidFill>
                  <a:srgbClr val="333333"/>
                </a:solidFill>
              </a:defRPr>
            </a:lvl1pPr>
          </a:lstStyle>
          <a:p>
            <a:r>
              <a:rPr lang="de-DE"/>
              <a:t>Titelmasterformat durch Klicken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4024230"/>
            <a:ext cx="6400800" cy="58466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66666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Formatvorlage des Untertitelmasters durch Klicken bearbeiten</a:t>
            </a:r>
            <a:endParaRPr lang="de-DE" dirty="0"/>
          </a:p>
        </p:txBody>
      </p:sp>
      <p:grpSp>
        <p:nvGrpSpPr>
          <p:cNvPr id="4" name="Gruppierung 11"/>
          <p:cNvGrpSpPr/>
          <p:nvPr userDrawn="1"/>
        </p:nvGrpSpPr>
        <p:grpSpPr>
          <a:xfrm>
            <a:off x="3193470" y="150090"/>
            <a:ext cx="5615712" cy="845209"/>
            <a:chOff x="3193470" y="150090"/>
            <a:chExt cx="5615712" cy="845209"/>
          </a:xfrm>
        </p:grpSpPr>
        <p:sp>
          <p:nvSpPr>
            <p:cNvPr id="9" name="Rechteck 8"/>
            <p:cNvSpPr/>
            <p:nvPr userDrawn="1"/>
          </p:nvSpPr>
          <p:spPr>
            <a:xfrm>
              <a:off x="7031182" y="150090"/>
              <a:ext cx="1778000" cy="56054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>
                <a:solidFill>
                  <a:prstClr val="white"/>
                </a:solidFill>
              </a:endParaRPr>
            </a:p>
          </p:txBody>
        </p:sp>
        <p:sp>
          <p:nvSpPr>
            <p:cNvPr id="8" name="Textfeld 7"/>
            <p:cNvSpPr txBox="1"/>
            <p:nvPr userDrawn="1"/>
          </p:nvSpPr>
          <p:spPr>
            <a:xfrm>
              <a:off x="3193470" y="595189"/>
              <a:ext cx="5530803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 defTabSz="457200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dirty="0">
                  <a:solidFill>
                    <a:srgbClr val="333333"/>
                  </a:solidFill>
                  <a:latin typeface="Arial"/>
                  <a:cs typeface="Arial"/>
                </a:rPr>
                <a:t>GSI Helmholtzzentrum für Schwerionenforschung GmbH</a:t>
              </a:r>
            </a:p>
            <a:p>
              <a:pPr algn="r"/>
              <a:endParaRPr lang="de-DE" dirty="0">
                <a:solidFill>
                  <a:srgbClr val="333333"/>
                </a:solidFill>
                <a:latin typeface="Arial"/>
                <a:cs typeface="Arial"/>
              </a:endParaRPr>
            </a:p>
          </p:txBody>
        </p:sp>
        <p:pic>
          <p:nvPicPr>
            <p:cNvPr id="10" name="Bild 9" descr="GSI_Logo_rgb.png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97965" y="178975"/>
              <a:ext cx="1349516" cy="449839"/>
            </a:xfrm>
            <a:prstGeom prst="rect">
              <a:avLst/>
            </a:prstGeom>
          </p:spPr>
        </p:pic>
      </p:grpSp>
      <p:sp>
        <p:nvSpPr>
          <p:cNvPr id="13" name="Rechteck 12"/>
          <p:cNvSpPr/>
          <p:nvPr userDrawn="1"/>
        </p:nvSpPr>
        <p:spPr>
          <a:xfrm>
            <a:off x="404091" y="6650182"/>
            <a:ext cx="3371273" cy="207818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51774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23544" y="6552643"/>
            <a:ext cx="8252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7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801673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6" name="Datumsplatzhalter 4"/>
          <p:cNvSpPr>
            <a:spLocks noGrp="1"/>
          </p:cNvSpPr>
          <p:nvPr>
            <p:ph type="dt" sz="half" idx="13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58788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‹Nr.›</a:t>
            </a:fld>
            <a:endParaRPr lang="de-DE"/>
          </a:p>
        </p:txBody>
      </p:sp>
      <p:sp>
        <p:nvSpPr>
          <p:cNvPr id="4" name="Datumsplatzhalter 4"/>
          <p:cNvSpPr>
            <a:spLocks noGrp="1"/>
          </p:cNvSpPr>
          <p:nvPr>
            <p:ph type="dt" sz="half" idx="2"/>
          </p:nvPr>
        </p:nvSpPr>
        <p:spPr>
          <a:xfrm>
            <a:off x="7098998" y="6552643"/>
            <a:ext cx="84983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/>
                </a:solidFill>
              </a:defRPr>
            </a:lvl1pPr>
          </a:lstStyle>
          <a:p>
            <a:pPr algn="l"/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3425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  <a:prstGeom prst="rect">
            <a:avLst/>
          </a:prstGeo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fld id="{454D17D1-70F7-44FC-B6A0-76A323164813}" type="slidenum">
              <a:rPr lang="en-GB"/>
              <a:pPr>
                <a:defRPr/>
              </a:pPr>
              <a:t>‹Nr.›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99470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158809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8158809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46246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itelfoli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3" name="Freeform 1"/>
          <p:cNvSpPr>
            <a:spLocks noChangeArrowheads="1"/>
          </p:cNvSpPr>
          <p:nvPr userDrawn="1"/>
        </p:nvSpPr>
        <p:spPr bwMode="auto">
          <a:xfrm>
            <a:off x="-196493" y="-158903"/>
            <a:ext cx="9494349" cy="5003049"/>
          </a:xfrm>
          <a:custGeom>
            <a:avLst/>
            <a:gdLst>
              <a:gd name="T0" fmla="*/ 0 w 7460"/>
              <a:gd name="T1" fmla="*/ 3276 h 3277"/>
              <a:gd name="T2" fmla="*/ 0 w 7460"/>
              <a:gd name="T3" fmla="*/ 3276 h 3277"/>
              <a:gd name="T4" fmla="*/ 0 w 7460"/>
              <a:gd name="T5" fmla="*/ 0 h 3277"/>
              <a:gd name="T6" fmla="*/ 7459 w 7460"/>
              <a:gd name="T7" fmla="*/ 0 h 3277"/>
              <a:gd name="T8" fmla="*/ 7459 w 7460"/>
              <a:gd name="T9" fmla="*/ 541 h 3277"/>
              <a:gd name="T10" fmla="*/ 6465 w 7460"/>
              <a:gd name="T11" fmla="*/ 2577 h 3277"/>
              <a:gd name="T12" fmla="*/ 6057 w 7460"/>
              <a:gd name="T13" fmla="*/ 2853 h 3277"/>
              <a:gd name="T14" fmla="*/ 0 w 7460"/>
              <a:gd name="T15" fmla="*/ 3276 h 3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460" h="3277" extrusionOk="0">
                <a:moveTo>
                  <a:pt x="0" y="3276"/>
                </a:moveTo>
                <a:lnTo>
                  <a:pt x="0" y="3276"/>
                </a:lnTo>
                <a:cubicBezTo>
                  <a:pt x="0" y="0"/>
                  <a:pt x="0" y="0"/>
                  <a:pt x="0" y="0"/>
                </a:cubicBezTo>
                <a:cubicBezTo>
                  <a:pt x="7459" y="0"/>
                  <a:pt x="7459" y="0"/>
                  <a:pt x="7459" y="0"/>
                </a:cubicBezTo>
                <a:cubicBezTo>
                  <a:pt x="7459" y="541"/>
                  <a:pt x="7459" y="541"/>
                  <a:pt x="7459" y="541"/>
                </a:cubicBezTo>
                <a:cubicBezTo>
                  <a:pt x="6465" y="2577"/>
                  <a:pt x="6465" y="2577"/>
                  <a:pt x="6465" y="2577"/>
                </a:cubicBezTo>
                <a:cubicBezTo>
                  <a:pt x="6388" y="2736"/>
                  <a:pt x="6233" y="2840"/>
                  <a:pt x="6057" y="2853"/>
                </a:cubicBezTo>
                <a:cubicBezTo>
                  <a:pt x="5329" y="2904"/>
                  <a:pt x="0" y="3276"/>
                  <a:pt x="0" y="3276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>
              <a:ln>
                <a:noFill/>
              </a:ln>
              <a:noFill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 bwMode="auto">
          <a:xfrm>
            <a:off x="698500" y="4903790"/>
            <a:ext cx="7772400" cy="747123"/>
          </a:xfrm>
        </p:spPr>
        <p:txBody>
          <a:bodyPr lIns="0" tIns="0" bIns="0" anchor="t">
            <a:normAutofit/>
          </a:bodyPr>
          <a:lstStyle>
            <a:lvl1pPr algn="ctr">
              <a:defRPr sz="3508" b="1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 bwMode="auto">
          <a:xfrm>
            <a:off x="698500" y="5650911"/>
            <a:ext cx="7772400" cy="1752600"/>
          </a:xfrm>
        </p:spPr>
        <p:txBody>
          <a:bodyPr lIns="0" tIns="0" bIns="0" anchor="t"/>
          <a:lstStyle>
            <a:lvl1pPr marL="0" indent="0" algn="ctr">
              <a:buNone/>
              <a:defRPr>
                <a:solidFill>
                  <a:srgbClr val="000000"/>
                </a:solidFill>
              </a:defRPr>
            </a:lvl1pPr>
            <a:lvl2pPr marL="457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23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97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72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46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21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95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de-DE"/>
              <a:t>Master-Untertitelformat bearbeiten</a:t>
            </a:r>
            <a:endParaRPr/>
          </a:p>
        </p:txBody>
      </p:sp>
      <p:grpSp>
        <p:nvGrpSpPr>
          <p:cNvPr id="12" name="Gruppierung 11"/>
          <p:cNvGrpSpPr/>
          <p:nvPr userDrawn="1"/>
        </p:nvGrpSpPr>
        <p:grpSpPr bwMode="auto">
          <a:xfrm>
            <a:off x="6985597" y="205485"/>
            <a:ext cx="572070" cy="558853"/>
            <a:chOff x="4584700" y="191811"/>
            <a:chExt cx="572070" cy="465711"/>
          </a:xfrm>
        </p:grpSpPr>
        <p:sp>
          <p:nvSpPr>
            <p:cNvPr id="13" name="Freeform 1"/>
            <p:cNvSpPr>
              <a:spLocks noChangeArrowheads="1"/>
            </p:cNvSpPr>
            <p:nvPr/>
          </p:nvSpPr>
          <p:spPr bwMode="auto">
            <a:xfrm>
              <a:off x="4584700" y="299146"/>
              <a:ext cx="141758" cy="273449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4" name="Freeform 2"/>
            <p:cNvSpPr>
              <a:spLocks noChangeArrowheads="1"/>
            </p:cNvSpPr>
            <p:nvPr/>
          </p:nvSpPr>
          <p:spPr bwMode="auto">
            <a:xfrm>
              <a:off x="5015660" y="299633"/>
              <a:ext cx="141110" cy="279946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5" name="Freeform 3"/>
            <p:cNvSpPr>
              <a:spLocks noChangeArrowheads="1"/>
            </p:cNvSpPr>
            <p:nvPr/>
          </p:nvSpPr>
          <p:spPr bwMode="auto">
            <a:xfrm>
              <a:off x="4944050" y="298983"/>
              <a:ext cx="31014" cy="273774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6" name="Freeform 4"/>
            <p:cNvSpPr>
              <a:spLocks noChangeArrowheads="1"/>
            </p:cNvSpPr>
            <p:nvPr/>
          </p:nvSpPr>
          <p:spPr bwMode="auto">
            <a:xfrm>
              <a:off x="4756174" y="298497"/>
              <a:ext cx="157348" cy="275560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7" name="Freeform 5"/>
            <p:cNvSpPr>
              <a:spLocks noChangeArrowheads="1"/>
            </p:cNvSpPr>
            <p:nvPr/>
          </p:nvSpPr>
          <p:spPr bwMode="auto">
            <a:xfrm>
              <a:off x="4920506" y="191811"/>
              <a:ext cx="77617" cy="77779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6"/>
            <p:cNvSpPr>
              <a:spLocks noChangeArrowheads="1"/>
            </p:cNvSpPr>
            <p:nvPr/>
          </p:nvSpPr>
          <p:spPr bwMode="auto">
            <a:xfrm>
              <a:off x="4856364" y="647778"/>
              <a:ext cx="163" cy="163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7"/>
            <p:cNvSpPr>
              <a:spLocks noChangeArrowheads="1"/>
            </p:cNvSpPr>
            <p:nvPr/>
          </p:nvSpPr>
          <p:spPr bwMode="auto">
            <a:xfrm>
              <a:off x="4706974" y="211623"/>
              <a:ext cx="198592" cy="445899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8"/>
            <p:cNvSpPr>
              <a:spLocks noChangeArrowheads="1"/>
            </p:cNvSpPr>
            <p:nvPr/>
          </p:nvSpPr>
          <p:spPr bwMode="auto">
            <a:xfrm>
              <a:off x="5097827" y="261473"/>
              <a:ext cx="163" cy="163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9"/>
            <p:cNvSpPr>
              <a:spLocks noChangeArrowheads="1"/>
            </p:cNvSpPr>
            <p:nvPr/>
          </p:nvSpPr>
          <p:spPr bwMode="auto">
            <a:xfrm>
              <a:off x="5012736" y="217144"/>
              <a:ext cx="90284" cy="7485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22" name="Gruppierung 21"/>
          <p:cNvGrpSpPr/>
          <p:nvPr userDrawn="1"/>
        </p:nvGrpSpPr>
        <p:grpSpPr bwMode="auto">
          <a:xfrm>
            <a:off x="7871528" y="234683"/>
            <a:ext cx="978147" cy="372569"/>
            <a:chOff x="5408462" y="269430"/>
            <a:chExt cx="978147" cy="310474"/>
          </a:xfrm>
        </p:grpSpPr>
        <p:sp>
          <p:nvSpPr>
            <p:cNvPr id="23" name="Freeform 10"/>
            <p:cNvSpPr>
              <a:spLocks noChangeArrowheads="1"/>
            </p:cNvSpPr>
            <p:nvPr/>
          </p:nvSpPr>
          <p:spPr bwMode="auto">
            <a:xfrm>
              <a:off x="5408462" y="408845"/>
              <a:ext cx="293082" cy="169064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1"/>
            <p:cNvSpPr>
              <a:spLocks noChangeArrowheads="1"/>
            </p:cNvSpPr>
            <p:nvPr/>
          </p:nvSpPr>
          <p:spPr bwMode="auto">
            <a:xfrm>
              <a:off x="5785639" y="409129"/>
              <a:ext cx="295362" cy="169347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2"/>
            <p:cNvSpPr>
              <a:spLocks noChangeArrowheads="1"/>
            </p:cNvSpPr>
            <p:nvPr/>
          </p:nvSpPr>
          <p:spPr bwMode="auto">
            <a:xfrm>
              <a:off x="6149703" y="409129"/>
              <a:ext cx="109763" cy="170489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3"/>
            <p:cNvSpPr>
              <a:spLocks noChangeArrowheads="1"/>
            </p:cNvSpPr>
            <p:nvPr/>
          </p:nvSpPr>
          <p:spPr bwMode="auto">
            <a:xfrm>
              <a:off x="6276846" y="409414"/>
              <a:ext cx="109763" cy="170489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7" name="Freeform 14"/>
            <p:cNvSpPr>
              <a:spLocks noChangeArrowheads="1"/>
            </p:cNvSpPr>
            <p:nvPr/>
          </p:nvSpPr>
          <p:spPr bwMode="auto">
            <a:xfrm>
              <a:off x="6210684" y="269430"/>
              <a:ext cx="114895" cy="114896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15"/>
            <p:cNvSpPr>
              <a:spLocks noChangeArrowheads="1"/>
            </p:cNvSpPr>
            <p:nvPr/>
          </p:nvSpPr>
          <p:spPr bwMode="auto">
            <a:xfrm>
              <a:off x="6267989" y="326734"/>
              <a:ext cx="285" cy="28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16"/>
            <p:cNvSpPr>
              <a:spLocks noChangeArrowheads="1"/>
            </p:cNvSpPr>
            <p:nvPr/>
          </p:nvSpPr>
          <p:spPr bwMode="auto">
            <a:xfrm>
              <a:off x="6267989" y="326736"/>
              <a:ext cx="285" cy="28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17"/>
            <p:cNvSpPr>
              <a:spLocks noChangeArrowheads="1"/>
            </p:cNvSpPr>
            <p:nvPr/>
          </p:nvSpPr>
          <p:spPr bwMode="auto">
            <a:xfrm>
              <a:off x="6259349" y="409128"/>
              <a:ext cx="17677" cy="170489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18"/>
            <p:cNvSpPr>
              <a:spLocks noChangeArrowheads="1"/>
            </p:cNvSpPr>
            <p:nvPr/>
          </p:nvSpPr>
          <p:spPr bwMode="auto">
            <a:xfrm>
              <a:off x="6267976" y="494114"/>
              <a:ext cx="285" cy="28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19"/>
            <p:cNvSpPr>
              <a:spLocks noChangeArrowheads="1"/>
            </p:cNvSpPr>
            <p:nvPr/>
          </p:nvSpPr>
          <p:spPr bwMode="auto">
            <a:xfrm>
              <a:off x="6285591" y="495088"/>
              <a:ext cx="285" cy="28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</p:spTree>
    <p:extLst>
      <p:ext uri="{BB962C8B-B14F-4D97-AF65-F5344CB8AC3E}">
        <p14:creationId xmlns:p14="http://schemas.microsoft.com/office/powerpoint/2010/main" val="3783203626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Kapitelaufmach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4911168" y="4377266"/>
            <a:ext cx="3967768" cy="1173337"/>
          </a:xfrm>
        </p:spPr>
        <p:txBody>
          <a:bodyPr anchor="t"/>
          <a:lstStyle>
            <a:lvl1pPr algn="ctr">
              <a:defRPr sz="1797" b="0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4776836" y="1855547"/>
            <a:ext cx="4102100" cy="2096980"/>
          </a:xfrm>
        </p:spPr>
        <p:txBody>
          <a:bodyPr anchor="t"/>
          <a:lstStyle>
            <a:lvl1pPr marL="0" algn="ctr">
              <a:spcBef>
                <a:spcPts val="0"/>
              </a:spcBef>
              <a:buFontTx/>
              <a:buNone/>
              <a:defRPr sz="2823" b="1"/>
            </a:lvl1pPr>
            <a:lvl2pPr marL="0" indent="0" algn="ctr">
              <a:spcBef>
                <a:spcPts val="0"/>
              </a:spcBef>
              <a:buFontTx/>
              <a:buNone/>
              <a:defRPr sz="2823" b="1"/>
            </a:lvl2pPr>
            <a:lvl3pPr marL="0" indent="0" algn="ctr">
              <a:spcBef>
                <a:spcPts val="0"/>
              </a:spcBef>
              <a:buFontTx/>
              <a:buNone/>
              <a:defRPr sz="2823" b="1"/>
            </a:lvl3pPr>
            <a:lvl4pPr marL="0" indent="0" algn="ctr">
              <a:spcBef>
                <a:spcPts val="0"/>
              </a:spcBef>
              <a:buFontTx/>
              <a:buNone/>
              <a:defRPr sz="2823" b="1"/>
            </a:lvl4pPr>
            <a:lvl5pPr marL="0" indent="0" algn="ctr">
              <a:spcBef>
                <a:spcPts val="0"/>
              </a:spcBef>
              <a:buFontTx/>
              <a:buNone/>
              <a:defRPr sz="2823" b="1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 bwMode="auto">
          <a:xfrm>
            <a:off x="3800008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 bwMode="auto">
          <a:xfrm>
            <a:off x="7273239" y="6437994"/>
            <a:ext cx="1361482" cy="365125"/>
          </a:xfrm>
          <a:prstGeom prst="rect">
            <a:avLst/>
          </a:prstGeom>
        </p:spPr>
        <p:txBody>
          <a:bodyPr/>
          <a:lstStyle>
            <a:lvl1pPr algn="r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 bwMode="auto">
          <a:xfrm>
            <a:off x="8645411" y="6437994"/>
            <a:ext cx="347510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6" name="Freeform 4"/>
          <p:cNvSpPr>
            <a:spLocks noChangeArrowheads="1"/>
          </p:cNvSpPr>
          <p:nvPr userDrawn="1"/>
        </p:nvSpPr>
        <p:spPr bwMode="auto">
          <a:xfrm>
            <a:off x="-146687" y="-149676"/>
            <a:ext cx="6185088" cy="6112324"/>
          </a:xfrm>
          <a:custGeom>
            <a:avLst/>
            <a:gdLst>
              <a:gd name="T0" fmla="*/ 4872 w 4873"/>
              <a:gd name="T1" fmla="*/ 0 h 4011"/>
              <a:gd name="T2" fmla="*/ 4872 w 4873"/>
              <a:gd name="T3" fmla="*/ 0 h 4011"/>
              <a:gd name="T4" fmla="*/ 3180 w 4873"/>
              <a:gd name="T5" fmla="*/ 3447 h 4011"/>
              <a:gd name="T6" fmla="*/ 2619 w 4873"/>
              <a:gd name="T7" fmla="*/ 3826 h 4011"/>
              <a:gd name="T8" fmla="*/ 0 w 4873"/>
              <a:gd name="T9" fmla="*/ 4010 h 4011"/>
              <a:gd name="T10" fmla="*/ 0 w 4873"/>
              <a:gd name="T11" fmla="*/ 0 h 4011"/>
              <a:gd name="T12" fmla="*/ 4872 w 4873"/>
              <a:gd name="T13" fmla="*/ 0 h 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873" h="4011" extrusionOk="0">
                <a:moveTo>
                  <a:pt x="4872" y="0"/>
                </a:moveTo>
                <a:lnTo>
                  <a:pt x="4872" y="0"/>
                </a:lnTo>
                <a:cubicBezTo>
                  <a:pt x="4590" y="572"/>
                  <a:pt x="3559" y="2670"/>
                  <a:pt x="3180" y="3447"/>
                </a:cubicBezTo>
                <a:cubicBezTo>
                  <a:pt x="3074" y="3664"/>
                  <a:pt x="2860" y="3810"/>
                  <a:pt x="2619" y="3826"/>
                </a:cubicBezTo>
                <a:cubicBezTo>
                  <a:pt x="0" y="4010"/>
                  <a:pt x="0" y="4010"/>
                  <a:pt x="0" y="4010"/>
                </a:cubicBezTo>
                <a:cubicBezTo>
                  <a:pt x="0" y="0"/>
                  <a:pt x="0" y="0"/>
                  <a:pt x="0" y="0"/>
                </a:cubicBezTo>
                <a:lnTo>
                  <a:pt x="4872" y="0"/>
                </a:ln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>
              <a:solidFill>
                <a:schemeClr val="bg1">
                  <a:alpha val="0"/>
                </a:schemeClr>
              </a:solidFill>
            </a:endParaRPr>
          </a:p>
        </p:txBody>
      </p:sp>
      <p:grpSp>
        <p:nvGrpSpPr>
          <p:cNvPr id="39" name="Gruppierung 38"/>
          <p:cNvGrpSpPr>
            <a:grpSpLocks noChangeAspect="1"/>
          </p:cNvGrpSpPr>
          <p:nvPr userDrawn="1"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40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1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2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3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4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5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6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7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8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49" name="Gruppierung 48"/>
          <p:cNvGrpSpPr>
            <a:grpSpLocks noChangeAspect="1"/>
          </p:cNvGrpSpPr>
          <p:nvPr userDrawn="1"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50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1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2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3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4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5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6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7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8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9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0977" y="6437994"/>
            <a:ext cx="2384425" cy="367664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98402377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9379" y="1945694"/>
            <a:ext cx="8720170" cy="1173337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Inhaltsplatzhalter 2"/>
          <p:cNvSpPr>
            <a:spLocks noGrp="1"/>
          </p:cNvSpPr>
          <p:nvPr userDrawn="1">
            <p:ph idx="1"/>
          </p:nvPr>
        </p:nvSpPr>
        <p:spPr bwMode="auto">
          <a:xfrm>
            <a:off x="1936301" y="2900076"/>
            <a:ext cx="4102100" cy="2096980"/>
          </a:xfrm>
        </p:spPr>
        <p:txBody>
          <a:bodyPr anchor="t"/>
          <a:lstStyle>
            <a:lvl1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1pPr>
            <a:lvl2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2pPr>
            <a:lvl3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3pPr>
            <a:lvl4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4pPr>
            <a:lvl5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7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0977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grpSp>
        <p:nvGrpSpPr>
          <p:cNvPr id="15" name="Gruppierung 14"/>
          <p:cNvGrpSpPr>
            <a:grpSpLocks noChangeAspect="1"/>
          </p:cNvGrpSpPr>
          <p:nvPr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16" name="Gruppierung 15"/>
          <p:cNvGrpSpPr>
            <a:grpSpLocks noChangeAspect="1"/>
          </p:cNvGrpSpPr>
          <p:nvPr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</p:spTree>
    <p:extLst>
      <p:ext uri="{BB962C8B-B14F-4D97-AF65-F5344CB8AC3E}">
        <p14:creationId xmlns:p14="http://schemas.microsoft.com/office/powerpoint/2010/main" val="1254832324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Inhal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 userDrawn="1">
            <p:ph idx="1"/>
          </p:nvPr>
        </p:nvSpPr>
        <p:spPr bwMode="auto">
          <a:xfrm>
            <a:off x="1430338" y="2527069"/>
            <a:ext cx="4102100" cy="2096980"/>
          </a:xfrm>
        </p:spPr>
        <p:txBody>
          <a:bodyPr anchor="t"/>
          <a:lstStyle>
            <a:lvl1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1pPr>
            <a:lvl2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2pPr>
            <a:lvl3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3pPr>
            <a:lvl4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4pPr>
            <a:lvl5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1" name="Freeform 2"/>
          <p:cNvSpPr>
            <a:spLocks noChangeArrowheads="1"/>
          </p:cNvSpPr>
          <p:nvPr userDrawn="1"/>
        </p:nvSpPr>
        <p:spPr bwMode="auto">
          <a:xfrm>
            <a:off x="-8792" y="0"/>
            <a:ext cx="3356656" cy="1740099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E78E23"/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7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01675" y="220485"/>
            <a:ext cx="2371750" cy="1251508"/>
          </a:xfrm>
        </p:spPr>
        <p:txBody>
          <a:bodyPr anchor="t"/>
          <a:lstStyle>
            <a:lvl1pPr algn="l">
              <a:defRPr sz="2395"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grpSp>
        <p:nvGrpSpPr>
          <p:cNvPr id="15" name="Gruppierung 14"/>
          <p:cNvGrpSpPr>
            <a:grpSpLocks noChangeAspect="1"/>
          </p:cNvGrpSpPr>
          <p:nvPr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16" name="Gruppierung 15"/>
          <p:cNvGrpSpPr>
            <a:grpSpLocks noChangeAspect="1"/>
          </p:cNvGrpSpPr>
          <p:nvPr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</p:spTree>
    <p:extLst>
      <p:ext uri="{BB962C8B-B14F-4D97-AF65-F5344CB8AC3E}">
        <p14:creationId xmlns:p14="http://schemas.microsoft.com/office/powerpoint/2010/main" val="1258021394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Großes Bild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" name="Freeform 2"/>
          <p:cNvSpPr>
            <a:spLocks noChangeArrowheads="1"/>
          </p:cNvSpPr>
          <p:nvPr userDrawn="1"/>
        </p:nvSpPr>
        <p:spPr bwMode="auto">
          <a:xfrm>
            <a:off x="86" y="0"/>
            <a:ext cx="3676836" cy="1684287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4FB84F"/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/>
          </a:p>
        </p:txBody>
      </p:sp>
      <p:grpSp>
        <p:nvGrpSpPr>
          <p:cNvPr id="15" name="Gruppierung 14"/>
          <p:cNvGrpSpPr>
            <a:grpSpLocks noChangeAspect="1"/>
          </p:cNvGrpSpPr>
          <p:nvPr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16" name="Gruppierung 15"/>
          <p:cNvGrpSpPr>
            <a:grpSpLocks noChangeAspect="1"/>
          </p:cNvGrpSpPr>
          <p:nvPr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sp>
        <p:nvSpPr>
          <p:cNvPr id="3" name="Inhaltsplatzhalter 2"/>
          <p:cNvSpPr>
            <a:spLocks noGrp="1"/>
          </p:cNvSpPr>
          <p:nvPr userDrawn="1">
            <p:ph idx="1"/>
          </p:nvPr>
        </p:nvSpPr>
        <p:spPr bwMode="auto">
          <a:xfrm>
            <a:off x="1430338" y="2527069"/>
            <a:ext cx="4102100" cy="2096980"/>
          </a:xfrm>
        </p:spPr>
        <p:txBody>
          <a:bodyPr anchor="t"/>
          <a:lstStyle>
            <a:lvl1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1pPr>
            <a:lvl2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2pPr>
            <a:lvl3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3pPr>
            <a:lvl4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4pPr>
            <a:lvl5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7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701677" y="156542"/>
            <a:ext cx="2886210" cy="1251508"/>
          </a:xfrm>
        </p:spPr>
        <p:txBody>
          <a:bodyPr anchor="t"/>
          <a:lstStyle>
            <a:lvl1pPr algn="l">
              <a:defRPr sz="282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3196938427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ld und Tex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6" name="Freeform 2"/>
          <p:cNvSpPr>
            <a:spLocks noChangeArrowheads="1"/>
          </p:cNvSpPr>
          <p:nvPr userDrawn="1"/>
        </p:nvSpPr>
        <p:spPr bwMode="auto">
          <a:xfrm>
            <a:off x="0" y="0"/>
            <a:ext cx="3923928" cy="1751826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4FB84F"/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/>
          </a:p>
        </p:txBody>
      </p:sp>
      <p:grpSp>
        <p:nvGrpSpPr>
          <p:cNvPr id="15" name="Gruppierung 14"/>
          <p:cNvGrpSpPr>
            <a:grpSpLocks noChangeAspect="1"/>
          </p:cNvGrpSpPr>
          <p:nvPr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16" name="Gruppierung 15"/>
          <p:cNvGrpSpPr>
            <a:grpSpLocks noChangeAspect="1"/>
          </p:cNvGrpSpPr>
          <p:nvPr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sp>
        <p:nvSpPr>
          <p:cNvPr id="3" name="Inhaltsplatzhalter 2"/>
          <p:cNvSpPr>
            <a:spLocks noGrp="1"/>
          </p:cNvSpPr>
          <p:nvPr userDrawn="1">
            <p:ph idx="1"/>
          </p:nvPr>
        </p:nvSpPr>
        <p:spPr bwMode="auto">
          <a:xfrm>
            <a:off x="701676" y="2527067"/>
            <a:ext cx="6883947" cy="3366444"/>
          </a:xfrm>
        </p:spPr>
        <p:txBody>
          <a:bodyPr anchor="t"/>
          <a:lstStyle>
            <a:lvl1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1pPr>
            <a:lvl2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2pPr>
            <a:lvl3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3pPr>
            <a:lvl4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4pPr>
            <a:lvl5pPr marL="396213" indent="-216116" algn="l">
              <a:spcBef>
                <a:spcPts val="500"/>
              </a:spcBef>
              <a:buClr>
                <a:schemeClr val="bg1">
                  <a:lumMod val="50000"/>
                </a:schemeClr>
              </a:buClr>
              <a:buFont typeface="Symbol"/>
              <a:buChar char="-"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7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692877" y="167199"/>
            <a:ext cx="2886210" cy="1251508"/>
          </a:xfrm>
        </p:spPr>
        <p:txBody>
          <a:bodyPr anchor="t"/>
          <a:lstStyle>
            <a:lvl1pPr algn="l">
              <a:defRPr sz="2823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79085754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Inhalt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2" name="Inhaltsplatzhalter 2"/>
          <p:cNvSpPr>
            <a:spLocks noGrp="1"/>
          </p:cNvSpPr>
          <p:nvPr>
            <p:ph idx="1"/>
          </p:nvPr>
        </p:nvSpPr>
        <p:spPr bwMode="auto">
          <a:xfrm>
            <a:off x="5190152" y="2086217"/>
            <a:ext cx="3652918" cy="4134890"/>
          </a:xfrm>
        </p:spPr>
        <p:txBody>
          <a:bodyPr anchor="t"/>
          <a:lstStyle>
            <a:lvl1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1pPr>
            <a:lvl2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2pPr>
            <a:lvl3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3pPr>
            <a:lvl4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4pPr>
            <a:lvl5pPr marL="180097" indent="-180097" algn="l">
              <a:spcBef>
                <a:spcPts val="500"/>
              </a:spcBef>
              <a:buClr>
                <a:schemeClr val="tx2"/>
              </a:buClr>
              <a:buFont typeface="Arial"/>
              <a:buChar char="•"/>
              <a:defRPr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43" name="Titel 1"/>
          <p:cNvSpPr>
            <a:spLocks noGrp="1"/>
          </p:cNvSpPr>
          <p:nvPr>
            <p:ph type="title"/>
          </p:nvPr>
        </p:nvSpPr>
        <p:spPr bwMode="auto">
          <a:xfrm>
            <a:off x="560554" y="4512529"/>
            <a:ext cx="3572051" cy="1173337"/>
          </a:xfrm>
        </p:spPr>
        <p:txBody>
          <a:bodyPr anchor="t"/>
          <a:lstStyle>
            <a:lvl1pPr algn="ctr">
              <a:defRPr/>
            </a:lvl1pPr>
          </a:lstStyle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29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grpSp>
        <p:nvGrpSpPr>
          <p:cNvPr id="54" name="Gruppierung 53"/>
          <p:cNvGrpSpPr>
            <a:grpSpLocks noChangeAspect="1"/>
          </p:cNvGrpSpPr>
          <p:nvPr userDrawn="1"/>
        </p:nvGrpSpPr>
        <p:grpSpPr bwMode="auto">
          <a:xfrm>
            <a:off x="8305929" y="141761"/>
            <a:ext cx="680529" cy="259200"/>
            <a:chOff x="2325688" y="5838825"/>
            <a:chExt cx="5446712" cy="1728788"/>
          </a:xfrm>
        </p:grpSpPr>
        <p:sp>
          <p:nvSpPr>
            <p:cNvPr id="55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6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7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8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9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60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61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62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63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64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44" name="Gruppierung 43"/>
          <p:cNvGrpSpPr>
            <a:grpSpLocks noChangeAspect="1"/>
          </p:cNvGrpSpPr>
          <p:nvPr userDrawn="1"/>
        </p:nvGrpSpPr>
        <p:grpSpPr bwMode="auto">
          <a:xfrm>
            <a:off x="7687466" y="131389"/>
            <a:ext cx="397996" cy="388799"/>
            <a:chOff x="2252663" y="7938"/>
            <a:chExt cx="5592762" cy="4552950"/>
          </a:xfrm>
        </p:grpSpPr>
        <p:sp>
          <p:nvSpPr>
            <p:cNvPr id="45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6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7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8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9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0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1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2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3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</p:spTree>
    <p:extLst>
      <p:ext uri="{BB962C8B-B14F-4D97-AF65-F5344CB8AC3E}">
        <p14:creationId xmlns:p14="http://schemas.microsoft.com/office/powerpoint/2010/main" val="1285279695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tatem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Freeform 5"/>
          <p:cNvSpPr>
            <a:spLocks noChangeArrowheads="1"/>
          </p:cNvSpPr>
          <p:nvPr userDrawn="1"/>
        </p:nvSpPr>
        <p:spPr bwMode="auto">
          <a:xfrm>
            <a:off x="-379688" y="-625927"/>
            <a:ext cx="9530480" cy="7469867"/>
          </a:xfrm>
          <a:custGeom>
            <a:avLst/>
            <a:gdLst>
              <a:gd name="T0" fmla="*/ 0 w 7528"/>
              <a:gd name="T1" fmla="*/ 2714 h 4422"/>
              <a:gd name="T2" fmla="*/ 0 w 7528"/>
              <a:gd name="T3" fmla="*/ 2714 h 4422"/>
              <a:gd name="T4" fmla="*/ 0 w 7528"/>
              <a:gd name="T5" fmla="*/ 0 h 4422"/>
              <a:gd name="T6" fmla="*/ 7527 w 7528"/>
              <a:gd name="T7" fmla="*/ 0 h 4422"/>
              <a:gd name="T8" fmla="*/ 7527 w 7528"/>
              <a:gd name="T9" fmla="*/ 4421 h 4422"/>
              <a:gd name="T10" fmla="*/ 7060 w 7528"/>
              <a:gd name="T11" fmla="*/ 3463 h 4422"/>
              <a:gd name="T12" fmla="*/ 6638 w 7528"/>
              <a:gd name="T13" fmla="*/ 3178 h 4422"/>
              <a:gd name="T14" fmla="*/ 0 w 7528"/>
              <a:gd name="T15" fmla="*/ 2714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8" h="4422" extrusionOk="0">
                <a:moveTo>
                  <a:pt x="0" y="2714"/>
                </a:moveTo>
                <a:lnTo>
                  <a:pt x="0" y="2714"/>
                </a:lnTo>
                <a:cubicBezTo>
                  <a:pt x="0" y="0"/>
                  <a:pt x="0" y="0"/>
                  <a:pt x="0" y="0"/>
                </a:cubicBezTo>
                <a:cubicBezTo>
                  <a:pt x="7527" y="0"/>
                  <a:pt x="7527" y="0"/>
                  <a:pt x="7527" y="0"/>
                </a:cubicBezTo>
                <a:cubicBezTo>
                  <a:pt x="7527" y="4421"/>
                  <a:pt x="7527" y="4421"/>
                  <a:pt x="7527" y="4421"/>
                </a:cubicBezTo>
                <a:cubicBezTo>
                  <a:pt x="7060" y="3463"/>
                  <a:pt x="7060" y="3463"/>
                  <a:pt x="7060" y="3463"/>
                </a:cubicBezTo>
                <a:cubicBezTo>
                  <a:pt x="6981" y="3300"/>
                  <a:pt x="6820" y="3191"/>
                  <a:pt x="6638" y="3178"/>
                </a:cubicBezTo>
                <a:cubicBezTo>
                  <a:pt x="5884" y="3126"/>
                  <a:pt x="0" y="2714"/>
                  <a:pt x="0" y="2714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/>
          </a:p>
        </p:txBody>
      </p:sp>
      <p:grpSp>
        <p:nvGrpSpPr>
          <p:cNvPr id="7" name="Gruppierung 6"/>
          <p:cNvGrpSpPr/>
          <p:nvPr userDrawn="1"/>
        </p:nvGrpSpPr>
        <p:grpSpPr bwMode="auto">
          <a:xfrm>
            <a:off x="7500555" y="380137"/>
            <a:ext cx="1298992" cy="388799"/>
            <a:chOff x="7500555" y="316780"/>
            <a:chExt cx="1298992" cy="32400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7500555" y="391454"/>
              <a:ext cx="98622" cy="190243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7800379" y="391793"/>
              <a:ext cx="98172" cy="194762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7750559" y="391341"/>
              <a:ext cx="21577" cy="190469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7619851" y="391002"/>
              <a:ext cx="109469" cy="191711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7734179" y="316780"/>
              <a:ext cx="54000" cy="54113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7689555" y="634002"/>
              <a:ext cx="113" cy="113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7585622" y="330562"/>
              <a:ext cx="138163" cy="310218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857543" y="365244"/>
              <a:ext cx="113" cy="113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7798346" y="334403"/>
              <a:ext cx="62812" cy="52079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8119018" y="422416"/>
              <a:ext cx="203901" cy="117620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8381431" y="422614"/>
              <a:ext cx="205488" cy="117818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8634721" y="422614"/>
              <a:ext cx="76364" cy="118612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8723183" y="422812"/>
              <a:ext cx="76364" cy="118612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8677167" y="325424"/>
              <a:ext cx="79934" cy="79934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8717035" y="365292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8717035" y="365292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8710886" y="422614"/>
              <a:ext cx="12298" cy="118612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8717035" y="481920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8717035" y="481920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396887" y="4631226"/>
            <a:ext cx="6046966" cy="2096980"/>
          </a:xfr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1pPr>
            <a:lvl2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2pPr>
            <a:lvl3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3pPr>
            <a:lvl4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4pPr>
            <a:lvl5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6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329842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Title, Text and Media Cli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Media Placeholder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046246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1_Statem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8" name="Freeform 5"/>
          <p:cNvSpPr>
            <a:spLocks noChangeArrowheads="1"/>
          </p:cNvSpPr>
          <p:nvPr userDrawn="1"/>
        </p:nvSpPr>
        <p:spPr bwMode="auto">
          <a:xfrm flipH="1">
            <a:off x="2" y="-625927"/>
            <a:ext cx="9530480" cy="7469867"/>
          </a:xfrm>
          <a:custGeom>
            <a:avLst/>
            <a:gdLst>
              <a:gd name="T0" fmla="*/ 0 w 7528"/>
              <a:gd name="T1" fmla="*/ 2714 h 4422"/>
              <a:gd name="T2" fmla="*/ 0 w 7528"/>
              <a:gd name="T3" fmla="*/ 2714 h 4422"/>
              <a:gd name="T4" fmla="*/ 0 w 7528"/>
              <a:gd name="T5" fmla="*/ 0 h 4422"/>
              <a:gd name="T6" fmla="*/ 7527 w 7528"/>
              <a:gd name="T7" fmla="*/ 0 h 4422"/>
              <a:gd name="T8" fmla="*/ 7527 w 7528"/>
              <a:gd name="T9" fmla="*/ 4421 h 4422"/>
              <a:gd name="T10" fmla="*/ 7060 w 7528"/>
              <a:gd name="T11" fmla="*/ 3463 h 4422"/>
              <a:gd name="T12" fmla="*/ 6638 w 7528"/>
              <a:gd name="T13" fmla="*/ 3178 h 4422"/>
              <a:gd name="T14" fmla="*/ 0 w 7528"/>
              <a:gd name="T15" fmla="*/ 2714 h 44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7528" h="4422" extrusionOk="0">
                <a:moveTo>
                  <a:pt x="0" y="2714"/>
                </a:moveTo>
                <a:lnTo>
                  <a:pt x="0" y="2714"/>
                </a:lnTo>
                <a:cubicBezTo>
                  <a:pt x="0" y="0"/>
                  <a:pt x="0" y="0"/>
                  <a:pt x="0" y="0"/>
                </a:cubicBezTo>
                <a:cubicBezTo>
                  <a:pt x="7527" y="0"/>
                  <a:pt x="7527" y="0"/>
                  <a:pt x="7527" y="0"/>
                </a:cubicBezTo>
                <a:cubicBezTo>
                  <a:pt x="7527" y="4421"/>
                  <a:pt x="7527" y="4421"/>
                  <a:pt x="7527" y="4421"/>
                </a:cubicBezTo>
                <a:cubicBezTo>
                  <a:pt x="7060" y="3463"/>
                  <a:pt x="7060" y="3463"/>
                  <a:pt x="7060" y="3463"/>
                </a:cubicBezTo>
                <a:cubicBezTo>
                  <a:pt x="6981" y="3300"/>
                  <a:pt x="6820" y="3191"/>
                  <a:pt x="6638" y="3178"/>
                </a:cubicBezTo>
                <a:cubicBezTo>
                  <a:pt x="5884" y="3126"/>
                  <a:pt x="0" y="2714"/>
                  <a:pt x="0" y="2714"/>
                </a:cubicBezTo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>
              <a:defRPr/>
            </a:pPr>
            <a:endParaRPr lang="de-DE" sz="856"/>
          </a:p>
        </p:txBody>
      </p:sp>
      <p:grpSp>
        <p:nvGrpSpPr>
          <p:cNvPr id="7" name="Gruppierung 6"/>
          <p:cNvGrpSpPr/>
          <p:nvPr userDrawn="1"/>
        </p:nvGrpSpPr>
        <p:grpSpPr bwMode="auto">
          <a:xfrm>
            <a:off x="7500555" y="380137"/>
            <a:ext cx="1298992" cy="388799"/>
            <a:chOff x="7500555" y="316780"/>
            <a:chExt cx="1298992" cy="324000"/>
          </a:xfrm>
        </p:grpSpPr>
        <p:sp>
          <p:nvSpPr>
            <p:cNvPr id="27" name="Freeform 1"/>
            <p:cNvSpPr>
              <a:spLocks noChangeArrowheads="1"/>
            </p:cNvSpPr>
            <p:nvPr/>
          </p:nvSpPr>
          <p:spPr bwMode="auto">
            <a:xfrm>
              <a:off x="7500555" y="391454"/>
              <a:ext cx="98622" cy="190243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8" name="Freeform 2"/>
            <p:cNvSpPr>
              <a:spLocks noChangeArrowheads="1"/>
            </p:cNvSpPr>
            <p:nvPr/>
          </p:nvSpPr>
          <p:spPr bwMode="auto">
            <a:xfrm>
              <a:off x="7800379" y="391793"/>
              <a:ext cx="98172" cy="194762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9" name="Freeform 3"/>
            <p:cNvSpPr>
              <a:spLocks noChangeArrowheads="1"/>
            </p:cNvSpPr>
            <p:nvPr/>
          </p:nvSpPr>
          <p:spPr bwMode="auto">
            <a:xfrm>
              <a:off x="7750559" y="391341"/>
              <a:ext cx="21577" cy="190469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0" name="Freeform 4"/>
            <p:cNvSpPr>
              <a:spLocks noChangeArrowheads="1"/>
            </p:cNvSpPr>
            <p:nvPr/>
          </p:nvSpPr>
          <p:spPr bwMode="auto">
            <a:xfrm>
              <a:off x="7619851" y="391002"/>
              <a:ext cx="109469" cy="191711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1" name="Freeform 5"/>
            <p:cNvSpPr>
              <a:spLocks noChangeArrowheads="1"/>
            </p:cNvSpPr>
            <p:nvPr/>
          </p:nvSpPr>
          <p:spPr bwMode="auto">
            <a:xfrm>
              <a:off x="7734179" y="316780"/>
              <a:ext cx="54000" cy="54113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2" name="Freeform 6"/>
            <p:cNvSpPr>
              <a:spLocks noChangeArrowheads="1"/>
            </p:cNvSpPr>
            <p:nvPr/>
          </p:nvSpPr>
          <p:spPr bwMode="auto">
            <a:xfrm>
              <a:off x="7689555" y="634002"/>
              <a:ext cx="113" cy="113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3" name="Freeform 7"/>
            <p:cNvSpPr>
              <a:spLocks noChangeArrowheads="1"/>
            </p:cNvSpPr>
            <p:nvPr/>
          </p:nvSpPr>
          <p:spPr bwMode="auto">
            <a:xfrm>
              <a:off x="7585622" y="330562"/>
              <a:ext cx="138163" cy="310218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4" name="Freeform 8"/>
            <p:cNvSpPr>
              <a:spLocks noChangeArrowheads="1"/>
            </p:cNvSpPr>
            <p:nvPr/>
          </p:nvSpPr>
          <p:spPr bwMode="auto">
            <a:xfrm>
              <a:off x="7857543" y="365244"/>
              <a:ext cx="113" cy="113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5" name="Freeform 9"/>
            <p:cNvSpPr>
              <a:spLocks noChangeArrowheads="1"/>
            </p:cNvSpPr>
            <p:nvPr/>
          </p:nvSpPr>
          <p:spPr bwMode="auto">
            <a:xfrm>
              <a:off x="7798346" y="334403"/>
              <a:ext cx="62812" cy="52079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7" name="Freeform 10"/>
            <p:cNvSpPr>
              <a:spLocks noChangeArrowheads="1"/>
            </p:cNvSpPr>
            <p:nvPr/>
          </p:nvSpPr>
          <p:spPr bwMode="auto">
            <a:xfrm>
              <a:off x="8119018" y="422416"/>
              <a:ext cx="203901" cy="117620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8" name="Freeform 11"/>
            <p:cNvSpPr>
              <a:spLocks noChangeArrowheads="1"/>
            </p:cNvSpPr>
            <p:nvPr/>
          </p:nvSpPr>
          <p:spPr bwMode="auto">
            <a:xfrm>
              <a:off x="8381431" y="422614"/>
              <a:ext cx="205488" cy="117818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19" name="Freeform 12"/>
            <p:cNvSpPr>
              <a:spLocks noChangeArrowheads="1"/>
            </p:cNvSpPr>
            <p:nvPr/>
          </p:nvSpPr>
          <p:spPr bwMode="auto">
            <a:xfrm>
              <a:off x="8634721" y="422614"/>
              <a:ext cx="76364" cy="118612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0" name="Freeform 13"/>
            <p:cNvSpPr>
              <a:spLocks noChangeArrowheads="1"/>
            </p:cNvSpPr>
            <p:nvPr/>
          </p:nvSpPr>
          <p:spPr bwMode="auto">
            <a:xfrm>
              <a:off x="8723183" y="422812"/>
              <a:ext cx="76364" cy="118612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1" name="Freeform 14"/>
            <p:cNvSpPr>
              <a:spLocks noChangeArrowheads="1"/>
            </p:cNvSpPr>
            <p:nvPr/>
          </p:nvSpPr>
          <p:spPr bwMode="auto">
            <a:xfrm>
              <a:off x="8677167" y="325424"/>
              <a:ext cx="79934" cy="79934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2" name="Freeform 15"/>
            <p:cNvSpPr>
              <a:spLocks noChangeArrowheads="1"/>
            </p:cNvSpPr>
            <p:nvPr/>
          </p:nvSpPr>
          <p:spPr bwMode="auto">
            <a:xfrm>
              <a:off x="8717035" y="365292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3" name="Freeform 16"/>
            <p:cNvSpPr>
              <a:spLocks noChangeArrowheads="1"/>
            </p:cNvSpPr>
            <p:nvPr/>
          </p:nvSpPr>
          <p:spPr bwMode="auto">
            <a:xfrm>
              <a:off x="8717035" y="365292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4" name="Freeform 17"/>
            <p:cNvSpPr>
              <a:spLocks noChangeArrowheads="1"/>
            </p:cNvSpPr>
            <p:nvPr/>
          </p:nvSpPr>
          <p:spPr bwMode="auto">
            <a:xfrm>
              <a:off x="8710886" y="422614"/>
              <a:ext cx="12298" cy="118612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5" name="Freeform 18"/>
            <p:cNvSpPr>
              <a:spLocks noChangeArrowheads="1"/>
            </p:cNvSpPr>
            <p:nvPr/>
          </p:nvSpPr>
          <p:spPr bwMode="auto">
            <a:xfrm>
              <a:off x="8717035" y="481920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26" name="Freeform 19"/>
            <p:cNvSpPr>
              <a:spLocks noChangeArrowheads="1"/>
            </p:cNvSpPr>
            <p:nvPr/>
          </p:nvSpPr>
          <p:spPr bwMode="auto">
            <a:xfrm>
              <a:off x="8717035" y="481920"/>
              <a:ext cx="198" cy="19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sp>
        <p:nvSpPr>
          <p:cNvPr id="3" name="Inhaltsplatzhalter 2"/>
          <p:cNvSpPr>
            <a:spLocks noGrp="1"/>
          </p:cNvSpPr>
          <p:nvPr>
            <p:ph idx="1"/>
          </p:nvPr>
        </p:nvSpPr>
        <p:spPr bwMode="auto">
          <a:xfrm>
            <a:off x="2927541" y="4631226"/>
            <a:ext cx="6046966" cy="2096980"/>
          </a:xfrm>
        </p:spPr>
        <p:txBody>
          <a:bodyPr anchor="t"/>
          <a:lstStyle>
            <a:lvl1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1pPr>
            <a:lvl2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2pPr>
            <a:lvl3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3pPr>
            <a:lvl4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4pPr>
            <a:lvl5pPr marL="0" indent="0" algn="ctr">
              <a:spcBef>
                <a:spcPts val="0"/>
              </a:spcBef>
              <a:buClr>
                <a:schemeClr val="bg1">
                  <a:lumMod val="50000"/>
                </a:schemeClr>
              </a:buClr>
              <a:buFont typeface="Arial"/>
              <a:buNone/>
              <a:defRPr sz="2224" b="1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 bwMode="auto">
          <a:xfrm>
            <a:off x="3676922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11" name="Foliennummernplatzhalter 10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36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577997661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le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 bwMode="auto">
          <a:xfrm>
            <a:off x="4123455" y="6437994"/>
            <a:ext cx="613589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 bwMode="auto">
          <a:xfrm>
            <a:off x="7301215" y="6437994"/>
            <a:ext cx="1333508" cy="365125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  <p:sp>
        <p:nvSpPr>
          <p:cNvPr id="26" name="Textplatzhalter 7"/>
          <p:cNvSpPr>
            <a:spLocks noGrp="1"/>
          </p:cNvSpPr>
          <p:nvPr>
            <p:ph type="body" sz="quarter" idx="13"/>
          </p:nvPr>
        </p:nvSpPr>
        <p:spPr bwMode="auto">
          <a:xfrm>
            <a:off x="5067172" y="6437994"/>
            <a:ext cx="2384425" cy="365125"/>
          </a:xfrm>
        </p:spPr>
        <p:txBody>
          <a:bodyPr lIns="126310" tIns="54734" rIns="84207" bIns="54734" anchor="t"/>
          <a:lstStyle>
            <a:lvl1pPr algn="r">
              <a:spcBef>
                <a:spcPts val="0"/>
              </a:spcBef>
              <a:defRPr sz="770"/>
            </a:lvl1pPr>
            <a:lvl2pPr algn="r">
              <a:spcBef>
                <a:spcPts val="0"/>
              </a:spcBef>
              <a:defRPr sz="770"/>
            </a:lvl2pPr>
            <a:lvl3pPr algn="r">
              <a:spcBef>
                <a:spcPts val="0"/>
              </a:spcBef>
              <a:defRPr sz="770"/>
            </a:lvl3pPr>
            <a:lvl4pPr algn="r">
              <a:spcBef>
                <a:spcPts val="0"/>
              </a:spcBef>
              <a:defRPr sz="770"/>
            </a:lvl4pPr>
            <a:lvl5pPr algn="r">
              <a:spcBef>
                <a:spcPts val="0"/>
              </a:spcBef>
              <a:defRPr sz="770"/>
            </a:lvl5pPr>
          </a:lstStyle>
          <a:p>
            <a:pPr lvl="0">
              <a:defRPr/>
            </a:pPr>
            <a:r>
              <a:rPr lang="de-DE"/>
              <a:t>Mastertextformat bearbeiten</a:t>
            </a:r>
            <a:endParaRPr/>
          </a:p>
        </p:txBody>
      </p:sp>
      <p:grpSp>
        <p:nvGrpSpPr>
          <p:cNvPr id="36" name="Gruppierung 35"/>
          <p:cNvGrpSpPr>
            <a:grpSpLocks noChangeAspect="1"/>
          </p:cNvGrpSpPr>
          <p:nvPr userDrawn="1"/>
        </p:nvGrpSpPr>
        <p:grpSpPr bwMode="auto">
          <a:xfrm>
            <a:off x="7500555" y="380137"/>
            <a:ext cx="397996" cy="388799"/>
            <a:chOff x="2252663" y="7938"/>
            <a:chExt cx="5592762" cy="4552950"/>
          </a:xfrm>
        </p:grpSpPr>
        <p:sp>
          <p:nvSpPr>
            <p:cNvPr id="37" name="Freeform 1"/>
            <p:cNvSpPr>
              <a:spLocks noChangeArrowheads="1"/>
            </p:cNvSpPr>
            <p:nvPr/>
          </p:nvSpPr>
          <p:spPr bwMode="auto">
            <a:xfrm>
              <a:off x="2252663" y="1057275"/>
              <a:ext cx="1385887" cy="2673350"/>
            </a:xfrm>
            <a:custGeom>
              <a:avLst/>
              <a:gdLst>
                <a:gd name="T0" fmla="*/ 3402 w 3849"/>
                <a:gd name="T1" fmla="*/ 917 h 7428"/>
                <a:gd name="T2" fmla="*/ 3402 w 3849"/>
                <a:gd name="T3" fmla="*/ 917 h 7428"/>
                <a:gd name="T4" fmla="*/ 896 w 3849"/>
                <a:gd name="T5" fmla="*/ 917 h 7428"/>
                <a:gd name="T6" fmla="*/ 896 w 3849"/>
                <a:gd name="T7" fmla="*/ 3255 h 7428"/>
                <a:gd name="T8" fmla="*/ 2585 w 3849"/>
                <a:gd name="T9" fmla="*/ 3255 h 7428"/>
                <a:gd name="T10" fmla="*/ 3036 w 3849"/>
                <a:gd name="T11" fmla="*/ 3713 h 7428"/>
                <a:gd name="T12" fmla="*/ 2585 w 3849"/>
                <a:gd name="T13" fmla="*/ 4172 h 7428"/>
                <a:gd name="T14" fmla="*/ 896 w 3849"/>
                <a:gd name="T15" fmla="*/ 4172 h 7428"/>
                <a:gd name="T16" fmla="*/ 896 w 3849"/>
                <a:gd name="T17" fmla="*/ 6968 h 7428"/>
                <a:gd name="T18" fmla="*/ 450 w 3849"/>
                <a:gd name="T19" fmla="*/ 7427 h 7428"/>
                <a:gd name="T20" fmla="*/ 0 w 3849"/>
                <a:gd name="T21" fmla="*/ 6968 h 7428"/>
                <a:gd name="T22" fmla="*/ 0 w 3849"/>
                <a:gd name="T23" fmla="*/ 0 h 7428"/>
                <a:gd name="T24" fmla="*/ 3402 w 3849"/>
                <a:gd name="T25" fmla="*/ 0 h 7428"/>
                <a:gd name="T26" fmla="*/ 3848 w 3849"/>
                <a:gd name="T27" fmla="*/ 459 h 7428"/>
                <a:gd name="T28" fmla="*/ 3402 w 3849"/>
                <a:gd name="T29" fmla="*/ 917 h 7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49" h="7428" extrusionOk="0">
                  <a:moveTo>
                    <a:pt x="3402" y="917"/>
                  </a:moveTo>
                  <a:lnTo>
                    <a:pt x="3402" y="917"/>
                  </a:lnTo>
                  <a:cubicBezTo>
                    <a:pt x="896" y="917"/>
                    <a:pt x="896" y="917"/>
                    <a:pt x="896" y="917"/>
                  </a:cubicBezTo>
                  <a:cubicBezTo>
                    <a:pt x="896" y="3255"/>
                    <a:pt x="896" y="3255"/>
                    <a:pt x="896" y="3255"/>
                  </a:cubicBezTo>
                  <a:cubicBezTo>
                    <a:pt x="2585" y="3255"/>
                    <a:pt x="2585" y="3255"/>
                    <a:pt x="2585" y="3255"/>
                  </a:cubicBezTo>
                  <a:cubicBezTo>
                    <a:pt x="2833" y="3255"/>
                    <a:pt x="3036" y="3458"/>
                    <a:pt x="3036" y="3713"/>
                  </a:cubicBezTo>
                  <a:cubicBezTo>
                    <a:pt x="3036" y="3968"/>
                    <a:pt x="2833" y="4172"/>
                    <a:pt x="2585" y="4172"/>
                  </a:cubicBezTo>
                  <a:cubicBezTo>
                    <a:pt x="896" y="4172"/>
                    <a:pt x="896" y="4172"/>
                    <a:pt x="896" y="4172"/>
                  </a:cubicBezTo>
                  <a:cubicBezTo>
                    <a:pt x="896" y="6968"/>
                    <a:pt x="896" y="6968"/>
                    <a:pt x="896" y="6968"/>
                  </a:cubicBezTo>
                  <a:cubicBezTo>
                    <a:pt x="896" y="7223"/>
                    <a:pt x="693" y="7427"/>
                    <a:pt x="450" y="7427"/>
                  </a:cubicBezTo>
                  <a:cubicBezTo>
                    <a:pt x="203" y="7427"/>
                    <a:pt x="0" y="7223"/>
                    <a:pt x="0" y="696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402" y="0"/>
                    <a:pt x="3402" y="0"/>
                    <a:pt x="3402" y="0"/>
                  </a:cubicBezTo>
                  <a:cubicBezTo>
                    <a:pt x="3649" y="0"/>
                    <a:pt x="3848" y="200"/>
                    <a:pt x="3848" y="459"/>
                  </a:cubicBezTo>
                  <a:cubicBezTo>
                    <a:pt x="3848" y="705"/>
                    <a:pt x="3649" y="917"/>
                    <a:pt x="3402" y="91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39" name="Freeform 2"/>
            <p:cNvSpPr>
              <a:spLocks noChangeArrowheads="1"/>
            </p:cNvSpPr>
            <p:nvPr/>
          </p:nvSpPr>
          <p:spPr bwMode="auto">
            <a:xfrm>
              <a:off x="6465888" y="1062038"/>
              <a:ext cx="1379537" cy="2736850"/>
            </a:xfrm>
            <a:custGeom>
              <a:avLst/>
              <a:gdLst>
                <a:gd name="T0" fmla="*/ 3804 w 3833"/>
                <a:gd name="T1" fmla="*/ 6837 h 7602"/>
                <a:gd name="T2" fmla="*/ 3804 w 3833"/>
                <a:gd name="T3" fmla="*/ 6837 h 7602"/>
                <a:gd name="T4" fmla="*/ 2872 w 3833"/>
                <a:gd name="T5" fmla="*/ 4375 h 7602"/>
                <a:gd name="T6" fmla="*/ 3776 w 3833"/>
                <a:gd name="T7" fmla="*/ 2952 h 7602"/>
                <a:gd name="T8" fmla="*/ 3776 w 3833"/>
                <a:gd name="T9" fmla="*/ 1514 h 7602"/>
                <a:gd name="T10" fmla="*/ 2314 w 3833"/>
                <a:gd name="T11" fmla="*/ 0 h 7602"/>
                <a:gd name="T12" fmla="*/ 410 w 3833"/>
                <a:gd name="T13" fmla="*/ 0 h 7602"/>
                <a:gd name="T14" fmla="*/ 0 w 3833"/>
                <a:gd name="T15" fmla="*/ 427 h 7602"/>
                <a:gd name="T16" fmla="*/ 0 w 3833"/>
                <a:gd name="T17" fmla="*/ 6992 h 7602"/>
                <a:gd name="T18" fmla="*/ 410 w 3833"/>
                <a:gd name="T19" fmla="*/ 7415 h 7602"/>
                <a:gd name="T20" fmla="*/ 824 w 3833"/>
                <a:gd name="T21" fmla="*/ 6992 h 7602"/>
                <a:gd name="T22" fmla="*/ 824 w 3833"/>
                <a:gd name="T23" fmla="*/ 4474 h 7602"/>
                <a:gd name="T24" fmla="*/ 2023 w 3833"/>
                <a:gd name="T25" fmla="*/ 4474 h 7602"/>
                <a:gd name="T26" fmla="*/ 3019 w 3833"/>
                <a:gd name="T27" fmla="*/ 7140 h 7602"/>
                <a:gd name="T28" fmla="*/ 3832 w 3833"/>
                <a:gd name="T29" fmla="*/ 7012 h 7602"/>
                <a:gd name="T30" fmla="*/ 3832 w 3833"/>
                <a:gd name="T31" fmla="*/ 6984 h 7602"/>
                <a:gd name="T32" fmla="*/ 3804 w 3833"/>
                <a:gd name="T33" fmla="*/ 6837 h 7602"/>
                <a:gd name="T34" fmla="*/ 2314 w 3833"/>
                <a:gd name="T35" fmla="*/ 3614 h 7602"/>
                <a:gd name="T36" fmla="*/ 2314 w 3833"/>
                <a:gd name="T37" fmla="*/ 3614 h 7602"/>
                <a:gd name="T38" fmla="*/ 824 w 3833"/>
                <a:gd name="T39" fmla="*/ 3614 h 7602"/>
                <a:gd name="T40" fmla="*/ 824 w 3833"/>
                <a:gd name="T41" fmla="*/ 853 h 7602"/>
                <a:gd name="T42" fmla="*/ 2314 w 3833"/>
                <a:gd name="T43" fmla="*/ 853 h 7602"/>
                <a:gd name="T44" fmla="*/ 2948 w 3833"/>
                <a:gd name="T45" fmla="*/ 1514 h 7602"/>
                <a:gd name="T46" fmla="*/ 2948 w 3833"/>
                <a:gd name="T47" fmla="*/ 2952 h 7602"/>
                <a:gd name="T48" fmla="*/ 2314 w 3833"/>
                <a:gd name="T49" fmla="*/ 3614 h 7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833" h="7602" extrusionOk="0">
                  <a:moveTo>
                    <a:pt x="3804" y="6837"/>
                  </a:moveTo>
                  <a:lnTo>
                    <a:pt x="3804" y="6837"/>
                  </a:lnTo>
                  <a:cubicBezTo>
                    <a:pt x="2872" y="4375"/>
                    <a:pt x="2872" y="4375"/>
                    <a:pt x="2872" y="4375"/>
                  </a:cubicBezTo>
                  <a:cubicBezTo>
                    <a:pt x="3589" y="4104"/>
                    <a:pt x="3776" y="3371"/>
                    <a:pt x="3776" y="2952"/>
                  </a:cubicBezTo>
                  <a:cubicBezTo>
                    <a:pt x="3776" y="1514"/>
                    <a:pt x="3776" y="1514"/>
                    <a:pt x="3776" y="1514"/>
                  </a:cubicBezTo>
                  <a:cubicBezTo>
                    <a:pt x="3776" y="303"/>
                    <a:pt x="2792" y="0"/>
                    <a:pt x="2314" y="0"/>
                  </a:cubicBezTo>
                  <a:cubicBezTo>
                    <a:pt x="410" y="0"/>
                    <a:pt x="410" y="0"/>
                    <a:pt x="410" y="0"/>
                  </a:cubicBezTo>
                  <a:cubicBezTo>
                    <a:pt x="175" y="0"/>
                    <a:pt x="0" y="191"/>
                    <a:pt x="0" y="427"/>
                  </a:cubicBezTo>
                  <a:cubicBezTo>
                    <a:pt x="0" y="6992"/>
                    <a:pt x="0" y="6992"/>
                    <a:pt x="0" y="6992"/>
                  </a:cubicBezTo>
                  <a:cubicBezTo>
                    <a:pt x="0" y="7223"/>
                    <a:pt x="175" y="7415"/>
                    <a:pt x="410" y="7415"/>
                  </a:cubicBezTo>
                  <a:cubicBezTo>
                    <a:pt x="633" y="7415"/>
                    <a:pt x="824" y="7223"/>
                    <a:pt x="824" y="6992"/>
                  </a:cubicBezTo>
                  <a:cubicBezTo>
                    <a:pt x="824" y="4474"/>
                    <a:pt x="824" y="4474"/>
                    <a:pt x="824" y="4474"/>
                  </a:cubicBezTo>
                  <a:cubicBezTo>
                    <a:pt x="2023" y="4474"/>
                    <a:pt x="2023" y="4474"/>
                    <a:pt x="2023" y="4474"/>
                  </a:cubicBezTo>
                  <a:cubicBezTo>
                    <a:pt x="3019" y="7140"/>
                    <a:pt x="3019" y="7140"/>
                    <a:pt x="3019" y="7140"/>
                  </a:cubicBezTo>
                  <a:cubicBezTo>
                    <a:pt x="3198" y="7601"/>
                    <a:pt x="3816" y="7423"/>
                    <a:pt x="3832" y="7012"/>
                  </a:cubicBezTo>
                  <a:cubicBezTo>
                    <a:pt x="3832" y="6984"/>
                    <a:pt x="3832" y="6984"/>
                    <a:pt x="3832" y="6984"/>
                  </a:cubicBezTo>
                  <a:cubicBezTo>
                    <a:pt x="3832" y="6936"/>
                    <a:pt x="3820" y="6889"/>
                    <a:pt x="3804" y="6837"/>
                  </a:cubicBezTo>
                  <a:close/>
                  <a:moveTo>
                    <a:pt x="2314" y="3614"/>
                  </a:moveTo>
                  <a:lnTo>
                    <a:pt x="2314" y="3614"/>
                  </a:lnTo>
                  <a:cubicBezTo>
                    <a:pt x="824" y="3614"/>
                    <a:pt x="824" y="3614"/>
                    <a:pt x="824" y="3614"/>
                  </a:cubicBezTo>
                  <a:cubicBezTo>
                    <a:pt x="824" y="853"/>
                    <a:pt x="824" y="853"/>
                    <a:pt x="824" y="853"/>
                  </a:cubicBezTo>
                  <a:cubicBezTo>
                    <a:pt x="2314" y="853"/>
                    <a:pt x="2314" y="853"/>
                    <a:pt x="2314" y="853"/>
                  </a:cubicBezTo>
                  <a:cubicBezTo>
                    <a:pt x="2378" y="853"/>
                    <a:pt x="2948" y="873"/>
                    <a:pt x="2948" y="1514"/>
                  </a:cubicBezTo>
                  <a:cubicBezTo>
                    <a:pt x="2948" y="2952"/>
                    <a:pt x="2948" y="2952"/>
                    <a:pt x="2948" y="2952"/>
                  </a:cubicBezTo>
                  <a:cubicBezTo>
                    <a:pt x="2948" y="3024"/>
                    <a:pt x="2928" y="3614"/>
                    <a:pt x="2314" y="3614"/>
                  </a:cubicBezTo>
                  <a:close/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0" name="Freeform 3"/>
            <p:cNvSpPr>
              <a:spLocks noChangeArrowheads="1"/>
            </p:cNvSpPr>
            <p:nvPr/>
          </p:nvSpPr>
          <p:spPr bwMode="auto">
            <a:xfrm>
              <a:off x="5765799" y="1055688"/>
              <a:ext cx="303213" cy="2676525"/>
            </a:xfrm>
            <a:custGeom>
              <a:avLst/>
              <a:gdLst>
                <a:gd name="T0" fmla="*/ 841 w 842"/>
                <a:gd name="T1" fmla="*/ 459 h 7436"/>
                <a:gd name="T2" fmla="*/ 841 w 842"/>
                <a:gd name="T3" fmla="*/ 459 h 7436"/>
                <a:gd name="T4" fmla="*/ 415 w 842"/>
                <a:gd name="T5" fmla="*/ 0 h 7436"/>
                <a:gd name="T6" fmla="*/ 0 w 842"/>
                <a:gd name="T7" fmla="*/ 459 h 7436"/>
                <a:gd name="T8" fmla="*/ 0 w 842"/>
                <a:gd name="T9" fmla="*/ 6976 h 7436"/>
                <a:gd name="T10" fmla="*/ 427 w 842"/>
                <a:gd name="T11" fmla="*/ 7435 h 7436"/>
                <a:gd name="T12" fmla="*/ 841 w 842"/>
                <a:gd name="T13" fmla="*/ 6976 h 7436"/>
                <a:gd name="T14" fmla="*/ 841 w 842"/>
                <a:gd name="T15" fmla="*/ 459 h 7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42" h="7436" extrusionOk="0">
                  <a:moveTo>
                    <a:pt x="841" y="459"/>
                  </a:moveTo>
                  <a:lnTo>
                    <a:pt x="841" y="459"/>
                  </a:lnTo>
                  <a:cubicBezTo>
                    <a:pt x="841" y="199"/>
                    <a:pt x="650" y="0"/>
                    <a:pt x="415" y="0"/>
                  </a:cubicBezTo>
                  <a:cubicBezTo>
                    <a:pt x="180" y="0"/>
                    <a:pt x="0" y="199"/>
                    <a:pt x="0" y="459"/>
                  </a:cubicBezTo>
                  <a:cubicBezTo>
                    <a:pt x="0" y="6976"/>
                    <a:pt x="0" y="6976"/>
                    <a:pt x="0" y="6976"/>
                  </a:cubicBezTo>
                  <a:cubicBezTo>
                    <a:pt x="0" y="7231"/>
                    <a:pt x="192" y="7435"/>
                    <a:pt x="427" y="7435"/>
                  </a:cubicBezTo>
                  <a:cubicBezTo>
                    <a:pt x="662" y="7435"/>
                    <a:pt x="841" y="7231"/>
                    <a:pt x="841" y="6976"/>
                  </a:cubicBezTo>
                  <a:cubicBezTo>
                    <a:pt x="841" y="459"/>
                    <a:pt x="841" y="459"/>
                    <a:pt x="841" y="45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1" name="Freeform 4"/>
            <p:cNvSpPr>
              <a:spLocks noChangeArrowheads="1"/>
            </p:cNvSpPr>
            <p:nvPr/>
          </p:nvSpPr>
          <p:spPr bwMode="auto">
            <a:xfrm>
              <a:off x="3929063" y="1050925"/>
              <a:ext cx="1538287" cy="2693988"/>
            </a:xfrm>
            <a:custGeom>
              <a:avLst/>
              <a:gdLst>
                <a:gd name="T0" fmla="*/ 4210 w 4271"/>
                <a:gd name="T1" fmla="*/ 6861 h 7483"/>
                <a:gd name="T2" fmla="*/ 4210 w 4271"/>
                <a:gd name="T3" fmla="*/ 6861 h 7483"/>
                <a:gd name="T4" fmla="*/ 2625 w 4271"/>
                <a:gd name="T5" fmla="*/ 351 h 7483"/>
                <a:gd name="T6" fmla="*/ 2219 w 4271"/>
                <a:gd name="T7" fmla="*/ 4 h 7483"/>
                <a:gd name="T8" fmla="*/ 2060 w 4271"/>
                <a:gd name="T9" fmla="*/ 12 h 7483"/>
                <a:gd name="T10" fmla="*/ 1769 w 4271"/>
                <a:gd name="T11" fmla="*/ 614 h 7483"/>
                <a:gd name="T12" fmla="*/ 2733 w 4271"/>
                <a:gd name="T13" fmla="*/ 4590 h 7483"/>
                <a:gd name="T14" fmla="*/ 502 w 4271"/>
                <a:gd name="T15" fmla="*/ 4586 h 7483"/>
                <a:gd name="T16" fmla="*/ 0 w 4271"/>
                <a:gd name="T17" fmla="*/ 5056 h 7483"/>
                <a:gd name="T18" fmla="*/ 502 w 4271"/>
                <a:gd name="T19" fmla="*/ 5510 h 7483"/>
                <a:gd name="T20" fmla="*/ 2960 w 4271"/>
                <a:gd name="T21" fmla="*/ 5506 h 7483"/>
                <a:gd name="T22" fmla="*/ 3345 w 4271"/>
                <a:gd name="T23" fmla="*/ 7100 h 7483"/>
                <a:gd name="T24" fmla="*/ 3887 w 4271"/>
                <a:gd name="T25" fmla="*/ 7419 h 7483"/>
                <a:gd name="T26" fmla="*/ 4210 w 4271"/>
                <a:gd name="T27" fmla="*/ 6861 h 74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271" h="7483" extrusionOk="0">
                  <a:moveTo>
                    <a:pt x="4210" y="6861"/>
                  </a:moveTo>
                  <a:lnTo>
                    <a:pt x="4210" y="6861"/>
                  </a:lnTo>
                  <a:cubicBezTo>
                    <a:pt x="2625" y="351"/>
                    <a:pt x="2625" y="351"/>
                    <a:pt x="2625" y="351"/>
                  </a:cubicBezTo>
                  <a:cubicBezTo>
                    <a:pt x="2570" y="160"/>
                    <a:pt x="2406" y="16"/>
                    <a:pt x="2219" y="4"/>
                  </a:cubicBezTo>
                  <a:cubicBezTo>
                    <a:pt x="2163" y="0"/>
                    <a:pt x="2112" y="0"/>
                    <a:pt x="2060" y="12"/>
                  </a:cubicBezTo>
                  <a:cubicBezTo>
                    <a:pt x="1809" y="76"/>
                    <a:pt x="1701" y="339"/>
                    <a:pt x="1769" y="614"/>
                  </a:cubicBezTo>
                  <a:cubicBezTo>
                    <a:pt x="2733" y="4590"/>
                    <a:pt x="2733" y="4590"/>
                    <a:pt x="2733" y="4590"/>
                  </a:cubicBezTo>
                  <a:cubicBezTo>
                    <a:pt x="502" y="4586"/>
                    <a:pt x="502" y="4586"/>
                    <a:pt x="502" y="4586"/>
                  </a:cubicBezTo>
                  <a:cubicBezTo>
                    <a:pt x="219" y="4586"/>
                    <a:pt x="0" y="4797"/>
                    <a:pt x="0" y="5056"/>
                  </a:cubicBezTo>
                  <a:cubicBezTo>
                    <a:pt x="0" y="5311"/>
                    <a:pt x="219" y="5510"/>
                    <a:pt x="502" y="5510"/>
                  </a:cubicBezTo>
                  <a:cubicBezTo>
                    <a:pt x="2960" y="5506"/>
                    <a:pt x="2960" y="5506"/>
                    <a:pt x="2960" y="5506"/>
                  </a:cubicBezTo>
                  <a:cubicBezTo>
                    <a:pt x="3080" y="6004"/>
                    <a:pt x="3234" y="6690"/>
                    <a:pt x="3345" y="7100"/>
                  </a:cubicBezTo>
                  <a:cubicBezTo>
                    <a:pt x="3413" y="7359"/>
                    <a:pt x="3632" y="7482"/>
                    <a:pt x="3887" y="7419"/>
                  </a:cubicBezTo>
                  <a:cubicBezTo>
                    <a:pt x="4122" y="7363"/>
                    <a:pt x="4270" y="7108"/>
                    <a:pt x="4210" y="6861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2" name="Freeform 5"/>
            <p:cNvSpPr>
              <a:spLocks noChangeArrowheads="1"/>
            </p:cNvSpPr>
            <p:nvPr/>
          </p:nvSpPr>
          <p:spPr bwMode="auto">
            <a:xfrm>
              <a:off x="5535613" y="7938"/>
              <a:ext cx="758825" cy="760412"/>
            </a:xfrm>
            <a:custGeom>
              <a:avLst/>
              <a:gdLst>
                <a:gd name="T0" fmla="*/ 2107 w 2108"/>
                <a:gd name="T1" fmla="*/ 1056 h 2113"/>
                <a:gd name="T2" fmla="*/ 2107 w 2108"/>
                <a:gd name="T3" fmla="*/ 1056 h 2113"/>
                <a:gd name="T4" fmla="*/ 1056 w 2108"/>
                <a:gd name="T5" fmla="*/ 2112 h 2113"/>
                <a:gd name="T6" fmla="*/ 0 w 2108"/>
                <a:gd name="T7" fmla="*/ 1056 h 2113"/>
                <a:gd name="T8" fmla="*/ 1056 w 2108"/>
                <a:gd name="T9" fmla="*/ 0 h 2113"/>
                <a:gd name="T10" fmla="*/ 2107 w 2108"/>
                <a:gd name="T11" fmla="*/ 1056 h 2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108" h="2113" extrusionOk="0">
                  <a:moveTo>
                    <a:pt x="2107" y="1056"/>
                  </a:moveTo>
                  <a:lnTo>
                    <a:pt x="2107" y="1056"/>
                  </a:lnTo>
                  <a:cubicBezTo>
                    <a:pt x="2107" y="1637"/>
                    <a:pt x="1637" y="2112"/>
                    <a:pt x="1056" y="2112"/>
                  </a:cubicBezTo>
                  <a:cubicBezTo>
                    <a:pt x="474" y="2112"/>
                    <a:pt x="0" y="1637"/>
                    <a:pt x="0" y="1056"/>
                  </a:cubicBezTo>
                  <a:cubicBezTo>
                    <a:pt x="0" y="474"/>
                    <a:pt x="474" y="0"/>
                    <a:pt x="1056" y="0"/>
                  </a:cubicBezTo>
                  <a:cubicBezTo>
                    <a:pt x="1637" y="0"/>
                    <a:pt x="2107" y="474"/>
                    <a:pt x="2107" y="1056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3" name="Freeform 6"/>
            <p:cNvSpPr>
              <a:spLocks noChangeArrowheads="1"/>
            </p:cNvSpPr>
            <p:nvPr/>
          </p:nvSpPr>
          <p:spPr bwMode="auto">
            <a:xfrm>
              <a:off x="4908549" y="4465638"/>
              <a:ext cx="1587" cy="1587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0 h 5"/>
                <a:gd name="T6" fmla="*/ 0 w 5"/>
                <a:gd name="T7" fmla="*/ 4 h 5"/>
                <a:gd name="T8" fmla="*/ 4 w 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 extrusionOk="0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cubicBezTo>
                    <a:pt x="0" y="4"/>
                    <a:pt x="0" y="4"/>
                    <a:pt x="0" y="4"/>
                  </a:cubicBezTo>
                  <a:lnTo>
                    <a:pt x="4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4" name="Freeform 7"/>
            <p:cNvSpPr>
              <a:spLocks noChangeArrowheads="1"/>
            </p:cNvSpPr>
            <p:nvPr/>
          </p:nvSpPr>
          <p:spPr bwMode="auto">
            <a:xfrm>
              <a:off x="3448050" y="201613"/>
              <a:ext cx="1941513" cy="4359275"/>
            </a:xfrm>
            <a:custGeom>
              <a:avLst/>
              <a:gdLst>
                <a:gd name="T0" fmla="*/ 5390 w 5391"/>
                <a:gd name="T1" fmla="*/ 0 h 12107"/>
                <a:gd name="T2" fmla="*/ 5390 w 5391"/>
                <a:gd name="T3" fmla="*/ 0 h 12107"/>
                <a:gd name="T4" fmla="*/ 1917 w 5391"/>
                <a:gd name="T5" fmla="*/ 1809 h 12107"/>
                <a:gd name="T6" fmla="*/ 0 w 5391"/>
                <a:gd name="T7" fmla="*/ 6362 h 12107"/>
                <a:gd name="T8" fmla="*/ 1857 w 5391"/>
                <a:gd name="T9" fmla="*/ 10887 h 12107"/>
                <a:gd name="T10" fmla="*/ 2574 w 5391"/>
                <a:gd name="T11" fmla="*/ 11517 h 12107"/>
                <a:gd name="T12" fmla="*/ 3379 w 5391"/>
                <a:gd name="T13" fmla="*/ 12031 h 12107"/>
                <a:gd name="T14" fmla="*/ 3733 w 5391"/>
                <a:gd name="T15" fmla="*/ 12071 h 12107"/>
                <a:gd name="T16" fmla="*/ 4008 w 5391"/>
                <a:gd name="T17" fmla="*/ 11843 h 12107"/>
                <a:gd name="T18" fmla="*/ 4064 w 5391"/>
                <a:gd name="T19" fmla="*/ 11624 h 12107"/>
                <a:gd name="T20" fmla="*/ 3825 w 5391"/>
                <a:gd name="T21" fmla="*/ 11214 h 12107"/>
                <a:gd name="T22" fmla="*/ 3136 w 5391"/>
                <a:gd name="T23" fmla="*/ 10768 h 12107"/>
                <a:gd name="T24" fmla="*/ 2522 w 5391"/>
                <a:gd name="T25" fmla="*/ 10234 h 12107"/>
                <a:gd name="T26" fmla="*/ 937 w 5391"/>
                <a:gd name="T27" fmla="*/ 6362 h 12107"/>
                <a:gd name="T28" fmla="*/ 2574 w 5391"/>
                <a:gd name="T29" fmla="*/ 2470 h 12107"/>
                <a:gd name="T30" fmla="*/ 5358 w 5391"/>
                <a:gd name="T31" fmla="*/ 956 h 12107"/>
                <a:gd name="T32" fmla="*/ 5298 w 5391"/>
                <a:gd name="T33" fmla="*/ 530 h 12107"/>
                <a:gd name="T34" fmla="*/ 5390 w 5391"/>
                <a:gd name="T35" fmla="*/ 0 h 12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5391" h="12107" extrusionOk="0">
                  <a:moveTo>
                    <a:pt x="5390" y="0"/>
                  </a:moveTo>
                  <a:lnTo>
                    <a:pt x="5390" y="0"/>
                  </a:lnTo>
                  <a:cubicBezTo>
                    <a:pt x="4092" y="227"/>
                    <a:pt x="2869" y="860"/>
                    <a:pt x="1917" y="1809"/>
                  </a:cubicBezTo>
                  <a:cubicBezTo>
                    <a:pt x="682" y="3036"/>
                    <a:pt x="0" y="4653"/>
                    <a:pt x="0" y="6362"/>
                  </a:cubicBezTo>
                  <a:cubicBezTo>
                    <a:pt x="0" y="8064"/>
                    <a:pt x="662" y="9673"/>
                    <a:pt x="1857" y="10887"/>
                  </a:cubicBezTo>
                  <a:cubicBezTo>
                    <a:pt x="2084" y="11114"/>
                    <a:pt x="2327" y="11325"/>
                    <a:pt x="2574" y="11517"/>
                  </a:cubicBezTo>
                  <a:cubicBezTo>
                    <a:pt x="2833" y="11708"/>
                    <a:pt x="3104" y="11883"/>
                    <a:pt x="3379" y="12031"/>
                  </a:cubicBezTo>
                  <a:cubicBezTo>
                    <a:pt x="3490" y="12090"/>
                    <a:pt x="3614" y="12106"/>
                    <a:pt x="3733" y="12071"/>
                  </a:cubicBezTo>
                  <a:cubicBezTo>
                    <a:pt x="3853" y="12035"/>
                    <a:pt x="3948" y="11955"/>
                    <a:pt x="4008" y="11843"/>
                  </a:cubicBezTo>
                  <a:cubicBezTo>
                    <a:pt x="4048" y="11776"/>
                    <a:pt x="4064" y="11700"/>
                    <a:pt x="4064" y="11624"/>
                  </a:cubicBezTo>
                  <a:cubicBezTo>
                    <a:pt x="4064" y="11461"/>
                    <a:pt x="3980" y="11301"/>
                    <a:pt x="3825" y="11214"/>
                  </a:cubicBezTo>
                  <a:cubicBezTo>
                    <a:pt x="3578" y="11078"/>
                    <a:pt x="3347" y="10931"/>
                    <a:pt x="3136" y="10768"/>
                  </a:cubicBezTo>
                  <a:cubicBezTo>
                    <a:pt x="2917" y="10604"/>
                    <a:pt x="2709" y="10425"/>
                    <a:pt x="2522" y="10234"/>
                  </a:cubicBezTo>
                  <a:cubicBezTo>
                    <a:pt x="1498" y="9195"/>
                    <a:pt x="937" y="7821"/>
                    <a:pt x="937" y="6362"/>
                  </a:cubicBezTo>
                  <a:cubicBezTo>
                    <a:pt x="937" y="4904"/>
                    <a:pt x="1518" y="3522"/>
                    <a:pt x="2574" y="2470"/>
                  </a:cubicBezTo>
                  <a:cubicBezTo>
                    <a:pt x="3343" y="1705"/>
                    <a:pt x="4323" y="1175"/>
                    <a:pt x="5358" y="956"/>
                  </a:cubicBezTo>
                  <a:cubicBezTo>
                    <a:pt x="5318" y="821"/>
                    <a:pt x="5298" y="677"/>
                    <a:pt x="5298" y="530"/>
                  </a:cubicBezTo>
                  <a:cubicBezTo>
                    <a:pt x="5298" y="342"/>
                    <a:pt x="5330" y="167"/>
                    <a:pt x="5390" y="0"/>
                  </a:cubicBez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5" name="Freeform 8"/>
            <p:cNvSpPr>
              <a:spLocks noChangeArrowheads="1"/>
            </p:cNvSpPr>
            <p:nvPr/>
          </p:nvSpPr>
          <p:spPr bwMode="auto">
            <a:xfrm>
              <a:off x="7269163" y="688975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ubicBezTo>
                    <a:pt x="4" y="0"/>
                    <a:pt x="4" y="0"/>
                    <a:pt x="4" y="0"/>
                  </a:cubicBezTo>
                  <a:lnTo>
                    <a:pt x="0" y="0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6" name="Freeform 9"/>
            <p:cNvSpPr>
              <a:spLocks noChangeArrowheads="1"/>
            </p:cNvSpPr>
            <p:nvPr/>
          </p:nvSpPr>
          <p:spPr bwMode="auto">
            <a:xfrm>
              <a:off x="6437312" y="255588"/>
              <a:ext cx="882650" cy="731837"/>
            </a:xfrm>
            <a:custGeom>
              <a:avLst/>
              <a:gdLst>
                <a:gd name="T0" fmla="*/ 2450 w 2451"/>
                <a:gd name="T1" fmla="*/ 1538 h 2033"/>
                <a:gd name="T2" fmla="*/ 2450 w 2451"/>
                <a:gd name="T3" fmla="*/ 1538 h 2033"/>
                <a:gd name="T4" fmla="*/ 2290 w 2451"/>
                <a:gd name="T5" fmla="*/ 1207 h 2033"/>
                <a:gd name="T6" fmla="*/ 402 w 2451"/>
                <a:gd name="T7" fmla="*/ 104 h 2033"/>
                <a:gd name="T8" fmla="*/ 64 w 2451"/>
                <a:gd name="T9" fmla="*/ 0 h 2033"/>
                <a:gd name="T10" fmla="*/ 111 w 2451"/>
                <a:gd name="T11" fmla="*/ 383 h 2033"/>
                <a:gd name="T12" fmla="*/ 0 w 2451"/>
                <a:gd name="T13" fmla="*/ 952 h 2033"/>
                <a:gd name="T14" fmla="*/ 103 w 2451"/>
                <a:gd name="T15" fmla="*/ 988 h 2033"/>
                <a:gd name="T16" fmla="*/ 1673 w 2451"/>
                <a:gd name="T17" fmla="*/ 1909 h 2033"/>
                <a:gd name="T18" fmla="*/ 2012 w 2451"/>
                <a:gd name="T19" fmla="*/ 2024 h 2033"/>
                <a:gd name="T20" fmla="*/ 2334 w 2451"/>
                <a:gd name="T21" fmla="*/ 1865 h 2033"/>
                <a:gd name="T22" fmla="*/ 2450 w 2451"/>
                <a:gd name="T23" fmla="*/ 1578 h 2033"/>
                <a:gd name="T24" fmla="*/ 2450 w 2451"/>
                <a:gd name="T25" fmla="*/ 1570 h 2033"/>
                <a:gd name="T26" fmla="*/ 2450 w 2451"/>
                <a:gd name="T27" fmla="*/ 1542 h 2033"/>
                <a:gd name="T28" fmla="*/ 2450 w 2451"/>
                <a:gd name="T29" fmla="*/ 1538 h 20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51" h="2033" extrusionOk="0">
                  <a:moveTo>
                    <a:pt x="2450" y="1538"/>
                  </a:moveTo>
                  <a:lnTo>
                    <a:pt x="2450" y="1538"/>
                  </a:lnTo>
                  <a:cubicBezTo>
                    <a:pt x="2446" y="1411"/>
                    <a:pt x="2386" y="1291"/>
                    <a:pt x="2290" y="1207"/>
                  </a:cubicBezTo>
                  <a:cubicBezTo>
                    <a:pt x="1721" y="705"/>
                    <a:pt x="1103" y="343"/>
                    <a:pt x="402" y="104"/>
                  </a:cubicBezTo>
                  <a:cubicBezTo>
                    <a:pt x="295" y="68"/>
                    <a:pt x="179" y="32"/>
                    <a:pt x="64" y="0"/>
                  </a:cubicBezTo>
                  <a:cubicBezTo>
                    <a:pt x="95" y="120"/>
                    <a:pt x="111" y="251"/>
                    <a:pt x="111" y="383"/>
                  </a:cubicBezTo>
                  <a:cubicBezTo>
                    <a:pt x="111" y="582"/>
                    <a:pt x="71" y="777"/>
                    <a:pt x="0" y="952"/>
                  </a:cubicBezTo>
                  <a:cubicBezTo>
                    <a:pt x="36" y="964"/>
                    <a:pt x="68" y="976"/>
                    <a:pt x="103" y="988"/>
                  </a:cubicBezTo>
                  <a:cubicBezTo>
                    <a:pt x="681" y="1184"/>
                    <a:pt x="1195" y="1486"/>
                    <a:pt x="1673" y="1909"/>
                  </a:cubicBezTo>
                  <a:cubicBezTo>
                    <a:pt x="1769" y="1992"/>
                    <a:pt x="1888" y="2032"/>
                    <a:pt x="2012" y="2024"/>
                  </a:cubicBezTo>
                  <a:cubicBezTo>
                    <a:pt x="2135" y="2016"/>
                    <a:pt x="2251" y="1960"/>
                    <a:pt x="2334" y="1865"/>
                  </a:cubicBezTo>
                  <a:cubicBezTo>
                    <a:pt x="2402" y="1789"/>
                    <a:pt x="2446" y="1685"/>
                    <a:pt x="2450" y="1578"/>
                  </a:cubicBezTo>
                  <a:cubicBezTo>
                    <a:pt x="2450" y="1570"/>
                    <a:pt x="2450" y="1570"/>
                    <a:pt x="2450" y="1570"/>
                  </a:cubicBezTo>
                  <a:cubicBezTo>
                    <a:pt x="2450" y="1542"/>
                    <a:pt x="2450" y="1542"/>
                    <a:pt x="2450" y="1542"/>
                  </a:cubicBezTo>
                  <a:lnTo>
                    <a:pt x="2450" y="1538"/>
                  </a:lnTo>
                </a:path>
              </a:pathLst>
            </a:custGeom>
            <a:solidFill>
              <a:srgbClr val="E9BC64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  <p:grpSp>
        <p:nvGrpSpPr>
          <p:cNvPr id="47" name="Gruppierung 46"/>
          <p:cNvGrpSpPr>
            <a:grpSpLocks noChangeAspect="1"/>
          </p:cNvGrpSpPr>
          <p:nvPr userDrawn="1"/>
        </p:nvGrpSpPr>
        <p:grpSpPr bwMode="auto">
          <a:xfrm>
            <a:off x="8119018" y="390509"/>
            <a:ext cx="680529" cy="259200"/>
            <a:chOff x="2325688" y="5838825"/>
            <a:chExt cx="5446712" cy="1728788"/>
          </a:xfrm>
        </p:grpSpPr>
        <p:sp>
          <p:nvSpPr>
            <p:cNvPr id="48" name="Freeform 10"/>
            <p:cNvSpPr>
              <a:spLocks noChangeArrowheads="1"/>
            </p:cNvSpPr>
            <p:nvPr/>
          </p:nvSpPr>
          <p:spPr bwMode="auto">
            <a:xfrm>
              <a:off x="2325688" y="6615113"/>
              <a:ext cx="1631950" cy="941387"/>
            </a:xfrm>
            <a:custGeom>
              <a:avLst/>
              <a:gdLst>
                <a:gd name="T0" fmla="*/ 0 w 4531"/>
                <a:gd name="T1" fmla="*/ 120 h 2615"/>
                <a:gd name="T2" fmla="*/ 0 w 4531"/>
                <a:gd name="T3" fmla="*/ 120 h 2615"/>
                <a:gd name="T4" fmla="*/ 175 w 4531"/>
                <a:gd name="T5" fmla="*/ 0 h 2615"/>
                <a:gd name="T6" fmla="*/ 4418 w 4531"/>
                <a:gd name="T7" fmla="*/ 4 h 2615"/>
                <a:gd name="T8" fmla="*/ 4526 w 4531"/>
                <a:gd name="T9" fmla="*/ 84 h 2615"/>
                <a:gd name="T10" fmla="*/ 4530 w 4531"/>
                <a:gd name="T11" fmla="*/ 742 h 2615"/>
                <a:gd name="T12" fmla="*/ 2916 w 4531"/>
                <a:gd name="T13" fmla="*/ 742 h 2615"/>
                <a:gd name="T14" fmla="*/ 2845 w 4531"/>
                <a:gd name="T15" fmla="*/ 742 h 2615"/>
                <a:gd name="T16" fmla="*/ 2761 w 4531"/>
                <a:gd name="T17" fmla="*/ 371 h 2615"/>
                <a:gd name="T18" fmla="*/ 1725 w 4531"/>
                <a:gd name="T19" fmla="*/ 371 h 2615"/>
                <a:gd name="T20" fmla="*/ 1638 w 4531"/>
                <a:gd name="T21" fmla="*/ 455 h 2615"/>
                <a:gd name="T22" fmla="*/ 1638 w 4531"/>
                <a:gd name="T23" fmla="*/ 2200 h 2615"/>
                <a:gd name="T24" fmla="*/ 1881 w 4531"/>
                <a:gd name="T25" fmla="*/ 2279 h 2615"/>
                <a:gd name="T26" fmla="*/ 2733 w 4531"/>
                <a:gd name="T27" fmla="*/ 2275 h 2615"/>
                <a:gd name="T28" fmla="*/ 2809 w 4531"/>
                <a:gd name="T29" fmla="*/ 2200 h 2615"/>
                <a:gd name="T30" fmla="*/ 2805 w 4531"/>
                <a:gd name="T31" fmla="*/ 1578 h 2615"/>
                <a:gd name="T32" fmla="*/ 2462 w 4531"/>
                <a:gd name="T33" fmla="*/ 1471 h 2615"/>
                <a:gd name="T34" fmla="*/ 2243 w 4531"/>
                <a:gd name="T35" fmla="*/ 1471 h 2615"/>
                <a:gd name="T36" fmla="*/ 2243 w 4531"/>
                <a:gd name="T37" fmla="*/ 1156 h 2615"/>
                <a:gd name="T38" fmla="*/ 4530 w 4531"/>
                <a:gd name="T39" fmla="*/ 1156 h 2615"/>
                <a:gd name="T40" fmla="*/ 4526 w 4531"/>
                <a:gd name="T41" fmla="*/ 2443 h 2615"/>
                <a:gd name="T42" fmla="*/ 4418 w 4531"/>
                <a:gd name="T43" fmla="*/ 2586 h 2615"/>
                <a:gd name="T44" fmla="*/ 4319 w 4531"/>
                <a:gd name="T45" fmla="*/ 2614 h 2615"/>
                <a:gd name="T46" fmla="*/ 84 w 4531"/>
                <a:gd name="T47" fmla="*/ 2614 h 2615"/>
                <a:gd name="T48" fmla="*/ 4 w 4531"/>
                <a:gd name="T49" fmla="*/ 2506 h 2615"/>
                <a:gd name="T50" fmla="*/ 0 w 4531"/>
                <a:gd name="T51" fmla="*/ 2459 h 2615"/>
                <a:gd name="T52" fmla="*/ 0 w 4531"/>
                <a:gd name="T53" fmla="*/ 120 h 2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31" h="2615" extrusionOk="0">
                  <a:moveTo>
                    <a:pt x="0" y="120"/>
                  </a:moveTo>
                  <a:lnTo>
                    <a:pt x="0" y="120"/>
                  </a:lnTo>
                  <a:cubicBezTo>
                    <a:pt x="0" y="44"/>
                    <a:pt x="36" y="0"/>
                    <a:pt x="175" y="0"/>
                  </a:cubicBezTo>
                  <a:cubicBezTo>
                    <a:pt x="4418" y="4"/>
                    <a:pt x="4418" y="4"/>
                    <a:pt x="4418" y="4"/>
                  </a:cubicBezTo>
                  <a:cubicBezTo>
                    <a:pt x="4458" y="12"/>
                    <a:pt x="4514" y="40"/>
                    <a:pt x="4526" y="84"/>
                  </a:cubicBezTo>
                  <a:cubicBezTo>
                    <a:pt x="4526" y="303"/>
                    <a:pt x="4530" y="522"/>
                    <a:pt x="4530" y="742"/>
                  </a:cubicBezTo>
                  <a:cubicBezTo>
                    <a:pt x="2916" y="742"/>
                    <a:pt x="2916" y="742"/>
                    <a:pt x="2916" y="742"/>
                  </a:cubicBezTo>
                  <a:cubicBezTo>
                    <a:pt x="2845" y="742"/>
                    <a:pt x="2845" y="742"/>
                    <a:pt x="2845" y="742"/>
                  </a:cubicBezTo>
                  <a:cubicBezTo>
                    <a:pt x="2845" y="618"/>
                    <a:pt x="2881" y="371"/>
                    <a:pt x="2761" y="371"/>
                  </a:cubicBezTo>
                  <a:cubicBezTo>
                    <a:pt x="1725" y="371"/>
                    <a:pt x="1725" y="371"/>
                    <a:pt x="1725" y="371"/>
                  </a:cubicBezTo>
                  <a:cubicBezTo>
                    <a:pt x="1689" y="387"/>
                    <a:pt x="1654" y="419"/>
                    <a:pt x="1638" y="455"/>
                  </a:cubicBezTo>
                  <a:cubicBezTo>
                    <a:pt x="1638" y="1032"/>
                    <a:pt x="1638" y="1674"/>
                    <a:pt x="1638" y="2200"/>
                  </a:cubicBezTo>
                  <a:cubicBezTo>
                    <a:pt x="1681" y="2299"/>
                    <a:pt x="1789" y="2275"/>
                    <a:pt x="1881" y="2279"/>
                  </a:cubicBezTo>
                  <a:cubicBezTo>
                    <a:pt x="2733" y="2275"/>
                    <a:pt x="2733" y="2275"/>
                    <a:pt x="2733" y="2275"/>
                  </a:cubicBezTo>
                  <a:cubicBezTo>
                    <a:pt x="2765" y="2267"/>
                    <a:pt x="2805" y="2240"/>
                    <a:pt x="2809" y="2200"/>
                  </a:cubicBezTo>
                  <a:cubicBezTo>
                    <a:pt x="2805" y="1578"/>
                    <a:pt x="2805" y="1578"/>
                    <a:pt x="2805" y="1578"/>
                  </a:cubicBezTo>
                  <a:cubicBezTo>
                    <a:pt x="2761" y="1419"/>
                    <a:pt x="2590" y="1486"/>
                    <a:pt x="2462" y="1471"/>
                  </a:cubicBezTo>
                  <a:cubicBezTo>
                    <a:pt x="2243" y="1471"/>
                    <a:pt x="2243" y="1471"/>
                    <a:pt x="2243" y="1471"/>
                  </a:cubicBezTo>
                  <a:cubicBezTo>
                    <a:pt x="2243" y="1156"/>
                    <a:pt x="2243" y="1156"/>
                    <a:pt x="2243" y="1156"/>
                  </a:cubicBezTo>
                  <a:cubicBezTo>
                    <a:pt x="4530" y="1156"/>
                    <a:pt x="4530" y="1156"/>
                    <a:pt x="4530" y="1156"/>
                  </a:cubicBezTo>
                  <a:cubicBezTo>
                    <a:pt x="4526" y="2443"/>
                    <a:pt x="4526" y="2443"/>
                    <a:pt x="4526" y="2443"/>
                  </a:cubicBezTo>
                  <a:cubicBezTo>
                    <a:pt x="4506" y="2498"/>
                    <a:pt x="4474" y="2554"/>
                    <a:pt x="4418" y="2586"/>
                  </a:cubicBezTo>
                  <a:cubicBezTo>
                    <a:pt x="4319" y="2614"/>
                    <a:pt x="4319" y="2614"/>
                    <a:pt x="4319" y="2614"/>
                  </a:cubicBezTo>
                  <a:cubicBezTo>
                    <a:pt x="84" y="2614"/>
                    <a:pt x="84" y="2614"/>
                    <a:pt x="84" y="2614"/>
                  </a:cubicBezTo>
                  <a:cubicBezTo>
                    <a:pt x="36" y="2606"/>
                    <a:pt x="12" y="2550"/>
                    <a:pt x="4" y="2506"/>
                  </a:cubicBezTo>
                  <a:cubicBezTo>
                    <a:pt x="0" y="2459"/>
                    <a:pt x="0" y="2459"/>
                    <a:pt x="0" y="2459"/>
                  </a:cubicBezTo>
                  <a:lnTo>
                    <a:pt x="0" y="120"/>
                  </a:ln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49" name="Freeform 11"/>
            <p:cNvSpPr>
              <a:spLocks noChangeArrowheads="1"/>
            </p:cNvSpPr>
            <p:nvPr/>
          </p:nvSpPr>
          <p:spPr bwMode="auto">
            <a:xfrm>
              <a:off x="4425950" y="6616700"/>
              <a:ext cx="1644650" cy="942975"/>
            </a:xfrm>
            <a:custGeom>
              <a:avLst/>
              <a:gdLst>
                <a:gd name="T0" fmla="*/ 3 w 4569"/>
                <a:gd name="T1" fmla="*/ 1877 h 2619"/>
                <a:gd name="T2" fmla="*/ 3 w 4569"/>
                <a:gd name="T3" fmla="*/ 1877 h 2619"/>
                <a:gd name="T4" fmla="*/ 1728 w 4569"/>
                <a:gd name="T5" fmla="*/ 1881 h 2619"/>
                <a:gd name="T6" fmla="*/ 1811 w 4569"/>
                <a:gd name="T7" fmla="*/ 2247 h 2619"/>
                <a:gd name="T8" fmla="*/ 2795 w 4569"/>
                <a:gd name="T9" fmla="*/ 2243 h 2619"/>
                <a:gd name="T10" fmla="*/ 2879 w 4569"/>
                <a:gd name="T11" fmla="*/ 2144 h 2619"/>
                <a:gd name="T12" fmla="*/ 2879 w 4569"/>
                <a:gd name="T13" fmla="*/ 1570 h 2619"/>
                <a:gd name="T14" fmla="*/ 2787 w 4569"/>
                <a:gd name="T15" fmla="*/ 1487 h 2619"/>
                <a:gd name="T16" fmla="*/ 123 w 4569"/>
                <a:gd name="T17" fmla="*/ 1482 h 2619"/>
                <a:gd name="T18" fmla="*/ 0 w 4569"/>
                <a:gd name="T19" fmla="*/ 1291 h 2619"/>
                <a:gd name="T20" fmla="*/ 3 w 4569"/>
                <a:gd name="T21" fmla="*/ 144 h 2619"/>
                <a:gd name="T22" fmla="*/ 326 w 4569"/>
                <a:gd name="T23" fmla="*/ 12 h 2619"/>
                <a:gd name="T24" fmla="*/ 4448 w 4569"/>
                <a:gd name="T25" fmla="*/ 12 h 2619"/>
                <a:gd name="T26" fmla="*/ 4568 w 4569"/>
                <a:gd name="T27" fmla="*/ 96 h 2619"/>
                <a:gd name="T28" fmla="*/ 4568 w 4569"/>
                <a:gd name="T29" fmla="*/ 702 h 2619"/>
                <a:gd name="T30" fmla="*/ 2895 w 4569"/>
                <a:gd name="T31" fmla="*/ 702 h 2619"/>
                <a:gd name="T32" fmla="*/ 2823 w 4569"/>
                <a:gd name="T33" fmla="*/ 367 h 2619"/>
                <a:gd name="T34" fmla="*/ 1755 w 4569"/>
                <a:gd name="T35" fmla="*/ 367 h 2619"/>
                <a:gd name="T36" fmla="*/ 1712 w 4569"/>
                <a:gd name="T37" fmla="*/ 411 h 2619"/>
                <a:gd name="T38" fmla="*/ 1712 w 4569"/>
                <a:gd name="T39" fmla="*/ 1104 h 2619"/>
                <a:gd name="T40" fmla="*/ 2086 w 4569"/>
                <a:gd name="T41" fmla="*/ 1192 h 2619"/>
                <a:gd name="T42" fmla="*/ 4413 w 4569"/>
                <a:gd name="T43" fmla="*/ 1192 h 2619"/>
                <a:gd name="T44" fmla="*/ 4568 w 4569"/>
                <a:gd name="T45" fmla="*/ 1279 h 2619"/>
                <a:gd name="T46" fmla="*/ 4568 w 4569"/>
                <a:gd name="T47" fmla="*/ 2447 h 2619"/>
                <a:gd name="T48" fmla="*/ 4468 w 4569"/>
                <a:gd name="T49" fmla="*/ 2618 h 2619"/>
                <a:gd name="T50" fmla="*/ 4138 w 4569"/>
                <a:gd name="T51" fmla="*/ 2618 h 2619"/>
                <a:gd name="T52" fmla="*/ 155 w 4569"/>
                <a:gd name="T53" fmla="*/ 2618 h 2619"/>
                <a:gd name="T54" fmla="*/ 0 w 4569"/>
                <a:gd name="T55" fmla="*/ 2451 h 2619"/>
                <a:gd name="T56" fmla="*/ 3 w 4569"/>
                <a:gd name="T57" fmla="*/ 1877 h 2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4569" h="2619" extrusionOk="0">
                  <a:moveTo>
                    <a:pt x="3" y="1877"/>
                  </a:moveTo>
                  <a:lnTo>
                    <a:pt x="3" y="1877"/>
                  </a:lnTo>
                  <a:cubicBezTo>
                    <a:pt x="1728" y="1881"/>
                    <a:pt x="1728" y="1881"/>
                    <a:pt x="1728" y="1881"/>
                  </a:cubicBezTo>
                  <a:cubicBezTo>
                    <a:pt x="1728" y="2028"/>
                    <a:pt x="1697" y="2247"/>
                    <a:pt x="1811" y="2247"/>
                  </a:cubicBezTo>
                  <a:cubicBezTo>
                    <a:pt x="2138" y="2251"/>
                    <a:pt x="2476" y="2243"/>
                    <a:pt x="2795" y="2243"/>
                  </a:cubicBezTo>
                  <a:cubicBezTo>
                    <a:pt x="2879" y="2144"/>
                    <a:pt x="2879" y="2144"/>
                    <a:pt x="2879" y="2144"/>
                  </a:cubicBezTo>
                  <a:cubicBezTo>
                    <a:pt x="2879" y="1570"/>
                    <a:pt x="2879" y="1570"/>
                    <a:pt x="2879" y="1570"/>
                  </a:cubicBezTo>
                  <a:cubicBezTo>
                    <a:pt x="2879" y="1534"/>
                    <a:pt x="2867" y="1487"/>
                    <a:pt x="2787" y="1487"/>
                  </a:cubicBezTo>
                  <a:cubicBezTo>
                    <a:pt x="123" y="1482"/>
                    <a:pt x="123" y="1482"/>
                    <a:pt x="123" y="1482"/>
                  </a:cubicBezTo>
                  <a:cubicBezTo>
                    <a:pt x="27" y="1482"/>
                    <a:pt x="0" y="1375"/>
                    <a:pt x="0" y="1291"/>
                  </a:cubicBezTo>
                  <a:cubicBezTo>
                    <a:pt x="3" y="144"/>
                    <a:pt x="3" y="144"/>
                    <a:pt x="3" y="144"/>
                  </a:cubicBezTo>
                  <a:cubicBezTo>
                    <a:pt x="3" y="0"/>
                    <a:pt x="207" y="12"/>
                    <a:pt x="326" y="12"/>
                  </a:cubicBezTo>
                  <a:cubicBezTo>
                    <a:pt x="4448" y="12"/>
                    <a:pt x="4448" y="12"/>
                    <a:pt x="4448" y="12"/>
                  </a:cubicBezTo>
                  <a:cubicBezTo>
                    <a:pt x="4496" y="28"/>
                    <a:pt x="4560" y="36"/>
                    <a:pt x="4568" y="96"/>
                  </a:cubicBezTo>
                  <a:cubicBezTo>
                    <a:pt x="4568" y="702"/>
                    <a:pt x="4568" y="702"/>
                    <a:pt x="4568" y="702"/>
                  </a:cubicBezTo>
                  <a:cubicBezTo>
                    <a:pt x="2895" y="702"/>
                    <a:pt x="2895" y="702"/>
                    <a:pt x="2895" y="702"/>
                  </a:cubicBezTo>
                  <a:cubicBezTo>
                    <a:pt x="2895" y="590"/>
                    <a:pt x="2927" y="367"/>
                    <a:pt x="2823" y="367"/>
                  </a:cubicBezTo>
                  <a:cubicBezTo>
                    <a:pt x="2476" y="367"/>
                    <a:pt x="2106" y="367"/>
                    <a:pt x="1755" y="367"/>
                  </a:cubicBezTo>
                  <a:cubicBezTo>
                    <a:pt x="1712" y="411"/>
                    <a:pt x="1712" y="411"/>
                    <a:pt x="1712" y="411"/>
                  </a:cubicBezTo>
                  <a:cubicBezTo>
                    <a:pt x="1712" y="1104"/>
                    <a:pt x="1712" y="1104"/>
                    <a:pt x="1712" y="1104"/>
                  </a:cubicBezTo>
                  <a:cubicBezTo>
                    <a:pt x="1712" y="1224"/>
                    <a:pt x="1911" y="1192"/>
                    <a:pt x="2086" y="1192"/>
                  </a:cubicBezTo>
                  <a:cubicBezTo>
                    <a:pt x="4413" y="1192"/>
                    <a:pt x="4413" y="1192"/>
                    <a:pt x="4413" y="1192"/>
                  </a:cubicBezTo>
                  <a:cubicBezTo>
                    <a:pt x="4520" y="1192"/>
                    <a:pt x="4568" y="1208"/>
                    <a:pt x="4568" y="1279"/>
                  </a:cubicBezTo>
                  <a:cubicBezTo>
                    <a:pt x="4568" y="1678"/>
                    <a:pt x="4568" y="2088"/>
                    <a:pt x="4568" y="2447"/>
                  </a:cubicBezTo>
                  <a:cubicBezTo>
                    <a:pt x="4568" y="2514"/>
                    <a:pt x="4544" y="2602"/>
                    <a:pt x="4468" y="2618"/>
                  </a:cubicBezTo>
                  <a:cubicBezTo>
                    <a:pt x="4138" y="2618"/>
                    <a:pt x="4138" y="2618"/>
                    <a:pt x="4138" y="2618"/>
                  </a:cubicBezTo>
                  <a:cubicBezTo>
                    <a:pt x="155" y="2618"/>
                    <a:pt x="155" y="2618"/>
                    <a:pt x="155" y="2618"/>
                  </a:cubicBezTo>
                  <a:cubicBezTo>
                    <a:pt x="83" y="2606"/>
                    <a:pt x="0" y="2546"/>
                    <a:pt x="0" y="2451"/>
                  </a:cubicBezTo>
                  <a:cubicBezTo>
                    <a:pt x="0" y="2263"/>
                    <a:pt x="3" y="2096"/>
                    <a:pt x="3" y="1877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0" name="Freeform 12"/>
            <p:cNvSpPr>
              <a:spLocks noChangeArrowheads="1"/>
            </p:cNvSpPr>
            <p:nvPr/>
          </p:nvSpPr>
          <p:spPr bwMode="auto">
            <a:xfrm>
              <a:off x="6453188" y="6616700"/>
              <a:ext cx="611187" cy="949325"/>
            </a:xfrm>
            <a:custGeom>
              <a:avLst/>
              <a:gdLst>
                <a:gd name="T0" fmla="*/ 0 w 1698"/>
                <a:gd name="T1" fmla="*/ 2243 h 2639"/>
                <a:gd name="T2" fmla="*/ 0 w 1698"/>
                <a:gd name="T3" fmla="*/ 2243 h 2639"/>
                <a:gd name="T4" fmla="*/ 541 w 1698"/>
                <a:gd name="T5" fmla="*/ 2124 h 2639"/>
                <a:gd name="T6" fmla="*/ 553 w 1698"/>
                <a:gd name="T7" fmla="*/ 2020 h 2639"/>
                <a:gd name="T8" fmla="*/ 553 w 1698"/>
                <a:gd name="T9" fmla="*/ 566 h 2639"/>
                <a:gd name="T10" fmla="*/ 8 w 1698"/>
                <a:gd name="T11" fmla="*/ 415 h 2639"/>
                <a:gd name="T12" fmla="*/ 8 w 1698"/>
                <a:gd name="T13" fmla="*/ 0 h 2639"/>
                <a:gd name="T14" fmla="*/ 1697 w 1698"/>
                <a:gd name="T15" fmla="*/ 0 h 2639"/>
                <a:gd name="T16" fmla="*/ 1697 w 1698"/>
                <a:gd name="T17" fmla="*/ 2638 h 2639"/>
                <a:gd name="T18" fmla="*/ 0 w 1698"/>
                <a:gd name="T19" fmla="*/ 2638 h 2639"/>
                <a:gd name="T20" fmla="*/ 0 w 1698"/>
                <a:gd name="T21" fmla="*/ 2243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9" extrusionOk="0">
                  <a:moveTo>
                    <a:pt x="0" y="2243"/>
                  </a:moveTo>
                  <a:lnTo>
                    <a:pt x="0" y="2243"/>
                  </a:lnTo>
                  <a:cubicBezTo>
                    <a:pt x="191" y="2227"/>
                    <a:pt x="450" y="2291"/>
                    <a:pt x="541" y="2124"/>
                  </a:cubicBezTo>
                  <a:cubicBezTo>
                    <a:pt x="553" y="2020"/>
                    <a:pt x="553" y="2020"/>
                    <a:pt x="553" y="2020"/>
                  </a:cubicBezTo>
                  <a:cubicBezTo>
                    <a:pt x="553" y="566"/>
                    <a:pt x="553" y="566"/>
                    <a:pt x="553" y="566"/>
                  </a:cubicBezTo>
                  <a:cubicBezTo>
                    <a:pt x="506" y="375"/>
                    <a:pt x="203" y="415"/>
                    <a:pt x="8" y="415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697" y="0"/>
                    <a:pt x="1697" y="0"/>
                    <a:pt x="1697" y="0"/>
                  </a:cubicBezTo>
                  <a:cubicBezTo>
                    <a:pt x="1697" y="2638"/>
                    <a:pt x="1697" y="2638"/>
                    <a:pt x="1697" y="2638"/>
                  </a:cubicBezTo>
                  <a:cubicBezTo>
                    <a:pt x="0" y="2638"/>
                    <a:pt x="0" y="2638"/>
                    <a:pt x="0" y="2638"/>
                  </a:cubicBezTo>
                  <a:cubicBezTo>
                    <a:pt x="0" y="2510"/>
                    <a:pt x="0" y="2375"/>
                    <a:pt x="0" y="2243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1" name="Freeform 13"/>
            <p:cNvSpPr>
              <a:spLocks noChangeArrowheads="1"/>
            </p:cNvSpPr>
            <p:nvPr/>
          </p:nvSpPr>
          <p:spPr bwMode="auto">
            <a:xfrm>
              <a:off x="7161213" y="6618288"/>
              <a:ext cx="611187" cy="949325"/>
            </a:xfrm>
            <a:custGeom>
              <a:avLst/>
              <a:gdLst>
                <a:gd name="T0" fmla="*/ 1697 w 1698"/>
                <a:gd name="T1" fmla="*/ 2239 h 2635"/>
                <a:gd name="T2" fmla="*/ 1697 w 1698"/>
                <a:gd name="T3" fmla="*/ 2239 h 2635"/>
                <a:gd name="T4" fmla="*/ 1155 w 1698"/>
                <a:gd name="T5" fmla="*/ 2120 h 2635"/>
                <a:gd name="T6" fmla="*/ 1139 w 1698"/>
                <a:gd name="T7" fmla="*/ 2020 h 2635"/>
                <a:gd name="T8" fmla="*/ 1143 w 1698"/>
                <a:gd name="T9" fmla="*/ 566 h 2635"/>
                <a:gd name="T10" fmla="*/ 1689 w 1698"/>
                <a:gd name="T11" fmla="*/ 411 h 2635"/>
                <a:gd name="T12" fmla="*/ 1689 w 1698"/>
                <a:gd name="T13" fmla="*/ 0 h 2635"/>
                <a:gd name="T14" fmla="*/ 0 w 1698"/>
                <a:gd name="T15" fmla="*/ 0 h 2635"/>
                <a:gd name="T16" fmla="*/ 0 w 1698"/>
                <a:gd name="T17" fmla="*/ 2634 h 2635"/>
                <a:gd name="T18" fmla="*/ 1697 w 1698"/>
                <a:gd name="T19" fmla="*/ 2634 h 2635"/>
                <a:gd name="T20" fmla="*/ 1697 w 1698"/>
                <a:gd name="T21" fmla="*/ 2239 h 26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8" h="2635" extrusionOk="0">
                  <a:moveTo>
                    <a:pt x="1697" y="2239"/>
                  </a:moveTo>
                  <a:lnTo>
                    <a:pt x="1697" y="2239"/>
                  </a:lnTo>
                  <a:cubicBezTo>
                    <a:pt x="1502" y="2227"/>
                    <a:pt x="1247" y="2291"/>
                    <a:pt x="1155" y="2120"/>
                  </a:cubicBezTo>
                  <a:cubicBezTo>
                    <a:pt x="1139" y="2020"/>
                    <a:pt x="1139" y="2020"/>
                    <a:pt x="1139" y="2020"/>
                  </a:cubicBezTo>
                  <a:cubicBezTo>
                    <a:pt x="1143" y="566"/>
                    <a:pt x="1143" y="566"/>
                    <a:pt x="1143" y="566"/>
                  </a:cubicBezTo>
                  <a:cubicBezTo>
                    <a:pt x="1187" y="371"/>
                    <a:pt x="1490" y="415"/>
                    <a:pt x="1689" y="411"/>
                  </a:cubicBezTo>
                  <a:cubicBezTo>
                    <a:pt x="1689" y="0"/>
                    <a:pt x="1689" y="0"/>
                    <a:pt x="168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634"/>
                    <a:pt x="0" y="2634"/>
                    <a:pt x="0" y="2634"/>
                  </a:cubicBezTo>
                  <a:cubicBezTo>
                    <a:pt x="1697" y="2634"/>
                    <a:pt x="1697" y="2634"/>
                    <a:pt x="1697" y="2634"/>
                  </a:cubicBezTo>
                  <a:cubicBezTo>
                    <a:pt x="1697" y="2510"/>
                    <a:pt x="1697" y="2375"/>
                    <a:pt x="1697" y="2239"/>
                  </a:cubicBezTo>
                </a:path>
              </a:pathLst>
            </a:custGeom>
            <a:solidFill>
              <a:srgbClr val="050507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2" name="Freeform 14"/>
            <p:cNvSpPr>
              <a:spLocks noChangeArrowheads="1"/>
            </p:cNvSpPr>
            <p:nvPr/>
          </p:nvSpPr>
          <p:spPr bwMode="auto">
            <a:xfrm>
              <a:off x="6792913" y="5838825"/>
              <a:ext cx="639762" cy="639763"/>
            </a:xfrm>
            <a:custGeom>
              <a:avLst/>
              <a:gdLst>
                <a:gd name="T0" fmla="*/ 888 w 1778"/>
                <a:gd name="T1" fmla="*/ 1777 h 1778"/>
                <a:gd name="T2" fmla="*/ 888 w 1778"/>
                <a:gd name="T3" fmla="*/ 1777 h 1778"/>
                <a:gd name="T4" fmla="*/ 1777 w 1778"/>
                <a:gd name="T5" fmla="*/ 888 h 1778"/>
                <a:gd name="T6" fmla="*/ 888 w 1778"/>
                <a:gd name="T7" fmla="*/ 0 h 1778"/>
                <a:gd name="T8" fmla="*/ 0 w 1778"/>
                <a:gd name="T9" fmla="*/ 888 h 1778"/>
                <a:gd name="T10" fmla="*/ 888 w 1778"/>
                <a:gd name="T11" fmla="*/ 1777 h 17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78" h="1778" extrusionOk="0">
                  <a:moveTo>
                    <a:pt x="888" y="1777"/>
                  </a:moveTo>
                  <a:lnTo>
                    <a:pt x="888" y="1777"/>
                  </a:lnTo>
                  <a:cubicBezTo>
                    <a:pt x="1378" y="1777"/>
                    <a:pt x="1777" y="1379"/>
                    <a:pt x="1777" y="888"/>
                  </a:cubicBezTo>
                  <a:cubicBezTo>
                    <a:pt x="1777" y="399"/>
                    <a:pt x="1378" y="0"/>
                    <a:pt x="888" y="0"/>
                  </a:cubicBezTo>
                  <a:cubicBezTo>
                    <a:pt x="398" y="0"/>
                    <a:pt x="0" y="399"/>
                    <a:pt x="0" y="888"/>
                  </a:cubicBezTo>
                  <a:cubicBezTo>
                    <a:pt x="0" y="1379"/>
                    <a:pt x="398" y="1777"/>
                    <a:pt x="888" y="1777"/>
                  </a:cubicBez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3" name="Freeform 15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4" name="Freeform 16"/>
            <p:cNvSpPr>
              <a:spLocks noChangeArrowheads="1"/>
            </p:cNvSpPr>
            <p:nvPr/>
          </p:nvSpPr>
          <p:spPr bwMode="auto">
            <a:xfrm>
              <a:off x="7112000" y="61579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5" name="Freeform 17"/>
            <p:cNvSpPr>
              <a:spLocks noChangeArrowheads="1"/>
            </p:cNvSpPr>
            <p:nvPr/>
          </p:nvSpPr>
          <p:spPr bwMode="auto">
            <a:xfrm>
              <a:off x="7062788" y="6616700"/>
              <a:ext cx="98425" cy="949325"/>
            </a:xfrm>
            <a:custGeom>
              <a:avLst/>
              <a:gdLst>
                <a:gd name="T0" fmla="*/ 271 w 272"/>
                <a:gd name="T1" fmla="*/ 2638 h 2639"/>
                <a:gd name="T2" fmla="*/ 271 w 272"/>
                <a:gd name="T3" fmla="*/ 0 h 2639"/>
                <a:gd name="T4" fmla="*/ 0 w 272"/>
                <a:gd name="T5" fmla="*/ 0 h 2639"/>
                <a:gd name="T6" fmla="*/ 0 w 272"/>
                <a:gd name="T7" fmla="*/ 2638 h 2639"/>
                <a:gd name="T8" fmla="*/ 271 w 272"/>
                <a:gd name="T9" fmla="*/ 2638 h 2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2639" extrusionOk="0">
                  <a:moveTo>
                    <a:pt x="271" y="2638"/>
                  </a:moveTo>
                  <a:lnTo>
                    <a:pt x="271" y="0"/>
                  </a:lnTo>
                  <a:lnTo>
                    <a:pt x="0" y="0"/>
                  </a:lnTo>
                  <a:lnTo>
                    <a:pt x="0" y="2638"/>
                  </a:lnTo>
                  <a:lnTo>
                    <a:pt x="271" y="2638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6" name="Freeform 18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  <p:sp>
          <p:nvSpPr>
            <p:cNvPr id="57" name="Freeform 19"/>
            <p:cNvSpPr>
              <a:spLocks noChangeArrowheads="1"/>
            </p:cNvSpPr>
            <p:nvPr/>
          </p:nvSpPr>
          <p:spPr bwMode="auto">
            <a:xfrm>
              <a:off x="7112000" y="709136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solidFill>
              <a:srgbClr val="E3B761"/>
            </a:solidFill>
            <a:ln>
              <a:noFill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de-DE" sz="856"/>
            </a:p>
          </p:txBody>
        </p:sp>
      </p:grpSp>
    </p:spTree>
    <p:extLst>
      <p:ext uri="{BB962C8B-B14F-4D97-AF65-F5344CB8AC3E}">
        <p14:creationId xmlns:p14="http://schemas.microsoft.com/office/powerpoint/2010/main" val="3925289362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Diapositive de tit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 bwMode="auto">
          <a:xfrm>
            <a:off x="1143509" y="1122396"/>
            <a:ext cx="6856982" cy="2387937"/>
          </a:xfrm>
        </p:spPr>
        <p:txBody>
          <a:bodyPr anchor="b"/>
          <a:lstStyle>
            <a:lvl1pPr algn="ctr">
              <a:defRPr sz="5133"/>
            </a:lvl1pPr>
          </a:lstStyle>
          <a:p>
            <a:pPr>
              <a:defRPr/>
            </a:pPr>
            <a:r>
              <a:rPr lang="fr-FR"/>
              <a:t>Modifiez le style du titre</a:t>
            </a:r>
            <a:endParaRPr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 bwMode="auto">
          <a:xfrm>
            <a:off x="1143509" y="3601427"/>
            <a:ext cx="6856982" cy="1655940"/>
          </a:xfrm>
        </p:spPr>
        <p:txBody>
          <a:bodyPr/>
          <a:lstStyle>
            <a:lvl1pPr marL="0" indent="0" algn="ctr">
              <a:buNone/>
              <a:defRPr sz="2053"/>
            </a:lvl1pPr>
            <a:lvl2pPr marL="391135" indent="0" algn="ctr">
              <a:buNone/>
              <a:defRPr sz="1711"/>
            </a:lvl2pPr>
            <a:lvl3pPr marL="782269" indent="0" algn="ctr">
              <a:buNone/>
              <a:defRPr sz="1540"/>
            </a:lvl3pPr>
            <a:lvl4pPr marL="1173404" indent="0" algn="ctr">
              <a:buNone/>
              <a:defRPr sz="1369"/>
            </a:lvl4pPr>
            <a:lvl5pPr marL="1564538" indent="0" algn="ctr">
              <a:buNone/>
              <a:defRPr sz="1369"/>
            </a:lvl5pPr>
            <a:lvl6pPr marL="1955673" indent="0" algn="ctr">
              <a:buNone/>
              <a:defRPr sz="1369"/>
            </a:lvl6pPr>
            <a:lvl7pPr marL="2346808" indent="0" algn="ctr">
              <a:buNone/>
              <a:defRPr sz="1369"/>
            </a:lvl7pPr>
            <a:lvl8pPr marL="2737942" indent="0" algn="ctr">
              <a:buNone/>
              <a:defRPr sz="1369"/>
            </a:lvl8pPr>
            <a:lvl9pPr marL="3129077" indent="0" algn="ctr">
              <a:buNone/>
              <a:defRPr sz="1369"/>
            </a:lvl9pPr>
          </a:lstStyle>
          <a:p>
            <a:pPr>
              <a:defRPr/>
            </a:pPr>
            <a:r>
              <a:rPr lang="fr-FR"/>
              <a:t>Modifiez le style des sous-titres du masque</a:t>
            </a:r>
            <a:endParaRPr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 bwMode="auto"/>
        <p:txBody>
          <a:bodyPr/>
          <a:lstStyle/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256859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880"/>
          </a:xfrm>
          <a:prstGeom prst="rect">
            <a:avLst/>
          </a:prstGeom>
        </p:spPr>
        <p:txBody>
          <a:bodyPr lIns="0" tIns="0" rIns="0" bIns="0" anchor="ctr"/>
          <a:lstStyle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6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206807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 descr="FCAR3________L____4___ Kopi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75"/>
          <a:stretch>
            <a:fillRect/>
          </a:stretch>
        </p:blipFill>
        <p:spPr bwMode="auto">
          <a:xfrm>
            <a:off x="0" y="0"/>
            <a:ext cx="3082925" cy="2097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90" descr="image00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1" b="9200"/>
          <a:stretch>
            <a:fillRect/>
          </a:stretch>
        </p:blipFill>
        <p:spPr bwMode="auto">
          <a:xfrm>
            <a:off x="6048375" y="0"/>
            <a:ext cx="3163888" cy="191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8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14" r="33855"/>
          <a:stretch>
            <a:fillRect/>
          </a:stretch>
        </p:blipFill>
        <p:spPr bwMode="auto">
          <a:xfrm>
            <a:off x="3082925" y="0"/>
            <a:ext cx="2965450" cy="193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Line 76"/>
          <p:cNvSpPr>
            <a:spLocks noChangeShapeType="1"/>
          </p:cNvSpPr>
          <p:nvPr/>
        </p:nvSpPr>
        <p:spPr bwMode="auto">
          <a:xfrm>
            <a:off x="6048375" y="0"/>
            <a:ext cx="0" cy="193833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8" name="Line 75"/>
          <p:cNvSpPr>
            <a:spLocks noChangeShapeType="1"/>
          </p:cNvSpPr>
          <p:nvPr/>
        </p:nvSpPr>
        <p:spPr bwMode="auto">
          <a:xfrm>
            <a:off x="3082925" y="0"/>
            <a:ext cx="0" cy="1931988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9" name="Rectangle 69"/>
          <p:cNvSpPr>
            <a:spLocks noChangeArrowheads="1"/>
          </p:cNvSpPr>
          <p:nvPr/>
        </p:nvSpPr>
        <p:spPr bwMode="auto">
          <a:xfrm>
            <a:off x="0" y="6035675"/>
            <a:ext cx="9144000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Rectangle 78"/>
          <p:cNvSpPr>
            <a:spLocks noChangeArrowheads="1"/>
          </p:cNvSpPr>
          <p:nvPr/>
        </p:nvSpPr>
        <p:spPr bwMode="auto">
          <a:xfrm>
            <a:off x="0" y="0"/>
            <a:ext cx="9144000" cy="1958975"/>
          </a:xfrm>
          <a:prstGeom prst="rect">
            <a:avLst/>
          </a:prstGeom>
          <a:solidFill>
            <a:schemeClr val="bg1">
              <a:alpha val="34901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1" name="Rectangle 62"/>
          <p:cNvSpPr>
            <a:spLocks noChangeArrowheads="1"/>
          </p:cNvSpPr>
          <p:nvPr/>
        </p:nvSpPr>
        <p:spPr bwMode="auto">
          <a:xfrm>
            <a:off x="0" y="1919288"/>
            <a:ext cx="9144000" cy="4116387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GB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2" name="Line 82"/>
          <p:cNvSpPr>
            <a:spLocks noChangeShapeType="1"/>
          </p:cNvSpPr>
          <p:nvPr/>
        </p:nvSpPr>
        <p:spPr bwMode="auto">
          <a:xfrm rot="16200000">
            <a:off x="4572000" y="-2633662"/>
            <a:ext cx="0" cy="9144000"/>
          </a:xfrm>
          <a:prstGeom prst="line">
            <a:avLst/>
          </a:prstGeom>
          <a:noFill/>
          <a:ln w="38100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de-DE" sz="1400">
              <a:solidFill>
                <a:srgbClr val="000000"/>
              </a:solidFill>
              <a:latin typeface="Calibri" pitchFamily="34" charset="0"/>
            </a:endParaRPr>
          </a:p>
        </p:txBody>
      </p:sp>
      <p:pic>
        <p:nvPicPr>
          <p:cNvPr id="24" name="Picture 59"/>
          <p:cNvPicPr preferRelativeResize="0"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550" y="5676900"/>
            <a:ext cx="407988" cy="244475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0"/>
          <p:cNvPicPr preferRelativeResize="0"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38" y="5373688"/>
            <a:ext cx="406400" cy="252412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61" descr="Europe_800px-Flag"/>
          <p:cNvPicPr preferRelativeResize="0"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2138" y="5100638"/>
            <a:ext cx="406400" cy="217487"/>
          </a:xfrm>
          <a:prstGeom prst="rect">
            <a:avLst/>
          </a:prstGeom>
          <a:noFill/>
          <a:ln w="9525" cap="rnd">
            <a:solidFill>
              <a:srgbClr val="000000"/>
            </a:solidFill>
            <a:prstDash val="sysDot"/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03238" y="2419350"/>
            <a:ext cx="8064500" cy="1441450"/>
          </a:xfrm>
        </p:spPr>
        <p:txBody>
          <a:bodyPr/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03238" y="4124325"/>
            <a:ext cx="6127750" cy="1465263"/>
          </a:xfrm>
        </p:spPr>
        <p:txBody>
          <a:bodyPr anchor="b"/>
          <a:lstStyle>
            <a:lvl1pPr marL="0" indent="0">
              <a:defRPr>
                <a:solidFill>
                  <a:schemeClr val="bg1"/>
                </a:solidFill>
                <a:latin typeface="Arial Narrow" pitchFamily="34" charset="0"/>
              </a:defRPr>
            </a:lvl1pPr>
          </a:lstStyle>
          <a:p>
            <a:r>
              <a:rPr lang="en-GB"/>
              <a:t>Formatvorlage des Untertitelmasters durch Klicken bearbeiten</a:t>
            </a:r>
          </a:p>
        </p:txBody>
      </p:sp>
      <p:pic>
        <p:nvPicPr>
          <p:cNvPr id="13" name="Picture 87" descr="FAIR_farb_RGB_3cm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5938" y="6142038"/>
            <a:ext cx="8985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37"/>
          <p:cNvGrpSpPr>
            <a:grpSpLocks/>
          </p:cNvGrpSpPr>
          <p:nvPr/>
        </p:nvGrpSpPr>
        <p:grpSpPr bwMode="auto">
          <a:xfrm>
            <a:off x="122238" y="6227763"/>
            <a:ext cx="5759450" cy="360362"/>
            <a:chOff x="159" y="3929"/>
            <a:chExt cx="2585" cy="153"/>
          </a:xfrm>
        </p:grpSpPr>
        <p:pic>
          <p:nvPicPr>
            <p:cNvPr id="15" name="Picture 10"/>
            <p:cNvPicPr preferRelativeResize="0"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7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16"/>
            <p:cNvPicPr preferRelativeResize="0">
              <a:picLocks noChangeAspect="1" noChangeArrowheads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1" y="3929"/>
              <a:ext cx="208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19"/>
            <p:cNvPicPr preferRelativeResize="0">
              <a:picLocks noChangeAspect="1" noChangeArrowheads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73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22"/>
            <p:cNvPicPr preferRelativeResize="0">
              <a:picLocks noChangeAspect="1" noChangeArrowheads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9" y="3929"/>
              <a:ext cx="25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34"/>
            <p:cNvPicPr preferRelativeResize="0">
              <a:picLocks noChangeAspect="1" noChangeArrowheads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5" y="3929"/>
              <a:ext cx="24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40" descr="800px-Flag_of_Slovenia_svg"/>
            <p:cNvPicPr preferRelativeResize="0">
              <a:picLocks noChangeAspect="1" noChangeArrowheads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17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46"/>
            <p:cNvPicPr preferRelativeResize="0"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4" y="3929"/>
              <a:ext cx="242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aphicFrame>
          <p:nvGraphicFramePr>
            <p:cNvPr id="22" name="Object 49"/>
            <p:cNvGraphicFramePr>
              <a:graphicFrameLocks noChangeAspect="1"/>
            </p:cNvGraphicFramePr>
            <p:nvPr/>
          </p:nvGraphicFramePr>
          <p:xfrm>
            <a:off x="930" y="3929"/>
            <a:ext cx="227" cy="15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18" name="Photo Editor Photo" r:id="rId17" imgW="2723810" imgH="1695687" progId="">
                    <p:embed/>
                  </p:oleObj>
                </mc:Choice>
                <mc:Fallback>
                  <p:oleObj name="Photo Editor Photo" r:id="rId17" imgW="2723810" imgH="1695687" progId="">
                    <p:embed/>
                    <p:pic>
                      <p:nvPicPr>
                        <p:cNvPr id="0" name="Picture 2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930" y="3929"/>
                          <a:ext cx="227" cy="153"/>
                        </a:xfrm>
                        <a:prstGeom prst="rect">
                          <a:avLst/>
                        </a:prstGeom>
                        <a:noFill/>
                        <a:ln w="9525" cap="rnd">
                          <a:solidFill>
                            <a:srgbClr val="000000"/>
                          </a:solidFill>
                          <a:prstDash val="sysDot"/>
                          <a:miter lim="800000"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3" name="Picture 52"/>
            <p:cNvPicPr preferRelativeResize="0">
              <a:picLocks noChangeAspect="1" noChangeArrowheads="1"/>
            </p:cNvPicPr>
            <p:nvPr/>
          </p:nvPicPr>
          <p:blipFill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02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Group 39"/>
          <p:cNvGrpSpPr>
            <a:grpSpLocks/>
          </p:cNvGrpSpPr>
          <p:nvPr/>
        </p:nvGrpSpPr>
        <p:grpSpPr bwMode="auto">
          <a:xfrm>
            <a:off x="6313488" y="6156325"/>
            <a:ext cx="1657350" cy="242888"/>
            <a:chOff x="2971" y="3929"/>
            <a:chExt cx="1044" cy="153"/>
          </a:xfrm>
        </p:grpSpPr>
        <p:pic>
          <p:nvPicPr>
            <p:cNvPr id="28" name="Picture 7" descr="austria"/>
            <p:cNvPicPr preferRelativeResize="0">
              <a:picLocks noChangeAspect="1" noChangeArrowheads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71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13" descr="China"/>
            <p:cNvPicPr preferRelativeResize="0">
              <a:picLocks noChangeAspect="1" noChangeArrowheads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44" y="3929"/>
              <a:ext cx="226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25" descr="gr-lgflag"/>
            <p:cNvPicPr preferRelativeResize="0">
              <a:picLocks noChangeAspect="1" noChangeArrowheads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16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1" name="Picture 31"/>
            <p:cNvPicPr preferRelativeResize="0">
              <a:picLocks noChangeAspect="1" noChangeArrowheads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8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Group 38"/>
          <p:cNvGrpSpPr>
            <a:grpSpLocks/>
          </p:cNvGrpSpPr>
          <p:nvPr/>
        </p:nvGrpSpPr>
        <p:grpSpPr bwMode="auto">
          <a:xfrm>
            <a:off x="6313488" y="6443663"/>
            <a:ext cx="1681162" cy="242887"/>
            <a:chOff x="4060" y="3929"/>
            <a:chExt cx="1059" cy="153"/>
          </a:xfrm>
        </p:grpSpPr>
        <p:pic>
          <p:nvPicPr>
            <p:cNvPr id="33" name="Picture 28"/>
            <p:cNvPicPr preferRelativeResize="0">
              <a:picLocks noChangeAspect="1" noChangeArrowheads="1"/>
            </p:cNvPicPr>
            <p:nvPr/>
          </p:nvPicPr>
          <p:blipFill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04" y="3929"/>
              <a:ext cx="227" cy="152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4" name="Picture 37" descr="Slovakia_flag_300"/>
            <p:cNvPicPr>
              <a:picLocks noChangeAspect="1" noChangeArrowheads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60" y="3929"/>
              <a:ext cx="227" cy="153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5" name="Picture 43"/>
            <p:cNvPicPr preferRelativeResize="0">
              <a:picLocks noChangeAspect="1" noChangeArrowheads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32" y="3929"/>
              <a:ext cx="227" cy="153"/>
            </a:xfrm>
            <a:prstGeom prst="rect">
              <a:avLst/>
            </a:prstGeom>
            <a:noFill/>
            <a:ln w="9525" cap="rnd">
              <a:solidFill>
                <a:srgbClr val="000000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6" name="Picture 62" descr="Saudi_Arabia_svg_750x500Px"/>
            <p:cNvPicPr preferRelativeResize="0"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77" y="3929"/>
              <a:ext cx="242" cy="152"/>
            </a:xfrm>
            <a:prstGeom prst="rect">
              <a:avLst/>
            </a:prstGeom>
            <a:noFill/>
            <a:ln w="952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3381755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slideLayout" Target="../slideLayouts/slideLayout20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.xml"/><Relationship Id="rId13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8.xml"/><Relationship Id="rId12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3.xml"/><Relationship Id="rId1" Type="http://schemas.openxmlformats.org/officeDocument/2006/relationships/slideLayout" Target="../slideLayouts/slideLayout22.xml"/><Relationship Id="rId6" Type="http://schemas.openxmlformats.org/officeDocument/2006/relationships/slideLayout" Target="../slideLayouts/slideLayout27.xml"/><Relationship Id="rId11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1.xml"/><Relationship Id="rId4" Type="http://schemas.openxmlformats.org/officeDocument/2006/relationships/slideLayout" Target="../slideLayouts/slideLayout25.xml"/><Relationship Id="rId9" Type="http://schemas.openxmlformats.org/officeDocument/2006/relationships/slideLayout" Target="../slideLayouts/slideLayout30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slideLayout" Target="../slideLayouts/slideLayout37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image" Target="../media/image30.png"/><Relationship Id="rId5" Type="http://schemas.openxmlformats.org/officeDocument/2006/relationships/slideLayout" Target="../slideLayouts/slideLayout39.xml"/><Relationship Id="rId10" Type="http://schemas.openxmlformats.org/officeDocument/2006/relationships/image" Target="../media/image29.jpeg"/><Relationship Id="rId4" Type="http://schemas.openxmlformats.org/officeDocument/2006/relationships/slideLayout" Target="../slideLayouts/slideLayout38.xml"/><Relationship Id="rId9" Type="http://schemas.openxmlformats.org/officeDocument/2006/relationships/image" Target="../media/image28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13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slideLayout" Target="../slideLayouts/slideLayout5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Relationship Id="rId1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theme" Target="../theme/theme6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8.xml"/><Relationship Id="rId9" Type="http://schemas.openxmlformats.org/officeDocument/2006/relationships/image" Target="../media/image1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9.xml"/><Relationship Id="rId3" Type="http://schemas.openxmlformats.org/officeDocument/2006/relationships/slideLayout" Target="../slideLayouts/slideLayout64.xml"/><Relationship Id="rId7" Type="http://schemas.openxmlformats.org/officeDocument/2006/relationships/slideLayout" Target="../slideLayouts/slideLayout6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3.xml"/><Relationship Id="rId1" Type="http://schemas.openxmlformats.org/officeDocument/2006/relationships/slideLayout" Target="../slideLayouts/slideLayout62.xml"/><Relationship Id="rId6" Type="http://schemas.openxmlformats.org/officeDocument/2006/relationships/slideLayout" Target="../slideLayouts/slideLayout67.xml"/><Relationship Id="rId11" Type="http://schemas.openxmlformats.org/officeDocument/2006/relationships/slideLayout" Target="../slideLayouts/slideLayout72.xml"/><Relationship Id="rId5" Type="http://schemas.openxmlformats.org/officeDocument/2006/relationships/slideLayout" Target="../slideLayouts/slideLayout66.xml"/><Relationship Id="rId10" Type="http://schemas.openxmlformats.org/officeDocument/2006/relationships/slideLayout" Target="../slideLayouts/slideLayout71.xml"/><Relationship Id="rId4" Type="http://schemas.openxmlformats.org/officeDocument/2006/relationships/slideLayout" Target="../slideLayouts/slideLayout65.xml"/><Relationship Id="rId9" Type="http://schemas.openxmlformats.org/officeDocument/2006/relationships/slideLayout" Target="../slideLayouts/slideLayout7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000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8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924" r:id="rId8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99D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  <a:latin typeface="Arial" charset="0"/>
              </a:defRPr>
            </a:lvl1pPr>
          </a:lstStyle>
          <a:p>
            <a:fld id="{8B7EF17A-5DC8-2E40-9E9C-0F5B8796114F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1274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3" r:id="rId1"/>
    <p:sldLayoutId id="2147483804" r:id="rId2"/>
    <p:sldLayoutId id="2147483805" r:id="rId3"/>
    <p:sldLayoutId id="2147483806" r:id="rId4"/>
    <p:sldLayoutId id="2147483807" r:id="rId5"/>
    <p:sldLayoutId id="2147483808" r:id="rId6"/>
    <p:sldLayoutId id="2147483809" r:id="rId7"/>
    <p:sldLayoutId id="2147483810" r:id="rId8"/>
    <p:sldLayoutId id="2147483811" r:id="rId9"/>
    <p:sldLayoutId id="2147483812" r:id="rId10"/>
    <p:sldLayoutId id="2147483813" r:id="rId11"/>
    <p:sldLayoutId id="2147483814" r:id="rId12"/>
    <p:sldLayoutId id="2147483815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charset="0"/>
        <a:defRPr sz="2400">
          <a:solidFill>
            <a:srgbClr val="00599D"/>
          </a:solidFill>
          <a:latin typeface="+mn-lt"/>
          <a:ea typeface="ＭＳ Ｐゴシック" charset="0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0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  <a:ea typeface="ＭＳ Ｐゴシック" charset="0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  <a:ea typeface="ＭＳ Ｐゴシック" charset="0"/>
        </a:defRPr>
      </a:lvl5pPr>
      <a:lvl6pPr marL="26003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41" y="225425"/>
            <a:ext cx="8605837" cy="490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41" y="1125538"/>
            <a:ext cx="8605837" cy="5256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8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0" rIns="91425" bIns="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00599D"/>
                </a:solidFill>
                <a:latin typeface="Arial" charset="0"/>
                <a:ea typeface="+mn-ea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4" y="6607178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25" tIns="0" rIns="91425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599D"/>
                </a:solidFill>
                <a:latin typeface="Arial" charset="0"/>
              </a:defRPr>
            </a:lvl1pPr>
          </a:lstStyle>
          <a:p>
            <a:fld id="{8B7EF17A-5DC8-2E40-9E9C-0F5B8796114F}" type="slidenum">
              <a:rPr lang="de-DE"/>
              <a:pPr/>
              <a:t>‹Nr.›</a:t>
            </a:fld>
            <a:endParaRPr lang="de-DE"/>
          </a:p>
        </p:txBody>
      </p:sp>
      <p:sp>
        <p:nvSpPr>
          <p:cNvPr id="1030" name="Rectangle 8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9"/>
          <p:cNvSpPr>
            <a:spLocks noChangeArrowheads="1"/>
          </p:cNvSpPr>
          <p:nvPr/>
        </p:nvSpPr>
        <p:spPr bwMode="auto">
          <a:xfrm>
            <a:off x="5757866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2" name="Rectangle 10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Rectangle 11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4" name="Rectangle 12"/>
          <p:cNvSpPr>
            <a:spLocks noChangeArrowheads="1"/>
          </p:cNvSpPr>
          <p:nvPr/>
        </p:nvSpPr>
        <p:spPr bwMode="auto">
          <a:xfrm>
            <a:off x="5757866" y="6691313"/>
            <a:ext cx="2809875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5" name="Rectangle 13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6" name="Rectangle 14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599D"/>
          </a:solidFill>
          <a:ln w="9525">
            <a:noFill/>
            <a:miter lim="800000"/>
            <a:headEnd/>
            <a:tailEnd/>
          </a:ln>
        </p:spPr>
        <p:txBody>
          <a:bodyPr wrap="none" lIns="91425" tIns="45713" rIns="91425" bIns="45713" anchor="ctr"/>
          <a:lstStyle/>
          <a:p>
            <a:pPr>
              <a:defRPr/>
            </a:pPr>
            <a:endParaRPr lang="de-DE" sz="180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6693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  <p:sldLayoutId id="2147483828" r:id="rId12"/>
    <p:sldLayoutId id="2147483829" r:id="rId13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+mj-lt"/>
          <a:ea typeface="ＭＳ Ｐゴシック" charset="0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  <a:ea typeface="ＭＳ Ｐゴシック" charset="0"/>
        </a:defRPr>
      </a:lvl5pPr>
      <a:lvl6pPr marL="45713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6pPr>
      <a:lvl7pPr marL="914259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7pPr>
      <a:lvl8pPr marL="1371390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8pPr>
      <a:lvl9pPr marL="1828519" algn="l" rtl="0" fontAlgn="base">
        <a:spcBef>
          <a:spcPct val="0"/>
        </a:spcBef>
        <a:spcAft>
          <a:spcPct val="0"/>
        </a:spcAft>
        <a:defRPr sz="2800">
          <a:solidFill>
            <a:srgbClr val="00599D"/>
          </a:solidFill>
          <a:latin typeface="Arial" charset="0"/>
        </a:defRPr>
      </a:lvl9pPr>
    </p:titleStyle>
    <p:bodyStyle>
      <a:lvl1pPr marL="85711" indent="-85711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charset="0"/>
        <a:defRPr sz="2400">
          <a:solidFill>
            <a:srgbClr val="00599D"/>
          </a:solidFill>
          <a:latin typeface="+mn-lt"/>
          <a:ea typeface="ＭＳ Ｐゴシック" charset="0"/>
          <a:cs typeface="+mn-cs"/>
        </a:defRPr>
      </a:lvl1pPr>
      <a:lvl2pPr marL="419036" indent="-266659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charset="0"/>
        <a:buChar char="§"/>
        <a:defRPr sz="2000">
          <a:solidFill>
            <a:schemeClr val="tx1"/>
          </a:solidFill>
          <a:latin typeface="+mn-lt"/>
          <a:ea typeface="ＭＳ Ｐゴシック" charset="0"/>
        </a:defRPr>
      </a:lvl2pPr>
      <a:lvl3pPr marL="514272" indent="399987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0"/>
        </a:defRPr>
      </a:lvl3pPr>
      <a:lvl4pPr marL="714265" indent="-20635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  <a:ea typeface="ＭＳ Ｐゴシック" charset="0"/>
        </a:defRPr>
      </a:lvl4pPr>
      <a:lvl5pPr marL="2142795" indent="-1247583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  <a:ea typeface="ＭＳ Ｐゴシック" charset="0"/>
        </a:defRPr>
      </a:lvl5pPr>
      <a:lvl6pPr marL="2599926" indent="-1247583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056" indent="-1247583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185" indent="-1247583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316" indent="-1247583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3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9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4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80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39" algn="l" defTabSz="91425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8" descr="kopf_querformat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0"/>
            <a:ext cx="913765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 descr="fusszeile_querformat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813" r="3468"/>
          <a:stretch>
            <a:fillRect/>
          </a:stretch>
        </p:blipFill>
        <p:spPr bwMode="auto">
          <a:xfrm>
            <a:off x="0" y="6415088"/>
            <a:ext cx="9144000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9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179388" y="184150"/>
            <a:ext cx="896461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title style</a:t>
            </a:r>
          </a:p>
        </p:txBody>
      </p:sp>
      <p:pic>
        <p:nvPicPr>
          <p:cNvPr id="1030" name="Picture 12" descr="HG_LOGO_S_RGB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6225" y="6473825"/>
            <a:ext cx="9810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3" descr="FAIR_logo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42" r="-8363"/>
          <a:stretch>
            <a:fillRect/>
          </a:stretch>
        </p:blipFill>
        <p:spPr bwMode="auto">
          <a:xfrm>
            <a:off x="5795963" y="6342063"/>
            <a:ext cx="830262" cy="5159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9525" y="6446838"/>
            <a:ext cx="91563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defRPr/>
            </a:pPr>
            <a:r>
              <a:rPr lang="en-US" sz="1200" dirty="0">
                <a:solidFill>
                  <a:srgbClr val="000000"/>
                </a:solidFill>
              </a:rPr>
              <a:t>M. Winkler</a:t>
            </a:r>
            <a:endParaRPr lang="de-DE" sz="1200" dirty="0">
              <a:solidFill>
                <a:srgbClr val="000000"/>
              </a:solidFill>
            </a:endParaRPr>
          </a:p>
          <a:p>
            <a:pPr>
              <a:defRPr/>
            </a:pP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230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5" r:id="rId1"/>
    <p:sldLayoutId id="2147483846" r:id="rId2"/>
    <p:sldLayoutId id="2147483847" r:id="rId3"/>
    <p:sldLayoutId id="2147483848" r:id="rId4"/>
    <p:sldLayoutId id="2147483849" r:id="rId5"/>
    <p:sldLayoutId id="2147483850" r:id="rId6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rgbClr val="9933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225425"/>
            <a:ext cx="8605837" cy="490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Titelmasterformat durch Klicken bearbeiten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7338" y="1125538"/>
            <a:ext cx="8605837" cy="525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Textmasterformate durch Klicken bearbeiten</a:t>
            </a:r>
          </a:p>
          <a:p>
            <a:pPr lvl="1"/>
            <a:r>
              <a:rPr lang="en-GB"/>
              <a:t>Zweite Ebene</a:t>
            </a:r>
          </a:p>
          <a:p>
            <a:pPr lvl="2"/>
            <a:r>
              <a:rPr lang="en-GB"/>
              <a:t>Dritte Ebene</a:t>
            </a:r>
          </a:p>
          <a:p>
            <a:pPr lvl="3"/>
            <a:r>
              <a:rPr lang="en-GB"/>
              <a:t>Vierte Ebene</a:t>
            </a:r>
          </a:p>
          <a:p>
            <a:pPr lvl="4"/>
            <a:r>
              <a:rPr lang="en-GB"/>
              <a:t>Fünfte Ebene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-36513" y="6607175"/>
            <a:ext cx="4392613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003366"/>
                </a:solidFill>
                <a:latin typeface="Arial" pitchFamily="34" charset="0"/>
                <a:ea typeface="ＭＳ Ｐゴシック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16913" y="6607175"/>
            <a:ext cx="728662" cy="25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0" rIns="91440" bIns="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03366"/>
                </a:solidFill>
                <a:latin typeface="+mn-lt"/>
              </a:defRPr>
            </a:lvl1pPr>
          </a:lstStyle>
          <a:p>
            <a:pPr>
              <a:defRPr/>
            </a:pPr>
            <a:fld id="{A955D196-C765-47D3-90D8-1CA4D19EBA68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  <p:sp>
        <p:nvSpPr>
          <p:cNvPr id="6150" name="Rectangle 6"/>
          <p:cNvSpPr>
            <a:spLocks noChangeArrowheads="1"/>
          </p:cNvSpPr>
          <p:nvPr/>
        </p:nvSpPr>
        <p:spPr bwMode="auto">
          <a:xfrm>
            <a:off x="4356100" y="6607175"/>
            <a:ext cx="1404938" cy="84138"/>
          </a:xfrm>
          <a:prstGeom prst="rect">
            <a:avLst/>
          </a:prstGeom>
          <a:solidFill>
            <a:srgbClr val="FF9900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5757863" y="6607175"/>
            <a:ext cx="1404937" cy="84138"/>
          </a:xfrm>
          <a:prstGeom prst="rect">
            <a:avLst/>
          </a:prstGeom>
          <a:solidFill>
            <a:srgbClr val="96969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7162800" y="6607175"/>
            <a:ext cx="1404938" cy="84138"/>
          </a:xfrm>
          <a:prstGeom prst="rect">
            <a:avLst/>
          </a:prstGeom>
          <a:solidFill>
            <a:srgbClr val="003366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6524625"/>
            <a:ext cx="9144000" cy="8255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4" name="Rectangle 10"/>
          <p:cNvSpPr>
            <a:spLocks noChangeArrowheads="1"/>
          </p:cNvSpPr>
          <p:nvPr/>
        </p:nvSpPr>
        <p:spPr bwMode="auto">
          <a:xfrm>
            <a:off x="5757863" y="6691313"/>
            <a:ext cx="2809875" cy="8255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4356100" y="6775450"/>
            <a:ext cx="1404938" cy="8255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6156" name="Rectangle 12"/>
          <p:cNvSpPr>
            <a:spLocks noChangeArrowheads="1"/>
          </p:cNvSpPr>
          <p:nvPr/>
        </p:nvSpPr>
        <p:spPr bwMode="auto">
          <a:xfrm>
            <a:off x="0" y="873125"/>
            <a:ext cx="9144000" cy="82550"/>
          </a:xfrm>
          <a:prstGeom prst="rect">
            <a:avLst/>
          </a:prstGeom>
          <a:solidFill>
            <a:srgbClr val="0066CC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de-DE" sz="24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2" r:id="rId1"/>
    <p:sldLayoutId id="2147483853" r:id="rId2"/>
    <p:sldLayoutId id="2147483854" r:id="rId3"/>
    <p:sldLayoutId id="2147483855" r:id="rId4"/>
    <p:sldLayoutId id="2147483856" r:id="rId5"/>
    <p:sldLayoutId id="2147483857" r:id="rId6"/>
    <p:sldLayoutId id="2147483858" r:id="rId7"/>
    <p:sldLayoutId id="2147483859" r:id="rId8"/>
    <p:sldLayoutId id="2147483860" r:id="rId9"/>
    <p:sldLayoutId id="2147483861" r:id="rId10"/>
    <p:sldLayoutId id="2147483862" r:id="rId11"/>
    <p:sldLayoutId id="2147483863" r:id="rId12"/>
    <p:sldLayoutId id="2147483864" r:id="rId13"/>
    <p:sldLayoutId id="2147483865" r:id="rId14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000066"/>
          </a:solidFill>
          <a:latin typeface="Arial" pitchFamily="34" charset="0"/>
        </a:defRPr>
      </a:lvl9pPr>
    </p:titleStyle>
    <p:bodyStyle>
      <a:lvl1pPr marL="85725" indent="-85725" algn="l" rtl="0" eaLnBrk="0" fontAlgn="base" hangingPunct="0">
        <a:spcBef>
          <a:spcPct val="20000"/>
        </a:spcBef>
        <a:spcAft>
          <a:spcPct val="0"/>
        </a:spcAft>
        <a:buClr>
          <a:srgbClr val="0066CC"/>
        </a:buClr>
        <a:buFont typeface="Wingdings" pitchFamily="2" charset="2"/>
        <a:defRPr sz="2400">
          <a:solidFill>
            <a:srgbClr val="003366"/>
          </a:solidFill>
          <a:latin typeface="+mn-lt"/>
          <a:ea typeface="+mn-ea"/>
          <a:cs typeface="+mn-cs"/>
        </a:defRPr>
      </a:lvl1pPr>
      <a:lvl2pPr marL="419100" indent="-266700" algn="l" rtl="0" eaLnBrk="0" fontAlgn="base" hangingPunct="0">
        <a:spcBef>
          <a:spcPct val="20000"/>
        </a:spcBef>
        <a:spcAft>
          <a:spcPct val="0"/>
        </a:spcAft>
        <a:buClr>
          <a:srgbClr val="FF9900"/>
        </a:buClr>
        <a:buSzPct val="14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514350" indent="40005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714375" indent="-20638" algn="l" rtl="0" eaLnBrk="0" fontAlgn="base" hangingPunct="0">
        <a:spcBef>
          <a:spcPct val="20000"/>
        </a:spcBef>
        <a:spcAft>
          <a:spcPct val="0"/>
        </a:spcAft>
        <a:defRPr sz="1600" i="1">
          <a:solidFill>
            <a:srgbClr val="990000"/>
          </a:solidFill>
          <a:latin typeface="+mn-lt"/>
        </a:defRPr>
      </a:lvl4pPr>
      <a:lvl5pPr marL="2143125" indent="-1247775" algn="l" rtl="0" eaLnBrk="0" fontAlgn="base" hangingPunct="0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5pPr>
      <a:lvl6pPr marL="26003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6pPr>
      <a:lvl7pPr marL="30575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7pPr>
      <a:lvl8pPr marL="35147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8pPr>
      <a:lvl9pPr marL="3971925" indent="-1247775" algn="l" rtl="0" fontAlgn="base">
        <a:spcBef>
          <a:spcPct val="20000"/>
        </a:spcBef>
        <a:spcAft>
          <a:spcPct val="0"/>
        </a:spcAft>
        <a:defRPr sz="1600">
          <a:solidFill>
            <a:srgbClr val="0066CC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/>
        </p:nvSpPr>
        <p:spPr>
          <a:xfrm>
            <a:off x="0" y="6612411"/>
            <a:ext cx="9144000" cy="255600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22565" y="1450685"/>
            <a:ext cx="8211834" cy="49035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964992" y="6552643"/>
            <a:ext cx="7448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  <a:latin typeface="Arial"/>
                <a:cs typeface="Arial"/>
              </a:defRPr>
            </a:lvl1pPr>
          </a:lstStyle>
          <a:p>
            <a:fld id="{125CBDDA-5CCF-8748-8988-9DC6C898177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Bild 6" descr="GSI_Logo_rgb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65" y="259790"/>
            <a:ext cx="1349516" cy="449839"/>
          </a:xfrm>
          <a:prstGeom prst="rect">
            <a:avLst/>
          </a:prstGeom>
        </p:spPr>
      </p:pic>
      <p:cxnSp>
        <p:nvCxnSpPr>
          <p:cNvPr id="9" name="Gerade Verbindung 8"/>
          <p:cNvCxnSpPr/>
          <p:nvPr/>
        </p:nvCxnSpPr>
        <p:spPr>
          <a:xfrm>
            <a:off x="0" y="1068273"/>
            <a:ext cx="9144000" cy="0"/>
          </a:xfrm>
          <a:prstGeom prst="line">
            <a:avLst/>
          </a:prstGeom>
          <a:ln w="254000">
            <a:solidFill>
              <a:srgbClr val="EAEAE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435267" y="6620368"/>
            <a:ext cx="3780832" cy="246221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rgbClr val="333333"/>
                </a:solidFill>
                <a:latin typeface="Arial"/>
                <a:cs typeface="Arial"/>
              </a:rPr>
              <a:t>GSI Helmholtzzentrum für Schwerionenforschung GmbH</a:t>
            </a:r>
          </a:p>
        </p:txBody>
      </p:sp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22565" y="259790"/>
            <a:ext cx="6242342" cy="787557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de-DE" dirty="0"/>
              <a:t>Mastertitelformat bearbeiten</a:t>
            </a:r>
          </a:p>
        </p:txBody>
      </p:sp>
      <p:sp>
        <p:nvSpPr>
          <p:cNvPr id="4" name="Rechteck 3"/>
          <p:cNvSpPr>
            <a:spLocks/>
          </p:cNvSpPr>
          <p:nvPr/>
        </p:nvSpPr>
        <p:spPr>
          <a:xfrm>
            <a:off x="-1" y="939485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12" name="Rechteck 11"/>
          <p:cNvSpPr>
            <a:spLocks/>
          </p:cNvSpPr>
          <p:nvPr/>
        </p:nvSpPr>
        <p:spPr>
          <a:xfrm>
            <a:off x="-1" y="6609871"/>
            <a:ext cx="255600" cy="255600"/>
          </a:xfrm>
          <a:prstGeom prst="rect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prstClr val="white"/>
              </a:solidFill>
            </a:endParaRP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>
          <a:xfrm>
            <a:off x="7100456" y="6552643"/>
            <a:ext cx="84837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rgbClr val="333333"/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3"/>
          </p:nvPr>
        </p:nvSpPr>
        <p:spPr>
          <a:xfrm>
            <a:off x="4203399" y="6560611"/>
            <a:ext cx="2895600" cy="35715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rgbClr val="333333"/>
                </a:solidFill>
              </a:defRPr>
            </a:lvl1pPr>
          </a:lstStyle>
          <a:p>
            <a:pPr algn="l"/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844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9" r:id="rId1"/>
    <p:sldLayoutId id="2147483880" r:id="rId2"/>
    <p:sldLayoutId id="2147483881" r:id="rId3"/>
    <p:sldLayoutId id="2147483882" r:id="rId4"/>
    <p:sldLayoutId id="2147483883" r:id="rId5"/>
    <p:sldLayoutId id="2147483884" r:id="rId6"/>
    <p:sldLayoutId id="2147483885" r:id="rId7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333333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400" kern="1200">
          <a:solidFill>
            <a:srgbClr val="333333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2000" kern="1200">
          <a:solidFill>
            <a:srgbClr val="333333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800" kern="1200">
          <a:solidFill>
            <a:srgbClr val="333333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600" kern="1200">
          <a:solidFill>
            <a:srgbClr val="333333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DBB63"/>
        </a:buClr>
        <a:buFont typeface="Wingdings" charset="2"/>
        <a:buChar char="§"/>
        <a:defRPr sz="1400" kern="1200">
          <a:solidFill>
            <a:srgbClr val="333333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40"/>
            <a:ext cx="8229600" cy="1143000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>
              <a:defRPr/>
            </a:pPr>
            <a:r>
              <a:rPr lang="de-DE"/>
              <a:t>Mastertitelformat bearbeiten</a:t>
            </a:r>
            <a:endParaRPr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de-DE"/>
              <a:t>Mastertextformat bearbeiten</a:t>
            </a:r>
            <a:endParaRPr/>
          </a:p>
          <a:p>
            <a:pPr lvl="1">
              <a:defRPr/>
            </a:pPr>
            <a:r>
              <a:rPr lang="de-DE"/>
              <a:t>Zweite Ebene</a:t>
            </a:r>
            <a:endParaRPr/>
          </a:p>
          <a:p>
            <a:pPr lvl="2">
              <a:defRPr/>
            </a:pPr>
            <a:r>
              <a:rPr lang="de-DE"/>
              <a:t>Dritte Ebene</a:t>
            </a:r>
            <a:endParaRPr/>
          </a:p>
          <a:p>
            <a:pPr lvl="3">
              <a:defRPr/>
            </a:pPr>
            <a:r>
              <a:rPr lang="de-DE"/>
              <a:t>Vierte Ebene</a:t>
            </a:r>
            <a:endParaRPr/>
          </a:p>
          <a:p>
            <a:pPr lvl="4">
              <a:defRPr/>
            </a:pPr>
            <a:r>
              <a:rPr lang="de-DE"/>
              <a:t>Fünfte Ebene</a:t>
            </a:r>
            <a:endParaRPr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 bwMode="auto">
          <a:xfrm>
            <a:off x="8645411" y="6437994"/>
            <a:ext cx="415656" cy="365125"/>
          </a:xfrm>
          <a:prstGeom prst="rect">
            <a:avLst/>
          </a:prstGeom>
        </p:spPr>
        <p:txBody>
          <a:bodyPr lIns="106942" tIns="53472" rIns="106942" bIns="53472"/>
          <a:lstStyle>
            <a:lvl1pPr>
              <a:defRPr sz="770"/>
            </a:lvl1pPr>
          </a:lstStyle>
          <a:p>
            <a:pPr>
              <a:defRPr/>
            </a:pPr>
            <a:fld id="{254406B9-6E6F-7448-8C1D-08BEFF85567D}" type="slidenum">
              <a:rPr lang="de-DE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7696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</p:sldLayoutIdLst>
  <p:hf hdr="0" ftr="0" dt="0"/>
  <p:txStyles>
    <p:titleStyle>
      <a:lvl1pPr algn="l" defTabSz="457446">
        <a:spcBef>
          <a:spcPts val="0"/>
        </a:spcBef>
        <a:buNone/>
        <a:defRPr sz="2823" b="1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0" indent="0" algn="l" defTabSz="457446">
        <a:lnSpc>
          <a:spcPct val="100000"/>
        </a:lnSpc>
        <a:spcBef>
          <a:spcPts val="701"/>
        </a:spcBef>
        <a:buFontTx/>
        <a:buNone/>
        <a:defRPr sz="1797">
          <a:solidFill>
            <a:schemeClr val="tx1"/>
          </a:solidFill>
          <a:latin typeface="Calibri"/>
          <a:ea typeface="+mn-ea"/>
          <a:cs typeface="Calibri"/>
        </a:defRPr>
      </a:lvl1pPr>
      <a:lvl2pPr marL="743350" indent="-285904" algn="l" defTabSz="457446">
        <a:lnSpc>
          <a:spcPct val="100000"/>
        </a:lnSpc>
        <a:spcBef>
          <a:spcPts val="701"/>
        </a:spcBef>
        <a:buFont typeface="Arial"/>
        <a:buChar char="–"/>
        <a:defRPr sz="1797">
          <a:solidFill>
            <a:schemeClr val="tx1"/>
          </a:solidFill>
          <a:latin typeface="Calibri"/>
          <a:ea typeface="+mn-ea"/>
          <a:cs typeface="Calibri"/>
        </a:defRPr>
      </a:lvl2pPr>
      <a:lvl3pPr marL="1143614" indent="-228723" algn="l" defTabSz="457446">
        <a:lnSpc>
          <a:spcPct val="100000"/>
        </a:lnSpc>
        <a:spcBef>
          <a:spcPts val="701"/>
        </a:spcBef>
        <a:buFont typeface="Arial"/>
        <a:buChar char="•"/>
        <a:defRPr sz="1797">
          <a:solidFill>
            <a:schemeClr val="tx1"/>
          </a:solidFill>
          <a:latin typeface="Calibri"/>
          <a:ea typeface="+mn-ea"/>
          <a:cs typeface="Calibri"/>
        </a:defRPr>
      </a:lvl3pPr>
      <a:lvl4pPr marL="1601061" indent="-228723" algn="l" defTabSz="457446">
        <a:lnSpc>
          <a:spcPct val="100000"/>
        </a:lnSpc>
        <a:spcBef>
          <a:spcPts val="701"/>
        </a:spcBef>
        <a:buFont typeface="Arial"/>
        <a:buChar char="–"/>
        <a:defRPr sz="1797">
          <a:solidFill>
            <a:schemeClr val="tx1"/>
          </a:solidFill>
          <a:latin typeface="Calibri"/>
          <a:ea typeface="+mn-ea"/>
          <a:cs typeface="Calibri"/>
        </a:defRPr>
      </a:lvl4pPr>
      <a:lvl5pPr marL="2058507" indent="-228723" algn="l" defTabSz="457446">
        <a:lnSpc>
          <a:spcPct val="100000"/>
        </a:lnSpc>
        <a:spcBef>
          <a:spcPts val="701"/>
        </a:spcBef>
        <a:buFont typeface="Arial"/>
        <a:buChar char="»"/>
        <a:defRPr sz="1797">
          <a:solidFill>
            <a:schemeClr val="tx1"/>
          </a:solidFill>
          <a:latin typeface="Calibri"/>
          <a:ea typeface="+mn-ea"/>
          <a:cs typeface="Calibri"/>
        </a:defRPr>
      </a:lvl5pPr>
      <a:lvl6pPr marL="2515953" indent="-228723" algn="l" defTabSz="457446">
        <a:spcBef>
          <a:spcPts val="0"/>
        </a:spcBef>
        <a:buFont typeface="Arial"/>
        <a:buChar char="•"/>
        <a:defRPr sz="1968">
          <a:solidFill>
            <a:schemeClr val="tx1"/>
          </a:solidFill>
          <a:latin typeface="+mn-lt"/>
          <a:ea typeface="+mn-ea"/>
          <a:cs typeface="+mn-cs"/>
        </a:defRPr>
      </a:lvl6pPr>
      <a:lvl7pPr marL="2973397" indent="-228723" algn="l" defTabSz="457446">
        <a:spcBef>
          <a:spcPts val="0"/>
        </a:spcBef>
        <a:buFont typeface="Arial"/>
        <a:buChar char="•"/>
        <a:defRPr sz="1968">
          <a:solidFill>
            <a:schemeClr val="tx1"/>
          </a:solidFill>
          <a:latin typeface="+mn-lt"/>
          <a:ea typeface="+mn-ea"/>
          <a:cs typeface="+mn-cs"/>
        </a:defRPr>
      </a:lvl7pPr>
      <a:lvl8pPr marL="3430844" indent="-228723" algn="l" defTabSz="457446">
        <a:spcBef>
          <a:spcPts val="0"/>
        </a:spcBef>
        <a:buFont typeface="Arial"/>
        <a:buChar char="•"/>
        <a:defRPr sz="1968">
          <a:solidFill>
            <a:schemeClr val="tx1"/>
          </a:solidFill>
          <a:latin typeface="+mn-lt"/>
          <a:ea typeface="+mn-ea"/>
          <a:cs typeface="+mn-cs"/>
        </a:defRPr>
      </a:lvl8pPr>
      <a:lvl9pPr marL="3888289" indent="-228723" algn="l" defTabSz="457446">
        <a:spcBef>
          <a:spcPts val="0"/>
        </a:spcBef>
        <a:buFont typeface="Arial"/>
        <a:buChar char="•"/>
        <a:defRPr sz="1968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1pPr>
      <a:lvl2pPr marL="457446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2pPr>
      <a:lvl3pPr marL="914892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3pPr>
      <a:lvl4pPr marL="1372338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4pPr>
      <a:lvl5pPr marL="1829784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5pPr>
      <a:lvl6pPr marL="2287230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6pPr>
      <a:lvl7pPr marL="2744676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7pPr>
      <a:lvl8pPr marL="3202122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8pPr>
      <a:lvl9pPr marL="3659568" algn="l" defTabSz="457446">
        <a:defRPr sz="1797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7" Type="http://schemas.openxmlformats.org/officeDocument/2006/relationships/image" Target="../media/image60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www.sciencedirect.com/journal/physics-reports/vol/894/suppl/C" TargetMode="External"/><Relationship Id="rId5" Type="http://schemas.openxmlformats.org/officeDocument/2006/relationships/hyperlink" Target="https://www.sciencedirect.com/journal/physics-reports" TargetMode="External"/><Relationship Id="rId4" Type="http://schemas.openxmlformats.org/officeDocument/2006/relationships/image" Target="../media/image5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7" Type="http://schemas.openxmlformats.org/officeDocument/2006/relationships/image" Target="../media/image48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8.jpeg"/><Relationship Id="rId4" Type="http://schemas.openxmlformats.org/officeDocument/2006/relationships/image" Target="../media/image7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em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4.emf"/><Relationship Id="rId4" Type="http://schemas.openxmlformats.org/officeDocument/2006/relationships/image" Target="../media/image7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white-rabbit.web.cern.ch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emf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66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em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6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Relationship Id="rId9" Type="http://schemas.openxmlformats.org/officeDocument/2006/relationships/image" Target="../media/image4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-72008" y="294407"/>
            <a:ext cx="5076056" cy="1622425"/>
          </a:xfrm>
        </p:spPr>
        <p:txBody>
          <a:bodyPr/>
          <a:lstStyle/>
          <a:p>
            <a:r>
              <a:rPr lang="en-US" sz="2800" dirty="0"/>
              <a:t>Calorimetry	</a:t>
            </a:r>
          </a:p>
        </p:txBody>
      </p:sp>
      <p:sp>
        <p:nvSpPr>
          <p:cNvPr id="8195" name="Text Box 5"/>
          <p:cNvSpPr txBox="1">
            <a:spLocks noChangeArrowheads="1"/>
          </p:cNvSpPr>
          <p:nvPr/>
        </p:nvSpPr>
        <p:spPr bwMode="auto">
          <a:xfrm>
            <a:off x="-36513" y="6376988"/>
            <a:ext cx="329930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srgbClr val="002060"/>
                </a:solidFill>
              </a:rPr>
              <a:t>H. Simon </a:t>
            </a:r>
            <a:r>
              <a:rPr lang="en-US" sz="2000" dirty="0">
                <a:solidFill>
                  <a:srgbClr val="002060"/>
                </a:solidFill>
                <a:cs typeface="Arial" pitchFamily="34" charset="0"/>
              </a:rPr>
              <a:t>●</a:t>
            </a:r>
            <a:r>
              <a:rPr lang="en-US" sz="2000" dirty="0">
                <a:solidFill>
                  <a:srgbClr val="002060"/>
                </a:solidFill>
              </a:rPr>
              <a:t> GSI Darmstadt </a:t>
            </a:r>
          </a:p>
        </p:txBody>
      </p:sp>
      <p:sp>
        <p:nvSpPr>
          <p:cNvPr id="8196" name="Text Box 7"/>
          <p:cNvSpPr txBox="1">
            <a:spLocks noChangeArrowheads="1"/>
          </p:cNvSpPr>
          <p:nvPr/>
        </p:nvSpPr>
        <p:spPr bwMode="auto">
          <a:xfrm>
            <a:off x="5652120" y="-27384"/>
            <a:ext cx="3563888" cy="394971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36000" tIns="370800" rIns="36000" bIns="370800">
            <a:spAutoFit/>
          </a:bodyPr>
          <a:lstStyle/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JENAS-2022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2</a:t>
            </a:r>
            <a:r>
              <a:rPr lang="en-US" sz="2400" baseline="30000" dirty="0">
                <a:solidFill>
                  <a:schemeClr val="bg1">
                    <a:lumMod val="50000"/>
                  </a:schemeClr>
                </a:solidFill>
              </a:rPr>
              <a:t>nd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 Joint </a:t>
            </a: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ECFA-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NuPECC</a:t>
            </a: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-APPEC</a:t>
            </a:r>
          </a:p>
          <a:p>
            <a:r>
              <a:rPr lang="en-US" sz="2400" dirty="0" err="1">
                <a:solidFill>
                  <a:schemeClr val="bg1">
                    <a:lumMod val="50000"/>
                  </a:schemeClr>
                </a:solidFill>
              </a:rPr>
              <a:t>Symposion</a:t>
            </a:r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endParaRPr lang="en-US" sz="24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20220503-06</a:t>
            </a:r>
            <a:br>
              <a:rPr lang="en-US" sz="2400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400" dirty="0">
                <a:solidFill>
                  <a:schemeClr val="bg1">
                    <a:lumMod val="50000"/>
                  </a:schemeClr>
                </a:solidFill>
              </a:rPr>
              <a:t>Madrid</a:t>
            </a:r>
          </a:p>
          <a:p>
            <a:endParaRPr lang="en-US" sz="2400" dirty="0">
              <a:solidFill>
                <a:srgbClr val="000000"/>
              </a:solidFill>
              <a:latin typeface="Arial"/>
            </a:endParaRPr>
          </a:p>
          <a:p>
            <a:endParaRPr lang="en-US" sz="1600" dirty="0">
              <a:solidFill>
                <a:srgbClr val="000000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AD4E2493-CFEF-4985-B245-FEDC77D72E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7488"/>
            <a:ext cx="9144000" cy="3723680"/>
          </a:xfrm>
          <a:prstGeom prst="rect">
            <a:avLst/>
          </a:prstGeom>
        </p:spPr>
      </p:pic>
      <p:sp>
        <p:nvSpPr>
          <p:cNvPr id="3" name="Text Box 1">
            <a:extLst>
              <a:ext uri="{FF2B5EF4-FFF2-40B4-BE49-F238E27FC236}">
                <a16:creationId xmlns:a16="http://schemas.microsoft.com/office/drawing/2014/main" id="{493B6D02-8311-418F-A2FA-2983618DE5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6240893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GEM TPC for high rate tracking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Anything in common with the panda EMC ?</a:t>
            </a: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40823255-F3F5-4146-A601-EAA70F816850}"/>
              </a:ext>
            </a:extLst>
          </p:cNvPr>
          <p:cNvSpPr txBox="1"/>
          <p:nvPr/>
        </p:nvSpPr>
        <p:spPr>
          <a:xfrm>
            <a:off x="35496" y="5013176"/>
            <a:ext cx="9191940" cy="193899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/>
              <a:t>APFEL ASIC (0,35µm AMS): 2 </a:t>
            </a:r>
            <a:r>
              <a:rPr lang="de-DE" sz="2400" dirty="0" err="1"/>
              <a:t>outputs</a:t>
            </a:r>
            <a:r>
              <a:rPr lang="de-DE" sz="2400" dirty="0"/>
              <a:t> </a:t>
            </a:r>
            <a:r>
              <a:rPr lang="de-DE" sz="2400" dirty="0" err="1"/>
              <a:t>with</a:t>
            </a:r>
            <a:r>
              <a:rPr lang="de-DE" sz="2400" dirty="0"/>
              <a:t> different GAIN</a:t>
            </a:r>
          </a:p>
          <a:p>
            <a:pPr algn="l"/>
            <a:r>
              <a:rPr lang="de-DE" sz="2400" dirty="0"/>
              <a:t>Digital interface </a:t>
            </a:r>
            <a:r>
              <a:rPr lang="de-DE" sz="2400" dirty="0" err="1"/>
              <a:t>for</a:t>
            </a:r>
            <a:r>
              <a:rPr lang="de-DE" sz="2400" dirty="0"/>
              <a:t> </a:t>
            </a:r>
            <a:r>
              <a:rPr lang="de-DE" sz="2400" dirty="0" err="1"/>
              <a:t>configuration</a:t>
            </a:r>
            <a:r>
              <a:rPr lang="de-DE" sz="2400" dirty="0"/>
              <a:t>					</a:t>
            </a:r>
          </a:p>
          <a:p>
            <a:r>
              <a:rPr lang="de-DE" sz="2400" dirty="0"/>
              <a:t>Rate/</a:t>
            </a:r>
            <a:r>
              <a:rPr lang="de-DE" sz="2400" dirty="0" err="1"/>
              <a:t>ch</a:t>
            </a:r>
            <a:r>
              <a:rPr lang="de-DE" sz="2400" dirty="0"/>
              <a:t>. ~350kHz	                 </a:t>
            </a:r>
            <a:r>
              <a:rPr lang="de-DE" sz="2400" dirty="0">
                <a:solidFill>
                  <a:srgbClr val="002060"/>
                </a:solidFill>
                <a:sym typeface="Wingdings" panose="05000000000000000000" pitchFamily="2" charset="2"/>
              </a:rPr>
              <a:t> </a:t>
            </a:r>
            <a:r>
              <a:rPr lang="de-DE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Similar</a:t>
            </a:r>
            <a:r>
              <a:rPr lang="de-DE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Demands</a:t>
            </a:r>
            <a:r>
              <a:rPr lang="de-DE" sz="2400" dirty="0">
                <a:solidFill>
                  <a:srgbClr val="002060"/>
                </a:solidFill>
                <a:sym typeface="Wingdings" panose="05000000000000000000" pitchFamily="2" charset="2"/>
              </a:rPr>
              <a:t> </a:t>
            </a:r>
            <a:r>
              <a:rPr lang="de-DE" sz="2400" dirty="0" err="1">
                <a:solidFill>
                  <a:srgbClr val="002060"/>
                </a:solidFill>
                <a:sym typeface="Wingdings" panose="05000000000000000000" pitchFamily="2" charset="2"/>
              </a:rPr>
              <a:t>for</a:t>
            </a:r>
            <a:r>
              <a:rPr lang="de-DE" sz="2400" dirty="0">
                <a:solidFill>
                  <a:srgbClr val="002060"/>
                </a:solidFill>
                <a:sym typeface="Wingdings" panose="05000000000000000000" pitchFamily="2" charset="2"/>
              </a:rPr>
              <a:t> GEM-TPC</a:t>
            </a:r>
            <a:r>
              <a:rPr lang="de-DE" sz="2400" dirty="0">
                <a:solidFill>
                  <a:schemeClr val="tx2"/>
                </a:solidFill>
              </a:rPr>
              <a:t>  </a:t>
            </a:r>
          </a:p>
          <a:p>
            <a:pPr algn="l"/>
            <a:r>
              <a:rPr lang="de-DE" sz="2400" dirty="0"/>
              <a:t>Power    &lt;= 50 mW/</a:t>
            </a:r>
            <a:r>
              <a:rPr lang="de-DE" sz="2400" dirty="0" err="1"/>
              <a:t>ch</a:t>
            </a:r>
            <a:r>
              <a:rPr lang="de-DE" sz="2400" dirty="0"/>
              <a:t>  (22k </a:t>
            </a:r>
            <a:r>
              <a:rPr lang="de-DE" sz="2400" dirty="0" err="1"/>
              <a:t>Ch</a:t>
            </a:r>
            <a:r>
              <a:rPr lang="de-DE" sz="2400" dirty="0"/>
              <a:t>.)</a:t>
            </a:r>
          </a:p>
          <a:p>
            <a:pPr algn="l"/>
            <a:r>
              <a:rPr lang="de-DE" sz="2400" dirty="0"/>
              <a:t> 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36F30397-650F-4945-B1AA-E370BBEB44FB}"/>
              </a:ext>
            </a:extLst>
          </p:cNvPr>
          <p:cNvSpPr txBox="1"/>
          <p:nvPr/>
        </p:nvSpPr>
        <p:spPr>
          <a:xfrm>
            <a:off x="613228" y="4463795"/>
            <a:ext cx="7011150" cy="57554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400" dirty="0">
                <a:solidFill>
                  <a:srgbClr val="002060"/>
                </a:solidFill>
              </a:rPr>
              <a:t>K. Brinkmann/U. Thoma – ASIC: </a:t>
            </a:r>
            <a:br>
              <a:rPr lang="de-DE" sz="1400" dirty="0">
                <a:solidFill>
                  <a:srgbClr val="002060"/>
                </a:solidFill>
              </a:rPr>
            </a:br>
            <a:r>
              <a:rPr lang="de-DE" sz="1400" dirty="0">
                <a:solidFill>
                  <a:srgbClr val="002060"/>
                </a:solidFill>
              </a:rPr>
              <a:t>P. Wieczorek and H. Flemming, </a:t>
            </a:r>
            <a:r>
              <a:rPr lang="de-DE" sz="1400" i="1" dirty="0">
                <a:solidFill>
                  <a:srgbClr val="002060"/>
                </a:solidFill>
              </a:rPr>
              <a:t>IEEE </a:t>
            </a:r>
            <a:r>
              <a:rPr lang="de-DE" sz="1400" i="1" dirty="0" err="1">
                <a:solidFill>
                  <a:srgbClr val="002060"/>
                </a:solidFill>
              </a:rPr>
              <a:t>Nucl</a:t>
            </a:r>
            <a:r>
              <a:rPr lang="de-DE" sz="1400" i="1" dirty="0">
                <a:solidFill>
                  <a:srgbClr val="002060"/>
                </a:solidFill>
              </a:rPr>
              <a:t>. </a:t>
            </a:r>
            <a:r>
              <a:rPr lang="de-DE" sz="1400" i="1" dirty="0" err="1">
                <a:solidFill>
                  <a:srgbClr val="002060"/>
                </a:solidFill>
              </a:rPr>
              <a:t>Sci</a:t>
            </a:r>
            <a:r>
              <a:rPr lang="de-DE" sz="1400" i="1" dirty="0">
                <a:solidFill>
                  <a:srgbClr val="002060"/>
                </a:solidFill>
              </a:rPr>
              <a:t>. Sym. &amp; Med. </a:t>
            </a:r>
            <a:r>
              <a:rPr lang="de-DE" sz="1400" i="1" dirty="0" err="1">
                <a:solidFill>
                  <a:srgbClr val="002060"/>
                </a:solidFill>
              </a:rPr>
              <a:t>Imag</a:t>
            </a:r>
            <a:r>
              <a:rPr lang="de-DE" sz="1400" i="1" dirty="0">
                <a:solidFill>
                  <a:srgbClr val="002060"/>
                </a:solidFill>
              </a:rPr>
              <a:t>. </a:t>
            </a:r>
            <a:r>
              <a:rPr lang="de-DE" sz="1400" i="1" dirty="0" err="1">
                <a:solidFill>
                  <a:srgbClr val="002060"/>
                </a:solidFill>
              </a:rPr>
              <a:t>Conf</a:t>
            </a:r>
            <a:r>
              <a:rPr lang="de-DE" sz="1400" i="1" dirty="0">
                <a:solidFill>
                  <a:srgbClr val="002060"/>
                </a:solidFill>
              </a:rPr>
              <a:t>.</a:t>
            </a:r>
            <a:r>
              <a:rPr lang="de-DE" sz="1400" dirty="0">
                <a:solidFill>
                  <a:srgbClr val="002060"/>
                </a:solidFill>
              </a:rPr>
              <a:t> (2010) 1319</a:t>
            </a:r>
          </a:p>
        </p:txBody>
      </p:sp>
      <p:sp>
        <p:nvSpPr>
          <p:cNvPr id="6" name="Foliennummernplatzhalter 2">
            <a:extLst>
              <a:ext uri="{FF2B5EF4-FFF2-40B4-BE49-F238E27FC236}">
                <a16:creationId xmlns:a16="http://schemas.microsoft.com/office/drawing/2014/main" id="{18F42BD6-C885-489C-8494-73A2D46F9BA8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770666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E2E472BC-5870-46D7-AE8F-46CF081A41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894" y="5424486"/>
            <a:ext cx="2542938" cy="1182039"/>
          </a:xfrm>
          <a:prstGeom prst="rect">
            <a:avLst/>
          </a:prstGeom>
        </p:spPr>
      </p:pic>
      <p:sp>
        <p:nvSpPr>
          <p:cNvPr id="2" name="Rechteck 1">
            <a:extLst>
              <a:ext uri="{FF2B5EF4-FFF2-40B4-BE49-F238E27FC236}">
                <a16:creationId xmlns:a16="http://schemas.microsoft.com/office/drawing/2014/main" id="{D0AFA0C0-96FE-41A1-BBFC-C2365C08A965}"/>
              </a:ext>
            </a:extLst>
          </p:cNvPr>
          <p:cNvSpPr/>
          <p:nvPr/>
        </p:nvSpPr>
        <p:spPr>
          <a:xfrm>
            <a:off x="572963" y="4161464"/>
            <a:ext cx="3278957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>
                <a:latin typeface="NimbusRomNo9L-Regu"/>
              </a:rPr>
              <a:t>P. Wieczorek, H. Deppe, H. Flemming, </a:t>
            </a:r>
            <a:br>
              <a:rPr lang="de-DE" dirty="0">
                <a:latin typeface="NimbusRomNo9L-Regu"/>
              </a:rPr>
            </a:br>
            <a:r>
              <a:rPr lang="de-DE" dirty="0">
                <a:latin typeface="NimbusRomNo9L-Regu"/>
              </a:rPr>
              <a:t>Low </a:t>
            </a:r>
            <a:r>
              <a:rPr lang="de-DE" dirty="0" err="1">
                <a:latin typeface="NimbusRomNo9L-Regu"/>
              </a:rPr>
              <a:t>noise</a:t>
            </a:r>
            <a:r>
              <a:rPr lang="de-DE" dirty="0">
                <a:latin typeface="NimbusRomNo9L-Regu"/>
              </a:rPr>
              <a:t> </a:t>
            </a:r>
            <a:r>
              <a:rPr lang="de-DE" dirty="0" err="1">
                <a:latin typeface="NimbusRomNo9L-Regu"/>
              </a:rPr>
              <a:t>amplifier</a:t>
            </a:r>
            <a:r>
              <a:rPr lang="de-DE" dirty="0">
                <a:latin typeface="NimbusRomNo9L-Regu"/>
              </a:rPr>
              <a:t> </a:t>
            </a:r>
            <a:r>
              <a:rPr lang="de-DE" dirty="0" err="1">
                <a:latin typeface="NimbusRomNo9L-Regu"/>
              </a:rPr>
              <a:t>with</a:t>
            </a:r>
            <a:r>
              <a:rPr lang="de-DE" dirty="0">
                <a:latin typeface="NimbusRomNo9L-Regu"/>
              </a:rPr>
              <a:t> adaptive </a:t>
            </a:r>
            <a:r>
              <a:rPr lang="en-US" dirty="0">
                <a:latin typeface="NimbusRomNo9L-Regu"/>
              </a:rPr>
              <a:t>gain setting (AWAGS), </a:t>
            </a:r>
          </a:p>
          <a:p>
            <a:r>
              <a:rPr lang="en-US" dirty="0">
                <a:latin typeface="NimbusRomNo9L-Regu"/>
              </a:rPr>
              <a:t>accepted from JINST as TWEPP2021 proceeding.</a:t>
            </a:r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69CDD0FD-C266-4333-95A4-7C44D04D61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95" y="2002908"/>
            <a:ext cx="3819525" cy="222885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C19AF11-1443-4B2B-AD8E-1E497F93B5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2559" y="1424277"/>
            <a:ext cx="5177953" cy="3195232"/>
          </a:xfrm>
          <a:prstGeom prst="rect">
            <a:avLst/>
          </a:prstGeom>
        </p:spPr>
      </p:pic>
      <p:sp>
        <p:nvSpPr>
          <p:cNvPr id="6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4528886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GEM TPC for high rate tracking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Competition of solutions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AC5D3705-0110-4F3A-9457-ED22C0F2F26C}"/>
              </a:ext>
            </a:extLst>
          </p:cNvPr>
          <p:cNvSpPr txBox="1"/>
          <p:nvPr/>
        </p:nvSpPr>
        <p:spPr>
          <a:xfrm>
            <a:off x="4568542" y="4797152"/>
            <a:ext cx="4339714" cy="92333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/>
              <a:t>VMM3a: „Swiss </a:t>
            </a:r>
            <a:r>
              <a:rPr lang="de-DE" sz="1800" dirty="0" err="1"/>
              <a:t>army</a:t>
            </a:r>
            <a:r>
              <a:rPr lang="de-DE" sz="1800" dirty="0"/>
              <a:t> </a:t>
            </a:r>
            <a:r>
              <a:rPr lang="de-DE" sz="1800" dirty="0" err="1"/>
              <a:t>knife</a:t>
            </a:r>
            <a:r>
              <a:rPr lang="de-DE" sz="1800" dirty="0"/>
              <a:t>“ ASIC (HEP) </a:t>
            </a:r>
            <a:br>
              <a:rPr lang="de-DE" sz="1800" dirty="0"/>
            </a:br>
            <a:r>
              <a:rPr lang="de-DE" sz="1800" dirty="0"/>
              <a:t>ATLAS </a:t>
            </a:r>
            <a:r>
              <a:rPr lang="de-DE" sz="1800" dirty="0" err="1"/>
              <a:t>small</a:t>
            </a:r>
            <a:r>
              <a:rPr lang="de-DE" sz="1800" dirty="0"/>
              <a:t> </a:t>
            </a:r>
            <a:r>
              <a:rPr lang="de-DE" sz="1800" dirty="0" err="1"/>
              <a:t>wheel</a:t>
            </a:r>
            <a:r>
              <a:rPr lang="de-DE" sz="1800" dirty="0"/>
              <a:t> (µMEGAS)</a:t>
            </a:r>
          </a:p>
          <a:p>
            <a:pPr algn="l"/>
            <a:r>
              <a:rPr lang="de-DE" sz="1800" dirty="0" err="1"/>
              <a:t>Perfect</a:t>
            </a:r>
            <a:r>
              <a:rPr lang="de-DE" sz="1800" dirty="0"/>
              <a:t> fit </a:t>
            </a:r>
            <a:r>
              <a:rPr lang="de-DE" sz="1800" dirty="0" err="1"/>
              <a:t>for</a:t>
            </a:r>
            <a:r>
              <a:rPr lang="de-DE" sz="1800" dirty="0"/>
              <a:t> GEM </a:t>
            </a:r>
            <a:r>
              <a:rPr lang="de-DE" sz="1800" dirty="0" err="1"/>
              <a:t>readout</a:t>
            </a:r>
            <a:r>
              <a:rPr lang="de-DE" sz="1800" dirty="0"/>
              <a:t> ?  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079C140-36C8-46CD-9252-CD529A00CB2A}"/>
              </a:ext>
            </a:extLst>
          </p:cNvPr>
          <p:cNvSpPr txBox="1"/>
          <p:nvPr/>
        </p:nvSpPr>
        <p:spPr>
          <a:xfrm>
            <a:off x="256524" y="4797152"/>
            <a:ext cx="3877985" cy="175432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/>
              <a:t>ASIC </a:t>
            </a:r>
            <a:r>
              <a:rPr lang="de-DE" sz="1800" dirty="0" err="1"/>
              <a:t>with</a:t>
            </a:r>
            <a:r>
              <a:rPr lang="de-DE" sz="1800" dirty="0"/>
              <a:t> adaptive </a:t>
            </a:r>
            <a:r>
              <a:rPr lang="de-DE" sz="1800" dirty="0" err="1"/>
              <a:t>gain</a:t>
            </a:r>
            <a:r>
              <a:rPr lang="de-DE" sz="1800" dirty="0"/>
              <a:t>; </a:t>
            </a:r>
            <a:br>
              <a:rPr lang="de-DE" sz="1800" dirty="0"/>
            </a:br>
            <a:r>
              <a:rPr lang="de-DE" sz="1800" dirty="0"/>
              <a:t>-    </a:t>
            </a:r>
            <a:r>
              <a:rPr lang="de-DE" sz="1800" dirty="0" err="1"/>
              <a:t>very</a:t>
            </a:r>
            <a:r>
              <a:rPr lang="de-DE" sz="1800" dirty="0"/>
              <a:t> large </a:t>
            </a:r>
            <a:r>
              <a:rPr lang="de-DE" sz="1800" dirty="0" err="1"/>
              <a:t>dynamic</a:t>
            </a:r>
            <a:r>
              <a:rPr lang="de-DE" sz="1800" dirty="0"/>
              <a:t> </a:t>
            </a:r>
            <a:r>
              <a:rPr lang="de-DE" sz="1800" dirty="0" err="1"/>
              <a:t>range</a:t>
            </a:r>
            <a:r>
              <a:rPr lang="de-DE" sz="1800" dirty="0"/>
              <a:t> (71pC)</a:t>
            </a:r>
          </a:p>
          <a:p>
            <a:pPr marL="285750" indent="-285750" algn="l">
              <a:buFontTx/>
              <a:buChar char="-"/>
            </a:pPr>
            <a:r>
              <a:rPr lang="de-DE" sz="1800" dirty="0"/>
              <a:t>AWAGS </a:t>
            </a:r>
            <a:br>
              <a:rPr lang="de-DE" sz="1800" dirty="0"/>
            </a:br>
            <a:r>
              <a:rPr lang="de-DE" sz="1800" dirty="0" err="1"/>
              <a:t>build</a:t>
            </a:r>
            <a:r>
              <a:rPr lang="de-DE" sz="1800" dirty="0"/>
              <a:t>. </a:t>
            </a:r>
            <a:r>
              <a:rPr lang="de-DE" sz="1800" dirty="0" err="1"/>
              <a:t>blck</a:t>
            </a:r>
            <a:r>
              <a:rPr lang="de-DE" sz="1800" dirty="0"/>
              <a:t>.</a:t>
            </a:r>
            <a:br>
              <a:rPr lang="de-DE" sz="1800" dirty="0"/>
            </a:b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panda</a:t>
            </a:r>
            <a:br>
              <a:rPr lang="de-DE" sz="1800" dirty="0"/>
            </a:br>
            <a:r>
              <a:rPr lang="de-DE" sz="1800" dirty="0" err="1"/>
              <a:t>trans</a:t>
            </a:r>
            <a:r>
              <a:rPr lang="de-DE" sz="1800" dirty="0"/>
              <a:t>, </a:t>
            </a:r>
            <a:r>
              <a:rPr lang="de-DE" sz="1800" dirty="0" err="1"/>
              <a:t>rec.</a:t>
            </a:r>
            <a:endParaRPr lang="de-DE" sz="1800" dirty="0"/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D751B44A-6DD5-46EC-A694-B36FF78ECDAE}"/>
              </a:ext>
            </a:extLst>
          </p:cNvPr>
          <p:cNvSpPr txBox="1"/>
          <p:nvPr/>
        </p:nvSpPr>
        <p:spPr>
          <a:xfrm>
            <a:off x="572963" y="1597392"/>
            <a:ext cx="1301190" cy="30777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/>
              <a:t>AWAGS ASIC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4A30C90-112D-43BC-B549-DC3B690648CE}"/>
              </a:ext>
            </a:extLst>
          </p:cNvPr>
          <p:cNvSpPr txBox="1"/>
          <p:nvPr/>
        </p:nvSpPr>
        <p:spPr>
          <a:xfrm>
            <a:off x="4572719" y="5895142"/>
            <a:ext cx="4219617" cy="70788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 err="1">
                <a:solidFill>
                  <a:srgbClr val="002060"/>
                </a:solidFill>
              </a:rPr>
              <a:t>Availability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of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building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blocks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allows</a:t>
            </a:r>
            <a:br>
              <a:rPr lang="de-DE" sz="2000" dirty="0">
                <a:solidFill>
                  <a:srgbClr val="002060"/>
                </a:solidFill>
              </a:rPr>
            </a:br>
            <a:r>
              <a:rPr lang="de-DE" sz="2000" dirty="0" err="1">
                <a:solidFill>
                  <a:srgbClr val="002060"/>
                </a:solidFill>
              </a:rPr>
              <a:t>for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optomized</a:t>
            </a:r>
            <a:r>
              <a:rPr lang="de-DE" sz="2000" dirty="0">
                <a:solidFill>
                  <a:srgbClr val="002060"/>
                </a:solidFill>
              </a:rPr>
              <a:t> </a:t>
            </a:r>
            <a:r>
              <a:rPr lang="de-DE" sz="2000" dirty="0" err="1">
                <a:solidFill>
                  <a:srgbClr val="002060"/>
                </a:solidFill>
              </a:rPr>
              <a:t>solutions</a:t>
            </a:r>
            <a:r>
              <a:rPr lang="de-DE" sz="2000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9BF9947A-3B39-4DC1-9526-822EFCC0B6FA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20531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51547" y="1727811"/>
            <a:ext cx="3672408" cy="2754306"/>
          </a:xfrm>
          <a:prstGeom prst="rect">
            <a:avLst/>
          </a:prstGeom>
        </p:spPr>
      </p:pic>
      <p:sp>
        <p:nvSpPr>
          <p:cNvPr id="4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5129371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from Space to medical applications</a:t>
            </a: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2968" y="3861048"/>
            <a:ext cx="5853177" cy="2592289"/>
          </a:xfrm>
          <a:prstGeom prst="rect">
            <a:avLst/>
          </a:prstGeom>
        </p:spPr>
      </p:pic>
      <p:sp>
        <p:nvSpPr>
          <p:cNvPr id="6" name="Rechteck 5"/>
          <p:cNvSpPr/>
          <p:nvPr/>
        </p:nvSpPr>
        <p:spPr>
          <a:xfrm>
            <a:off x="3654580" y="6214896"/>
            <a:ext cx="2484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/>
              <a:t>K. </a:t>
            </a:r>
            <a:r>
              <a:rPr lang="de-DE" dirty="0" err="1"/>
              <a:t>Kanxheri</a:t>
            </a:r>
            <a:r>
              <a:rPr lang="de-DE" dirty="0"/>
              <a:t> </a:t>
            </a:r>
            <a:r>
              <a:rPr lang="de-DE" i="1" dirty="0"/>
              <a:t>et al </a:t>
            </a:r>
            <a:r>
              <a:rPr lang="de-DE" dirty="0"/>
              <a:t>2022 </a:t>
            </a:r>
            <a:r>
              <a:rPr lang="de-DE" i="1" dirty="0"/>
              <a:t>JINST </a:t>
            </a:r>
            <a:r>
              <a:rPr lang="de-DE" b="1" dirty="0"/>
              <a:t>17 </a:t>
            </a:r>
            <a:r>
              <a:rPr lang="de-DE" dirty="0"/>
              <a:t>C03035</a:t>
            </a: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8B28D6D-2F72-4A0A-A4A5-1556BCA5A77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1268760"/>
            <a:ext cx="3888432" cy="2592288"/>
          </a:xfrm>
          <a:prstGeom prst="rect">
            <a:avLst/>
          </a:prstGeom>
        </p:spPr>
      </p:pic>
      <p:sp>
        <p:nvSpPr>
          <p:cNvPr id="8" name="Textfeld 7"/>
          <p:cNvSpPr txBox="1"/>
          <p:nvPr/>
        </p:nvSpPr>
        <p:spPr>
          <a:xfrm>
            <a:off x="7136674" y="1196752"/>
            <a:ext cx="2073773" cy="241604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AMS-02</a:t>
            </a:r>
            <a:br>
              <a:rPr lang="de-DE" sz="1600" dirty="0"/>
            </a:br>
            <a:r>
              <a:rPr lang="de-DE" sz="1600" dirty="0" err="1"/>
              <a:t>Detectors</a:t>
            </a:r>
            <a:r>
              <a:rPr lang="de-DE" sz="1600" dirty="0"/>
              <a:t> in </a:t>
            </a:r>
            <a:r>
              <a:rPr lang="de-DE" sz="1600" dirty="0" err="1">
                <a:solidFill>
                  <a:schemeClr val="tx2"/>
                </a:solidFill>
              </a:rPr>
              <a:t>Vacuum</a:t>
            </a:r>
            <a:br>
              <a:rPr lang="de-DE" sz="1600" dirty="0">
                <a:solidFill>
                  <a:schemeClr val="tx2"/>
                </a:solidFill>
              </a:rPr>
            </a:br>
            <a:r>
              <a:rPr lang="de-DE" sz="1600" dirty="0" err="1"/>
              <a:t>low</a:t>
            </a:r>
            <a:r>
              <a:rPr lang="de-DE" sz="1600" dirty="0"/>
              <a:t> power (!)</a:t>
            </a:r>
          </a:p>
          <a:p>
            <a:pPr algn="l"/>
            <a:r>
              <a:rPr lang="de-DE" sz="1600" dirty="0"/>
              <a:t>Box </a:t>
            </a:r>
            <a:r>
              <a:rPr lang="de-DE" sz="1600" dirty="0" err="1"/>
              <a:t>geometry</a:t>
            </a:r>
            <a:endParaRPr lang="de-DE" sz="1600" dirty="0"/>
          </a:p>
          <a:p>
            <a:pPr algn="l"/>
            <a:r>
              <a:rPr lang="de-DE" sz="1600" dirty="0"/>
              <a:t>CH2 </a:t>
            </a:r>
            <a:r>
              <a:rPr lang="de-DE" sz="1600" dirty="0" err="1"/>
              <a:t>target</a:t>
            </a:r>
            <a:endParaRPr lang="de-DE" sz="1600" dirty="0"/>
          </a:p>
          <a:p>
            <a:pPr algn="l"/>
            <a:endParaRPr lang="de-DE" sz="1600" dirty="0"/>
          </a:p>
          <a:p>
            <a:r>
              <a:rPr lang="de-DE" sz="1100" dirty="0"/>
              <a:t>https://ams02.space/</a:t>
            </a:r>
            <a:br>
              <a:rPr lang="de-DE" sz="1100" dirty="0"/>
            </a:br>
            <a:r>
              <a:rPr lang="de-DE" sz="1100" dirty="0" err="1"/>
              <a:t>detector</a:t>
            </a:r>
            <a:r>
              <a:rPr lang="de-DE" sz="1100" dirty="0"/>
              <a:t>/</a:t>
            </a:r>
            <a:r>
              <a:rPr lang="de-DE" sz="1100" dirty="0" err="1"/>
              <a:t>silicon-tracker</a:t>
            </a:r>
            <a:endParaRPr lang="de-DE" sz="1100" dirty="0"/>
          </a:p>
          <a:p>
            <a:endParaRPr lang="de-DE" sz="1100" dirty="0"/>
          </a:p>
          <a:p>
            <a:r>
              <a:rPr lang="en-US" sz="1100" dirty="0">
                <a:hlinkClick r:id="rId5" tooltip="Go to Physics Reports on ScienceDirect"/>
              </a:rPr>
              <a:t>Physics Reports</a:t>
            </a:r>
            <a:r>
              <a:rPr lang="en-US" sz="1100" dirty="0"/>
              <a:t> </a:t>
            </a:r>
            <a:r>
              <a:rPr lang="en-US" sz="1100" dirty="0">
                <a:hlinkClick r:id="rId6" tooltip="Go to table of contents for this volume/issue"/>
              </a:rPr>
              <a:t>894</a:t>
            </a:r>
            <a:r>
              <a:rPr lang="en-US" sz="1100" dirty="0"/>
              <a:t> (2021) </a:t>
            </a:r>
          </a:p>
          <a:p>
            <a:r>
              <a:rPr lang="de-DE" sz="1100" dirty="0"/>
              <a:t>1-116</a:t>
            </a:r>
          </a:p>
        </p:txBody>
      </p:sp>
      <p:sp>
        <p:nvSpPr>
          <p:cNvPr id="9" name="Pfeil nach rechts 8"/>
          <p:cNvSpPr/>
          <p:nvPr/>
        </p:nvSpPr>
        <p:spPr>
          <a:xfrm flipH="1">
            <a:off x="2848368" y="1898200"/>
            <a:ext cx="440931" cy="1368152"/>
          </a:xfrm>
          <a:prstGeom prst="rightArrow">
            <a:avLst/>
          </a:prstGeom>
          <a:solidFill>
            <a:srgbClr val="FDBB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05078" y="938666"/>
            <a:ext cx="1448441" cy="1026209"/>
          </a:xfrm>
          <a:prstGeom prst="rect">
            <a:avLst/>
          </a:prstGeom>
        </p:spPr>
      </p:pic>
      <p:sp>
        <p:nvSpPr>
          <p:cNvPr id="12" name="Textfeld 11"/>
          <p:cNvSpPr txBox="1"/>
          <p:nvPr/>
        </p:nvSpPr>
        <p:spPr>
          <a:xfrm>
            <a:off x="111346" y="5373216"/>
            <a:ext cx="2443298" cy="132343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 err="1"/>
              <a:t>Cocotier</a:t>
            </a:r>
            <a:r>
              <a:rPr lang="de-DE" sz="1600" dirty="0"/>
              <a:t> LH2 </a:t>
            </a:r>
            <a:r>
              <a:rPr lang="de-DE" sz="1600" dirty="0" err="1"/>
              <a:t>target</a:t>
            </a:r>
            <a:r>
              <a:rPr lang="de-DE" sz="1600" dirty="0"/>
              <a:t> </a:t>
            </a:r>
            <a:r>
              <a:rPr lang="de-DE" sz="1600" dirty="0" err="1"/>
              <a:t>with</a:t>
            </a:r>
            <a:r>
              <a:rPr lang="de-DE" sz="1600" dirty="0"/>
              <a:t> </a:t>
            </a:r>
            <a:br>
              <a:rPr lang="de-DE" sz="1600" dirty="0"/>
            </a:br>
            <a:r>
              <a:rPr lang="de-DE" sz="1600" dirty="0"/>
              <a:t>FOOT Si-</a:t>
            </a:r>
            <a:r>
              <a:rPr lang="de-DE" sz="1600" dirty="0" err="1"/>
              <a:t>trackers</a:t>
            </a:r>
            <a:br>
              <a:rPr lang="de-DE" sz="1600" dirty="0"/>
            </a:br>
            <a:r>
              <a:rPr lang="de-DE" sz="1600" dirty="0" err="1"/>
              <a:t>as</a:t>
            </a:r>
            <a:r>
              <a:rPr lang="de-DE" sz="1600" dirty="0"/>
              <a:t> </a:t>
            </a:r>
            <a:r>
              <a:rPr lang="de-DE" sz="1600" dirty="0" err="1"/>
              <a:t>subsystem</a:t>
            </a:r>
            <a:r>
              <a:rPr lang="de-DE" sz="1600" dirty="0"/>
              <a:t> of </a:t>
            </a:r>
            <a:r>
              <a:rPr lang="de-DE" sz="1600" dirty="0" err="1"/>
              <a:t>the</a:t>
            </a:r>
            <a:r>
              <a:rPr lang="de-DE" sz="1600" dirty="0"/>
              <a:t> </a:t>
            </a:r>
          </a:p>
          <a:p>
            <a:pPr algn="l"/>
            <a:r>
              <a:rPr lang="de-DE" sz="1600" dirty="0"/>
              <a:t>CALIFA </a:t>
            </a:r>
            <a:r>
              <a:rPr lang="de-DE" sz="1600" dirty="0" err="1"/>
              <a:t>calorimeter</a:t>
            </a:r>
            <a:br>
              <a:rPr lang="de-DE" sz="1600" dirty="0"/>
            </a:br>
            <a:endParaRPr lang="de-DE" sz="1600" dirty="0"/>
          </a:p>
        </p:txBody>
      </p:sp>
      <p:sp>
        <p:nvSpPr>
          <p:cNvPr id="13" name="Rechteck 12"/>
          <p:cNvSpPr/>
          <p:nvPr/>
        </p:nvSpPr>
        <p:spPr>
          <a:xfrm>
            <a:off x="3212968" y="3861048"/>
            <a:ext cx="74571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VA64.hdr</a:t>
            </a:r>
          </a:p>
        </p:txBody>
      </p:sp>
      <p:sp>
        <p:nvSpPr>
          <p:cNvPr id="16" name="Rechteck 15"/>
          <p:cNvSpPr/>
          <p:nvPr/>
        </p:nvSpPr>
        <p:spPr>
          <a:xfrm>
            <a:off x="7444364" y="6093296"/>
            <a:ext cx="67999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dirty="0"/>
              <a:t>IDE1140</a:t>
            </a:r>
          </a:p>
        </p:txBody>
      </p:sp>
      <p:sp>
        <p:nvSpPr>
          <p:cNvPr id="14" name="Foliennummernplatzhalter 2">
            <a:extLst>
              <a:ext uri="{FF2B5EF4-FFF2-40B4-BE49-F238E27FC236}">
                <a16:creationId xmlns:a16="http://schemas.microsoft.com/office/drawing/2014/main" id="{4FD61876-DF4D-48EE-A1C1-4D774D1FB2E2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384359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3181722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ALICE </a:t>
            </a:r>
            <a:r>
              <a:rPr lang="en-GB" altLang="de-DE" sz="2400" dirty="0" err="1">
                <a:solidFill>
                  <a:srgbClr val="660033"/>
                </a:solidFill>
              </a:rPr>
              <a:t>Alpide</a:t>
            </a:r>
            <a:endParaRPr lang="en-GB" altLang="de-DE" sz="2400" dirty="0">
              <a:solidFill>
                <a:srgbClr val="660033"/>
              </a:solidFill>
            </a:endParaRPr>
          </a:p>
        </p:txBody>
      </p:sp>
      <p:pic>
        <p:nvPicPr>
          <p:cNvPr id="14" name="Grafik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55308" y="1196752"/>
            <a:ext cx="3788692" cy="3312368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96752"/>
            <a:ext cx="4050749" cy="3665215"/>
          </a:xfrm>
          <a:prstGeom prst="rect">
            <a:avLst/>
          </a:prstGeom>
        </p:spPr>
      </p:pic>
      <p:sp>
        <p:nvSpPr>
          <p:cNvPr id="10" name="Textfeld 9"/>
          <p:cNvSpPr txBox="1"/>
          <p:nvPr/>
        </p:nvSpPr>
        <p:spPr>
          <a:xfrm>
            <a:off x="5292080" y="4653136"/>
            <a:ext cx="1305165" cy="24622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Test system at GSI </a:t>
            </a:r>
          </a:p>
        </p:txBody>
      </p:sp>
      <p:sp>
        <p:nvSpPr>
          <p:cNvPr id="15" name="Textfeld 14"/>
          <p:cNvSpPr txBox="1"/>
          <p:nvPr/>
        </p:nvSpPr>
        <p:spPr>
          <a:xfrm>
            <a:off x="323528" y="5157192"/>
            <a:ext cx="8436925" cy="1477328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 err="1"/>
              <a:t>Geometry</a:t>
            </a:r>
            <a:r>
              <a:rPr lang="de-DE" sz="1800" dirty="0"/>
              <a:t> </a:t>
            </a:r>
            <a:r>
              <a:rPr lang="de-DE" sz="1800" dirty="0" err="1"/>
              <a:t>adaptation</a:t>
            </a:r>
            <a:r>
              <a:rPr lang="de-DE" sz="1800" dirty="0"/>
              <a:t> </a:t>
            </a:r>
            <a:r>
              <a:rPr lang="de-DE" sz="1800" dirty="0" err="1"/>
              <a:t>to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limit</a:t>
            </a:r>
            <a:r>
              <a:rPr lang="de-DE" sz="1800" dirty="0"/>
              <a:t> (‚</a:t>
            </a:r>
            <a:r>
              <a:rPr lang="de-DE" sz="1800" dirty="0" err="1"/>
              <a:t>surrounding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</a:t>
            </a:r>
            <a:r>
              <a:rPr lang="de-DE" sz="1800" dirty="0" err="1"/>
              <a:t>target</a:t>
            </a:r>
            <a:r>
              <a:rPr lang="de-DE" sz="1800" dirty="0"/>
              <a:t>‘)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Pixel </a:t>
            </a:r>
            <a:r>
              <a:rPr lang="de-DE" sz="1800" dirty="0" err="1"/>
              <a:t>detectors</a:t>
            </a:r>
            <a:endParaRPr lang="de-DE" sz="1800" dirty="0"/>
          </a:p>
          <a:p>
            <a:pPr marL="742950" lvl="1" indent="-285750">
              <a:buFontTx/>
              <a:buChar char="-"/>
            </a:pPr>
            <a:r>
              <a:rPr lang="de-DE" sz="1800" dirty="0" err="1"/>
              <a:t>suppression</a:t>
            </a:r>
            <a:r>
              <a:rPr lang="de-DE" sz="1800" dirty="0"/>
              <a:t> of </a:t>
            </a:r>
            <a:r>
              <a:rPr lang="de-DE" sz="1800" dirty="0" err="1"/>
              <a:t>delta</a:t>
            </a:r>
            <a:r>
              <a:rPr lang="de-DE" sz="1800" dirty="0"/>
              <a:t> </a:t>
            </a:r>
            <a:r>
              <a:rPr lang="de-DE" sz="1800" dirty="0" err="1"/>
              <a:t>rays</a:t>
            </a:r>
            <a:endParaRPr lang="de-DE" sz="1800" dirty="0"/>
          </a:p>
          <a:p>
            <a:pPr marL="742950" lvl="1" indent="-285750">
              <a:buFontTx/>
              <a:buChar char="-"/>
            </a:pPr>
            <a:r>
              <a:rPr lang="de-DE" sz="1800" dirty="0" err="1"/>
              <a:t>noise</a:t>
            </a:r>
            <a:r>
              <a:rPr lang="de-DE" sz="1800" dirty="0"/>
              <a:t> </a:t>
            </a:r>
            <a:r>
              <a:rPr lang="de-DE" sz="1800" dirty="0" err="1"/>
              <a:t>environment</a:t>
            </a:r>
            <a:r>
              <a:rPr lang="de-DE" sz="1800" dirty="0"/>
              <a:t> / </a:t>
            </a:r>
            <a:r>
              <a:rPr lang="de-DE" sz="1800" dirty="0" err="1"/>
              <a:t>noise</a:t>
            </a:r>
            <a:r>
              <a:rPr lang="de-DE" sz="1800" dirty="0"/>
              <a:t> </a:t>
            </a:r>
            <a:r>
              <a:rPr lang="de-DE" sz="1800" dirty="0" err="1"/>
              <a:t>reduction</a:t>
            </a:r>
            <a:r>
              <a:rPr lang="de-DE" sz="1800" dirty="0"/>
              <a:t> &amp; </a:t>
            </a:r>
            <a:r>
              <a:rPr lang="de-DE" sz="1800" dirty="0" err="1"/>
              <a:t>selective</a:t>
            </a:r>
            <a:r>
              <a:rPr lang="de-DE" sz="1800" dirty="0"/>
              <a:t> </a:t>
            </a:r>
            <a:r>
              <a:rPr lang="de-DE" sz="1800" dirty="0" err="1"/>
              <a:t>trigger</a:t>
            </a:r>
            <a:r>
              <a:rPr lang="de-DE" sz="1800" dirty="0"/>
              <a:t>/</a:t>
            </a:r>
            <a:r>
              <a:rPr lang="de-DE" sz="1800" dirty="0" err="1"/>
              <a:t>selection</a:t>
            </a:r>
            <a:r>
              <a:rPr lang="de-DE" sz="1800" dirty="0"/>
              <a:t> </a:t>
            </a:r>
            <a:r>
              <a:rPr lang="de-DE" sz="1800" dirty="0" err="1"/>
              <a:t>schemes</a:t>
            </a:r>
            <a:endParaRPr lang="de-DE" sz="1800" dirty="0"/>
          </a:p>
          <a:p>
            <a:pPr marL="742950" lvl="1" indent="-285750">
              <a:buFontTx/>
              <a:buChar char="-"/>
            </a:pPr>
            <a:r>
              <a:rPr lang="de-DE" sz="1800" dirty="0" err="1"/>
              <a:t>option</a:t>
            </a:r>
            <a:r>
              <a:rPr lang="de-DE" sz="1800" dirty="0"/>
              <a:t> </a:t>
            </a: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inner</a:t>
            </a:r>
            <a:r>
              <a:rPr lang="de-DE" sz="1800" dirty="0"/>
              <a:t> </a:t>
            </a:r>
            <a:r>
              <a:rPr lang="de-DE" sz="1800" dirty="0" err="1"/>
              <a:t>tracker</a:t>
            </a:r>
            <a:r>
              <a:rPr lang="de-DE" sz="1800" dirty="0"/>
              <a:t> in front of </a:t>
            </a:r>
            <a:r>
              <a:rPr lang="de-DE" sz="1800" dirty="0" err="1"/>
              <a:t>Calorimeter</a:t>
            </a:r>
            <a:r>
              <a:rPr lang="de-DE" sz="1800" dirty="0"/>
              <a:t>   </a:t>
            </a:r>
          </a:p>
        </p:txBody>
      </p:sp>
      <p:sp>
        <p:nvSpPr>
          <p:cNvPr id="7" name="Foliennummernplatzhalter 2">
            <a:extLst>
              <a:ext uri="{FF2B5EF4-FFF2-40B4-BE49-F238E27FC236}">
                <a16:creationId xmlns:a16="http://schemas.microsoft.com/office/drawing/2014/main" id="{89F18CAB-04D6-4D0E-8056-1CA4921271BC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87898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82683"/>
            <a:ext cx="3168352" cy="2310357"/>
          </a:xfrm>
          <a:prstGeom prst="rect">
            <a:avLst/>
          </a:prstGeom>
        </p:spPr>
      </p:pic>
      <p:sp>
        <p:nvSpPr>
          <p:cNvPr id="3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6325211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close geometry / magnetic field / mechanics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59855" y="1196752"/>
            <a:ext cx="5989204" cy="163121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/>
              <a:t>APD </a:t>
            </a:r>
            <a:r>
              <a:rPr lang="de-DE" sz="1800" dirty="0" err="1"/>
              <a:t>readout</a:t>
            </a:r>
            <a:r>
              <a:rPr lang="de-DE" sz="1800" dirty="0"/>
              <a:t>:</a:t>
            </a:r>
          </a:p>
          <a:p>
            <a:r>
              <a:rPr lang="de-DE" sz="1800" dirty="0"/>
              <a:t>- Hamamatsu / CMS - </a:t>
            </a:r>
            <a:r>
              <a:rPr lang="de-DE" sz="1800" dirty="0">
                <a:latin typeface="F17"/>
              </a:rPr>
              <a:t>APD S8664-55</a:t>
            </a:r>
            <a:endParaRPr lang="de-DE" sz="1800" dirty="0"/>
          </a:p>
          <a:p>
            <a:r>
              <a:rPr lang="de-DE" sz="1800" dirty="0"/>
              <a:t>- Hamamatsu / </a:t>
            </a:r>
            <a:r>
              <a:rPr lang="de-DE" sz="1800" dirty="0" err="1"/>
              <a:t>panda</a:t>
            </a:r>
            <a:r>
              <a:rPr lang="de-DE" sz="1800" dirty="0"/>
              <a:t> - </a:t>
            </a:r>
            <a:r>
              <a:rPr lang="de-DE" sz="1800" dirty="0">
                <a:latin typeface="F17"/>
              </a:rPr>
              <a:t>APD S8664-1010 PbWO</a:t>
            </a:r>
            <a:r>
              <a:rPr lang="de-DE" sz="1800" baseline="-25000" dirty="0">
                <a:latin typeface="F17"/>
              </a:rPr>
              <a:t>4</a:t>
            </a:r>
          </a:p>
          <a:p>
            <a:r>
              <a:rPr lang="de-DE" sz="1800" dirty="0">
                <a:sym typeface="Wingdings" panose="05000000000000000000" pitchFamily="2" charset="2"/>
              </a:rPr>
              <a:t> </a:t>
            </a:r>
            <a:r>
              <a:rPr lang="de-DE" sz="1800" dirty="0" err="1">
                <a:sym typeface="Wingdings" panose="05000000000000000000" pitchFamily="2" charset="2"/>
              </a:rPr>
              <a:t>Characterized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to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be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suitable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br>
              <a:rPr lang="de-DE" sz="1800" dirty="0">
                <a:sym typeface="Wingdings" panose="05000000000000000000" pitchFamily="2" charset="2"/>
              </a:rPr>
            </a:br>
            <a:r>
              <a:rPr lang="de-DE" sz="1800" dirty="0">
                <a:sym typeface="Wingdings" panose="05000000000000000000" pitchFamily="2" charset="2"/>
              </a:rPr>
              <a:t>     </a:t>
            </a:r>
            <a:r>
              <a:rPr lang="de-DE" sz="1800" dirty="0" err="1">
                <a:sym typeface="Wingdings" panose="05000000000000000000" pitchFamily="2" charset="2"/>
              </a:rPr>
              <a:t>for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Califa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CsI</a:t>
            </a:r>
            <a:r>
              <a:rPr lang="de-DE" sz="1800" dirty="0">
                <a:sym typeface="Wingdings" panose="05000000000000000000" pitchFamily="2" charset="2"/>
              </a:rPr>
              <a:t> </a:t>
            </a:r>
            <a:r>
              <a:rPr lang="de-DE" sz="1800" dirty="0" err="1">
                <a:sym typeface="Wingdings" panose="05000000000000000000" pitchFamily="2" charset="2"/>
              </a:rPr>
              <a:t>readout</a:t>
            </a:r>
            <a:r>
              <a:rPr lang="de-DE" sz="1800" dirty="0">
                <a:sym typeface="Wingdings" panose="05000000000000000000" pitchFamily="2" charset="2"/>
              </a:rPr>
              <a:t>  APD-S8664-SPC1010 </a:t>
            </a:r>
            <a:r>
              <a:rPr lang="de-DE" sz="1400" dirty="0">
                <a:sym typeface="Wingdings" panose="05000000000000000000" pitchFamily="2" charset="2"/>
              </a:rPr>
              <a:t>(2CH)</a:t>
            </a:r>
            <a:endParaRPr lang="de-DE" sz="1400" dirty="0"/>
          </a:p>
          <a:p>
            <a:pPr algn="l"/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247312DF-D2F5-4AA4-A79B-D34BA29703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60" y="3025088"/>
            <a:ext cx="3487493" cy="3586946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AE96123-9FE6-4886-AE29-B1D7CD5DCEC1}"/>
              </a:ext>
            </a:extLst>
          </p:cNvPr>
          <p:cNvSpPr txBox="1"/>
          <p:nvPr/>
        </p:nvSpPr>
        <p:spPr>
          <a:xfrm>
            <a:off x="107504" y="2658398"/>
            <a:ext cx="3273653" cy="338554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de-DE" sz="1600" dirty="0"/>
              <a:t>CMS </a:t>
            </a:r>
            <a:r>
              <a:rPr lang="de-DE" sz="1600" dirty="0" err="1"/>
              <a:t>Ecal</a:t>
            </a:r>
            <a:r>
              <a:rPr lang="de-DE" sz="1600" dirty="0"/>
              <a:t> - CMS NOTE 2000/048</a:t>
            </a:r>
          </a:p>
        </p:txBody>
      </p:sp>
      <p:pic>
        <p:nvPicPr>
          <p:cNvPr id="8" name="11 Imagen">
            <a:extLst>
              <a:ext uri="{FF2B5EF4-FFF2-40B4-BE49-F238E27FC236}">
                <a16:creationId xmlns:a16="http://schemas.microsoft.com/office/drawing/2014/main" id="{8950C94A-EEA5-4C78-AEBD-3070A191A71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642"/>
          <a:stretch/>
        </p:blipFill>
        <p:spPr>
          <a:xfrm>
            <a:off x="5989679" y="3471204"/>
            <a:ext cx="3190833" cy="341418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CF6643D8-4E5E-4220-882D-35FD5BD800DF}"/>
              </a:ext>
            </a:extLst>
          </p:cNvPr>
          <p:cNvSpPr txBox="1"/>
          <p:nvPr/>
        </p:nvSpPr>
        <p:spPr>
          <a:xfrm>
            <a:off x="6142551" y="6093296"/>
            <a:ext cx="2101857" cy="58477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Carbon </a:t>
            </a:r>
            <a:r>
              <a:rPr lang="de-DE" sz="1600" b="1" dirty="0" err="1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fiber</a:t>
            </a:r>
            <a:r>
              <a:rPr lang="de-DE" sz="16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de-DE" sz="1600" b="1" dirty="0" err="1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alveoli</a:t>
            </a:r>
            <a:endParaRPr lang="de-DE" sz="1600" b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de-DE" sz="1600" b="1" dirty="0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 APD </a:t>
            </a:r>
            <a:r>
              <a:rPr lang="de-DE" sz="1600" b="1" dirty="0" err="1">
                <a:solidFill>
                  <a:schemeClr val="bg2">
                    <a:lumMod val="9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readout</a:t>
            </a:r>
            <a:endParaRPr lang="de-DE" sz="1600" b="1" dirty="0">
              <a:solidFill>
                <a:schemeClr val="bg2">
                  <a:lumMod val="9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Picture 4">
            <a:extLst>
              <a:ext uri="{FF2B5EF4-FFF2-40B4-BE49-F238E27FC236}">
                <a16:creationId xmlns:a16="http://schemas.microsoft.com/office/drawing/2014/main" id="{FC539957-011B-46F1-8904-583480D4D5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52668" y="3023908"/>
            <a:ext cx="2070135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36C62EDE-330F-403F-AB88-6EEF9321988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37996" y="4869160"/>
            <a:ext cx="1296146" cy="1328149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91CEAE26-BF10-4DCA-B962-B56F19DA939C}"/>
              </a:ext>
            </a:extLst>
          </p:cNvPr>
          <p:cNvSpPr txBox="1"/>
          <p:nvPr/>
        </p:nvSpPr>
        <p:spPr>
          <a:xfrm>
            <a:off x="3900203" y="6142525"/>
            <a:ext cx="1665841" cy="58477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600" dirty="0"/>
              <a:t>Carbon </a:t>
            </a:r>
            <a:r>
              <a:rPr lang="de-DE" sz="1600" dirty="0" err="1"/>
              <a:t>fiber</a:t>
            </a:r>
            <a:endParaRPr lang="de-DE" sz="1600" dirty="0"/>
          </a:p>
          <a:p>
            <a:pPr algn="l"/>
            <a:r>
              <a:rPr lang="de-DE" sz="1600" dirty="0" err="1"/>
              <a:t>Alveoli</a:t>
            </a:r>
            <a:r>
              <a:rPr lang="de-DE" sz="1600" dirty="0"/>
              <a:t> (</a:t>
            </a:r>
            <a:r>
              <a:rPr lang="de-DE" sz="1600" dirty="0" err="1"/>
              <a:t>panda</a:t>
            </a:r>
            <a:r>
              <a:rPr lang="de-DE" sz="1600" dirty="0"/>
              <a:t>)  </a:t>
            </a:r>
          </a:p>
        </p:txBody>
      </p:sp>
      <p:pic>
        <p:nvPicPr>
          <p:cNvPr id="12" name="Picture 4">
            <a:extLst>
              <a:ext uri="{FF2B5EF4-FFF2-40B4-BE49-F238E27FC236}">
                <a16:creationId xmlns:a16="http://schemas.microsoft.com/office/drawing/2014/main" id="{70AA1D14-F68F-452E-B581-A5D276F855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02492" y="1213320"/>
            <a:ext cx="760320" cy="53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5" name="Foliennummernplatzhalter 2">
            <a:extLst>
              <a:ext uri="{FF2B5EF4-FFF2-40B4-BE49-F238E27FC236}">
                <a16:creationId xmlns:a16="http://schemas.microsoft.com/office/drawing/2014/main" id="{98C0DF10-4944-4EF7-A435-F1CBF7437DCF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14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045573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ustomShape 5"/>
          <p:cNvSpPr/>
          <p:nvPr/>
        </p:nvSpPr>
        <p:spPr>
          <a:xfrm>
            <a:off x="3635896" y="0"/>
            <a:ext cx="1865264" cy="764704"/>
          </a:xfrm>
          <a:prstGeom prst="rect">
            <a:avLst/>
          </a:prstGeom>
          <a:noFill/>
          <a:ln>
            <a:noFill/>
          </a:ln>
        </p:spPr>
        <p:txBody>
          <a:bodyPr wrap="none" lIns="90000" tIns="45000" rIns="90000" bIns="45000"/>
          <a:lstStyle/>
          <a:p>
            <a:pPr>
              <a:lnSpc>
                <a:spcPct val="100000"/>
              </a:lnSpc>
            </a:pPr>
            <a:r>
              <a:rPr lang="en-GB" sz="3600" dirty="0">
                <a:solidFill>
                  <a:srgbClr val="17375E"/>
                </a:solidFill>
                <a:latin typeface="Trebuchet MS"/>
              </a:rPr>
              <a:t>CALIFA</a:t>
            </a:r>
            <a:endParaRPr dirty="0"/>
          </a:p>
        </p:txBody>
      </p:sp>
      <p:pic>
        <p:nvPicPr>
          <p:cNvPr id="2" name="1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6" y="1196752"/>
            <a:ext cx="4752528" cy="2917524"/>
          </a:xfrm>
          <a:prstGeom prst="rect">
            <a:avLst/>
          </a:prstGeom>
        </p:spPr>
      </p:pic>
      <p:pic>
        <p:nvPicPr>
          <p:cNvPr id="14" name="Picture 2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4221088"/>
            <a:ext cx="2016224" cy="155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2" name="11 Tabla"/>
          <p:cNvGraphicFramePr>
            <a:graphicFrameLocks noGrp="1"/>
          </p:cNvGraphicFramePr>
          <p:nvPr>
            <p:extLst/>
          </p:nvPr>
        </p:nvGraphicFramePr>
        <p:xfrm>
          <a:off x="4716016" y="2420888"/>
          <a:ext cx="4248472" cy="34833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6808">
                <a:tc rowSpan="2">
                  <a:txBody>
                    <a:bodyPr/>
                    <a:lstStyle/>
                    <a:p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Barrel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Endcap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0784">
                <a:tc vMerge="1"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es-ES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iPhos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CEPA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2211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Scintillator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CsI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(Tl)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CsI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(Tl)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LaBr</a:t>
                      </a: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/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LaCl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1845">
                <a:tc>
                  <a:txBody>
                    <a:bodyPr/>
                    <a:lstStyle/>
                    <a:p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Geom.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1845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Crys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.</a:t>
                      </a:r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es-ES" sz="1400" baseline="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Len</a:t>
                      </a:r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(cm)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15-22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22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4/7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1845"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Polar</a:t>
                      </a:r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es-ES" sz="1400" baseline="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cov</a:t>
                      </a:r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. </a:t>
                      </a:r>
                      <a:endParaRPr lang="es-ES" sz="1400" dirty="0">
                        <a:solidFill>
                          <a:schemeClr val="bg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7-20</a:t>
                      </a:r>
                      <a:r>
                        <a:rPr lang="es-ES" sz="1400" baseline="300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o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20-43</a:t>
                      </a:r>
                      <a:r>
                        <a:rPr lang="es-ES" sz="1400" baseline="300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o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43-140</a:t>
                      </a:r>
                      <a:r>
                        <a:rPr lang="es-ES" sz="1400" baseline="300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o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077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Read-out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LAAPD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LAAPD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PM/</a:t>
                      </a:r>
                      <a:r>
                        <a:rPr lang="es-ES" sz="1400" dirty="0" err="1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SiPM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8309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Dete.chan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1952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480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96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83549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Elec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.</a:t>
                      </a:r>
                      <a:r>
                        <a:rPr lang="es-ES" sz="1400" baseline="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chan.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1952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960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96 x2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0013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Weight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(Kg)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~ 1500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~</a:t>
                      </a:r>
                      <a:r>
                        <a:rPr lang="es-ES" sz="1400" baseline="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550 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~</a:t>
                      </a:r>
                      <a:r>
                        <a:rPr lang="es-ES" sz="1400" baseline="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 50</a:t>
                      </a:r>
                      <a:endParaRPr lang="es-ES" sz="14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936">
                <a:tc>
                  <a:txBody>
                    <a:bodyPr/>
                    <a:lstStyle/>
                    <a:p>
                      <a:r>
                        <a:rPr lang="es-ES" sz="1400" dirty="0" err="1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Volume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  (cm</a:t>
                      </a:r>
                      <a:r>
                        <a:rPr lang="es-ES" sz="1400" baseline="300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3</a:t>
                      </a:r>
                      <a:r>
                        <a:rPr lang="es-ES" sz="1400" dirty="0">
                          <a:solidFill>
                            <a:schemeClr val="bg1"/>
                          </a:solidFill>
                          <a:latin typeface="Trebuchet MS" pitchFamily="34" charset="0"/>
                        </a:rPr>
                        <a:t>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285.000 </a:t>
                      </a:r>
                      <a:endParaRPr lang="es-ES" sz="1400" baseline="300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90.000 </a:t>
                      </a:r>
                      <a:endParaRPr lang="es-ES" sz="1400" baseline="300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chemeClr val="tx1"/>
                          </a:solidFill>
                          <a:latin typeface="Trebuchet MS" pitchFamily="34" charset="0"/>
                        </a:rPr>
                        <a:t>11.000 </a:t>
                      </a:r>
                      <a:endParaRPr lang="es-ES" sz="1400" baseline="30000" dirty="0">
                        <a:solidFill>
                          <a:schemeClr val="tx1"/>
                        </a:solidFill>
                        <a:latin typeface="Trebuchet MS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2 Rectángulo"/>
          <p:cNvSpPr/>
          <p:nvPr/>
        </p:nvSpPr>
        <p:spPr>
          <a:xfrm>
            <a:off x="5940152" y="1250757"/>
            <a:ext cx="33123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66CC"/>
                </a:solidFill>
                <a:latin typeface="Trebuchet MS" pitchFamily="34" charset="0"/>
              </a:rPr>
              <a:t>- External structure 3.5 x 4 m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66CC"/>
                </a:solidFill>
                <a:latin typeface="Trebuchet MS" pitchFamily="34" charset="0"/>
              </a:rPr>
              <a:t>- Detector volume ~ 1.3 m</a:t>
            </a:r>
            <a:r>
              <a:rPr lang="en-US" sz="1400" baseline="30000" dirty="0">
                <a:solidFill>
                  <a:srgbClr val="0066CC"/>
                </a:solidFill>
                <a:latin typeface="Trebuchet MS" pitchFamily="34" charset="0"/>
              </a:rPr>
              <a:t>3</a:t>
            </a:r>
            <a:endParaRPr lang="en-US" sz="1400" dirty="0">
              <a:solidFill>
                <a:srgbClr val="0066CC"/>
              </a:solidFill>
              <a:latin typeface="Trebuchet MS" pitchFamily="34" charset="0"/>
            </a:endParaRP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66CC"/>
                </a:solidFill>
                <a:latin typeface="Trebuchet MS" pitchFamily="34" charset="0"/>
              </a:rPr>
              <a:t>- Detector weight ~ 2.5 t</a:t>
            </a:r>
          </a:p>
          <a:p>
            <a:pPr>
              <a:lnSpc>
                <a:spcPct val="100000"/>
              </a:lnSpc>
            </a:pPr>
            <a:r>
              <a:rPr lang="en-US" sz="1400" dirty="0">
                <a:solidFill>
                  <a:srgbClr val="0066CC"/>
                </a:solidFill>
                <a:latin typeface="Trebuchet MS" pitchFamily="34" charset="0"/>
              </a:rPr>
              <a:t>- 2528 detection units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221088"/>
            <a:ext cx="1522200" cy="1479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17 Rectángulo"/>
          <p:cNvSpPr/>
          <p:nvPr/>
        </p:nvSpPr>
        <p:spPr>
          <a:xfrm>
            <a:off x="323528" y="5877272"/>
            <a:ext cx="446449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dirty="0">
                <a:latin typeface="Trebuchet MS" pitchFamily="34" charset="0"/>
              </a:rPr>
              <a:t>D. Cortina-Gil  et al. Nuclear Data </a:t>
            </a:r>
            <a:r>
              <a:rPr lang="es-ES" sz="1200" dirty="0" err="1">
                <a:latin typeface="Trebuchet MS" pitchFamily="34" charset="0"/>
              </a:rPr>
              <a:t>Sheet</a:t>
            </a:r>
            <a:r>
              <a:rPr lang="es-ES" sz="1200" dirty="0">
                <a:latin typeface="Trebuchet MS" pitchFamily="34" charset="0"/>
              </a:rPr>
              <a:t> 120(2014) 99-101</a:t>
            </a:r>
          </a:p>
        </p:txBody>
      </p:sp>
      <p:pic>
        <p:nvPicPr>
          <p:cNvPr id="9" name="Picture 4">
            <a:extLst>
              <a:ext uri="{FF2B5EF4-FFF2-40B4-BE49-F238E27FC236}">
                <a16:creationId xmlns:a16="http://schemas.microsoft.com/office/drawing/2014/main" id="{BFAB00F5-F1FE-48F3-BE9F-6C6A67F4BA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84" y="6021288"/>
            <a:ext cx="760320" cy="53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0" name="Foliennummernplatzhalter 2">
            <a:extLst>
              <a:ext uri="{FF2B5EF4-FFF2-40B4-BE49-F238E27FC236}">
                <a16:creationId xmlns:a16="http://schemas.microsoft.com/office/drawing/2014/main" id="{FBCDD111-896B-4F42-8DD3-FFE2EC32CDDC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114617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4973879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</a:t>
            </a:r>
            <a:r>
              <a:rPr lang="en-GB" altLang="de-DE" sz="2400" dirty="0" err="1">
                <a:solidFill>
                  <a:srgbClr val="660033"/>
                </a:solidFill>
              </a:rPr>
              <a:t>Phoswitch</a:t>
            </a:r>
            <a:r>
              <a:rPr lang="en-GB" altLang="de-DE" sz="2400" dirty="0">
                <a:solidFill>
                  <a:srgbClr val="660033"/>
                </a:solidFill>
              </a:rPr>
              <a:t>/IPHOS (Dual Readout)</a:t>
            </a:r>
          </a:p>
        </p:txBody>
      </p:sp>
      <p:pic>
        <p:nvPicPr>
          <p:cNvPr id="4" name="Grafi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192" y="3956202"/>
            <a:ext cx="2843808" cy="2586824"/>
          </a:xfrm>
          <a:prstGeom prst="rect">
            <a:avLst/>
          </a:prstGeom>
        </p:spPr>
      </p:pic>
      <p:sp>
        <p:nvSpPr>
          <p:cNvPr id="5" name="Rechteck 4"/>
          <p:cNvSpPr/>
          <p:nvPr/>
        </p:nvSpPr>
        <p:spPr>
          <a:xfrm>
            <a:off x="5220072" y="5697935"/>
            <a:ext cx="1233339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err="1">
                <a:latin typeface="CMR10"/>
              </a:rPr>
              <a:t>GAGG:Ce</a:t>
            </a:r>
            <a:r>
              <a:rPr lang="de-DE" dirty="0">
                <a:latin typeface="CMR10"/>
              </a:rPr>
              <a:t> (Cerium-</a:t>
            </a:r>
            <a:r>
              <a:rPr lang="de-DE" dirty="0" err="1">
                <a:latin typeface="CMR10"/>
              </a:rPr>
              <a:t>doped</a:t>
            </a:r>
            <a:r>
              <a:rPr lang="de-DE" dirty="0">
                <a:latin typeface="CMR10"/>
              </a:rPr>
              <a:t> Gadolinium Aluminium Gallium Garnet)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5198847" y="3589203"/>
            <a:ext cx="1810111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dirty="0"/>
              <a:t>HERMES </a:t>
            </a:r>
            <a:r>
              <a:rPr lang="de-DE" dirty="0" err="1"/>
              <a:t>nano</a:t>
            </a:r>
            <a:r>
              <a:rPr lang="de-DE" dirty="0"/>
              <a:t> </a:t>
            </a:r>
            <a:r>
              <a:rPr lang="de-DE" dirty="0" err="1"/>
              <a:t>satellites</a:t>
            </a:r>
            <a:endParaRPr lang="de-DE" dirty="0"/>
          </a:p>
          <a:p>
            <a:pPr algn="l"/>
            <a:r>
              <a:rPr lang="de-DE" dirty="0"/>
              <a:t>(</a:t>
            </a:r>
            <a:r>
              <a:rPr lang="de-DE" dirty="0" err="1"/>
              <a:t>Gamme</a:t>
            </a:r>
            <a:r>
              <a:rPr lang="de-DE" dirty="0"/>
              <a:t> </a:t>
            </a:r>
            <a:r>
              <a:rPr lang="de-DE" dirty="0" err="1"/>
              <a:t>ray</a:t>
            </a:r>
            <a:r>
              <a:rPr lang="de-DE" dirty="0"/>
              <a:t> </a:t>
            </a:r>
            <a:r>
              <a:rPr lang="de-DE" dirty="0" err="1"/>
              <a:t>burst</a:t>
            </a:r>
            <a:r>
              <a:rPr lang="de-DE" dirty="0"/>
              <a:t> </a:t>
            </a:r>
            <a:r>
              <a:rPr lang="de-DE" dirty="0" err="1"/>
              <a:t>detection</a:t>
            </a:r>
            <a:r>
              <a:rPr lang="de-DE" dirty="0"/>
              <a:t>)</a:t>
            </a:r>
          </a:p>
        </p:txBody>
      </p:sp>
      <p:sp>
        <p:nvSpPr>
          <p:cNvPr id="7" name="Rechteck 6"/>
          <p:cNvSpPr/>
          <p:nvPr/>
        </p:nvSpPr>
        <p:spPr>
          <a:xfrm>
            <a:off x="5220072" y="5374770"/>
            <a:ext cx="12506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808080"/>
                </a:solidFill>
                <a:latin typeface="Times New Roman" panose="02020603050405020304" pitchFamily="18" charset="0"/>
              </a:rPr>
              <a:t>arXiv:2101.03945v1</a:t>
            </a:r>
            <a:endParaRPr lang="de-DE" dirty="0"/>
          </a:p>
        </p:txBody>
      </p:sp>
      <p:sp>
        <p:nvSpPr>
          <p:cNvPr id="8" name="Rectangle 1"/>
          <p:cNvSpPr>
            <a:spLocks noChangeArrowheads="1"/>
          </p:cNvSpPr>
          <p:nvPr/>
        </p:nvSpPr>
        <p:spPr bwMode="auto">
          <a:xfrm>
            <a:off x="5436096" y="2312005"/>
            <a:ext cx="184731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5241380" y="4204681"/>
            <a:ext cx="1467068" cy="95410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lvl="0" eaLnBrk="0" hangingPunct="0"/>
            <a:r>
              <a:rPr lang="de-DE" altLang="de-DE" sz="800" dirty="0"/>
              <a:t>3U </a:t>
            </a:r>
            <a:r>
              <a:rPr lang="de-DE" altLang="de-DE" sz="800" dirty="0" err="1"/>
              <a:t>platform</a:t>
            </a:r>
            <a:endParaRPr lang="de-DE" altLang="de-DE" sz="800" dirty="0"/>
          </a:p>
          <a:p>
            <a:pPr lvl="0" eaLnBrk="0" hangingPunct="0"/>
            <a:r>
              <a:rPr lang="de-DE" altLang="de-DE" sz="800" dirty="0" err="1"/>
              <a:t>Available</a:t>
            </a:r>
            <a:r>
              <a:rPr lang="de-DE" altLang="de-DE" sz="800" dirty="0"/>
              <a:t> Payload </a:t>
            </a:r>
            <a:r>
              <a:rPr lang="de-DE" altLang="de-DE" sz="800" dirty="0" err="1"/>
              <a:t>volume</a:t>
            </a:r>
            <a:r>
              <a:rPr lang="de-DE" altLang="de-DE" sz="800" dirty="0"/>
              <a:t>:</a:t>
            </a:r>
          </a:p>
          <a:p>
            <a:pPr lvl="1" eaLnBrk="0" hangingPunct="0"/>
            <a:r>
              <a:rPr lang="de-DE" altLang="de-DE" sz="800" dirty="0"/>
              <a:t>97 x 97 x 150 mm</a:t>
            </a:r>
          </a:p>
          <a:p>
            <a:pPr lvl="0" eaLnBrk="0" hangingPunct="0"/>
            <a:r>
              <a:rPr lang="de-DE" altLang="de-DE" sz="800" dirty="0" err="1"/>
              <a:t>Available</a:t>
            </a:r>
            <a:r>
              <a:rPr lang="de-DE" altLang="de-DE" sz="800" dirty="0"/>
              <a:t> </a:t>
            </a:r>
            <a:r>
              <a:rPr lang="de-DE" altLang="de-DE" sz="800" dirty="0" err="1"/>
              <a:t>Mass</a:t>
            </a:r>
            <a:r>
              <a:rPr lang="de-DE" altLang="de-DE" sz="800" dirty="0"/>
              <a:t>:</a:t>
            </a:r>
          </a:p>
          <a:p>
            <a:pPr lvl="1" eaLnBrk="0" hangingPunct="0"/>
            <a:r>
              <a:rPr lang="de-DE" altLang="de-DE" sz="800" dirty="0"/>
              <a:t>0.5 </a:t>
            </a:r>
            <a:r>
              <a:rPr lang="de-DE" altLang="de-DE" sz="800" dirty="0" err="1"/>
              <a:t>to</a:t>
            </a:r>
            <a:r>
              <a:rPr lang="de-DE" altLang="de-DE" sz="800" dirty="0"/>
              <a:t> 1.5 kg</a:t>
            </a:r>
          </a:p>
          <a:p>
            <a:pPr lvl="0" eaLnBrk="0" hangingPunct="0"/>
            <a:r>
              <a:rPr lang="de-DE" altLang="de-DE" sz="800" dirty="0"/>
              <a:t>Data rate in </a:t>
            </a:r>
            <a:r>
              <a:rPr lang="de-DE" altLang="de-DE" sz="800" dirty="0" err="1"/>
              <a:t>the</a:t>
            </a:r>
            <a:r>
              <a:rPr lang="de-DE" altLang="de-DE" sz="800" dirty="0"/>
              <a:t> </a:t>
            </a:r>
            <a:r>
              <a:rPr lang="de-DE" altLang="de-DE" sz="800" dirty="0" err="1"/>
              <a:t>air</a:t>
            </a:r>
            <a:r>
              <a:rPr lang="de-DE" altLang="de-DE" sz="800" dirty="0"/>
              <a:t>:</a:t>
            </a:r>
          </a:p>
          <a:p>
            <a:pPr lvl="1" eaLnBrk="0" hangingPunct="0"/>
            <a:r>
              <a:rPr lang="de-DE" altLang="de-DE" sz="800" dirty="0" err="1"/>
              <a:t>up</a:t>
            </a:r>
            <a:r>
              <a:rPr lang="de-DE" altLang="de-DE" sz="800" dirty="0"/>
              <a:t> </a:t>
            </a:r>
            <a:r>
              <a:rPr lang="de-DE" altLang="de-DE" sz="800" dirty="0" err="1"/>
              <a:t>to</a:t>
            </a:r>
            <a:r>
              <a:rPr lang="de-DE" altLang="de-DE" sz="800" dirty="0"/>
              <a:t> 150 Mbps</a:t>
            </a:r>
          </a:p>
        </p:txBody>
      </p:sp>
      <p:sp>
        <p:nvSpPr>
          <p:cNvPr id="10" name="Rechteck 9"/>
          <p:cNvSpPr/>
          <p:nvPr/>
        </p:nvSpPr>
        <p:spPr>
          <a:xfrm>
            <a:off x="5148064" y="3512259"/>
            <a:ext cx="3995936" cy="3107711"/>
          </a:xfrm>
          <a:prstGeom prst="rect">
            <a:avLst/>
          </a:prstGeom>
          <a:noFill/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21FB6A22-6522-4EA4-8857-24B91E5BB07A}"/>
              </a:ext>
            </a:extLst>
          </p:cNvPr>
          <p:cNvSpPr txBox="1"/>
          <p:nvPr/>
        </p:nvSpPr>
        <p:spPr>
          <a:xfrm>
            <a:off x="7552464" y="3543399"/>
            <a:ext cx="1585690" cy="461665"/>
          </a:xfrm>
          <a:prstGeom prst="rect">
            <a:avLst/>
          </a:prstGeom>
          <a:solidFill>
            <a:srgbClr val="FED194"/>
          </a:solidFill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 err="1"/>
              <a:t>GAGG:Ce</a:t>
            </a:r>
            <a:endParaRPr lang="de-DE" sz="2400" dirty="0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46BDA2DC-9FE9-426A-B108-81D25038616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1196752"/>
            <a:ext cx="3995936" cy="2555190"/>
          </a:xfrm>
          <a:prstGeom prst="rect">
            <a:avLst/>
          </a:prstGeom>
        </p:spPr>
      </p:pic>
      <p:sp>
        <p:nvSpPr>
          <p:cNvPr id="13" name="Textfeld 12">
            <a:extLst>
              <a:ext uri="{FF2B5EF4-FFF2-40B4-BE49-F238E27FC236}">
                <a16:creationId xmlns:a16="http://schemas.microsoft.com/office/drawing/2014/main" id="{E78C5F4F-E6F9-4577-A336-EAAD82A9E815}"/>
              </a:ext>
            </a:extLst>
          </p:cNvPr>
          <p:cNvSpPr txBox="1"/>
          <p:nvPr/>
        </p:nvSpPr>
        <p:spPr>
          <a:xfrm>
            <a:off x="441880" y="3635732"/>
            <a:ext cx="3194016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dirty="0"/>
              <a:t>PARIS White Book – 03/2021</a:t>
            </a:r>
          </a:p>
        </p:txBody>
      </p:sp>
      <p:pic>
        <p:nvPicPr>
          <p:cNvPr id="16" name="Grafik 6">
            <a:extLst>
              <a:ext uri="{FF2B5EF4-FFF2-40B4-BE49-F238E27FC236}">
                <a16:creationId xmlns:a16="http://schemas.microsoft.com/office/drawing/2014/main" id="{C08017D0-2B42-4738-B099-A305463873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1151" y="1556792"/>
            <a:ext cx="3047353" cy="1296144"/>
          </a:xfrm>
          <a:prstGeom prst="rect">
            <a:avLst/>
          </a:prstGeom>
        </p:spPr>
      </p:pic>
      <p:sp>
        <p:nvSpPr>
          <p:cNvPr id="17" name="3 Rectángulo">
            <a:extLst>
              <a:ext uri="{FF2B5EF4-FFF2-40B4-BE49-F238E27FC236}">
                <a16:creationId xmlns:a16="http://schemas.microsoft.com/office/drawing/2014/main" id="{00806F3D-D8BE-4C83-8AAE-884F48F3FB38}"/>
              </a:ext>
            </a:extLst>
          </p:cNvPr>
          <p:cNvSpPr/>
          <p:nvPr/>
        </p:nvSpPr>
        <p:spPr>
          <a:xfrm>
            <a:off x="5220072" y="1268760"/>
            <a:ext cx="3875997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600" dirty="0">
                <a:solidFill>
                  <a:srgbClr val="FF0000"/>
                </a:solidFill>
                <a:latin typeface="Trebuchet MS" pitchFamily="34" charset="0"/>
              </a:rPr>
              <a:t>CEPA: 4x 4cm LaBr</a:t>
            </a:r>
            <a:r>
              <a:rPr lang="de-DE" sz="1600" baseline="-25000" dirty="0">
                <a:solidFill>
                  <a:srgbClr val="FF0000"/>
                </a:solidFill>
                <a:latin typeface="Trebuchet MS" pitchFamily="34" charset="0"/>
              </a:rPr>
              <a:t>3</a:t>
            </a:r>
            <a:r>
              <a:rPr lang="de-DE" sz="1600" dirty="0">
                <a:solidFill>
                  <a:srgbClr val="FF0000"/>
                </a:solidFill>
                <a:latin typeface="Trebuchet MS" pitchFamily="34" charset="0"/>
              </a:rPr>
              <a:t>(Ce) + 6cm LaCl</a:t>
            </a:r>
            <a:r>
              <a:rPr lang="de-DE" sz="1600" baseline="-25000" dirty="0">
                <a:solidFill>
                  <a:srgbClr val="FF0000"/>
                </a:solidFill>
                <a:latin typeface="Trebuchet MS" pitchFamily="34" charset="0"/>
              </a:rPr>
              <a:t>3</a:t>
            </a:r>
            <a:r>
              <a:rPr lang="de-DE" sz="1600" dirty="0">
                <a:solidFill>
                  <a:srgbClr val="FF0000"/>
                </a:solidFill>
                <a:latin typeface="Trebuchet MS" pitchFamily="34" charset="0"/>
              </a:rPr>
              <a:t>(Ce)</a:t>
            </a:r>
            <a:endParaRPr lang="en-US" sz="1600" dirty="0">
              <a:solidFill>
                <a:srgbClr val="FF0000"/>
              </a:solidFill>
              <a:latin typeface="Trebuchet MS" pitchFamily="34" charset="0"/>
            </a:endParaRPr>
          </a:p>
        </p:txBody>
      </p:sp>
      <p:pic>
        <p:nvPicPr>
          <p:cNvPr id="19" name="Picture 2">
            <a:extLst>
              <a:ext uri="{FF2B5EF4-FFF2-40B4-BE49-F238E27FC236}">
                <a16:creationId xmlns:a16="http://schemas.microsoft.com/office/drawing/2014/main" id="{78AE07B2-1E7F-4895-A5E3-D1D4EDB3D9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3985319"/>
            <a:ext cx="3849302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7 Rectángulo">
            <a:extLst>
              <a:ext uri="{FF2B5EF4-FFF2-40B4-BE49-F238E27FC236}">
                <a16:creationId xmlns:a16="http://schemas.microsoft.com/office/drawing/2014/main" id="{0ECC2CFA-2947-4F66-9DE6-A83DD95CD7B3}"/>
              </a:ext>
            </a:extLst>
          </p:cNvPr>
          <p:cNvSpPr/>
          <p:nvPr/>
        </p:nvSpPr>
        <p:spPr>
          <a:xfrm>
            <a:off x="419622" y="6361583"/>
            <a:ext cx="264021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66FF"/>
                </a:solidFill>
                <a:latin typeface="Trebuchet MS" pitchFamily="34" charset="0"/>
              </a:rPr>
              <a:t>12C(</a:t>
            </a:r>
            <a:r>
              <a:rPr lang="en-US" sz="1400" dirty="0" err="1">
                <a:solidFill>
                  <a:srgbClr val="0066FF"/>
                </a:solidFill>
                <a:latin typeface="Trebuchet MS" pitchFamily="34" charset="0"/>
              </a:rPr>
              <a:t>p.p</a:t>
            </a:r>
            <a:r>
              <a:rPr lang="en-US" sz="1400" dirty="0">
                <a:solidFill>
                  <a:srgbClr val="0066FF"/>
                </a:solidFill>
                <a:latin typeface="Trebuchet MS" pitchFamily="34" charset="0"/>
              </a:rPr>
              <a:t>´) 12C*  @ 21 MeV MLL </a:t>
            </a:r>
            <a:endParaRPr lang="es-ES" sz="1400" dirty="0">
              <a:solidFill>
                <a:srgbClr val="0066FF"/>
              </a:solidFill>
            </a:endParaRPr>
          </a:p>
        </p:txBody>
      </p:sp>
      <p:sp>
        <p:nvSpPr>
          <p:cNvPr id="18" name="1 Rectángulo">
            <a:extLst>
              <a:ext uri="{FF2B5EF4-FFF2-40B4-BE49-F238E27FC236}">
                <a16:creationId xmlns:a16="http://schemas.microsoft.com/office/drawing/2014/main" id="{FF07609B-0BB8-48E4-8725-CFA37E6CD743}"/>
              </a:ext>
            </a:extLst>
          </p:cNvPr>
          <p:cNvSpPr/>
          <p:nvPr/>
        </p:nvSpPr>
        <p:spPr>
          <a:xfrm>
            <a:off x="539552" y="4046875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rgbClr val="C00000"/>
                </a:solidFill>
                <a:latin typeface="Trebuchet MS" pitchFamily="34" charset="0"/>
              </a:rPr>
              <a:t>IPHOS </a:t>
            </a:r>
            <a:br>
              <a:rPr lang="en-US" dirty="0">
                <a:solidFill>
                  <a:srgbClr val="C00000"/>
                </a:solidFill>
                <a:latin typeface="Trebuchet MS" pitchFamily="34" charset="0"/>
              </a:rPr>
            </a:br>
            <a:r>
              <a:rPr lang="en-US" dirty="0" err="1">
                <a:solidFill>
                  <a:srgbClr val="C00000"/>
                </a:solidFill>
                <a:latin typeface="Trebuchet MS" pitchFamily="34" charset="0"/>
              </a:rPr>
              <a:t>CsI</a:t>
            </a:r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(Tl) light at </a:t>
            </a:r>
            <a:br>
              <a:rPr lang="en-US" dirty="0">
                <a:solidFill>
                  <a:srgbClr val="C00000"/>
                </a:solidFill>
                <a:latin typeface="Trebuchet MS" pitchFamily="34" charset="0"/>
              </a:rPr>
            </a:br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600 ns / 3.5 </a:t>
            </a:r>
            <a:r>
              <a:rPr lang="en-US" dirty="0" err="1">
                <a:solidFill>
                  <a:srgbClr val="C00000"/>
                </a:solidFill>
                <a:latin typeface="Symbol" pitchFamily="18" charset="2"/>
              </a:rPr>
              <a:t>m</a:t>
            </a:r>
            <a:r>
              <a:rPr lang="en-US" dirty="0" err="1">
                <a:solidFill>
                  <a:srgbClr val="C00000"/>
                </a:solidFill>
                <a:latin typeface="Trebuchet MS" pitchFamily="34" charset="0"/>
              </a:rPr>
              <a:t>s</a:t>
            </a:r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  </a:t>
            </a:r>
            <a:endParaRPr lang="es-ES" dirty="0">
              <a:solidFill>
                <a:srgbClr val="C00000"/>
              </a:solidFill>
            </a:endParaRPr>
          </a:p>
        </p:txBody>
      </p:sp>
      <p:sp>
        <p:nvSpPr>
          <p:cNvPr id="21" name="Pfeil: nach unten 20">
            <a:extLst>
              <a:ext uri="{FF2B5EF4-FFF2-40B4-BE49-F238E27FC236}">
                <a16:creationId xmlns:a16="http://schemas.microsoft.com/office/drawing/2014/main" id="{983A1D32-40B5-4998-8D4F-1AE7AA3A546C}"/>
              </a:ext>
            </a:extLst>
          </p:cNvPr>
          <p:cNvSpPr/>
          <p:nvPr/>
        </p:nvSpPr>
        <p:spPr>
          <a:xfrm>
            <a:off x="6708448" y="2827531"/>
            <a:ext cx="383832" cy="560021"/>
          </a:xfrm>
          <a:prstGeom prst="downArrow">
            <a:avLst/>
          </a:prstGeom>
          <a:solidFill>
            <a:srgbClr val="FED19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0F89DCFC-98D6-4E90-8460-73A22CC27068}"/>
              </a:ext>
            </a:extLst>
          </p:cNvPr>
          <p:cNvSpPr txBox="1"/>
          <p:nvPr/>
        </p:nvSpPr>
        <p:spPr>
          <a:xfrm>
            <a:off x="7092280" y="2700209"/>
            <a:ext cx="412292" cy="58477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3200" dirty="0"/>
              <a:t>?</a:t>
            </a:r>
          </a:p>
        </p:txBody>
      </p:sp>
      <p:sp>
        <p:nvSpPr>
          <p:cNvPr id="23" name="Foliennummernplatzhalter 2">
            <a:extLst>
              <a:ext uri="{FF2B5EF4-FFF2-40B4-BE49-F238E27FC236}">
                <a16:creationId xmlns:a16="http://schemas.microsoft.com/office/drawing/2014/main" id="{6EA91240-A000-425A-B96E-F5EFB9A194B3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301034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2691" name="Picture 2">
            <a:extLst>
              <a:ext uri="{FF2B5EF4-FFF2-40B4-BE49-F238E27FC236}">
                <a16:creationId xmlns:a16="http://schemas.microsoft.com/office/drawing/2014/main" id="{6EA0B2CC-E690-4E96-B125-8A22BADFC2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4640934"/>
            <a:ext cx="4104456" cy="1956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2693" name="Rectangle 4">
            <a:extLst>
              <a:ext uri="{FF2B5EF4-FFF2-40B4-BE49-F238E27FC236}">
                <a16:creationId xmlns:a16="http://schemas.microsoft.com/office/drawing/2014/main" id="{F6CD0EF5-119E-44A6-9DE4-71D52B520D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251544" y="3066072"/>
            <a:ext cx="4032448" cy="156966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lnSpc>
                <a:spcPct val="1100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lnSpc>
                <a:spcPct val="1100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lnSpc>
                <a:spcPct val="1100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lnSpc>
                <a:spcPct val="1100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lnSpc>
                <a:spcPct val="110000"/>
              </a:lnSpc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de-DE" sz="1800" dirty="0"/>
              <a:t>The 10-ps Wave Union TDC: 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de-DE" sz="1800" dirty="0"/>
              <a:t>Improving FPGA TDC Resolution </a:t>
            </a:r>
            <a:br>
              <a:rPr lang="en-US" altLang="de-DE" sz="1800" dirty="0"/>
            </a:br>
            <a:r>
              <a:rPr lang="en-US" altLang="de-DE" sz="1800" dirty="0"/>
              <a:t>beyond Its Cell Delay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de-DE" sz="1800" dirty="0" err="1"/>
              <a:t>Jinyuan</a:t>
            </a:r>
            <a:r>
              <a:rPr lang="en-US" altLang="de-DE" sz="1800" dirty="0"/>
              <a:t> Wu and </a:t>
            </a:r>
            <a:r>
              <a:rPr lang="en-US" altLang="de-DE" sz="1800" dirty="0" err="1"/>
              <a:t>Zonghan</a:t>
            </a:r>
            <a:r>
              <a:rPr lang="en-US" altLang="de-DE" sz="1800" dirty="0"/>
              <a:t> Shi     </a:t>
            </a:r>
          </a:p>
          <a:p>
            <a:pPr eaLnBrk="1" hangingPunct="1">
              <a:lnSpc>
                <a:spcPct val="100000"/>
              </a:lnSpc>
            </a:pPr>
            <a:r>
              <a:rPr lang="en-US" altLang="de-DE" sz="1600" dirty="0"/>
              <a:t>IEEE </a:t>
            </a:r>
            <a:r>
              <a:rPr lang="en-US" altLang="de-DE" sz="1600" dirty="0" err="1"/>
              <a:t>Nucl</a:t>
            </a:r>
            <a:r>
              <a:rPr lang="en-US" altLang="de-DE" sz="1600" dirty="0"/>
              <a:t>. Sci. </a:t>
            </a:r>
            <a:r>
              <a:rPr lang="en-US" altLang="de-DE" sz="1600" dirty="0" err="1"/>
              <a:t>Symp</a:t>
            </a:r>
            <a:r>
              <a:rPr lang="en-US" altLang="de-DE" sz="1600" dirty="0"/>
              <a:t>. Conf. Rec. (2008)</a:t>
            </a:r>
            <a:r>
              <a:rPr lang="en-US" altLang="de-DE" sz="2400" dirty="0"/>
              <a:t> </a:t>
            </a:r>
          </a:p>
        </p:txBody>
      </p:sp>
      <p:sp>
        <p:nvSpPr>
          <p:cNvPr id="11" name="Text Box 1">
            <a:extLst>
              <a:ext uri="{FF2B5EF4-FFF2-40B4-BE49-F238E27FC236}">
                <a16:creationId xmlns:a16="http://schemas.microsoft.com/office/drawing/2014/main" id="{795888C4-E8BE-41E9-A8AB-7C4FF8692D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4561908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Precision timing (few...100 </a:t>
            </a:r>
            <a:r>
              <a:rPr lang="en-GB" altLang="de-DE" sz="2400" dirty="0" err="1">
                <a:solidFill>
                  <a:srgbClr val="660033"/>
                </a:solidFill>
              </a:rPr>
              <a:t>ps</a:t>
            </a:r>
            <a:r>
              <a:rPr lang="en-GB" altLang="de-DE" sz="2400" dirty="0">
                <a:solidFill>
                  <a:srgbClr val="660033"/>
                </a:solidFill>
              </a:rPr>
              <a:t>)</a:t>
            </a:r>
          </a:p>
        </p:txBody>
      </p:sp>
      <p:sp>
        <p:nvSpPr>
          <p:cNvPr id="2" name="Rechteck 1">
            <a:extLst>
              <a:ext uri="{FF2B5EF4-FFF2-40B4-BE49-F238E27FC236}">
                <a16:creationId xmlns:a16="http://schemas.microsoft.com/office/drawing/2014/main" id="{EF9F35BC-109C-4042-AC2F-C622BA2FE44B}"/>
              </a:ext>
            </a:extLst>
          </p:cNvPr>
          <p:cNvSpPr/>
          <p:nvPr/>
        </p:nvSpPr>
        <p:spPr>
          <a:xfrm>
            <a:off x="5251544" y="3066072"/>
            <a:ext cx="3856960" cy="35312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AF517F7-7BE8-4B46-9F01-7629338CDC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87" y="1338262"/>
            <a:ext cx="5216049" cy="2392733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id="{F7A6A575-3A7D-498D-A7D1-71421670EE32}"/>
              </a:ext>
            </a:extLst>
          </p:cNvPr>
          <p:cNvSpPr txBox="1"/>
          <p:nvPr/>
        </p:nvSpPr>
        <p:spPr>
          <a:xfrm>
            <a:off x="35496" y="3227044"/>
            <a:ext cx="1709122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 err="1"/>
              <a:t>LHCb</a:t>
            </a:r>
            <a:r>
              <a:rPr lang="de-DE" sz="2400" dirty="0"/>
              <a:t> R&amp;D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72073398-7A07-447A-AD60-56F03651B8BD}"/>
              </a:ext>
            </a:extLst>
          </p:cNvPr>
          <p:cNvSpPr txBox="1"/>
          <p:nvPr/>
        </p:nvSpPr>
        <p:spPr>
          <a:xfrm>
            <a:off x="5580112" y="1556792"/>
            <a:ext cx="1781257" cy="1354217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Light </a:t>
            </a:r>
            <a:r>
              <a:rPr lang="de-DE" sz="1800" dirty="0" err="1"/>
              <a:t>coupling</a:t>
            </a:r>
            <a:endParaRPr lang="de-DE" sz="18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Materials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 err="1"/>
              <a:t>Geometry</a:t>
            </a:r>
            <a:endParaRPr lang="de-DE" sz="18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…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8D674D20-3CC2-44DE-9B00-001AA2183063}"/>
              </a:ext>
            </a:extLst>
          </p:cNvPr>
          <p:cNvSpPr txBox="1"/>
          <p:nvPr/>
        </p:nvSpPr>
        <p:spPr>
          <a:xfrm>
            <a:off x="107504" y="4135139"/>
            <a:ext cx="5038559" cy="30162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Time </a:t>
            </a:r>
            <a:r>
              <a:rPr lang="de-DE" sz="1800" dirty="0" err="1"/>
              <a:t>distribution</a:t>
            </a:r>
            <a:r>
              <a:rPr lang="de-DE" sz="1800" dirty="0"/>
              <a:t> </a:t>
            </a:r>
            <a:r>
              <a:rPr lang="de-DE" sz="1800" dirty="0" err="1"/>
              <a:t>systems</a:t>
            </a:r>
            <a:endParaRPr lang="de-DE" sz="1800" dirty="0"/>
          </a:p>
          <a:p>
            <a:pPr algn="l"/>
            <a:r>
              <a:rPr lang="de-DE" sz="1800" dirty="0"/>
              <a:t>   - e.g. </a:t>
            </a:r>
            <a:r>
              <a:rPr lang="de-DE" sz="1800" dirty="0" err="1"/>
              <a:t>Based</a:t>
            </a:r>
            <a:r>
              <a:rPr lang="de-DE" sz="1800" dirty="0"/>
              <a:t> on WR network (… KM3NeT)</a:t>
            </a:r>
          </a:p>
          <a:p>
            <a:r>
              <a:rPr lang="de-DE" sz="1800" dirty="0"/>
              <a:t>   - </a:t>
            </a:r>
            <a:r>
              <a:rPr lang="de-DE" sz="1800" dirty="0">
                <a:hlinkClick r:id="rId4"/>
              </a:rPr>
              <a:t>https://white-rabbit.web.cern.ch/</a:t>
            </a:r>
            <a:endParaRPr lang="de-DE" sz="1800" dirty="0"/>
          </a:p>
          <a:p>
            <a:r>
              <a:rPr lang="de-DE" sz="1800" dirty="0"/>
              <a:t>   - CAMPUS </a:t>
            </a:r>
            <a:r>
              <a:rPr lang="de-DE" sz="1800" dirty="0" err="1"/>
              <a:t>wide</a:t>
            </a:r>
            <a:r>
              <a:rPr lang="de-DE" sz="1800" dirty="0"/>
              <a:t> (</a:t>
            </a:r>
            <a:r>
              <a:rPr lang="de-DE" sz="1800" dirty="0" err="1"/>
              <a:t>e,g</a:t>
            </a:r>
            <a:r>
              <a:rPr lang="de-DE" sz="1800" dirty="0"/>
              <a:t>, </a:t>
            </a:r>
            <a:r>
              <a:rPr lang="de-DE" sz="1800" dirty="0" err="1"/>
              <a:t>ToF</a:t>
            </a:r>
            <a:r>
              <a:rPr lang="de-DE" sz="1800" dirty="0"/>
              <a:t>: Separator – </a:t>
            </a:r>
            <a:r>
              <a:rPr lang="de-DE" sz="1800" dirty="0" err="1"/>
              <a:t>Exp</a:t>
            </a:r>
            <a:r>
              <a:rPr lang="de-DE" sz="1800" dirty="0"/>
              <a:t>.)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FPGA TDCs down </a:t>
            </a:r>
            <a:r>
              <a:rPr lang="de-DE" sz="1800" dirty="0" err="1"/>
              <a:t>to</a:t>
            </a:r>
            <a:r>
              <a:rPr lang="de-DE" sz="1800" dirty="0"/>
              <a:t> 7ps </a:t>
            </a:r>
            <a:r>
              <a:rPr lang="de-DE" sz="1800" dirty="0" err="1"/>
              <a:t>resolution</a:t>
            </a:r>
            <a:endParaRPr lang="de-DE" sz="18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 err="1"/>
              <a:t>Precise</a:t>
            </a:r>
            <a:r>
              <a:rPr lang="de-DE" sz="1800" dirty="0"/>
              <a:t> </a:t>
            </a:r>
            <a:r>
              <a:rPr lang="de-DE" sz="1800" dirty="0" err="1"/>
              <a:t>position</a:t>
            </a:r>
            <a:r>
              <a:rPr lang="de-DE" sz="1800" dirty="0"/>
              <a:t> </a:t>
            </a:r>
            <a:r>
              <a:rPr lang="de-DE" sz="1800" dirty="0" err="1"/>
              <a:t>measurement</a:t>
            </a:r>
            <a:endParaRPr lang="de-DE" sz="18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Amplitude </a:t>
            </a:r>
            <a:r>
              <a:rPr lang="de-DE" sz="1800" dirty="0" err="1"/>
              <a:t>information</a:t>
            </a:r>
            <a:r>
              <a:rPr lang="de-DE" sz="1800" dirty="0"/>
              <a:t> via time </a:t>
            </a:r>
            <a:r>
              <a:rPr lang="de-DE" sz="1800" dirty="0" err="1"/>
              <a:t>over</a:t>
            </a:r>
            <a:r>
              <a:rPr lang="de-DE" sz="1800" dirty="0"/>
              <a:t> </a:t>
            </a:r>
            <a:r>
              <a:rPr lang="de-DE" sz="1800" dirty="0" err="1"/>
              <a:t>threshold</a:t>
            </a:r>
            <a:r>
              <a:rPr lang="de-DE" sz="1800" dirty="0"/>
              <a:t> </a:t>
            </a:r>
          </a:p>
          <a:p>
            <a:pPr marL="171450" indent="-171450" algn="l">
              <a:buFont typeface="Arial" panose="020B0604020202020204" pitchFamily="34" charset="0"/>
              <a:buChar char="•"/>
            </a:pPr>
            <a:r>
              <a:rPr lang="de-DE" sz="1800" dirty="0"/>
              <a:t>E.g. </a:t>
            </a:r>
            <a:r>
              <a:rPr lang="de-DE" sz="1800" dirty="0" err="1"/>
              <a:t>ToF</a:t>
            </a:r>
            <a:r>
              <a:rPr lang="de-DE" sz="1800" dirty="0"/>
              <a:t> Wall </a:t>
            </a:r>
            <a:r>
              <a:rPr lang="de-DE" sz="1800" dirty="0" err="1"/>
              <a:t>based</a:t>
            </a:r>
            <a:r>
              <a:rPr lang="de-DE" sz="1800" dirty="0"/>
              <a:t> on </a:t>
            </a:r>
            <a:r>
              <a:rPr lang="de-DE" sz="1800" dirty="0" err="1"/>
              <a:t>plastic</a:t>
            </a:r>
            <a:r>
              <a:rPr lang="de-DE" sz="1800" dirty="0"/>
              <a:t> </a:t>
            </a:r>
            <a:r>
              <a:rPr lang="de-DE" sz="1800" dirty="0" err="1"/>
              <a:t>scintillator</a:t>
            </a:r>
            <a:endParaRPr lang="de-DE" sz="1800" dirty="0"/>
          </a:p>
          <a:p>
            <a:pPr algn="l"/>
            <a:r>
              <a:rPr lang="de-DE" sz="1800" dirty="0"/>
              <a:t>	</a:t>
            </a:r>
            <a:r>
              <a:rPr lang="de-DE" sz="1800" dirty="0" err="1">
                <a:latin typeface="Symbol" panose="05050102010706020507" pitchFamily="18" charset="2"/>
              </a:rPr>
              <a:t>s</a:t>
            </a:r>
            <a:r>
              <a:rPr lang="de-DE" sz="1800" baseline="-25000" dirty="0" err="1"/>
              <a:t>t</a:t>
            </a:r>
            <a:r>
              <a:rPr lang="de-DE" sz="1800" dirty="0"/>
              <a:t>=14ps, </a:t>
            </a:r>
            <a:r>
              <a:rPr lang="de-DE" sz="1800" dirty="0" err="1">
                <a:latin typeface="Symbol" panose="05050102010706020507" pitchFamily="18" charset="2"/>
              </a:rPr>
              <a:t>s</a:t>
            </a:r>
            <a:r>
              <a:rPr lang="de-DE" sz="1800" baseline="-25000" dirty="0" err="1"/>
              <a:t>E</a:t>
            </a:r>
            <a:r>
              <a:rPr lang="de-DE" sz="1800" dirty="0"/>
              <a:t>/E=1% 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endParaRPr lang="de-DE" sz="1800" dirty="0"/>
          </a:p>
          <a:p>
            <a:pPr marL="171450" indent="-171450" algn="l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89433214-A3A8-413E-92AA-2DAEC45FB8F2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17</a:t>
            </a:fld>
            <a:endParaRPr lang="de-DE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1">
            <a:extLst>
              <a:ext uri="{FF2B5EF4-FFF2-40B4-BE49-F238E27FC236}">
                <a16:creationId xmlns:a16="http://schemas.microsoft.com/office/drawing/2014/main" id="{0EF5BAE4-2C5F-4262-BF70-65FAE10212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3452630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Enabling technologies</a:t>
            </a: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Fully digital electronics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131689EE-F862-4A7F-8A37-B9F7950D2D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45538" y="1270942"/>
            <a:ext cx="3318950" cy="4894362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F2DEB482-1800-4C84-949C-ED7D19CBAAC9}"/>
              </a:ext>
            </a:extLst>
          </p:cNvPr>
          <p:cNvSpPr txBox="1"/>
          <p:nvPr/>
        </p:nvSpPr>
        <p:spPr>
          <a:xfrm>
            <a:off x="5724128" y="6165304"/>
            <a:ext cx="1806905" cy="369332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b="1" dirty="0"/>
              <a:t>@ </a:t>
            </a:r>
            <a:r>
              <a:rPr lang="de-DE" sz="1800" b="1" dirty="0" err="1"/>
              <a:t>sensor</a:t>
            </a:r>
            <a:r>
              <a:rPr lang="de-DE" sz="1800" b="1" dirty="0"/>
              <a:t> </a:t>
            </a:r>
            <a:r>
              <a:rPr lang="de-DE" sz="1800" b="1" dirty="0" err="1"/>
              <a:t>level</a:t>
            </a:r>
            <a:endParaRPr lang="de-DE" sz="1800" b="1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03898E73-CDFC-431C-9375-B29E0771BD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38" y="1212794"/>
            <a:ext cx="2120316" cy="2058858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142BD18C-DF94-4CBB-BDF0-6914E952D1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3215" y="1196752"/>
            <a:ext cx="3202881" cy="1656060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77FA6676-BBDB-406F-9DCF-379CE3F751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39752" y="2748619"/>
            <a:ext cx="886783" cy="82439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2896506D-1B52-48E5-8987-0B23B2FBFD2C}"/>
              </a:ext>
            </a:extLst>
          </p:cNvPr>
          <p:cNvSpPr txBox="1"/>
          <p:nvPr/>
        </p:nvSpPr>
        <p:spPr>
          <a:xfrm>
            <a:off x="35496" y="3212976"/>
            <a:ext cx="140294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n-US" dirty="0"/>
              <a:t>B. De </a:t>
            </a:r>
            <a:r>
              <a:rPr lang="en-US" dirty="0" err="1"/>
              <a:t>Canditiis</a:t>
            </a:r>
            <a:r>
              <a:rPr lang="en-US" dirty="0"/>
              <a:t>  </a:t>
            </a:r>
          </a:p>
          <a:p>
            <a:r>
              <a:rPr lang="en-US" dirty="0"/>
              <a:t>AGATA Week – 2021</a:t>
            </a:r>
            <a:endParaRPr lang="de-DE" dirty="0"/>
          </a:p>
        </p:txBody>
      </p:sp>
      <p:pic>
        <p:nvPicPr>
          <p:cNvPr id="57" name="Grafik 56">
            <a:extLst>
              <a:ext uri="{FF2B5EF4-FFF2-40B4-BE49-F238E27FC236}">
                <a16:creationId xmlns:a16="http://schemas.microsoft.com/office/drawing/2014/main" id="{D90E6A9D-A631-417B-BFE1-9E33DDB7FE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5551" y="3576719"/>
            <a:ext cx="4174622" cy="3047169"/>
          </a:xfrm>
          <a:prstGeom prst="rect">
            <a:avLst/>
          </a:prstGeom>
        </p:spPr>
      </p:pic>
      <p:sp>
        <p:nvSpPr>
          <p:cNvPr id="58" name="Textfeld 57">
            <a:extLst>
              <a:ext uri="{FF2B5EF4-FFF2-40B4-BE49-F238E27FC236}">
                <a16:creationId xmlns:a16="http://schemas.microsoft.com/office/drawing/2014/main" id="{32B83AC5-BB9C-448F-A670-8EA08D458D7D}"/>
              </a:ext>
            </a:extLst>
          </p:cNvPr>
          <p:cNvSpPr txBox="1"/>
          <p:nvPr/>
        </p:nvSpPr>
        <p:spPr>
          <a:xfrm>
            <a:off x="4211960" y="4005064"/>
            <a:ext cx="1268296" cy="64633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800" b="1" dirty="0"/>
              <a:t>@ </a:t>
            </a:r>
            <a:r>
              <a:rPr lang="de-DE" sz="1800" b="1" dirty="0" err="1"/>
              <a:t>system</a:t>
            </a:r>
            <a:br>
              <a:rPr lang="de-DE" sz="1800" b="1" dirty="0"/>
            </a:br>
            <a:r>
              <a:rPr lang="de-DE" sz="1800" b="1" dirty="0"/>
              <a:t>    </a:t>
            </a:r>
            <a:r>
              <a:rPr lang="de-DE" sz="1800" b="1" dirty="0" err="1"/>
              <a:t>level</a:t>
            </a:r>
            <a:endParaRPr lang="de-DE" sz="1800" b="1" dirty="0"/>
          </a:p>
        </p:txBody>
      </p:sp>
      <p:sp>
        <p:nvSpPr>
          <p:cNvPr id="59" name="Textfeld 58">
            <a:extLst>
              <a:ext uri="{FF2B5EF4-FFF2-40B4-BE49-F238E27FC236}">
                <a16:creationId xmlns:a16="http://schemas.microsoft.com/office/drawing/2014/main" id="{8B689587-15C2-44E0-BDC3-E9DBF8ECB14A}"/>
              </a:ext>
            </a:extLst>
          </p:cNvPr>
          <p:cNvSpPr txBox="1"/>
          <p:nvPr/>
        </p:nvSpPr>
        <p:spPr>
          <a:xfrm>
            <a:off x="4250443" y="6309320"/>
            <a:ext cx="681597" cy="246221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r>
              <a:rPr lang="en-US" dirty="0"/>
              <a:t>P. Reiter</a:t>
            </a:r>
            <a:endParaRPr lang="de-DE" dirty="0"/>
          </a:p>
        </p:txBody>
      </p:sp>
      <p:sp>
        <p:nvSpPr>
          <p:cNvPr id="3" name="Rechteck 2">
            <a:extLst>
              <a:ext uri="{FF2B5EF4-FFF2-40B4-BE49-F238E27FC236}">
                <a16:creationId xmlns:a16="http://schemas.microsoft.com/office/drawing/2014/main" id="{869B48ED-8244-45BE-A585-F2FB7692F7CB}"/>
              </a:ext>
            </a:extLst>
          </p:cNvPr>
          <p:cNvSpPr/>
          <p:nvPr/>
        </p:nvSpPr>
        <p:spPr>
          <a:xfrm>
            <a:off x="395536" y="6409464"/>
            <a:ext cx="792088" cy="170552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3" name="Foliennummernplatzhalter 2">
            <a:extLst>
              <a:ext uri="{FF2B5EF4-FFF2-40B4-BE49-F238E27FC236}">
                <a16:creationId xmlns:a16="http://schemas.microsoft.com/office/drawing/2014/main" id="{2F54B3AC-490D-44CC-B986-AA6BEF39BAA0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89655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A631589-B92C-402C-A8ED-D67ACF5721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512" y="1268760"/>
            <a:ext cx="4067175" cy="3505200"/>
          </a:xfrm>
          <a:prstGeom prst="rect">
            <a:avLst/>
          </a:prstGeom>
        </p:spPr>
      </p:pic>
      <p:sp>
        <p:nvSpPr>
          <p:cNvPr id="4" name="Text Box 1">
            <a:extLst>
              <a:ext uri="{FF2B5EF4-FFF2-40B4-BE49-F238E27FC236}">
                <a16:creationId xmlns:a16="http://schemas.microsoft.com/office/drawing/2014/main" id="{B104EC6B-216B-444C-8543-730F737AAC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3132" y="404664"/>
            <a:ext cx="4450916" cy="45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pt-BR" altLang="de-DE" sz="2400" dirty="0">
                <a:solidFill>
                  <a:srgbClr val="660033"/>
                </a:solidFill>
              </a:rPr>
              <a:t>Ultimately 5D readout: x,y,z,t,E </a:t>
            </a:r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EF67908C-C704-4507-B9B2-B55EBB2360B7}"/>
              </a:ext>
            </a:extLst>
          </p:cNvPr>
          <p:cNvSpPr/>
          <p:nvPr/>
        </p:nvSpPr>
        <p:spPr>
          <a:xfrm>
            <a:off x="467544" y="4603775"/>
            <a:ext cx="252601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800" dirty="0">
                <a:solidFill>
                  <a:srgbClr val="0D0D0D"/>
                </a:solidFill>
                <a:latin typeface="TwCenMT-Regular"/>
              </a:rPr>
              <a:t>A. David (CERN)</a:t>
            </a:r>
          </a:p>
          <a:p>
            <a:r>
              <a:rPr lang="de-DE" sz="1600" dirty="0"/>
              <a:t>EFCA </a:t>
            </a:r>
            <a:r>
              <a:rPr lang="de-DE" sz="1600"/>
              <a:t>TF-6 2021</a:t>
            </a:r>
            <a:endParaRPr lang="de-DE" sz="1600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7B22535-E6D0-484C-9660-6EDC7298E8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7962" y="1412776"/>
            <a:ext cx="4136038" cy="2906796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D1E6E3A-8843-4526-9D3F-3102E6FC3C54}"/>
              </a:ext>
            </a:extLst>
          </p:cNvPr>
          <p:cNvSpPr txBox="1"/>
          <p:nvPr/>
        </p:nvSpPr>
        <p:spPr>
          <a:xfrm>
            <a:off x="5004048" y="4614227"/>
            <a:ext cx="3833101" cy="1107996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/>
              <a:t>Online </a:t>
            </a:r>
            <a:r>
              <a:rPr lang="de-DE" sz="2400" dirty="0" err="1"/>
              <a:t>pile</a:t>
            </a:r>
            <a:r>
              <a:rPr lang="de-DE" sz="2400" dirty="0"/>
              <a:t> </a:t>
            </a:r>
            <a:r>
              <a:rPr lang="de-DE" sz="2400" dirty="0" err="1"/>
              <a:t>up</a:t>
            </a:r>
            <a:r>
              <a:rPr lang="de-DE" sz="2400" dirty="0"/>
              <a:t> </a:t>
            </a:r>
            <a:r>
              <a:rPr lang="de-DE" sz="2400" dirty="0" err="1"/>
              <a:t>correction</a:t>
            </a:r>
            <a:r>
              <a:rPr lang="de-DE" sz="2400" dirty="0"/>
              <a:t> in</a:t>
            </a:r>
          </a:p>
          <a:p>
            <a:pPr algn="l"/>
            <a:r>
              <a:rPr lang="de-DE" sz="2400" dirty="0"/>
              <a:t>FPGA</a:t>
            </a:r>
            <a:r>
              <a:rPr lang="de-DE" sz="1800" dirty="0"/>
              <a:t> (</a:t>
            </a:r>
            <a:r>
              <a:rPr lang="de-DE" sz="1800" dirty="0" err="1"/>
              <a:t>deconvolution</a:t>
            </a:r>
            <a:r>
              <a:rPr lang="de-DE" sz="1800" dirty="0"/>
              <a:t>, 2010)</a:t>
            </a:r>
          </a:p>
          <a:p>
            <a:pPr algn="l"/>
            <a:r>
              <a:rPr lang="de-DE" sz="1800" dirty="0"/>
              <a:t>Use: t - </a:t>
            </a:r>
            <a:r>
              <a:rPr lang="de-DE" sz="1800" dirty="0" err="1"/>
              <a:t>information</a:t>
            </a:r>
            <a:endParaRPr lang="de-DE" sz="1800" dirty="0"/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0C4A36AB-5343-4705-9A3E-7F18BBF60437}"/>
              </a:ext>
            </a:extLst>
          </p:cNvPr>
          <p:cNvSpPr txBox="1"/>
          <p:nvPr/>
        </p:nvSpPr>
        <p:spPr>
          <a:xfrm>
            <a:off x="2646146" y="6165304"/>
            <a:ext cx="5742278" cy="40011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/>
              <a:t>Key: Online </a:t>
            </a:r>
            <a:r>
              <a:rPr lang="de-DE" sz="2000" dirty="0" err="1"/>
              <a:t>processing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incoming</a:t>
            </a:r>
            <a:r>
              <a:rPr lang="de-DE" sz="2000" dirty="0"/>
              <a:t> </a:t>
            </a:r>
            <a:r>
              <a:rPr lang="de-DE" sz="2000" dirty="0" err="1"/>
              <a:t>channel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endParaRPr lang="de-DE" sz="2000" dirty="0"/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DBD1408-87E4-454A-894C-A788817E8E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440451"/>
            <a:ext cx="2570981" cy="1161088"/>
          </a:xfrm>
          <a:prstGeom prst="rect">
            <a:avLst/>
          </a:prstGeom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33811222-E69C-4010-9B6C-2375B00EE68F}"/>
              </a:ext>
            </a:extLst>
          </p:cNvPr>
          <p:cNvSpPr/>
          <p:nvPr/>
        </p:nvSpPr>
        <p:spPr>
          <a:xfrm>
            <a:off x="0" y="1268760"/>
            <a:ext cx="4860032" cy="4104456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de-DE"/>
          </a:p>
        </p:txBody>
      </p:sp>
      <p:sp>
        <p:nvSpPr>
          <p:cNvPr id="11" name="Foliennummernplatzhalter 2">
            <a:extLst>
              <a:ext uri="{FF2B5EF4-FFF2-40B4-BE49-F238E27FC236}">
                <a16:creationId xmlns:a16="http://schemas.microsoft.com/office/drawing/2014/main" id="{C962D710-6C15-4C66-A127-87069C6199FF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7400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CC9CAC69-9E20-4797-BFE7-90974DB4EC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sz="2000" dirty="0"/>
              <a:t>Wealth </a:t>
            </a:r>
            <a:r>
              <a:rPr lang="de-DE" sz="2000" dirty="0" err="1"/>
              <a:t>of</a:t>
            </a:r>
            <a:r>
              <a:rPr lang="de-DE" sz="2000" dirty="0"/>
              <a:t> different </a:t>
            </a:r>
            <a:r>
              <a:rPr lang="de-DE" sz="2000" dirty="0" err="1"/>
              <a:t>systems</a:t>
            </a:r>
            <a:r>
              <a:rPr lang="de-DE" sz="2000" dirty="0"/>
              <a:t> (APPEC, </a:t>
            </a:r>
            <a:r>
              <a:rPr lang="de-DE" sz="2000" dirty="0" err="1"/>
              <a:t>NuPECC</a:t>
            </a:r>
            <a:r>
              <a:rPr lang="de-DE" sz="2000" dirty="0"/>
              <a:t>, EFGA)</a:t>
            </a:r>
          </a:p>
          <a:p>
            <a:r>
              <a:rPr lang="de-DE" sz="2000" dirty="0" err="1"/>
              <a:t>Discuss</a:t>
            </a:r>
            <a:r>
              <a:rPr lang="de-DE" sz="2000" dirty="0"/>
              <a:t> </a:t>
            </a:r>
            <a:r>
              <a:rPr lang="de-DE" sz="2000" dirty="0" err="1"/>
              <a:t>enabling</a:t>
            </a:r>
            <a:r>
              <a:rPr lang="de-DE" sz="2000" dirty="0"/>
              <a:t> </a:t>
            </a:r>
            <a:r>
              <a:rPr lang="de-DE" sz="2000" dirty="0" err="1"/>
              <a:t>techniques</a:t>
            </a:r>
            <a:r>
              <a:rPr lang="de-DE" sz="2000" dirty="0"/>
              <a:t>, </a:t>
            </a:r>
            <a:r>
              <a:rPr lang="de-DE" sz="2000" dirty="0" err="1"/>
              <a:t>from</a:t>
            </a:r>
            <a:r>
              <a:rPr lang="de-DE" sz="2000" dirty="0"/>
              <a:t> a </a:t>
            </a:r>
            <a:r>
              <a:rPr lang="de-DE" sz="2000" dirty="0" err="1"/>
              <a:t>nuclear</a:t>
            </a:r>
            <a:r>
              <a:rPr lang="de-DE" sz="2000" dirty="0"/>
              <a:t> (</a:t>
            </a:r>
            <a:r>
              <a:rPr lang="de-DE" sz="2000" dirty="0" err="1"/>
              <a:t>structure</a:t>
            </a:r>
            <a:r>
              <a:rPr lang="de-DE" sz="2000"/>
              <a:t>) physicist</a:t>
            </a:r>
            <a:r>
              <a:rPr lang="de-DE" sz="2000" dirty="0"/>
              <a:t>  </a:t>
            </a:r>
            <a:r>
              <a:rPr lang="de-DE" sz="2000" dirty="0" err="1"/>
              <a:t>point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view</a:t>
            </a:r>
            <a:r>
              <a:rPr lang="de-DE" sz="2000" dirty="0"/>
              <a:t>.</a:t>
            </a:r>
          </a:p>
          <a:p>
            <a:r>
              <a:rPr lang="de-DE" sz="2000" dirty="0"/>
              <a:t>Cross </a:t>
            </a:r>
            <a:r>
              <a:rPr lang="de-DE" sz="2000" dirty="0" err="1"/>
              <a:t>fertilization</a:t>
            </a:r>
            <a:r>
              <a:rPr lang="de-DE" sz="2000" dirty="0"/>
              <a:t> (also </a:t>
            </a:r>
            <a:r>
              <a:rPr lang="de-DE" sz="2000" dirty="0" err="1"/>
              <a:t>into</a:t>
            </a:r>
            <a:r>
              <a:rPr lang="de-DE" sz="2000" dirty="0"/>
              <a:t> </a:t>
            </a:r>
            <a:r>
              <a:rPr lang="de-DE" sz="2000" dirty="0" err="1"/>
              <a:t>commercial</a:t>
            </a:r>
            <a:r>
              <a:rPr lang="de-DE" sz="2000" dirty="0"/>
              <a:t> </a:t>
            </a:r>
            <a:r>
              <a:rPr lang="de-DE" sz="2000" dirty="0" err="1"/>
              <a:t>sector</a:t>
            </a:r>
            <a:r>
              <a:rPr lang="de-DE" sz="2000" dirty="0"/>
              <a:t>) – but </a:t>
            </a:r>
            <a:r>
              <a:rPr lang="de-DE" sz="2000" dirty="0" err="1"/>
              <a:t>the</a:t>
            </a:r>
            <a:r>
              <a:rPr lang="de-DE" sz="2000" dirty="0"/>
              <a:t> </a:t>
            </a:r>
            <a:r>
              <a:rPr lang="de-DE" sz="2000" dirty="0" err="1"/>
              <a:t>similarities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within</a:t>
            </a:r>
            <a:r>
              <a:rPr lang="de-DE" sz="2000" dirty="0"/>
              <a:t> </a:t>
            </a:r>
            <a:r>
              <a:rPr lang="de-DE" sz="2000" dirty="0" err="1"/>
              <a:t>our</a:t>
            </a:r>
            <a:r>
              <a:rPr lang="de-DE" sz="2000" dirty="0"/>
              <a:t> </a:t>
            </a:r>
            <a:r>
              <a:rPr lang="de-DE" sz="2000" dirty="0" err="1"/>
              <a:t>communities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 err="1"/>
              <a:t>Idea</a:t>
            </a:r>
            <a:r>
              <a:rPr lang="de-DE" sz="2000" dirty="0"/>
              <a:t>: </a:t>
            </a:r>
            <a:r>
              <a:rPr lang="de-DE" sz="2000" dirty="0" err="1"/>
              <a:t>typical</a:t>
            </a:r>
            <a:r>
              <a:rPr lang="de-DE" sz="2000" dirty="0"/>
              <a:t> </a:t>
            </a:r>
            <a:r>
              <a:rPr lang="de-DE" sz="2000" dirty="0" err="1"/>
              <a:t>demands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defined</a:t>
            </a:r>
            <a:r>
              <a:rPr lang="de-DE" sz="2000" dirty="0"/>
              <a:t>, e.g. in </a:t>
            </a:r>
            <a:r>
              <a:rPr lang="de-DE" sz="2000" dirty="0" err="1"/>
              <a:t>roadmap</a:t>
            </a:r>
            <a:r>
              <a:rPr lang="de-DE" sz="2000" dirty="0"/>
              <a:t> </a:t>
            </a:r>
            <a:r>
              <a:rPr lang="de-DE" sz="2000" dirty="0" err="1"/>
              <a:t>documents</a:t>
            </a:r>
            <a:endParaRPr lang="de-DE" sz="2000" dirty="0"/>
          </a:p>
          <a:p>
            <a:r>
              <a:rPr lang="de-DE" sz="2000" dirty="0"/>
              <a:t>Go </a:t>
            </a:r>
            <a:r>
              <a:rPr lang="de-DE" sz="2000" dirty="0" err="1"/>
              <a:t>through</a:t>
            </a:r>
            <a:r>
              <a:rPr lang="de-DE" sz="2000" dirty="0"/>
              <a:t> </a:t>
            </a:r>
            <a:r>
              <a:rPr lang="de-DE" sz="2000" dirty="0" err="1"/>
              <a:t>specific</a:t>
            </a:r>
            <a:r>
              <a:rPr lang="de-DE" sz="2000" dirty="0"/>
              <a:t> </a:t>
            </a:r>
            <a:r>
              <a:rPr lang="de-DE" sz="2000" dirty="0" err="1"/>
              <a:t>examples</a:t>
            </a:r>
            <a:r>
              <a:rPr lang="de-DE" sz="2000" dirty="0"/>
              <a:t> </a:t>
            </a:r>
            <a:r>
              <a:rPr lang="de-DE" sz="2000" dirty="0" err="1"/>
              <a:t>where</a:t>
            </a:r>
            <a:r>
              <a:rPr lang="de-DE" sz="2000" dirty="0"/>
              <a:t> </a:t>
            </a:r>
            <a:r>
              <a:rPr lang="de-DE" sz="2000" dirty="0" err="1"/>
              <a:t>synergies</a:t>
            </a:r>
            <a:r>
              <a:rPr lang="de-DE" sz="2000" dirty="0"/>
              <a:t> </a:t>
            </a:r>
            <a:r>
              <a:rPr lang="de-DE" sz="2000" dirty="0" err="1"/>
              <a:t>where</a:t>
            </a:r>
            <a:r>
              <a:rPr lang="de-DE" sz="2000" dirty="0"/>
              <a:t> </a:t>
            </a:r>
            <a:r>
              <a:rPr lang="de-DE" sz="2000" dirty="0" err="1"/>
              <a:t>explored</a:t>
            </a:r>
            <a:endParaRPr lang="de-DE" sz="2000" dirty="0"/>
          </a:p>
          <a:p>
            <a:endParaRPr lang="de-DE" sz="2000" dirty="0"/>
          </a:p>
          <a:p>
            <a:r>
              <a:rPr lang="de-DE" sz="2000" dirty="0" err="1"/>
              <a:t>Calorimetry</a:t>
            </a:r>
            <a:r>
              <a:rPr lang="de-DE" sz="2000" dirty="0"/>
              <a:t>,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accompanied</a:t>
            </a:r>
            <a:r>
              <a:rPr lang="de-DE" sz="2000" dirty="0"/>
              <a:t> </a:t>
            </a:r>
            <a:r>
              <a:rPr lang="de-DE" sz="2000" dirty="0" err="1"/>
              <a:t>by</a:t>
            </a:r>
            <a:r>
              <a:rPr lang="de-DE" sz="2000" dirty="0"/>
              <a:t> different </a:t>
            </a:r>
            <a:r>
              <a:rPr lang="de-DE" sz="2000" dirty="0" err="1"/>
              <a:t>methods</a:t>
            </a:r>
            <a:r>
              <a:rPr lang="de-DE" sz="2000" dirty="0"/>
              <a:t> in </a:t>
            </a:r>
            <a:r>
              <a:rPr lang="de-DE" sz="2000" dirty="0" err="1"/>
              <a:t>order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clarify</a:t>
            </a:r>
            <a:r>
              <a:rPr lang="de-DE" sz="2000" dirty="0"/>
              <a:t> </a:t>
            </a:r>
            <a:r>
              <a:rPr lang="de-DE" sz="2000" dirty="0" err="1"/>
              <a:t>interaction</a:t>
            </a:r>
            <a:r>
              <a:rPr lang="de-DE" sz="2000" dirty="0"/>
              <a:t> </a:t>
            </a:r>
            <a:r>
              <a:rPr lang="de-DE" sz="2000" dirty="0" err="1"/>
              <a:t>points</a:t>
            </a:r>
            <a:r>
              <a:rPr lang="de-DE" sz="2000" dirty="0"/>
              <a:t> and, </a:t>
            </a:r>
            <a:r>
              <a:rPr lang="de-DE" sz="2000" dirty="0" err="1"/>
              <a:t>subsequetly</a:t>
            </a:r>
            <a:r>
              <a:rPr lang="de-DE" sz="2000" dirty="0"/>
              <a:t>, </a:t>
            </a:r>
            <a:r>
              <a:rPr lang="de-DE" sz="2000" dirty="0" err="1"/>
              <a:t>allow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tracking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interactions</a:t>
            </a:r>
            <a:r>
              <a:rPr lang="de-DE" sz="2000" dirty="0"/>
              <a:t> in </a:t>
            </a:r>
            <a:r>
              <a:rPr lang="de-DE" sz="2000" dirty="0" err="1"/>
              <a:t>the</a:t>
            </a:r>
            <a:r>
              <a:rPr lang="de-DE" sz="2000" dirty="0"/>
              <a:t> absorptive material.</a:t>
            </a:r>
            <a:br>
              <a:rPr lang="de-DE" sz="2000" dirty="0"/>
            </a:br>
            <a:endParaRPr lang="de-DE" sz="2000" dirty="0"/>
          </a:p>
          <a:p>
            <a:r>
              <a:rPr lang="de-DE" sz="2000" dirty="0" err="1"/>
              <a:t>Example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used</a:t>
            </a:r>
            <a:r>
              <a:rPr lang="de-DE" sz="2000" dirty="0"/>
              <a:t>: Target </a:t>
            </a:r>
            <a:r>
              <a:rPr lang="de-DE" sz="2000" dirty="0" err="1"/>
              <a:t>Calorimeter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‚high‘ </a:t>
            </a:r>
            <a:r>
              <a:rPr lang="de-DE" sz="2000" dirty="0" err="1"/>
              <a:t>energy</a:t>
            </a:r>
            <a:r>
              <a:rPr lang="de-DE" sz="2000" dirty="0"/>
              <a:t> </a:t>
            </a:r>
            <a:br>
              <a:rPr lang="de-DE" sz="2000" dirty="0"/>
            </a:br>
            <a:r>
              <a:rPr lang="de-DE" sz="2000" dirty="0"/>
              <a:t>                                  </a:t>
            </a: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physics</a:t>
            </a:r>
            <a:r>
              <a:rPr lang="de-DE" sz="2000" dirty="0"/>
              <a:t>, </a:t>
            </a:r>
            <a:r>
              <a:rPr lang="de-DE" sz="2000" dirty="0" err="1"/>
              <a:t>where</a:t>
            </a:r>
            <a:r>
              <a:rPr lang="de-DE" sz="2000" dirty="0"/>
              <a:t> </a:t>
            </a:r>
            <a:r>
              <a:rPr lang="de-DE" sz="2000" dirty="0" err="1"/>
              <a:t>interaction</a:t>
            </a:r>
            <a:r>
              <a:rPr lang="de-DE" sz="2000" dirty="0"/>
              <a:t> </a:t>
            </a:r>
            <a:r>
              <a:rPr lang="de-DE" sz="2000" dirty="0" err="1"/>
              <a:t>point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key</a:t>
            </a:r>
            <a:r>
              <a:rPr lang="de-DE" sz="2000" dirty="0"/>
              <a:t> </a:t>
            </a:r>
          </a:p>
          <a:p>
            <a:endParaRPr lang="de-DE" dirty="0"/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F832AA4C-41C5-4CA8-9299-6799362469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91283C57-0D39-4DCE-89D3-30B06F9534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Calorimetry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460865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53655"/>
            <a:ext cx="6907101" cy="45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Summary (form a nuclear physicists perspective) 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798E27F0-FB33-49CB-A31D-99E560807460}"/>
              </a:ext>
            </a:extLst>
          </p:cNvPr>
          <p:cNvSpPr txBox="1"/>
          <p:nvPr/>
        </p:nvSpPr>
        <p:spPr>
          <a:xfrm>
            <a:off x="323528" y="1124744"/>
            <a:ext cx="8018542" cy="840230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err="1"/>
              <a:t>Enabling</a:t>
            </a:r>
            <a:r>
              <a:rPr lang="de-DE" sz="2000" dirty="0"/>
              <a:t> </a:t>
            </a:r>
            <a:r>
              <a:rPr lang="de-DE" sz="2000" dirty="0" err="1"/>
              <a:t>technologies</a:t>
            </a:r>
            <a:r>
              <a:rPr lang="de-DE" sz="2000" dirty="0"/>
              <a:t> </a:t>
            </a:r>
            <a:r>
              <a:rPr lang="de-DE" sz="2000" dirty="0" err="1"/>
              <a:t>presented</a:t>
            </a: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Hardware </a:t>
            </a:r>
            <a:r>
              <a:rPr lang="de-DE" sz="2000" dirty="0" err="1"/>
              <a:t>focus</a:t>
            </a: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Common </a:t>
            </a:r>
            <a:r>
              <a:rPr lang="de-DE" sz="2000" dirty="0" err="1"/>
              <a:t>needs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easily</a:t>
            </a:r>
            <a:r>
              <a:rPr lang="de-DE" sz="2000" dirty="0"/>
              <a:t> </a:t>
            </a:r>
            <a:r>
              <a:rPr lang="de-DE" sz="2000" dirty="0" err="1"/>
              <a:t>identified</a:t>
            </a: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err="1"/>
              <a:t>Nuclear</a:t>
            </a:r>
            <a:r>
              <a:rPr lang="de-DE" sz="2000" dirty="0"/>
              <a:t> </a:t>
            </a:r>
            <a:r>
              <a:rPr lang="de-DE" sz="2000" dirty="0" err="1"/>
              <a:t>physics</a:t>
            </a:r>
            <a:r>
              <a:rPr lang="de-DE" sz="2000" dirty="0"/>
              <a:t> </a:t>
            </a: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 err="1"/>
              <a:t>require</a:t>
            </a:r>
            <a:r>
              <a:rPr lang="de-DE" sz="2000" dirty="0"/>
              <a:t> </a:t>
            </a:r>
            <a:r>
              <a:rPr lang="de-DE" sz="2000" dirty="0" err="1"/>
              <a:t>often</a:t>
            </a:r>
            <a:r>
              <a:rPr lang="de-DE" sz="2000" dirty="0"/>
              <a:t> large </a:t>
            </a:r>
            <a:r>
              <a:rPr lang="de-DE" sz="2000" dirty="0" err="1"/>
              <a:t>dynamic</a:t>
            </a:r>
            <a:r>
              <a:rPr lang="de-DE" sz="2000" dirty="0"/>
              <a:t> </a:t>
            </a:r>
            <a:r>
              <a:rPr lang="de-DE" sz="2000" dirty="0" err="1"/>
              <a:t>range</a:t>
            </a:r>
            <a:r>
              <a:rPr lang="de-DE" sz="2000" dirty="0"/>
              <a:t> </a:t>
            </a:r>
            <a:br>
              <a:rPr lang="de-DE" sz="2000" dirty="0"/>
            </a:br>
            <a:r>
              <a:rPr lang="de-DE" sz="2000" dirty="0"/>
              <a:t>- </a:t>
            </a:r>
            <a:r>
              <a:rPr lang="de-DE" sz="2000" dirty="0" err="1"/>
              <a:t>requirements</a:t>
            </a:r>
            <a:r>
              <a:rPr lang="de-DE" sz="2000" dirty="0"/>
              <a:t> </a:t>
            </a:r>
            <a:r>
              <a:rPr lang="de-DE" sz="2000" dirty="0" err="1"/>
              <a:t>resemble</a:t>
            </a:r>
            <a:r>
              <a:rPr lang="de-DE" sz="2000" dirty="0"/>
              <a:t> </a:t>
            </a:r>
            <a:r>
              <a:rPr lang="de-DE" sz="2000" dirty="0" err="1"/>
              <a:t>calorimetric</a:t>
            </a:r>
            <a:r>
              <a:rPr lang="de-DE" sz="2000" dirty="0"/>
              <a:t> </a:t>
            </a:r>
          </a:p>
          <a:p>
            <a:pPr algn="l"/>
            <a:r>
              <a:rPr lang="de-DE" sz="20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Processing in </a:t>
            </a:r>
            <a:r>
              <a:rPr lang="de-DE" sz="2000" dirty="0" err="1"/>
              <a:t>frontends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possible</a:t>
            </a:r>
          </a:p>
          <a:p>
            <a:pPr algn="l"/>
            <a:r>
              <a:rPr lang="de-DE" sz="2000" dirty="0"/>
              <a:t>     - </a:t>
            </a:r>
            <a:r>
              <a:rPr lang="de-DE" sz="2000" dirty="0" err="1"/>
              <a:t>software</a:t>
            </a:r>
            <a:r>
              <a:rPr lang="de-DE" sz="2000" dirty="0"/>
              <a:t> </a:t>
            </a:r>
            <a:r>
              <a:rPr lang="de-DE" sz="2000" dirty="0" err="1"/>
              <a:t>methods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later</a:t>
            </a:r>
            <a:r>
              <a:rPr lang="de-DE" sz="2000" dirty="0"/>
              <a:t> (</a:t>
            </a:r>
            <a:r>
              <a:rPr lang="de-DE" sz="2000" dirty="0" err="1"/>
              <a:t>partially</a:t>
            </a:r>
            <a:r>
              <a:rPr lang="de-DE" sz="2000" dirty="0"/>
              <a:t>) </a:t>
            </a:r>
            <a:r>
              <a:rPr lang="de-DE" sz="2000" dirty="0" err="1"/>
              <a:t>implemented</a:t>
            </a:r>
            <a:br>
              <a:rPr lang="de-DE" sz="2000" dirty="0"/>
            </a:br>
            <a:r>
              <a:rPr lang="de-DE" sz="2000" dirty="0"/>
              <a:t>     - </a:t>
            </a: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a </a:t>
            </a:r>
            <a:r>
              <a:rPr lang="de-DE" sz="2000" dirty="0" err="1"/>
              <a:t>certain</a:t>
            </a:r>
            <a:r>
              <a:rPr lang="de-DE" sz="2000" dirty="0"/>
              <a:t> </a:t>
            </a:r>
            <a:r>
              <a:rPr lang="de-DE" sz="2000" dirty="0" err="1"/>
              <a:t>extend</a:t>
            </a:r>
            <a:r>
              <a:rPr lang="de-DE" sz="2000" dirty="0"/>
              <a:t> also</a:t>
            </a:r>
          </a:p>
          <a:p>
            <a:pPr lvl="1"/>
            <a:endParaRPr lang="de-DE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/>
              <a:t>The </a:t>
            </a:r>
            <a:r>
              <a:rPr lang="de-DE" sz="2000" dirty="0" err="1"/>
              <a:t>availability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sample </a:t>
            </a:r>
            <a:r>
              <a:rPr lang="de-DE" sz="2000" dirty="0" err="1"/>
              <a:t>systems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testing</a:t>
            </a:r>
            <a:r>
              <a:rPr lang="de-DE" sz="2000" dirty="0"/>
              <a:t> </a:t>
            </a:r>
            <a:r>
              <a:rPr lang="de-DE" sz="2000" dirty="0" err="1"/>
              <a:t>are</a:t>
            </a:r>
            <a:r>
              <a:rPr lang="de-DE" sz="2000" dirty="0"/>
              <a:t> </a:t>
            </a:r>
            <a:r>
              <a:rPr lang="de-DE" sz="2000" dirty="0" err="1"/>
              <a:t>key</a:t>
            </a:r>
            <a:r>
              <a:rPr lang="de-DE" sz="2000" dirty="0"/>
              <a:t>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common</a:t>
            </a:r>
            <a:r>
              <a:rPr lang="de-DE" sz="2000" dirty="0"/>
              <a:t> </a:t>
            </a:r>
            <a:br>
              <a:rPr lang="de-DE" sz="2000" dirty="0"/>
            </a:b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>
                <a:sym typeface="Wingdings" panose="05000000000000000000" pitchFamily="2" charset="2"/>
              </a:rPr>
              <a:t> open </a:t>
            </a:r>
            <a:r>
              <a:rPr lang="de-DE" sz="2000" dirty="0" err="1">
                <a:sym typeface="Wingdings" panose="05000000000000000000" pitchFamily="2" charset="2"/>
              </a:rPr>
              <a:t>access</a:t>
            </a:r>
            <a:r>
              <a:rPr lang="de-DE" sz="2000" dirty="0">
                <a:sym typeface="Wingdings" panose="05000000000000000000" pitchFamily="2" charset="2"/>
              </a:rPr>
              <a:t>, </a:t>
            </a:r>
            <a:r>
              <a:rPr lang="de-DE" sz="2000" dirty="0" err="1">
                <a:sym typeface="Wingdings" panose="05000000000000000000" pitchFamily="2" charset="2"/>
              </a:rPr>
              <a:t>documentation</a:t>
            </a:r>
            <a:r>
              <a:rPr lang="de-DE" sz="2000" dirty="0">
                <a:sym typeface="Wingdings" panose="05000000000000000000" pitchFamily="2" charset="2"/>
              </a:rPr>
              <a:t> and </a:t>
            </a:r>
            <a:r>
              <a:rPr lang="de-DE" sz="2000" dirty="0" err="1">
                <a:sym typeface="Wingdings" panose="05000000000000000000" pitchFamily="2" charset="2"/>
              </a:rPr>
              <a:t>awareness</a:t>
            </a:r>
            <a:br>
              <a:rPr lang="de-DE" sz="2000" dirty="0">
                <a:sym typeface="Wingdings" panose="05000000000000000000" pitchFamily="2" charset="2"/>
              </a:rPr>
            </a:b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err="1"/>
              <a:t>Example</a:t>
            </a:r>
            <a:r>
              <a:rPr lang="de-DE" sz="2000" dirty="0"/>
              <a:t>: WR time </a:t>
            </a:r>
            <a:r>
              <a:rPr lang="de-DE" sz="2000" dirty="0" err="1"/>
              <a:t>distribution</a:t>
            </a:r>
            <a:r>
              <a:rPr lang="de-DE" sz="2000" dirty="0"/>
              <a:t> </a:t>
            </a:r>
            <a:r>
              <a:rPr lang="de-DE" sz="2000" dirty="0" err="1"/>
              <a:t>system</a:t>
            </a:r>
            <a:r>
              <a:rPr lang="de-DE" sz="2000" dirty="0"/>
              <a:t> (open </a:t>
            </a:r>
            <a:r>
              <a:rPr lang="de-DE" sz="2000" dirty="0" err="1"/>
              <a:t>hard</a:t>
            </a:r>
            <a:r>
              <a:rPr lang="de-DE" sz="2000" dirty="0"/>
              <a:t> &amp; </a:t>
            </a:r>
            <a:r>
              <a:rPr lang="de-DE" sz="2000" dirty="0" err="1"/>
              <a:t>software</a:t>
            </a:r>
            <a:r>
              <a:rPr lang="de-DE" sz="2000" dirty="0"/>
              <a:t>) </a:t>
            </a:r>
            <a:br>
              <a:rPr lang="de-DE" sz="2000" dirty="0"/>
            </a:br>
            <a:r>
              <a:rPr lang="de-DE" sz="2000" dirty="0"/>
              <a:t>- e.g. </a:t>
            </a:r>
            <a:r>
              <a:rPr lang="de-DE" sz="2000" dirty="0" err="1"/>
              <a:t>used</a:t>
            </a:r>
            <a:r>
              <a:rPr lang="de-DE" sz="2000" dirty="0"/>
              <a:t> at </a:t>
            </a:r>
            <a:r>
              <a:rPr lang="de-DE" sz="2000" dirty="0" err="1"/>
              <a:t>german</a:t>
            </a:r>
            <a:r>
              <a:rPr lang="de-DE" sz="2000" dirty="0"/>
              <a:t> stock </a:t>
            </a:r>
            <a:r>
              <a:rPr lang="de-DE" sz="2000" dirty="0" err="1"/>
              <a:t>market</a:t>
            </a:r>
            <a:r>
              <a:rPr lang="de-DE" sz="2000" dirty="0"/>
              <a:t> </a:t>
            </a:r>
          </a:p>
          <a:p>
            <a:pPr algn="l"/>
            <a:r>
              <a:rPr lang="de-DE" sz="2000"/>
              <a:t>     - </a:t>
            </a:r>
            <a:r>
              <a:rPr lang="de-DE" sz="2000" dirty="0"/>
              <a:t>… and KM3Net</a:t>
            </a:r>
            <a:br>
              <a:rPr lang="de-DE" sz="2000" dirty="0"/>
            </a:br>
            <a:r>
              <a:rPr lang="de-DE" sz="2000"/>
              <a:t>     - </a:t>
            </a:r>
            <a:r>
              <a:rPr lang="de-DE" sz="2000" dirty="0"/>
              <a:t>… </a:t>
            </a:r>
            <a:r>
              <a:rPr lang="de-DE" sz="2000" dirty="0" err="1"/>
              <a:t>replaced</a:t>
            </a:r>
            <a:r>
              <a:rPr lang="de-DE" sz="2000" dirty="0"/>
              <a:t> „</a:t>
            </a:r>
            <a:r>
              <a:rPr lang="de-DE" sz="2000" dirty="0" err="1"/>
              <a:t>home</a:t>
            </a:r>
            <a:r>
              <a:rPr lang="de-DE" sz="2000" dirty="0"/>
              <a:t> </a:t>
            </a:r>
            <a:r>
              <a:rPr lang="de-DE" sz="2000" dirty="0" err="1"/>
              <a:t>made</a:t>
            </a:r>
            <a:r>
              <a:rPr lang="de-DE" sz="2000" dirty="0"/>
              <a:t>“ </a:t>
            </a:r>
            <a:r>
              <a:rPr lang="de-DE" sz="2000" dirty="0" err="1"/>
              <a:t>BuTiS</a:t>
            </a:r>
            <a:r>
              <a:rPr lang="de-DE" sz="2000" dirty="0"/>
              <a:t> in </a:t>
            </a:r>
            <a:r>
              <a:rPr lang="de-DE" sz="2000" dirty="0" err="1"/>
              <a:t>our</a:t>
            </a:r>
            <a:r>
              <a:rPr lang="de-DE" sz="2000" dirty="0"/>
              <a:t> lab.</a:t>
            </a:r>
          </a:p>
          <a:p>
            <a:pPr algn="l"/>
            <a:endParaRPr lang="de-DE" sz="2000" dirty="0"/>
          </a:p>
          <a:p>
            <a:pPr algn="l"/>
            <a:endParaRPr lang="de-DE" sz="2000" dirty="0"/>
          </a:p>
          <a:p>
            <a:pPr algn="l"/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endParaRPr lang="de-DE" sz="2000" dirty="0"/>
          </a:p>
        </p:txBody>
      </p:sp>
      <p:sp>
        <p:nvSpPr>
          <p:cNvPr id="4" name="Foliennummernplatzhalter 2">
            <a:extLst>
              <a:ext uri="{FF2B5EF4-FFF2-40B4-BE49-F238E27FC236}">
                <a16:creationId xmlns:a16="http://schemas.microsoft.com/office/drawing/2014/main" id="{3D1E69F5-7583-47A6-9A63-E8E849A4B01E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34674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">
            <a:extLst>
              <a:ext uri="{FF2B5EF4-FFF2-40B4-BE49-F238E27FC236}">
                <a16:creationId xmlns:a16="http://schemas.microsoft.com/office/drawing/2014/main" id="{9351443B-D564-4F2E-80FA-DBD8F2882DC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53655"/>
            <a:ext cx="1482539" cy="45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Summary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065801A2-3B43-44DD-8C47-4B9593775EB8}"/>
              </a:ext>
            </a:extLst>
          </p:cNvPr>
          <p:cNvSpPr txBox="1"/>
          <p:nvPr/>
        </p:nvSpPr>
        <p:spPr>
          <a:xfrm>
            <a:off x="323528" y="1268760"/>
            <a:ext cx="8246168" cy="3170099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000" dirty="0"/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000" dirty="0" err="1"/>
              <a:t>Similarly</a:t>
            </a:r>
            <a:r>
              <a:rPr lang="de-DE" sz="2000" dirty="0"/>
              <a:t>: </a:t>
            </a:r>
            <a:r>
              <a:rPr lang="de-DE" sz="2000" dirty="0" err="1"/>
              <a:t>Detector</a:t>
            </a:r>
            <a:r>
              <a:rPr lang="de-DE" sz="2000" dirty="0"/>
              <a:t> </a:t>
            </a:r>
            <a:r>
              <a:rPr lang="de-DE" sz="2000" dirty="0" err="1"/>
              <a:t>samples</a:t>
            </a:r>
            <a:r>
              <a:rPr lang="de-DE" sz="2000" dirty="0"/>
              <a:t> (</a:t>
            </a:r>
            <a:r>
              <a:rPr lang="de-DE" sz="2000" dirty="0" err="1"/>
              <a:t>with</a:t>
            </a:r>
            <a:r>
              <a:rPr lang="de-DE" sz="2000" dirty="0"/>
              <a:t> </a:t>
            </a:r>
            <a:r>
              <a:rPr lang="de-DE" sz="2000" dirty="0" err="1"/>
              <a:t>or</a:t>
            </a:r>
            <a:r>
              <a:rPr lang="de-DE" sz="2000" dirty="0"/>
              <a:t> w/o </a:t>
            </a:r>
            <a:r>
              <a:rPr lang="de-DE" sz="2000" dirty="0" err="1"/>
              <a:t>readout</a:t>
            </a:r>
            <a:r>
              <a:rPr lang="de-DE" sz="2000" dirty="0"/>
              <a:t> </a:t>
            </a:r>
            <a:r>
              <a:rPr lang="de-DE" sz="2000" dirty="0" err="1"/>
              <a:t>sysytem</a:t>
            </a:r>
            <a:r>
              <a:rPr lang="de-DE" sz="2000" dirty="0"/>
              <a:t>) </a:t>
            </a:r>
            <a:r>
              <a:rPr lang="de-DE" sz="2000" dirty="0" err="1"/>
              <a:t>for</a:t>
            </a:r>
            <a:r>
              <a:rPr lang="de-DE" sz="2000" dirty="0"/>
              <a:t> </a:t>
            </a:r>
            <a:r>
              <a:rPr lang="de-DE" sz="2000" dirty="0" err="1"/>
              <a:t>testing</a:t>
            </a:r>
            <a:endParaRPr lang="de-DE" sz="2000" dirty="0"/>
          </a:p>
          <a:p>
            <a:r>
              <a:rPr lang="de-DE" sz="2000" dirty="0"/>
              <a:t>       - </a:t>
            </a:r>
            <a:r>
              <a:rPr lang="de-DE" sz="2000" dirty="0" err="1"/>
              <a:t>for</a:t>
            </a:r>
            <a:r>
              <a:rPr lang="de-DE" sz="2000" dirty="0"/>
              <a:t> external </a:t>
            </a:r>
            <a:r>
              <a:rPr lang="de-DE" sz="2000" dirty="0" err="1"/>
              <a:t>collaboration</a:t>
            </a:r>
            <a:r>
              <a:rPr lang="de-DE" sz="2000" dirty="0"/>
              <a:t> </a:t>
            </a:r>
            <a:r>
              <a:rPr lang="de-DE" sz="2000" dirty="0" err="1"/>
              <a:t>key</a:t>
            </a:r>
            <a:r>
              <a:rPr lang="de-DE" sz="2000" dirty="0"/>
              <a:t>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de-DE" sz="2000" dirty="0"/>
              <a:t>A </a:t>
            </a:r>
            <a:r>
              <a:rPr lang="de-DE" sz="2000" dirty="0" err="1"/>
              <a:t>lot</a:t>
            </a:r>
            <a:r>
              <a:rPr lang="de-DE" sz="2000" dirty="0"/>
              <a:t> </a:t>
            </a:r>
            <a:r>
              <a:rPr lang="de-DE" sz="2000" dirty="0" err="1"/>
              <a:t>of</a:t>
            </a:r>
            <a:r>
              <a:rPr lang="de-DE" sz="2000" dirty="0"/>
              <a:t> </a:t>
            </a:r>
            <a:r>
              <a:rPr lang="de-DE" sz="2000" dirty="0" err="1"/>
              <a:t>processing</a:t>
            </a:r>
            <a:r>
              <a:rPr lang="de-DE" sz="2000" dirty="0"/>
              <a:t> in </a:t>
            </a:r>
            <a:r>
              <a:rPr lang="de-DE" sz="2000" dirty="0" err="1"/>
              <a:t>frontends</a:t>
            </a:r>
            <a:r>
              <a:rPr lang="de-DE" sz="2000" dirty="0"/>
              <a:t> </a:t>
            </a:r>
            <a:r>
              <a:rPr lang="de-DE" sz="2000" dirty="0" err="1"/>
              <a:t>is</a:t>
            </a:r>
            <a:r>
              <a:rPr lang="de-DE" sz="2000" dirty="0"/>
              <a:t> </a:t>
            </a:r>
            <a:r>
              <a:rPr lang="de-DE" sz="2000" dirty="0" err="1"/>
              <a:t>technologically</a:t>
            </a:r>
            <a:r>
              <a:rPr lang="de-DE" sz="2000" dirty="0"/>
              <a:t> possible</a:t>
            </a:r>
          </a:p>
          <a:p>
            <a:pPr lvl="1"/>
            <a:r>
              <a:rPr lang="de-DE" sz="2000" dirty="0"/>
              <a:t>- </a:t>
            </a:r>
            <a:r>
              <a:rPr lang="de-DE" sz="2000" dirty="0" err="1"/>
              <a:t>software</a:t>
            </a:r>
            <a:r>
              <a:rPr lang="de-DE" sz="2000" dirty="0"/>
              <a:t> </a:t>
            </a:r>
            <a:r>
              <a:rPr lang="de-DE" sz="2000" dirty="0" err="1"/>
              <a:t>methods</a:t>
            </a:r>
            <a:r>
              <a:rPr lang="de-DE" sz="2000" dirty="0"/>
              <a:t> </a:t>
            </a:r>
            <a:r>
              <a:rPr lang="de-DE" sz="2000" dirty="0" err="1"/>
              <a:t>can</a:t>
            </a:r>
            <a:r>
              <a:rPr lang="de-DE" sz="2000" dirty="0"/>
              <a:t> </a:t>
            </a:r>
            <a:r>
              <a:rPr lang="de-DE" sz="2000" dirty="0" err="1"/>
              <a:t>be</a:t>
            </a:r>
            <a:r>
              <a:rPr lang="de-DE" sz="2000" dirty="0"/>
              <a:t> </a:t>
            </a:r>
            <a:r>
              <a:rPr lang="de-DE" sz="2000" dirty="0" err="1"/>
              <a:t>later</a:t>
            </a:r>
            <a:r>
              <a:rPr lang="de-DE" sz="2000" dirty="0"/>
              <a:t> (</a:t>
            </a:r>
            <a:r>
              <a:rPr lang="de-DE" sz="2000" dirty="0" err="1"/>
              <a:t>partially</a:t>
            </a:r>
            <a:r>
              <a:rPr lang="de-DE" sz="2000" dirty="0"/>
              <a:t>) </a:t>
            </a:r>
            <a:r>
              <a:rPr lang="de-DE" sz="2000" dirty="0" err="1"/>
              <a:t>implemented</a:t>
            </a:r>
            <a:br>
              <a:rPr lang="de-DE" sz="2000" dirty="0"/>
            </a:br>
            <a:r>
              <a:rPr lang="de-DE" sz="2000" dirty="0"/>
              <a:t>- </a:t>
            </a:r>
            <a:r>
              <a:rPr lang="de-DE" sz="2000" dirty="0" err="1"/>
              <a:t>Machine</a:t>
            </a:r>
            <a:r>
              <a:rPr lang="de-DE" sz="2000" dirty="0"/>
              <a:t> </a:t>
            </a:r>
            <a:r>
              <a:rPr lang="de-DE" sz="2000" dirty="0" err="1"/>
              <a:t>learning</a:t>
            </a:r>
            <a:r>
              <a:rPr lang="de-DE" sz="2000" dirty="0"/>
              <a:t> </a:t>
            </a:r>
            <a:r>
              <a:rPr lang="de-DE" sz="2000" dirty="0" err="1"/>
              <a:t>results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a </a:t>
            </a:r>
            <a:r>
              <a:rPr lang="de-DE" sz="2000" dirty="0" err="1"/>
              <a:t>certain</a:t>
            </a:r>
            <a:r>
              <a:rPr lang="de-DE" sz="2000" dirty="0"/>
              <a:t> </a:t>
            </a:r>
            <a:r>
              <a:rPr lang="de-DE" sz="2000" dirty="0" err="1"/>
              <a:t>extend</a:t>
            </a:r>
            <a:r>
              <a:rPr lang="de-DE" sz="2000" dirty="0"/>
              <a:t> also</a:t>
            </a:r>
          </a:p>
          <a:p>
            <a:pPr lvl="1"/>
            <a:r>
              <a:rPr lang="de-DE" sz="2000" dirty="0"/>
              <a:t>- Quality monitor/Many </a:t>
            </a:r>
            <a:r>
              <a:rPr lang="de-DE" sz="2000"/>
              <a:t>channels</a:t>
            </a:r>
            <a:endParaRPr lang="de-DE" sz="2000" dirty="0"/>
          </a:p>
          <a:p>
            <a:pPr lvl="1"/>
            <a:endParaRPr lang="de-DE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de-DE" sz="2000" dirty="0"/>
          </a:p>
        </p:txBody>
      </p:sp>
      <p:sp>
        <p:nvSpPr>
          <p:cNvPr id="5" name="Rechteck 4">
            <a:extLst>
              <a:ext uri="{FF2B5EF4-FFF2-40B4-BE49-F238E27FC236}">
                <a16:creationId xmlns:a16="http://schemas.microsoft.com/office/drawing/2014/main" id="{BC2A936F-37DF-425E-9DAA-65352DD07336}"/>
              </a:ext>
            </a:extLst>
          </p:cNvPr>
          <p:cNvSpPr/>
          <p:nvPr/>
        </p:nvSpPr>
        <p:spPr>
          <a:xfrm>
            <a:off x="179512" y="6012577"/>
            <a:ext cx="88533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/>
              <a:t>Special thanks:</a:t>
            </a:r>
          </a:p>
          <a:p>
            <a:r>
              <a:rPr lang="en-US" sz="1600" dirty="0"/>
              <a:t>Martin </a:t>
            </a:r>
            <a:r>
              <a:rPr lang="en-US" sz="1600" dirty="0" err="1"/>
              <a:t>Aleksa</a:t>
            </a:r>
            <a:r>
              <a:rPr lang="en-US" sz="1600" dirty="0"/>
              <a:t>, David Barney, Roberto Ferrari, Thomas </a:t>
            </a:r>
            <a:r>
              <a:rPr lang="en-US" sz="1600" dirty="0" err="1"/>
              <a:t>Peitzmann</a:t>
            </a:r>
            <a:r>
              <a:rPr lang="en-US" sz="1600" dirty="0"/>
              <a:t>, Frank Simon, Ulrike </a:t>
            </a:r>
            <a:r>
              <a:rPr lang="en-US" sz="1600" dirty="0" err="1"/>
              <a:t>Thoma</a:t>
            </a:r>
            <a:r>
              <a:rPr lang="en-US" sz="1600" dirty="0"/>
              <a:t> </a:t>
            </a:r>
            <a:endParaRPr lang="de-DE" sz="1600" dirty="0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9480D64-C07B-4F14-A1B8-377554C58AAD}"/>
              </a:ext>
            </a:extLst>
          </p:cNvPr>
          <p:cNvSpPr txBox="1"/>
          <p:nvPr/>
        </p:nvSpPr>
        <p:spPr>
          <a:xfrm>
            <a:off x="122506" y="5559623"/>
            <a:ext cx="4187365" cy="461665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 err="1">
                <a:solidFill>
                  <a:schemeClr val="tx2"/>
                </a:solidFill>
              </a:rPr>
              <a:t>Thank</a:t>
            </a:r>
            <a:r>
              <a:rPr lang="de-DE" sz="2400" dirty="0">
                <a:solidFill>
                  <a:schemeClr val="tx2"/>
                </a:solidFill>
              </a:rPr>
              <a:t> </a:t>
            </a:r>
            <a:r>
              <a:rPr lang="de-DE" sz="2400" dirty="0" err="1">
                <a:solidFill>
                  <a:schemeClr val="tx2"/>
                </a:solidFill>
              </a:rPr>
              <a:t>you</a:t>
            </a:r>
            <a:r>
              <a:rPr lang="de-DE" sz="2400" dirty="0">
                <a:solidFill>
                  <a:schemeClr val="tx2"/>
                </a:solidFill>
              </a:rPr>
              <a:t> </a:t>
            </a:r>
            <a:r>
              <a:rPr lang="de-DE" sz="2400" dirty="0" err="1">
                <a:solidFill>
                  <a:schemeClr val="tx2"/>
                </a:solidFill>
              </a:rPr>
              <a:t>for</a:t>
            </a:r>
            <a:r>
              <a:rPr lang="de-DE" sz="2400" dirty="0">
                <a:solidFill>
                  <a:schemeClr val="tx2"/>
                </a:solidFill>
              </a:rPr>
              <a:t> </a:t>
            </a:r>
            <a:r>
              <a:rPr lang="de-DE" sz="2400" dirty="0" err="1">
                <a:solidFill>
                  <a:schemeClr val="tx2"/>
                </a:solidFill>
              </a:rPr>
              <a:t>your</a:t>
            </a:r>
            <a:r>
              <a:rPr lang="de-DE" sz="2400" dirty="0">
                <a:solidFill>
                  <a:schemeClr val="tx2"/>
                </a:solidFill>
              </a:rPr>
              <a:t> </a:t>
            </a:r>
            <a:r>
              <a:rPr lang="de-DE" sz="2400" dirty="0" err="1">
                <a:solidFill>
                  <a:schemeClr val="tx2"/>
                </a:solidFill>
              </a:rPr>
              <a:t>attention</a:t>
            </a:r>
            <a:r>
              <a:rPr lang="de-DE" sz="2400" dirty="0">
                <a:solidFill>
                  <a:schemeClr val="tx2"/>
                </a:solidFill>
              </a:rPr>
              <a:t> !</a:t>
            </a:r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EA4ACB88-5D67-4CB1-9E45-3B41677FFF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48184" y="5589240"/>
            <a:ext cx="760320" cy="53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Foliennummernplatzhalter 2">
            <a:extLst>
              <a:ext uri="{FF2B5EF4-FFF2-40B4-BE49-F238E27FC236}">
                <a16:creationId xmlns:a16="http://schemas.microsoft.com/office/drawing/2014/main" id="{399C8787-EEB9-4F49-9ADF-F9074A0CA786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29596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C5A86863-C804-4FAE-94E1-2A19E51D01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3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0EB8A5F-937E-47D3-AE4E-6A6C76E4A1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Key </a:t>
            </a:r>
            <a:r>
              <a:rPr lang="de-DE" dirty="0" err="1"/>
              <a:t>technologies</a:t>
            </a:r>
            <a:r>
              <a:rPr lang="de-DE" dirty="0"/>
              <a:t> - </a:t>
            </a:r>
            <a:r>
              <a:rPr lang="de-DE" dirty="0" err="1"/>
              <a:t>Calorimetry</a:t>
            </a:r>
            <a:r>
              <a:rPr lang="de-DE" dirty="0"/>
              <a:t> 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EFCA </a:t>
            </a:r>
            <a:r>
              <a:rPr lang="de-DE" dirty="0" err="1"/>
              <a:t>Detector</a:t>
            </a:r>
            <a:r>
              <a:rPr lang="de-DE" dirty="0"/>
              <a:t> Roadmap – 2021)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CF2F4F3-8D02-4253-A9F7-38871718BB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74243"/>
            <a:ext cx="9144000" cy="4991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88781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B43D5365-F390-4426-9659-E467A7F66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5CBDDA-5CCF-8748-8988-9DC6C8981774}" type="slidenum">
              <a:rPr lang="de-DE" smtClean="0"/>
              <a:pPr/>
              <a:t>4</a:t>
            </a:fld>
            <a:endParaRPr lang="de-DE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D360E152-BFDC-410E-BB7D-7CF7F83EF8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Key </a:t>
            </a:r>
            <a:r>
              <a:rPr lang="de-DE" dirty="0" err="1"/>
              <a:t>technologies</a:t>
            </a:r>
            <a:r>
              <a:rPr lang="de-DE" dirty="0"/>
              <a:t> - </a:t>
            </a:r>
            <a:r>
              <a:rPr lang="de-DE" dirty="0" err="1"/>
              <a:t>Calorimetry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EFCA </a:t>
            </a:r>
            <a:r>
              <a:rPr lang="de-DE" dirty="0" err="1"/>
              <a:t>Detector</a:t>
            </a:r>
            <a:r>
              <a:rPr lang="de-DE" dirty="0"/>
              <a:t> Roadmap – 2021) </a:t>
            </a:r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7B5E9513-506D-41DB-9378-87C5498F21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362" y="1814512"/>
            <a:ext cx="8677275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8524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 bwMode="auto">
          <a:xfrm>
            <a:off x="598369" y="1201443"/>
            <a:ext cx="7866921" cy="4332263"/>
            <a:chOff x="685800" y="933677"/>
            <a:chExt cx="9195830" cy="5064085"/>
          </a:xfrm>
        </p:grpSpPr>
        <p:pic>
          <p:nvPicPr>
            <p:cNvPr id="11" name="Bild 10" descr="FAIR-MSV_72dpi.jpg"/>
            <p:cNvPicPr>
              <a:picLocks noChangeAspect="1"/>
            </p:cNvPicPr>
            <p:nvPr/>
          </p:nvPicPr>
          <p:blipFill>
            <a:blip r:embed="rId2"/>
            <a:stretch/>
          </p:blipFill>
          <p:spPr bwMode="auto">
            <a:xfrm>
              <a:off x="1549294" y="933677"/>
              <a:ext cx="7112618" cy="5064085"/>
            </a:xfrm>
            <a:prstGeom prst="rect">
              <a:avLst/>
            </a:prstGeom>
          </p:spPr>
        </p:pic>
        <p:sp>
          <p:nvSpPr>
            <p:cNvPr id="12" name="Textfeld 11"/>
            <p:cNvSpPr txBox="1"/>
            <p:nvPr/>
          </p:nvSpPr>
          <p:spPr bwMode="auto">
            <a:xfrm>
              <a:off x="6537662" y="1764554"/>
              <a:ext cx="1228279" cy="277230"/>
            </a:xfrm>
            <a:prstGeom prst="rect">
              <a:avLst/>
            </a:prstGeom>
            <a:grpFill/>
          </p:spPr>
          <p:txBody>
            <a:bodyPr vert="horz" wrap="square" lIns="91488" tIns="45745" rIns="91488" bIns="45745" rtlCol="0" anchor="t">
              <a:spAutoFit/>
            </a:bodyPr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de-DE" sz="941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3" name="Textfeld 12"/>
            <p:cNvSpPr txBox="1"/>
            <p:nvPr/>
          </p:nvSpPr>
          <p:spPr bwMode="auto">
            <a:xfrm>
              <a:off x="7704862" y="3889054"/>
              <a:ext cx="2046640" cy="277230"/>
            </a:xfrm>
            <a:prstGeom prst="rect">
              <a:avLst/>
            </a:prstGeom>
            <a:solidFill>
              <a:schemeClr val="tx2"/>
            </a:solidFill>
          </p:spPr>
          <p:txBody>
            <a:bodyPr vert="horz" wrap="square" lIns="91488" tIns="45745" rIns="91488" bIns="45745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941" b="1" kern="0" dirty="0" err="1">
                  <a:solidFill>
                    <a:schemeClr val="bg1"/>
                  </a:solidFill>
                  <a:latin typeface="Calibri"/>
                  <a:cs typeface="Arial"/>
                </a:rPr>
                <a:t>Production</a:t>
              </a:r>
              <a:r>
                <a:rPr lang="de-DE" sz="941" b="1" kern="0" dirty="0">
                  <a:solidFill>
                    <a:schemeClr val="bg1"/>
                  </a:solidFill>
                  <a:latin typeface="Calibri"/>
                  <a:cs typeface="Arial"/>
                </a:rPr>
                <a:t> of </a:t>
              </a:r>
              <a:r>
                <a:rPr lang="de-DE" sz="941" b="1" kern="0" dirty="0" err="1">
                  <a:solidFill>
                    <a:schemeClr val="bg1"/>
                  </a:solidFill>
                  <a:latin typeface="Calibri"/>
                  <a:cs typeface="Arial"/>
                </a:rPr>
                <a:t>secondary</a:t>
              </a:r>
              <a:r>
                <a:rPr lang="de-DE" sz="941" b="1" kern="0" dirty="0">
                  <a:solidFill>
                    <a:schemeClr val="bg1"/>
                  </a:solidFill>
                  <a:latin typeface="Calibri"/>
                  <a:cs typeface="Arial"/>
                </a:rPr>
                <a:t> </a:t>
              </a:r>
              <a:r>
                <a:rPr lang="de-DE" sz="941" b="1" kern="0" dirty="0" err="1">
                  <a:solidFill>
                    <a:schemeClr val="bg1"/>
                  </a:solidFill>
                  <a:latin typeface="Calibri"/>
                  <a:cs typeface="Arial"/>
                </a:rPr>
                <a:t>beams</a:t>
              </a:r>
              <a:r>
                <a:rPr lang="de-DE" sz="941" b="1" kern="0" dirty="0">
                  <a:solidFill>
                    <a:schemeClr val="bg1"/>
                  </a:solidFill>
                  <a:latin typeface="Calibri"/>
                  <a:cs typeface="Arial"/>
                </a:rPr>
                <a:t> </a:t>
              </a:r>
              <a:endParaRPr sz="1797" b="1" kern="0" dirty="0">
                <a:solidFill>
                  <a:schemeClr val="bg1"/>
                </a:solidFill>
                <a:latin typeface="Calibri"/>
                <a:cs typeface="Arial"/>
              </a:endParaRPr>
            </a:p>
          </p:txBody>
        </p:sp>
        <p:sp>
          <p:nvSpPr>
            <p:cNvPr id="14" name="Textfeld 13"/>
            <p:cNvSpPr txBox="1"/>
            <p:nvPr/>
          </p:nvSpPr>
          <p:spPr bwMode="auto">
            <a:xfrm>
              <a:off x="5518703" y="3360989"/>
              <a:ext cx="2010639" cy="446470"/>
            </a:xfrm>
            <a:prstGeom prst="rect">
              <a:avLst/>
            </a:prstGeom>
            <a:grpFill/>
          </p:spPr>
          <p:txBody>
            <a:bodyPr vert="horz" wrap="square" lIns="91488" tIns="45745" rIns="91488" bIns="45745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941" kern="0" dirty="0" err="1">
                  <a:solidFill>
                    <a:prstClr val="black"/>
                  </a:solidFill>
                  <a:latin typeface="Calibri"/>
                  <a:cs typeface="Arial"/>
                </a:rPr>
                <a:t>Production</a:t>
              </a: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 of </a:t>
              </a:r>
              <a:b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</a:b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Antiprotons</a:t>
              </a:r>
              <a:endParaRPr sz="1797" kern="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5" name="Textfeld 14"/>
            <p:cNvSpPr txBox="1"/>
            <p:nvPr/>
          </p:nvSpPr>
          <p:spPr bwMode="auto">
            <a:xfrm>
              <a:off x="3116449" y="4529018"/>
              <a:ext cx="1412803" cy="446470"/>
            </a:xfrm>
            <a:prstGeom prst="rect">
              <a:avLst/>
            </a:prstGeom>
            <a:grpFill/>
          </p:spPr>
          <p:txBody>
            <a:bodyPr vert="horz" wrap="square" lIns="91488" tIns="45745" rIns="91488" bIns="45745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High </a:t>
              </a:r>
              <a:r>
                <a:rPr lang="de-DE" sz="941" kern="0" dirty="0" err="1">
                  <a:solidFill>
                    <a:prstClr val="black"/>
                  </a:solidFill>
                  <a:latin typeface="Calibri"/>
                  <a:cs typeface="Arial"/>
                </a:rPr>
                <a:t>Energy</a:t>
              </a: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 </a:t>
              </a:r>
              <a:r>
                <a:rPr lang="de-DE" sz="941" kern="0" dirty="0" err="1">
                  <a:solidFill>
                    <a:prstClr val="black"/>
                  </a:solidFill>
                  <a:latin typeface="Calibri"/>
                  <a:cs typeface="Arial"/>
                </a:rPr>
                <a:t>and</a:t>
              </a: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 Storage Ring</a:t>
              </a:r>
              <a:endParaRPr sz="1797" kern="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7" name="Textfeld 16"/>
            <p:cNvSpPr txBox="1"/>
            <p:nvPr/>
          </p:nvSpPr>
          <p:spPr bwMode="auto">
            <a:xfrm>
              <a:off x="685800" y="2679466"/>
              <a:ext cx="1363580" cy="223235"/>
            </a:xfrm>
            <a:prstGeom prst="rect">
              <a:avLst/>
            </a:prstGeom>
            <a:grpFill/>
          </p:spPr>
          <p:txBody>
            <a:bodyPr vert="horz" wrap="square" lIns="0" tIns="45745" rIns="91488" bIns="0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941" kern="0" dirty="0">
                  <a:solidFill>
                    <a:prstClr val="black"/>
                  </a:solidFill>
                  <a:latin typeface="Calibri"/>
                  <a:cs typeface="Arial"/>
                </a:rPr>
                <a:t>Linear- </a:t>
              </a:r>
              <a:r>
                <a:rPr lang="de-DE" sz="941" kern="0" dirty="0" err="1">
                  <a:solidFill>
                    <a:prstClr val="black"/>
                  </a:solidFill>
                  <a:latin typeface="Calibri"/>
                  <a:cs typeface="Arial"/>
                </a:rPr>
                <a:t>accelerator</a:t>
              </a:r>
              <a:endParaRPr sz="1797" kern="0" dirty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8" name="Textfeld 17"/>
            <p:cNvSpPr txBox="1"/>
            <p:nvPr/>
          </p:nvSpPr>
          <p:spPr bwMode="auto">
            <a:xfrm>
              <a:off x="4367722" y="2350060"/>
              <a:ext cx="628873" cy="277230"/>
            </a:xfrm>
            <a:prstGeom prst="rect">
              <a:avLst/>
            </a:prstGeom>
            <a:grpFill/>
          </p:spPr>
          <p:txBody>
            <a:bodyPr vert="horz" wrap="square" lIns="91488" tIns="45745" rIns="91488" bIns="45745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941" kern="0">
                  <a:solidFill>
                    <a:srgbClr val="0000FF"/>
                  </a:solidFill>
                  <a:latin typeface="Calibri"/>
                  <a:cs typeface="Arial"/>
                </a:rPr>
                <a:t>SIS18</a:t>
              </a:r>
              <a:endParaRPr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cxnSp>
          <p:nvCxnSpPr>
            <p:cNvPr id="19" name="Gerade Verbindung mit Pfeil 18"/>
            <p:cNvCxnSpPr>
              <a:cxnSpLocks/>
            </p:cNvCxnSpPr>
            <p:nvPr/>
          </p:nvCxnSpPr>
          <p:spPr bwMode="auto">
            <a:xfrm flipH="1" flipV="1">
              <a:off x="6830553" y="3727670"/>
              <a:ext cx="835440" cy="300087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Gerade Verbindung mit Pfeil 19"/>
            <p:cNvCxnSpPr>
              <a:cxnSpLocks/>
            </p:cNvCxnSpPr>
            <p:nvPr/>
          </p:nvCxnSpPr>
          <p:spPr bwMode="auto">
            <a:xfrm flipH="1">
              <a:off x="5794437" y="3728748"/>
              <a:ext cx="93049" cy="746919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" name="Gruppierung 21"/>
            <p:cNvGrpSpPr/>
            <p:nvPr/>
          </p:nvGrpSpPr>
          <p:grpSpPr bwMode="auto">
            <a:xfrm>
              <a:off x="2561406" y="3782729"/>
              <a:ext cx="848691" cy="371435"/>
              <a:chOff x="1229556" y="4830231"/>
              <a:chExt cx="888064" cy="387941"/>
            </a:xfrm>
          </p:grpSpPr>
          <p:sp>
            <p:nvSpPr>
              <p:cNvPr id="23" name="Textfeld 22"/>
              <p:cNvSpPr txBox="1"/>
              <p:nvPr/>
            </p:nvSpPr>
            <p:spPr bwMode="auto">
              <a:xfrm>
                <a:off x="1229556" y="4944974"/>
                <a:ext cx="888064" cy="273198"/>
              </a:xfrm>
              <a:prstGeom prst="rect">
                <a:avLst/>
              </a:prstGeom>
              <a:grpFill/>
            </p:spPr>
            <p:txBody>
              <a:bodyPr vert="horz" wrap="square" lIns="78226" tIns="39113" rIns="78226" bIns="39113" rtlCol="0" anchor="t">
                <a:spAutoFit/>
              </a:bodyPr>
              <a:lstStyle/>
              <a:p>
                <a:pPr defTabSz="45744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de-DE" sz="941" kern="0">
                    <a:solidFill>
                      <a:prstClr val="black"/>
                    </a:solidFill>
                    <a:latin typeface="Calibri"/>
                    <a:cs typeface="Arial"/>
                  </a:rPr>
                  <a:t>100 Meter</a:t>
                </a:r>
                <a:endParaRPr sz="1797" kern="0">
                  <a:solidFill>
                    <a:prstClr val="black"/>
                  </a:solidFill>
                  <a:latin typeface="Calibri"/>
                  <a:cs typeface="Arial"/>
                </a:endParaRPr>
              </a:p>
            </p:txBody>
          </p:sp>
          <p:grpSp>
            <p:nvGrpSpPr>
              <p:cNvPr id="24" name="Gruppierung 23"/>
              <p:cNvGrpSpPr/>
              <p:nvPr/>
            </p:nvGrpSpPr>
            <p:grpSpPr bwMode="auto">
              <a:xfrm>
                <a:off x="1310629" y="4830231"/>
                <a:ext cx="732157" cy="148166"/>
                <a:chOff x="1310629" y="4830231"/>
                <a:chExt cx="732157" cy="148166"/>
              </a:xfrm>
            </p:grpSpPr>
            <p:cxnSp>
              <p:nvCxnSpPr>
                <p:cNvPr id="25" name="Gerade Verbindung 24"/>
                <p:cNvCxnSpPr>
                  <a:cxnSpLocks/>
                </p:cNvCxnSpPr>
                <p:nvPr/>
              </p:nvCxnSpPr>
              <p:spPr bwMode="auto">
                <a:xfrm>
                  <a:off x="1310629" y="4904120"/>
                  <a:ext cx="729628" cy="0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Gerade Verbindung 25"/>
                <p:cNvCxnSpPr>
                  <a:cxnSpLocks/>
                </p:cNvCxnSpPr>
                <p:nvPr/>
              </p:nvCxnSpPr>
              <p:spPr bwMode="auto">
                <a:xfrm>
                  <a:off x="1310629" y="4830231"/>
                  <a:ext cx="0" cy="148166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Gerade Verbindung 26"/>
                <p:cNvCxnSpPr>
                  <a:cxnSpLocks/>
                </p:cNvCxnSpPr>
                <p:nvPr/>
              </p:nvCxnSpPr>
              <p:spPr bwMode="auto">
                <a:xfrm>
                  <a:off x="2042786" y="4830231"/>
                  <a:ext cx="0" cy="148166"/>
                </a:xfrm>
                <a:prstGeom prst="line">
                  <a:avLst/>
                </a:prstGeom>
                <a:ln w="6350" cmpd="sng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36" name="Gerade Verbindung mit Pfeil 35"/>
            <p:cNvCxnSpPr>
              <a:cxnSpLocks/>
            </p:cNvCxnSpPr>
            <p:nvPr/>
          </p:nvCxnSpPr>
          <p:spPr bwMode="auto">
            <a:xfrm>
              <a:off x="1955239" y="2835282"/>
              <a:ext cx="840028" cy="0"/>
            </a:xfrm>
            <a:prstGeom prst="straightConnector1">
              <a:avLst/>
            </a:prstGeom>
            <a:ln w="63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Rechteckige Legende 38"/>
            <p:cNvSpPr/>
            <p:nvPr/>
          </p:nvSpPr>
          <p:spPr bwMode="auto">
            <a:xfrm>
              <a:off x="1729453" y="4317620"/>
              <a:ext cx="1267759" cy="374179"/>
            </a:xfrm>
            <a:prstGeom prst="wedgeRectCallout">
              <a:avLst>
                <a:gd name="adj1" fmla="val 199829"/>
                <a:gd name="adj2" fmla="val -73202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88" tIns="45745" rIns="91488" bIns="457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98" kern="0" dirty="0">
                  <a:solidFill>
                    <a:srgbClr val="FFFFFF"/>
                  </a:solidFill>
                  <a:latin typeface="Calibri"/>
                  <a:cs typeface="Arial"/>
                </a:rPr>
                <a:t>PANDA: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898" kern="0" dirty="0">
                  <a:solidFill>
                    <a:srgbClr val="FFFFFF"/>
                  </a:solidFill>
                  <a:latin typeface="Calibri"/>
                  <a:cs typeface="Arial"/>
                </a:rPr>
                <a:t>Antiproton </a:t>
              </a: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beams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</p:txBody>
        </p:sp>
        <p:sp>
          <p:nvSpPr>
            <p:cNvPr id="40" name="Rechteckige Legende 39"/>
            <p:cNvSpPr/>
            <p:nvPr/>
          </p:nvSpPr>
          <p:spPr bwMode="auto">
            <a:xfrm>
              <a:off x="8085184" y="4932065"/>
              <a:ext cx="1441391" cy="343360"/>
            </a:xfrm>
            <a:prstGeom prst="wedgeRectCallout">
              <a:avLst>
                <a:gd name="adj1" fmla="val -175433"/>
                <a:gd name="adj2" fmla="val -121237"/>
              </a:avLst>
            </a:prstGeom>
            <a:solidFill>
              <a:schemeClr val="tx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88" tIns="45745" rIns="91488" bIns="457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98" kern="0" dirty="0">
                  <a:solidFill>
                    <a:srgbClr val="FFFFFF"/>
                  </a:solidFill>
                  <a:latin typeface="Calibri"/>
                  <a:cs typeface="Arial"/>
                </a:rPr>
                <a:t>NUSTAR: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Radioactive</a:t>
              </a:r>
              <a:r>
                <a:rPr lang="de-DE" sz="898" kern="0" dirty="0">
                  <a:solidFill>
                    <a:srgbClr val="FFFFFF"/>
                  </a:solidFill>
                  <a:latin typeface="Calibri"/>
                  <a:cs typeface="Arial"/>
                </a:rPr>
                <a:t> </a:t>
              </a: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ion</a:t>
              </a:r>
              <a:r>
                <a:rPr lang="de-DE" sz="898" kern="0" dirty="0">
                  <a:solidFill>
                    <a:srgbClr val="FFFFFF"/>
                  </a:solidFill>
                  <a:latin typeface="Calibri"/>
                  <a:cs typeface="Arial"/>
                </a:rPr>
                <a:t> </a:t>
              </a: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beams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</p:txBody>
        </p:sp>
        <p:sp>
          <p:nvSpPr>
            <p:cNvPr id="41" name="Rechteckige Legende 40"/>
            <p:cNvSpPr/>
            <p:nvPr/>
          </p:nvSpPr>
          <p:spPr bwMode="auto">
            <a:xfrm>
              <a:off x="8150987" y="3027400"/>
              <a:ext cx="1730643" cy="343052"/>
            </a:xfrm>
            <a:prstGeom prst="wedgeRectCallout">
              <a:avLst>
                <a:gd name="adj1" fmla="val -75271"/>
                <a:gd name="adj2" fmla="val 105899"/>
              </a:avLst>
            </a:prstGeom>
            <a:solidFill>
              <a:schemeClr val="bg2">
                <a:lumMod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88" tIns="45745" rIns="91488" bIns="45745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198" kern="0" dirty="0">
                  <a:solidFill>
                    <a:srgbClr val="FFFFFF"/>
                  </a:solidFill>
                  <a:latin typeface="Calibri"/>
                  <a:cs typeface="Arial"/>
                </a:rPr>
                <a:t>CBM: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Relativistic</a:t>
              </a:r>
              <a:r>
                <a:rPr lang="de-DE" sz="898" kern="0" dirty="0">
                  <a:solidFill>
                    <a:srgbClr val="FFFFFF"/>
                  </a:solidFill>
                  <a:latin typeface="Calibri"/>
                  <a:cs typeface="Arial"/>
                </a:rPr>
                <a:t> </a:t>
              </a: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nuclear</a:t>
              </a:r>
              <a:r>
                <a:rPr lang="de-DE" sz="898" kern="0" dirty="0">
                  <a:solidFill>
                    <a:srgbClr val="FFFFFF"/>
                  </a:solidFill>
                  <a:latin typeface="Calibri"/>
                  <a:cs typeface="Arial"/>
                </a:rPr>
                <a:t> </a:t>
              </a:r>
              <a:r>
                <a:rPr lang="de-DE" sz="898" kern="0" dirty="0" err="1">
                  <a:solidFill>
                    <a:srgbClr val="FFFFFF"/>
                  </a:solidFill>
                  <a:latin typeface="Calibri"/>
                  <a:cs typeface="Arial"/>
                </a:rPr>
                <a:t>collision</a:t>
              </a:r>
              <a:endParaRPr sz="1797" kern="0" dirty="0">
                <a:solidFill>
                  <a:prstClr val="white"/>
                </a:solidFill>
                <a:latin typeface="Calibri"/>
                <a:cs typeface="Arial"/>
              </a:endParaRPr>
            </a:p>
          </p:txBody>
        </p:sp>
      </p:grpSp>
      <p:sp>
        <p:nvSpPr>
          <p:cNvPr id="54" name="Freeform 2"/>
          <p:cNvSpPr>
            <a:spLocks noChangeArrowheads="1"/>
          </p:cNvSpPr>
          <p:nvPr/>
        </p:nvSpPr>
        <p:spPr bwMode="auto">
          <a:xfrm>
            <a:off x="0" y="7165"/>
            <a:ext cx="3923928" cy="1741106"/>
          </a:xfrm>
          <a:custGeom>
            <a:avLst/>
            <a:gdLst>
              <a:gd name="T0" fmla="*/ 4350 w 4351"/>
              <a:gd name="T1" fmla="*/ 0 h 1212"/>
              <a:gd name="T2" fmla="*/ 4350 w 4351"/>
              <a:gd name="T3" fmla="*/ 0 h 1212"/>
              <a:gd name="T4" fmla="*/ 3984 w 4351"/>
              <a:gd name="T5" fmla="*/ 749 h 1212"/>
              <a:gd name="T6" fmla="*/ 3689 w 4351"/>
              <a:gd name="T7" fmla="*/ 947 h 1212"/>
              <a:gd name="T8" fmla="*/ 0 w 4351"/>
              <a:gd name="T9" fmla="*/ 1211 h 1212"/>
              <a:gd name="T10" fmla="*/ 0 w 4351"/>
              <a:gd name="T11" fmla="*/ 0 h 1212"/>
              <a:gd name="T12" fmla="*/ 4350 w 4351"/>
              <a:gd name="T13" fmla="*/ 0 h 1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4351" h="1212" extrusionOk="0">
                <a:moveTo>
                  <a:pt x="4350" y="0"/>
                </a:moveTo>
                <a:lnTo>
                  <a:pt x="4350" y="0"/>
                </a:lnTo>
                <a:cubicBezTo>
                  <a:pt x="4207" y="295"/>
                  <a:pt x="4068" y="581"/>
                  <a:pt x="3984" y="749"/>
                </a:cubicBezTo>
                <a:cubicBezTo>
                  <a:pt x="3927" y="861"/>
                  <a:pt x="3816" y="938"/>
                  <a:pt x="3689" y="947"/>
                </a:cubicBezTo>
                <a:cubicBezTo>
                  <a:pt x="3215" y="980"/>
                  <a:pt x="516" y="1174"/>
                  <a:pt x="0" y="1211"/>
                </a:cubicBezTo>
                <a:cubicBezTo>
                  <a:pt x="0" y="0"/>
                  <a:pt x="0" y="0"/>
                  <a:pt x="0" y="0"/>
                </a:cubicBezTo>
                <a:lnTo>
                  <a:pt x="4350" y="0"/>
                </a:lnTo>
              </a:path>
            </a:pathLst>
          </a:custGeom>
          <a:solidFill>
            <a:srgbClr val="0070C0"/>
          </a:solidFill>
          <a:ln>
            <a:noFill/>
          </a:ln>
          <a:effectLst/>
        </p:spPr>
        <p:txBody>
          <a:bodyPr wrap="none" lIns="91488" tIns="45745" rIns="91488" bIns="45745" anchor="ctr"/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38" name="Rechteckige Legende 37"/>
          <p:cNvSpPr/>
          <p:nvPr/>
        </p:nvSpPr>
        <p:spPr bwMode="auto">
          <a:xfrm>
            <a:off x="2060787" y="5172900"/>
            <a:ext cx="1018270" cy="301228"/>
          </a:xfrm>
          <a:prstGeom prst="wedgeRectCallout">
            <a:avLst>
              <a:gd name="adj1" fmla="val 203054"/>
              <a:gd name="adj2" fmla="val -348352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88" tIns="45745" rIns="91488" bIns="45745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1198" kern="0" dirty="0">
                <a:solidFill>
                  <a:srgbClr val="FFFFFF"/>
                </a:solidFill>
                <a:latin typeface="Calibri"/>
                <a:cs typeface="Arial"/>
              </a:rPr>
              <a:t>APPA:</a:t>
            </a:r>
            <a:endParaRPr sz="1797" kern="0" dirty="0">
              <a:solidFill>
                <a:prstClr val="white"/>
              </a:solidFill>
              <a:latin typeface="Calibri"/>
              <a:cs typeface="Arial"/>
            </a:endParaRPr>
          </a:p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898" kern="0" dirty="0">
                <a:solidFill>
                  <a:srgbClr val="FFFFFF"/>
                </a:solidFill>
                <a:latin typeface="Calibri"/>
                <a:cs typeface="Arial"/>
              </a:rPr>
              <a:t>Ions, </a:t>
            </a:r>
            <a:r>
              <a:rPr lang="de-DE" sz="898" kern="0" dirty="0" err="1">
                <a:solidFill>
                  <a:srgbClr val="FFFFFF"/>
                </a:solidFill>
                <a:latin typeface="Calibri"/>
                <a:cs typeface="Arial"/>
              </a:rPr>
              <a:t>antiprotons</a:t>
            </a:r>
            <a:endParaRPr sz="1797" kern="0" dirty="0">
              <a:solidFill>
                <a:prstClr val="white"/>
              </a:solidFill>
              <a:latin typeface="Calibri"/>
              <a:cs typeface="Arial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 bwMode="auto">
          <a:xfrm>
            <a:off x="179512" y="-352179"/>
            <a:ext cx="2886210" cy="1044875"/>
          </a:xfrm>
        </p:spPr>
        <p:txBody>
          <a:bodyPr/>
          <a:lstStyle/>
          <a:p>
            <a:pPr>
              <a:defRPr/>
            </a:pPr>
            <a:br>
              <a:rPr lang="de-DE" dirty="0"/>
            </a:br>
            <a:r>
              <a:rPr lang="de-DE" dirty="0"/>
              <a:t>FAIR – The Facility</a:t>
            </a:r>
            <a:br>
              <a:rPr lang="de-DE" dirty="0"/>
            </a:br>
            <a:r>
              <a:rPr lang="de-DE" dirty="0"/>
              <a:t>in </a:t>
            </a:r>
            <a:r>
              <a:rPr lang="de-DE" dirty="0" err="1"/>
              <a:t>view</a:t>
            </a:r>
            <a:r>
              <a:rPr lang="de-DE" dirty="0"/>
              <a:t> of </a:t>
            </a:r>
            <a:br>
              <a:rPr lang="de-DE" dirty="0"/>
            </a:br>
            <a:r>
              <a:rPr lang="de-DE" dirty="0"/>
              <a:t>Nuclear Physics</a:t>
            </a:r>
            <a:endParaRPr dirty="0"/>
          </a:p>
        </p:txBody>
      </p:sp>
      <p:sp>
        <p:nvSpPr>
          <p:cNvPr id="16" name="Textfeld 15"/>
          <p:cNvSpPr txBox="1"/>
          <p:nvPr/>
        </p:nvSpPr>
        <p:spPr bwMode="auto">
          <a:xfrm>
            <a:off x="3579468" y="5474128"/>
            <a:ext cx="1208636" cy="381950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 dirty="0">
                <a:solidFill>
                  <a:prstClr val="black"/>
                </a:solidFill>
                <a:latin typeface="Calibri"/>
                <a:cs typeface="Arial"/>
              </a:rPr>
              <a:t>Experiment- </a:t>
            </a:r>
            <a:r>
              <a:rPr lang="de-DE" sz="941" kern="0" dirty="0" err="1">
                <a:solidFill>
                  <a:prstClr val="black"/>
                </a:solidFill>
                <a:latin typeface="Calibri"/>
                <a:cs typeface="Arial"/>
              </a:rPr>
              <a:t>and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 dirty="0" err="1">
                <a:solidFill>
                  <a:prstClr val="black"/>
                </a:solidFill>
                <a:latin typeface="Calibri"/>
                <a:cs typeface="Arial"/>
              </a:rPr>
              <a:t>Collectorring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grpSp>
        <p:nvGrpSpPr>
          <p:cNvPr id="21" name="Gruppierung 20"/>
          <p:cNvGrpSpPr/>
          <p:nvPr/>
        </p:nvGrpSpPr>
        <p:grpSpPr bwMode="auto">
          <a:xfrm>
            <a:off x="362830" y="5110722"/>
            <a:ext cx="1700253" cy="896798"/>
            <a:chOff x="7337940" y="5196575"/>
            <a:chExt cx="2079670" cy="1094872"/>
          </a:xfrm>
        </p:grpSpPr>
        <p:grpSp>
          <p:nvGrpSpPr>
            <p:cNvPr id="28" name="Gruppierung 27"/>
            <p:cNvGrpSpPr/>
            <p:nvPr/>
          </p:nvGrpSpPr>
          <p:grpSpPr bwMode="auto">
            <a:xfrm>
              <a:off x="7337940" y="5223594"/>
              <a:ext cx="255600" cy="991180"/>
              <a:chOff x="7337940" y="5223594"/>
              <a:chExt cx="255600" cy="991180"/>
            </a:xfrm>
          </p:grpSpPr>
          <p:sp>
            <p:nvSpPr>
              <p:cNvPr id="32" name="Rechteck 31"/>
              <p:cNvSpPr/>
              <p:nvPr/>
            </p:nvSpPr>
            <p:spPr bwMode="auto">
              <a:xfrm>
                <a:off x="7337940" y="5591384"/>
                <a:ext cx="255600" cy="255600"/>
              </a:xfrm>
              <a:prstGeom prst="rect">
                <a:avLst/>
              </a:prstGeom>
              <a:solidFill>
                <a:srgbClr val="D63E3B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44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69" kern="0">
                  <a:solidFill>
                    <a:prstClr val="white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33" name="Rechteck 32"/>
              <p:cNvSpPr/>
              <p:nvPr/>
            </p:nvSpPr>
            <p:spPr bwMode="auto">
              <a:xfrm>
                <a:off x="7337940" y="5223594"/>
                <a:ext cx="255600" cy="255600"/>
              </a:xfrm>
              <a:prstGeom prst="rect">
                <a:avLst/>
              </a:prstGeom>
              <a:solidFill>
                <a:srgbClr val="0000FF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44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69" kern="0">
                  <a:solidFill>
                    <a:prstClr val="white"/>
                  </a:solidFill>
                  <a:latin typeface="Calibri"/>
                  <a:cs typeface="Arial"/>
                </a:endParaRPr>
              </a:p>
            </p:txBody>
          </p:sp>
          <p:sp>
            <p:nvSpPr>
              <p:cNvPr id="34" name="Rechteck 33"/>
              <p:cNvSpPr/>
              <p:nvPr/>
            </p:nvSpPr>
            <p:spPr bwMode="auto">
              <a:xfrm>
                <a:off x="7337940" y="5959174"/>
                <a:ext cx="255600" cy="25560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457446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de-DE" sz="1369" kern="0">
                  <a:solidFill>
                    <a:prstClr val="white"/>
                  </a:solidFill>
                  <a:latin typeface="Calibri"/>
                  <a:cs typeface="Arial"/>
                </a:endParaRPr>
              </a:p>
            </p:txBody>
          </p:sp>
        </p:grpSp>
        <p:sp>
          <p:nvSpPr>
            <p:cNvPr id="29" name="Textfeld 28"/>
            <p:cNvSpPr txBox="1"/>
            <p:nvPr/>
          </p:nvSpPr>
          <p:spPr bwMode="auto">
            <a:xfrm>
              <a:off x="7665651" y="5196575"/>
              <a:ext cx="1751959" cy="353672"/>
            </a:xfrm>
            <a:prstGeom prst="rect">
              <a:avLst/>
            </a:prstGeom>
            <a:grpFill/>
          </p:spPr>
          <p:txBody>
            <a:bodyPr vert="horz" wrap="square" lIns="78226" tIns="39113" rIns="78226" bIns="39113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69" kern="0">
                  <a:solidFill>
                    <a:prstClr val="black"/>
                  </a:solidFill>
                  <a:latin typeface="Calibri"/>
                  <a:cs typeface="Arial"/>
                </a:rPr>
                <a:t>Existing Facility</a:t>
              </a:r>
              <a:endParaRPr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30" name="Textfeld 29"/>
            <p:cNvSpPr txBox="1"/>
            <p:nvPr/>
          </p:nvSpPr>
          <p:spPr bwMode="auto">
            <a:xfrm>
              <a:off x="7665651" y="5567173"/>
              <a:ext cx="1751959" cy="353672"/>
            </a:xfrm>
            <a:prstGeom prst="rect">
              <a:avLst/>
            </a:prstGeom>
            <a:grpFill/>
          </p:spPr>
          <p:txBody>
            <a:bodyPr vert="horz" wrap="square" lIns="78226" tIns="39113" rIns="78226" bIns="39113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69" kern="0">
                  <a:solidFill>
                    <a:prstClr val="black"/>
                  </a:solidFill>
                  <a:latin typeface="Calibri"/>
                  <a:cs typeface="Arial"/>
                </a:rPr>
                <a:t>FAIR Facility</a:t>
              </a:r>
              <a:endParaRPr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31" name="Textfeld 30"/>
            <p:cNvSpPr txBox="1"/>
            <p:nvPr/>
          </p:nvSpPr>
          <p:spPr bwMode="auto">
            <a:xfrm>
              <a:off x="7665651" y="5937775"/>
              <a:ext cx="1751959" cy="353672"/>
            </a:xfrm>
            <a:prstGeom prst="rect">
              <a:avLst/>
            </a:prstGeom>
            <a:grpFill/>
          </p:spPr>
          <p:txBody>
            <a:bodyPr vert="horz" wrap="square" lIns="78226" tIns="39113" rIns="78226" bIns="39113" rtlCol="0" anchor="t">
              <a:spAutoFit/>
            </a:bodyPr>
            <a:lstStyle/>
            <a:p>
              <a:pPr defTabSz="457446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de-DE" sz="1369" kern="0">
                  <a:solidFill>
                    <a:prstClr val="black"/>
                  </a:solidFill>
                  <a:latin typeface="Calibri"/>
                  <a:cs typeface="Arial"/>
                </a:rPr>
                <a:t>Experiments</a:t>
              </a:r>
              <a:endParaRPr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sp>
        <p:nvSpPr>
          <p:cNvPr id="42" name="Textfeld 41"/>
          <p:cNvSpPr txBox="1"/>
          <p:nvPr/>
        </p:nvSpPr>
        <p:spPr bwMode="auto">
          <a:xfrm>
            <a:off x="4589347" y="3066075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>
                <a:solidFill>
                  <a:prstClr val="black"/>
                </a:solidFill>
                <a:latin typeface="Calibri"/>
                <a:cs typeface="Arial"/>
              </a:rPr>
              <a:t>APPA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3" name="Textfeld 42"/>
          <p:cNvSpPr txBox="1"/>
          <p:nvPr/>
        </p:nvSpPr>
        <p:spPr bwMode="auto">
          <a:xfrm>
            <a:off x="4557694" y="3840938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>
                <a:solidFill>
                  <a:prstClr val="black"/>
                </a:solidFill>
                <a:latin typeface="Calibri"/>
                <a:cs typeface="Arial"/>
              </a:rPr>
              <a:t>APPA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4" name="Textfeld 43"/>
          <p:cNvSpPr txBox="1"/>
          <p:nvPr/>
        </p:nvSpPr>
        <p:spPr bwMode="auto">
          <a:xfrm>
            <a:off x="4049870" y="3387209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>
                <a:solidFill>
                  <a:srgbClr val="D63E3B"/>
                </a:solidFill>
                <a:latin typeface="Calibri"/>
                <a:cs typeface="Arial"/>
              </a:rPr>
              <a:t>HESR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5" name="Textfeld 44"/>
          <p:cNvSpPr txBox="1"/>
          <p:nvPr/>
        </p:nvSpPr>
        <p:spPr bwMode="auto">
          <a:xfrm>
            <a:off x="3950991" y="4907246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>
                <a:solidFill>
                  <a:srgbClr val="D63E3B"/>
                </a:solidFill>
                <a:latin typeface="Calibri"/>
                <a:cs typeface="Arial"/>
              </a:rPr>
              <a:t>CR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6" name="Textfeld 45"/>
          <p:cNvSpPr txBox="1"/>
          <p:nvPr/>
        </p:nvSpPr>
        <p:spPr bwMode="auto">
          <a:xfrm>
            <a:off x="5497500" y="1929194"/>
            <a:ext cx="1072340" cy="381950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>
                <a:solidFill>
                  <a:srgbClr val="D63E3B"/>
                </a:solidFill>
                <a:latin typeface="Calibri"/>
                <a:cs typeface="Arial"/>
              </a:rPr>
              <a:t>SIS100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41" b="1" kern="0">
              <a:solidFill>
                <a:srgbClr val="D63E3B"/>
              </a:solidFill>
              <a:latin typeface="Calibri"/>
              <a:cs typeface="Arial"/>
            </a:endParaRPr>
          </a:p>
        </p:txBody>
      </p:sp>
      <p:sp>
        <p:nvSpPr>
          <p:cNvPr id="47" name="Textfeld 46"/>
          <p:cNvSpPr txBox="1"/>
          <p:nvPr/>
        </p:nvSpPr>
        <p:spPr bwMode="auto">
          <a:xfrm rot="1712742">
            <a:off x="3029340" y="2143076"/>
            <a:ext cx="1072340" cy="381950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>
                <a:solidFill>
                  <a:srgbClr val="D63E3B"/>
                </a:solidFill>
                <a:latin typeface="Calibri"/>
                <a:cs typeface="Arial"/>
              </a:rPr>
              <a:t>pLinac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41" b="1" kern="0">
              <a:solidFill>
                <a:srgbClr val="D63E3B"/>
              </a:solidFill>
              <a:latin typeface="Calibri"/>
              <a:cs typeface="Arial"/>
            </a:endParaRPr>
          </a:p>
        </p:txBody>
      </p:sp>
      <p:sp>
        <p:nvSpPr>
          <p:cNvPr id="48" name="Textfeld 47"/>
          <p:cNvSpPr txBox="1"/>
          <p:nvPr/>
        </p:nvSpPr>
        <p:spPr bwMode="auto">
          <a:xfrm rot="942844">
            <a:off x="2394988" y="2827728"/>
            <a:ext cx="622539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 dirty="0">
                <a:solidFill>
                  <a:srgbClr val="0000FF"/>
                </a:solidFill>
                <a:latin typeface="Calibri"/>
                <a:cs typeface="Arial"/>
              </a:rPr>
              <a:t>UNILAC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49" name="Textfeld 48"/>
          <p:cNvSpPr txBox="1"/>
          <p:nvPr/>
        </p:nvSpPr>
        <p:spPr bwMode="auto">
          <a:xfrm>
            <a:off x="3955980" y="3755840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 dirty="0">
                <a:solidFill>
                  <a:prstClr val="black"/>
                </a:solidFill>
                <a:latin typeface="Calibri"/>
                <a:cs typeface="Arial"/>
              </a:rPr>
              <a:t>PANDA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50" name="Textfeld 49"/>
          <p:cNvSpPr txBox="1"/>
          <p:nvPr/>
        </p:nvSpPr>
        <p:spPr bwMode="auto">
          <a:xfrm>
            <a:off x="6150196" y="3382087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>
                <a:solidFill>
                  <a:prstClr val="black"/>
                </a:solidFill>
                <a:latin typeface="Calibri"/>
                <a:cs typeface="Arial"/>
              </a:rPr>
              <a:t>CBM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51" name="Textfeld 50"/>
          <p:cNvSpPr txBox="1"/>
          <p:nvPr/>
        </p:nvSpPr>
        <p:spPr bwMode="auto">
          <a:xfrm>
            <a:off x="5015436" y="5090006"/>
            <a:ext cx="791243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>
                <a:solidFill>
                  <a:prstClr val="black"/>
                </a:solidFill>
                <a:latin typeface="Calibri"/>
                <a:cs typeface="Arial"/>
              </a:rPr>
              <a:t>NUSTAR LEB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52" name="Textfeld 51"/>
          <p:cNvSpPr txBox="1"/>
          <p:nvPr/>
        </p:nvSpPr>
        <p:spPr bwMode="auto">
          <a:xfrm>
            <a:off x="4544123" y="4930707"/>
            <a:ext cx="855488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>
                <a:solidFill>
                  <a:prstClr val="black"/>
                </a:solidFill>
                <a:latin typeface="Calibri"/>
                <a:cs typeface="Arial"/>
              </a:rPr>
              <a:t>NUSTAR R3B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53" name="Textfeld 52"/>
          <p:cNvSpPr txBox="1"/>
          <p:nvPr/>
        </p:nvSpPr>
        <p:spPr bwMode="auto">
          <a:xfrm>
            <a:off x="5532525" y="3860214"/>
            <a:ext cx="1072340" cy="381950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 dirty="0" err="1">
                <a:solidFill>
                  <a:srgbClr val="D63E3B"/>
                </a:solidFill>
                <a:latin typeface="Calibri"/>
                <a:cs typeface="Arial"/>
              </a:rPr>
              <a:t>SuperFRS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941" b="1" kern="0" dirty="0">
              <a:solidFill>
                <a:srgbClr val="D63E3B"/>
              </a:solidFill>
              <a:latin typeface="Calibri"/>
              <a:cs typeface="Arial"/>
            </a:endParaRPr>
          </a:p>
        </p:txBody>
      </p:sp>
      <p:sp>
        <p:nvSpPr>
          <p:cNvPr id="55" name="Textfeld 54"/>
          <p:cNvSpPr txBox="1"/>
          <p:nvPr/>
        </p:nvSpPr>
        <p:spPr bwMode="auto">
          <a:xfrm>
            <a:off x="4266852" y="4385593"/>
            <a:ext cx="581686" cy="237167"/>
          </a:xfrm>
          <a:prstGeom prst="rect">
            <a:avLst/>
          </a:prstGeom>
        </p:spPr>
        <p:txBody>
          <a:bodyPr vert="horz" wrap="square" lIns="91488" tIns="45745" rIns="91488" bIns="45745" rtlCol="0" anchor="t">
            <a:spAutoFit/>
          </a:bodyPr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b="1" kern="0">
                <a:solidFill>
                  <a:srgbClr val="D63E3B"/>
                </a:solidFill>
                <a:latin typeface="Calibri"/>
                <a:cs typeface="Arial"/>
              </a:rPr>
              <a:t>pBar</a:t>
            </a:r>
            <a:endParaRPr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56" name="Textfeld 55"/>
          <p:cNvSpPr txBox="1"/>
          <p:nvPr/>
        </p:nvSpPr>
        <p:spPr bwMode="auto">
          <a:xfrm>
            <a:off x="728746" y="2135359"/>
            <a:ext cx="1166526" cy="190975"/>
          </a:xfrm>
          <a:prstGeom prst="rect">
            <a:avLst/>
          </a:prstGeom>
          <a:grpFill/>
        </p:spPr>
        <p:txBody>
          <a:bodyPr vert="horz" wrap="square" lIns="0" tIns="45745" rIns="91488" bIns="0" rtlCol="0" anchor="t">
            <a:sp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941" kern="0" dirty="0">
                <a:solidFill>
                  <a:prstClr val="black"/>
                </a:solidFill>
                <a:latin typeface="Calibri"/>
                <a:cs typeface="Arial"/>
              </a:rPr>
              <a:t> Ion </a:t>
            </a:r>
            <a:r>
              <a:rPr lang="de-DE" sz="941" kern="0" dirty="0" err="1">
                <a:solidFill>
                  <a:prstClr val="black"/>
                </a:solidFill>
                <a:latin typeface="Calibri"/>
                <a:cs typeface="Arial"/>
              </a:rPr>
              <a:t>Sources</a:t>
            </a:r>
            <a:endParaRPr sz="1797" kern="0" dirty="0">
              <a:solidFill>
                <a:prstClr val="black"/>
              </a:solidFill>
              <a:latin typeface="Calibri"/>
              <a:cs typeface="Arial"/>
            </a:endParaRPr>
          </a:p>
        </p:txBody>
      </p:sp>
      <p:cxnSp>
        <p:nvCxnSpPr>
          <p:cNvPr id="57" name="Gerade Verbindung mit Pfeil 56"/>
          <p:cNvCxnSpPr>
            <a:cxnSpLocks/>
          </p:cNvCxnSpPr>
          <p:nvPr/>
        </p:nvCxnSpPr>
        <p:spPr bwMode="auto">
          <a:xfrm>
            <a:off x="1389287" y="2258563"/>
            <a:ext cx="723072" cy="407874"/>
          </a:xfrm>
          <a:prstGeom prst="straightConnector1">
            <a:avLst/>
          </a:prstGeom>
          <a:ln w="63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5652120" y="5428381"/>
            <a:ext cx="301396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rgbClr val="0070C0"/>
                </a:solidFill>
              </a:rPr>
              <a:t>Intense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secondary</a:t>
            </a:r>
            <a:r>
              <a:rPr lang="de-DE" sz="1400" dirty="0">
                <a:solidFill>
                  <a:srgbClr val="0070C0"/>
                </a:solidFill>
              </a:rPr>
              <a:t> </a:t>
            </a:r>
            <a:r>
              <a:rPr lang="de-DE" sz="1400" dirty="0" err="1">
                <a:solidFill>
                  <a:srgbClr val="0070C0"/>
                </a:solidFill>
              </a:rPr>
              <a:t>beams</a:t>
            </a:r>
            <a:endParaRPr lang="de-DE" sz="1400" dirty="0">
              <a:solidFill>
                <a:srgbClr val="0070C0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/>
              <a:t>Primary </a:t>
            </a:r>
            <a:r>
              <a:rPr lang="de-DE" sz="1400" dirty="0" err="1"/>
              <a:t>beams</a:t>
            </a:r>
            <a:r>
              <a:rPr lang="de-DE" sz="1400" dirty="0"/>
              <a:t> </a:t>
            </a:r>
            <a:r>
              <a:rPr lang="de-DE" sz="1400" dirty="0" err="1"/>
              <a:t>p..U</a:t>
            </a:r>
            <a:r>
              <a:rPr lang="de-DE" sz="1400" dirty="0"/>
              <a:t> from SIS100</a:t>
            </a:r>
            <a:br>
              <a:rPr lang="de-DE" sz="1400" dirty="0"/>
            </a:br>
            <a:r>
              <a:rPr lang="de-DE" sz="1400" dirty="0" err="1"/>
              <a:t>with</a:t>
            </a:r>
            <a:r>
              <a:rPr lang="de-DE" sz="1400" dirty="0"/>
              <a:t> high </a:t>
            </a:r>
            <a:r>
              <a:rPr lang="de-DE" sz="1400" dirty="0" err="1"/>
              <a:t>intensity</a:t>
            </a:r>
            <a:endParaRPr lang="de-DE" sz="1400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sz="1400" dirty="0" err="1"/>
              <a:t>Matched</a:t>
            </a:r>
            <a:r>
              <a:rPr lang="de-DE" sz="1400" dirty="0"/>
              <a:t> Super-Fragment </a:t>
            </a:r>
            <a:br>
              <a:rPr lang="de-DE" sz="1400" dirty="0"/>
            </a:br>
            <a:r>
              <a:rPr lang="de-DE" sz="1400" dirty="0"/>
              <a:t>Separator (</a:t>
            </a:r>
            <a:r>
              <a:rPr lang="de-DE" sz="1400" dirty="0" err="1"/>
              <a:t>SuperFRS</a:t>
            </a:r>
            <a:r>
              <a:rPr lang="de-DE" sz="1400" dirty="0"/>
              <a:t>) </a:t>
            </a:r>
            <a:r>
              <a:rPr lang="de-DE" sz="1400" dirty="0" err="1"/>
              <a:t>with</a:t>
            </a:r>
            <a:r>
              <a:rPr lang="de-DE" sz="1400" dirty="0"/>
              <a:t> large </a:t>
            </a:r>
            <a:br>
              <a:rPr lang="de-DE" sz="1400" dirty="0"/>
            </a:br>
            <a:r>
              <a:rPr lang="de-DE" sz="1400" dirty="0" err="1"/>
              <a:t>apperture</a:t>
            </a:r>
            <a:r>
              <a:rPr lang="de-DE" sz="1400" dirty="0"/>
              <a:t> and rate </a:t>
            </a:r>
            <a:r>
              <a:rPr lang="de-DE" sz="1400" dirty="0" err="1"/>
              <a:t>capability</a:t>
            </a:r>
            <a:r>
              <a:rPr lang="de-DE" sz="1400" dirty="0"/>
              <a:t> </a:t>
            </a:r>
          </a:p>
        </p:txBody>
      </p:sp>
      <p:sp>
        <p:nvSpPr>
          <p:cNvPr id="59" name="Foliennummernplatzhalter 2">
            <a:extLst>
              <a:ext uri="{FF2B5EF4-FFF2-40B4-BE49-F238E27FC236}">
                <a16:creationId xmlns:a16="http://schemas.microsoft.com/office/drawing/2014/main" id="{953141A1-57CB-41F5-A2FE-161B195C77E0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5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33686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uppieren 15"/>
          <p:cNvGrpSpPr/>
          <p:nvPr/>
        </p:nvGrpSpPr>
        <p:grpSpPr>
          <a:xfrm>
            <a:off x="345909" y="1272931"/>
            <a:ext cx="9290455" cy="5272298"/>
            <a:chOff x="409603" y="826170"/>
            <a:chExt cx="10859832" cy="6162914"/>
          </a:xfrm>
        </p:grpSpPr>
        <p:pic>
          <p:nvPicPr>
            <p:cNvPr id="7" name="Picture 31"/>
            <p:cNvPicPr>
              <a:picLocks noChangeAspect="1"/>
            </p:cNvPicPr>
            <p:nvPr/>
          </p:nvPicPr>
          <p:blipFill rotWithShape="1">
            <a:blip r:embed="rId2"/>
            <a:srcRect l="12920" t="1" r="12638" b="32765"/>
            <a:stretch/>
          </p:blipFill>
          <p:spPr>
            <a:xfrm rot="19626656">
              <a:off x="409603" y="1173889"/>
              <a:ext cx="9306641" cy="4728087"/>
            </a:xfrm>
            <a:prstGeom prst="rect">
              <a:avLst/>
            </a:prstGeom>
          </p:spPr>
        </p:pic>
        <p:sp>
          <p:nvSpPr>
            <p:cNvPr id="11" name="Rechteck 10"/>
            <p:cNvSpPr/>
            <p:nvPr/>
          </p:nvSpPr>
          <p:spPr bwMode="auto">
            <a:xfrm>
              <a:off x="4249341" y="2034259"/>
              <a:ext cx="2304256" cy="59211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</a:pPr>
              <a:endParaRPr lang="de-DE"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2" name="Rechteck 11"/>
            <p:cNvSpPr/>
            <p:nvPr/>
          </p:nvSpPr>
          <p:spPr bwMode="auto">
            <a:xfrm>
              <a:off x="3904159" y="1402234"/>
              <a:ext cx="2649438" cy="6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</a:pPr>
              <a:endParaRPr lang="de-DE"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3" name="Rechteck 12"/>
            <p:cNvSpPr/>
            <p:nvPr/>
          </p:nvSpPr>
          <p:spPr bwMode="auto">
            <a:xfrm>
              <a:off x="4264199" y="826170"/>
              <a:ext cx="2289398" cy="6320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</a:pPr>
              <a:endParaRPr lang="de-DE"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4" name="Rechteck 13"/>
            <p:cNvSpPr/>
            <p:nvPr/>
          </p:nvSpPr>
          <p:spPr bwMode="auto">
            <a:xfrm rot="19680612">
              <a:off x="1699553" y="4726540"/>
              <a:ext cx="2629440" cy="22625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</a:pPr>
              <a:endParaRPr lang="de-DE"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  <p:sp>
          <p:nvSpPr>
            <p:cNvPr id="15" name="Rechteck 14"/>
            <p:cNvSpPr/>
            <p:nvPr/>
          </p:nvSpPr>
          <p:spPr bwMode="auto">
            <a:xfrm rot="19680612">
              <a:off x="8639995" y="2686203"/>
              <a:ext cx="2629440" cy="48812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rtlCol="0" anchor="ctr"/>
            <a:lstStyle/>
            <a:p>
              <a:pPr algn="ctr" defTabSz="457446" fontAlgn="auto">
                <a:spcBef>
                  <a:spcPts val="0"/>
                </a:spcBef>
                <a:spcAft>
                  <a:spcPts val="0"/>
                </a:spcAft>
              </a:pPr>
              <a:endParaRPr lang="de-DE" sz="1797" kern="0">
                <a:solidFill>
                  <a:prstClr val="black"/>
                </a:solidFill>
                <a:latin typeface="Calibri"/>
                <a:cs typeface="Arial"/>
              </a:endParaRPr>
            </a:p>
          </p:txBody>
        </p:sp>
      </p:grp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198260" y="151877"/>
            <a:ext cx="3511312" cy="1044875"/>
          </a:xfrm>
        </p:spPr>
        <p:txBody>
          <a:bodyPr/>
          <a:lstStyle/>
          <a:p>
            <a:r>
              <a:rPr lang="de-DE" dirty="0"/>
              <a:t>Super-FRS</a:t>
            </a:r>
            <a:br>
              <a:rPr lang="de-DE" dirty="0"/>
            </a:br>
            <a:r>
              <a:rPr lang="de-DE" dirty="0" err="1"/>
              <a:t>workhorse</a:t>
            </a:r>
            <a:r>
              <a:rPr lang="de-DE" dirty="0"/>
              <a:t> </a:t>
            </a:r>
            <a:r>
              <a:rPr lang="de-DE" dirty="0" err="1"/>
              <a:t>for</a:t>
            </a:r>
            <a:br>
              <a:rPr lang="de-DE" dirty="0"/>
            </a:br>
            <a:r>
              <a:rPr lang="de-DE" dirty="0"/>
              <a:t> </a:t>
            </a:r>
            <a:br>
              <a:rPr lang="de-DE" dirty="0"/>
            </a:br>
            <a:br>
              <a:rPr lang="de-DE" sz="1100" dirty="0"/>
            </a:b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Nuclear- and Astro- Physics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with</a:t>
            </a: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de-DE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Reactions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(NUSTAR), e.g.  </a:t>
            </a:r>
            <a:endParaRPr lang="de-DE" dirty="0"/>
          </a:p>
        </p:txBody>
      </p:sp>
      <p:pic>
        <p:nvPicPr>
          <p:cNvPr id="17" name="Picture 1"/>
          <p:cNvPicPr>
            <a:picLocks noChangeAspect="1"/>
          </p:cNvPicPr>
          <p:nvPr/>
        </p:nvPicPr>
        <p:blipFill rotWithShape="1">
          <a:blip r:embed="rId3"/>
          <a:srcRect t="16661" b="8346"/>
          <a:stretch/>
        </p:blipFill>
        <p:spPr>
          <a:xfrm>
            <a:off x="1439266" y="4422780"/>
            <a:ext cx="3299097" cy="1847020"/>
          </a:xfrm>
          <a:prstGeom prst="rect">
            <a:avLst/>
          </a:prstGeom>
        </p:spPr>
      </p:pic>
      <p:sp>
        <p:nvSpPr>
          <p:cNvPr id="18" name="Pfeil nach rechts 17"/>
          <p:cNvSpPr/>
          <p:nvPr/>
        </p:nvSpPr>
        <p:spPr bwMode="auto">
          <a:xfrm rot="17280505">
            <a:off x="3996896" y="4255714"/>
            <a:ext cx="867790" cy="21296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txBody>
          <a:bodyPr rtlCol="0" anchor="ctr"/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</a:pPr>
            <a:endParaRPr lang="de-DE"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19" name="Pfeil nach rechts 18"/>
          <p:cNvSpPr/>
          <p:nvPr/>
        </p:nvSpPr>
        <p:spPr bwMode="auto">
          <a:xfrm rot="17280505">
            <a:off x="1692975" y="4041945"/>
            <a:ext cx="1126340" cy="21296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txBody>
          <a:bodyPr rtlCol="0" anchor="ctr"/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</a:pPr>
            <a:endParaRPr lang="de-DE"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sp>
        <p:nvSpPr>
          <p:cNvPr id="20" name="Textfeld 19"/>
          <p:cNvSpPr txBox="1"/>
          <p:nvPr/>
        </p:nvSpPr>
        <p:spPr>
          <a:xfrm>
            <a:off x="1439266" y="4421210"/>
            <a:ext cx="3299097" cy="36888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</a:pPr>
            <a:r>
              <a:rPr lang="de-DE" sz="1797" kern="0" dirty="0" err="1">
                <a:solidFill>
                  <a:srgbClr val="66819D"/>
                </a:solidFill>
                <a:latin typeface="Calibri"/>
                <a:cs typeface="Arial"/>
              </a:rPr>
              <a:t>Testing@CERN</a:t>
            </a:r>
            <a:r>
              <a:rPr lang="de-DE" sz="1797" kern="0" dirty="0">
                <a:solidFill>
                  <a:srgbClr val="66819D"/>
                </a:solidFill>
                <a:latin typeface="Calibri"/>
                <a:cs typeface="Arial"/>
              </a:rPr>
              <a:t> : </a:t>
            </a:r>
            <a:r>
              <a:rPr lang="de-DE" sz="1797" kern="0" dirty="0">
                <a:solidFill>
                  <a:srgbClr val="C00000"/>
                </a:solidFill>
                <a:latin typeface="Calibri"/>
                <a:cs typeface="Arial"/>
              </a:rPr>
              <a:t>All</a:t>
            </a:r>
            <a:r>
              <a:rPr lang="de-DE" sz="1797" kern="0" dirty="0">
                <a:solidFill>
                  <a:srgbClr val="66819D"/>
                </a:solidFill>
                <a:latin typeface="Calibri"/>
                <a:cs typeface="Arial"/>
              </a:rPr>
              <a:t> </a:t>
            </a:r>
            <a:r>
              <a:rPr lang="de-DE" sz="1797" kern="0" dirty="0" err="1">
                <a:solidFill>
                  <a:srgbClr val="66819D"/>
                </a:solidFill>
                <a:latin typeface="Calibri"/>
                <a:cs typeface="Arial"/>
              </a:rPr>
              <a:t>sc</a:t>
            </a:r>
            <a:r>
              <a:rPr lang="de-DE" sz="1797" kern="0" dirty="0">
                <a:solidFill>
                  <a:srgbClr val="66819D"/>
                </a:solidFill>
                <a:latin typeface="Calibri"/>
                <a:cs typeface="Arial"/>
              </a:rPr>
              <a:t> Magnets</a:t>
            </a:r>
          </a:p>
        </p:txBody>
      </p:sp>
      <p:pic>
        <p:nvPicPr>
          <p:cNvPr id="21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1228762">
            <a:off x="3531991" y="654118"/>
            <a:ext cx="1644355" cy="2323423"/>
          </a:xfrm>
          <a:prstGeom prst="rect">
            <a:avLst/>
          </a:prstGeom>
          <a:ln>
            <a:solidFill>
              <a:schemeClr val="bg1">
                <a:lumMod val="75000"/>
              </a:schemeClr>
            </a:solidFill>
          </a:ln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828" y="4716926"/>
            <a:ext cx="2406269" cy="1574922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2272" y="4106622"/>
            <a:ext cx="2411728" cy="1608623"/>
          </a:xfrm>
          <a:prstGeom prst="rect">
            <a:avLst/>
          </a:prstGeom>
        </p:spPr>
      </p:pic>
      <p:sp>
        <p:nvSpPr>
          <p:cNvPr id="24" name="Textfeld 23"/>
          <p:cNvSpPr txBox="1"/>
          <p:nvPr/>
        </p:nvSpPr>
        <p:spPr>
          <a:xfrm>
            <a:off x="115946" y="3029417"/>
            <a:ext cx="1143262" cy="140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457446" fontAlgn="auto">
              <a:spcBef>
                <a:spcPts val="0"/>
              </a:spcBef>
              <a:spcAft>
                <a:spcPts val="0"/>
              </a:spcAft>
            </a:pPr>
            <a:br>
              <a:rPr lang="de-DE" sz="1711" b="1" kern="0" dirty="0">
                <a:solidFill>
                  <a:srgbClr val="00B050"/>
                </a:solidFill>
                <a:latin typeface="Calibri"/>
                <a:cs typeface="Arial"/>
              </a:rPr>
            </a:br>
            <a:r>
              <a:rPr lang="de-DE" sz="1711" b="1" kern="0" dirty="0">
                <a:solidFill>
                  <a:srgbClr val="00B050"/>
                </a:solidFill>
                <a:latin typeface="Calibri"/>
                <a:cs typeface="Arial"/>
              </a:rPr>
              <a:t>Powerful</a:t>
            </a:r>
          </a:p>
          <a:p>
            <a:pPr defTabSz="457446" fontAlgn="auto">
              <a:spcBef>
                <a:spcPts val="0"/>
              </a:spcBef>
              <a:spcAft>
                <a:spcPts val="0"/>
              </a:spcAft>
            </a:pPr>
            <a:r>
              <a:rPr lang="de-DE" sz="1711" b="1" kern="0" dirty="0" err="1">
                <a:solidFill>
                  <a:srgbClr val="00B050"/>
                </a:solidFill>
                <a:latin typeface="Calibri"/>
                <a:cs typeface="Arial"/>
              </a:rPr>
              <a:t>separator</a:t>
            </a:r>
            <a:endParaRPr lang="de-DE" sz="1711" b="1" kern="0" dirty="0">
              <a:solidFill>
                <a:srgbClr val="00B050"/>
              </a:solidFill>
              <a:latin typeface="Calibri"/>
              <a:cs typeface="Arial"/>
            </a:endParaRPr>
          </a:p>
          <a:p>
            <a:pPr defTabSz="457446" fontAlgn="auto">
              <a:spcBef>
                <a:spcPts val="0"/>
              </a:spcBef>
              <a:spcAft>
                <a:spcPts val="0"/>
              </a:spcAft>
            </a:pPr>
            <a:r>
              <a:rPr lang="de-DE" sz="1711" b="1" kern="0" dirty="0" err="1">
                <a:solidFill>
                  <a:srgbClr val="00B050"/>
                </a:solidFill>
                <a:latin typeface="Calibri"/>
                <a:cs typeface="Arial"/>
              </a:rPr>
              <a:t>for</a:t>
            </a:r>
            <a:r>
              <a:rPr lang="de-DE" sz="1711" b="1" kern="0" dirty="0">
                <a:solidFill>
                  <a:srgbClr val="00B050"/>
                </a:solidFill>
                <a:latin typeface="Calibri"/>
                <a:cs typeface="Arial"/>
              </a:rPr>
              <a:t> </a:t>
            </a:r>
            <a:r>
              <a:rPr lang="de-DE" sz="1711" b="1" kern="0" dirty="0" err="1">
                <a:solidFill>
                  <a:srgbClr val="00B050"/>
                </a:solidFill>
                <a:latin typeface="Calibri"/>
                <a:cs typeface="Arial"/>
              </a:rPr>
              <a:t>exotic</a:t>
            </a:r>
            <a:r>
              <a:rPr lang="de-DE" sz="1711" b="1" kern="0" dirty="0">
                <a:solidFill>
                  <a:srgbClr val="00B050"/>
                </a:solidFill>
                <a:latin typeface="Calibri"/>
                <a:cs typeface="Arial"/>
              </a:rPr>
              <a:t> </a:t>
            </a:r>
            <a:br>
              <a:rPr lang="de-DE" sz="1711" b="1" kern="0" dirty="0">
                <a:solidFill>
                  <a:srgbClr val="00B050"/>
                </a:solidFill>
                <a:latin typeface="Calibri"/>
                <a:cs typeface="Arial"/>
              </a:rPr>
            </a:br>
            <a:r>
              <a:rPr lang="de-DE" sz="1711" b="1" kern="0" dirty="0" err="1">
                <a:solidFill>
                  <a:srgbClr val="00B050"/>
                </a:solidFill>
                <a:latin typeface="Calibri"/>
                <a:cs typeface="Arial"/>
              </a:rPr>
              <a:t>nuclei</a:t>
            </a:r>
            <a:endParaRPr lang="de-DE" sz="1711" b="1" kern="0" dirty="0">
              <a:solidFill>
                <a:srgbClr val="00B050"/>
              </a:solidFill>
              <a:latin typeface="Calibri"/>
              <a:cs typeface="Arial"/>
            </a:endParaRPr>
          </a:p>
        </p:txBody>
      </p:sp>
      <p:sp>
        <p:nvSpPr>
          <p:cNvPr id="26" name="Pfeil nach rechts 25"/>
          <p:cNvSpPr/>
          <p:nvPr/>
        </p:nvSpPr>
        <p:spPr bwMode="auto">
          <a:xfrm rot="8459886">
            <a:off x="7013201" y="2870185"/>
            <a:ext cx="867790" cy="212961"/>
          </a:xfrm>
          <a:prstGeom prst="rightArrow">
            <a:avLst/>
          </a:prstGeom>
          <a:solidFill>
            <a:srgbClr val="FFC000"/>
          </a:solidFill>
          <a:ln>
            <a:noFill/>
          </a:ln>
        </p:spPr>
        <p:txBody>
          <a:bodyPr rtlCol="0" anchor="ctr"/>
          <a:lstStyle/>
          <a:p>
            <a:pPr algn="ctr" defTabSz="457446" fontAlgn="auto">
              <a:spcBef>
                <a:spcPts val="0"/>
              </a:spcBef>
              <a:spcAft>
                <a:spcPts val="0"/>
              </a:spcAft>
            </a:pPr>
            <a:endParaRPr lang="de-DE" sz="1797" kern="0">
              <a:solidFill>
                <a:prstClr val="black"/>
              </a:solidFill>
              <a:latin typeface="Calibri"/>
              <a:cs typeface="Arial"/>
            </a:endParaRPr>
          </a:p>
        </p:txBody>
      </p:sp>
      <p:pic>
        <p:nvPicPr>
          <p:cNvPr id="25" name="Grafik 2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55245" y="1725346"/>
            <a:ext cx="1698550" cy="2350250"/>
          </a:xfrm>
          <a:prstGeom prst="rect">
            <a:avLst/>
          </a:prstGeom>
        </p:spPr>
      </p:pic>
      <p:pic>
        <p:nvPicPr>
          <p:cNvPr id="27" name="Picture 4">
            <a:extLst>
              <a:ext uri="{FF2B5EF4-FFF2-40B4-BE49-F238E27FC236}">
                <a16:creationId xmlns:a16="http://schemas.microsoft.com/office/drawing/2014/main" id="{346AC051-11AE-4FEB-8D75-69CE73254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9649" y="2983808"/>
            <a:ext cx="465840" cy="3255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28" name="Picture 4">
            <a:extLst>
              <a:ext uri="{FF2B5EF4-FFF2-40B4-BE49-F238E27FC236}">
                <a16:creationId xmlns:a16="http://schemas.microsoft.com/office/drawing/2014/main" id="{346AC051-11AE-4FEB-8D75-69CE73254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0124" y="2426833"/>
            <a:ext cx="609708" cy="426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9" name="Foliennummernplatzhalter 2">
            <a:extLst>
              <a:ext uri="{FF2B5EF4-FFF2-40B4-BE49-F238E27FC236}">
                <a16:creationId xmlns:a16="http://schemas.microsoft.com/office/drawing/2014/main" id="{79F421ED-8925-422D-9A73-04F02153A154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273047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>
            <a:extLst>
              <a:ext uri="{FF2B5EF4-FFF2-40B4-BE49-F238E27FC236}">
                <a16:creationId xmlns:a16="http://schemas.microsoft.com/office/drawing/2014/main" id="{1A1A85A6-3C35-45BE-8CAC-8DE58F39ED3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0064" y="-122848"/>
            <a:ext cx="7314264" cy="1103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  <a:tab pos="8985250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br>
              <a:rPr lang="en-GB" altLang="de-DE" sz="1814" b="1" dirty="0">
                <a:solidFill>
                  <a:srgbClr val="660033"/>
                </a:solidFill>
              </a:rPr>
            </a:br>
            <a:r>
              <a:rPr lang="en-GB" altLang="de-DE" sz="2400" b="1" dirty="0">
                <a:solidFill>
                  <a:srgbClr val="660033"/>
                </a:solidFill>
              </a:rPr>
              <a:t>Physics Example: Quasi Free Scattering (p,2p)</a:t>
            </a:r>
            <a:br>
              <a:rPr lang="en-GB" altLang="de-DE" sz="2400" b="1" dirty="0">
                <a:solidFill>
                  <a:srgbClr val="660033"/>
                </a:solidFill>
              </a:rPr>
            </a:br>
            <a:r>
              <a:rPr lang="en-GB" altLang="de-DE" sz="2400" b="1" dirty="0">
                <a:solidFill>
                  <a:srgbClr val="660033"/>
                </a:solidFill>
              </a:rPr>
              <a:t>at relativistic beam energy in inverse kinematics </a:t>
            </a:r>
          </a:p>
        </p:txBody>
      </p:sp>
      <p:pic>
        <p:nvPicPr>
          <p:cNvPr id="6148" name="Picture 4">
            <a:extLst>
              <a:ext uri="{FF2B5EF4-FFF2-40B4-BE49-F238E27FC236}">
                <a16:creationId xmlns:a16="http://schemas.microsoft.com/office/drawing/2014/main" id="{346AC051-11AE-4FEB-8D75-69CE73254A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680" y="1211896"/>
            <a:ext cx="760320" cy="53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9" name="Text Box 5">
            <a:extLst>
              <a:ext uri="{FF2B5EF4-FFF2-40B4-BE49-F238E27FC236}">
                <a16:creationId xmlns:a16="http://schemas.microsoft.com/office/drawing/2014/main" id="{23D7F918-9FFE-4096-A76B-C586C5A5259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9201" y="6464521"/>
            <a:ext cx="1817280" cy="22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907" dirty="0">
                <a:solidFill>
                  <a:srgbClr val="4D4D4D"/>
                </a:solidFill>
              </a:rPr>
              <a:t>D. Cortina, NN 2015, Catania</a:t>
            </a:r>
          </a:p>
        </p:txBody>
      </p:sp>
      <p:sp>
        <p:nvSpPr>
          <p:cNvPr id="6150" name="Line 6">
            <a:extLst>
              <a:ext uri="{FF2B5EF4-FFF2-40B4-BE49-F238E27FC236}">
                <a16:creationId xmlns:a16="http://schemas.microsoft.com/office/drawing/2014/main" id="{434DEF3A-98CF-428C-9714-84D27A25EF32}"/>
              </a:ext>
            </a:extLst>
          </p:cNvPr>
          <p:cNvSpPr>
            <a:spLocks noChangeShapeType="1"/>
          </p:cNvSpPr>
          <p:nvPr/>
        </p:nvSpPr>
        <p:spPr bwMode="auto">
          <a:xfrm>
            <a:off x="1848024" y="2137096"/>
            <a:ext cx="200160" cy="2592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51" name="Text Box 7">
            <a:extLst>
              <a:ext uri="{FF2B5EF4-FFF2-40B4-BE49-F238E27FC236}">
                <a16:creationId xmlns:a16="http://schemas.microsoft.com/office/drawing/2014/main" id="{2FD06057-083B-481F-9A60-E3A881753DC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82104" y="2466856"/>
            <a:ext cx="24624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</a:p>
        </p:txBody>
      </p:sp>
      <p:sp>
        <p:nvSpPr>
          <p:cNvPr id="6152" name="Oval 8">
            <a:extLst>
              <a:ext uri="{FF2B5EF4-FFF2-40B4-BE49-F238E27FC236}">
                <a16:creationId xmlns:a16="http://schemas.microsoft.com/office/drawing/2014/main" id="{5C48C84E-5595-48D6-B96A-484B39600466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3144" y="2494216"/>
            <a:ext cx="123840" cy="12384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50000"/>
              </a:gs>
            </a:gsLst>
            <a:path path="shape">
              <a:fillToRect l="50000" t="50000" r="50000" b="50000"/>
            </a:path>
          </a:gra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53" name="Text Box 9">
            <a:extLst>
              <a:ext uri="{FF2B5EF4-FFF2-40B4-BE49-F238E27FC236}">
                <a16:creationId xmlns:a16="http://schemas.microsoft.com/office/drawing/2014/main" id="{EBC6154A-FC81-4E4D-A758-0BB2F317884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184" y="1464616"/>
            <a:ext cx="941760" cy="28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n-US" altLang="de-DE" sz="1451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(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k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0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,T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0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)</a:t>
            </a:r>
          </a:p>
        </p:txBody>
      </p:sp>
      <p:sp>
        <p:nvSpPr>
          <p:cNvPr id="6154" name="Oval 10">
            <a:extLst>
              <a:ext uri="{FF2B5EF4-FFF2-40B4-BE49-F238E27FC236}">
                <a16:creationId xmlns:a16="http://schemas.microsoft.com/office/drawing/2014/main" id="{C1C3ECBD-EE18-4801-9F97-BB1DCA600C8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40984" y="1722376"/>
            <a:ext cx="613440" cy="652320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7500"/>
              </a:gs>
            </a:gsLst>
            <a:path path="shape">
              <a:fillToRect l="50000" t="50000" r="50000" b="50000"/>
            </a:path>
          </a:gra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55" name="Oval 11">
            <a:extLst>
              <a:ext uri="{FF2B5EF4-FFF2-40B4-BE49-F238E27FC236}">
                <a16:creationId xmlns:a16="http://schemas.microsoft.com/office/drawing/2014/main" id="{95EE7CE1-6EC7-4028-BB5D-79FB152067C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82104" y="1935496"/>
            <a:ext cx="123840" cy="123840"/>
          </a:xfrm>
          <a:prstGeom prst="ellipse">
            <a:avLst/>
          </a:prstGeom>
          <a:solidFill>
            <a:srgbClr val="3333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56" name="Text Box 12">
            <a:extLst>
              <a:ext uri="{FF2B5EF4-FFF2-40B4-BE49-F238E27FC236}">
                <a16:creationId xmlns:a16="http://schemas.microsoft.com/office/drawing/2014/main" id="{A5BDB36D-7F4F-403B-AA24-5F78E453E6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35384" y="1998856"/>
            <a:ext cx="44496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</a:t>
            </a:r>
          </a:p>
        </p:txBody>
      </p:sp>
      <p:sp>
        <p:nvSpPr>
          <p:cNvPr id="6157" name="Oval 13">
            <a:extLst>
              <a:ext uri="{FF2B5EF4-FFF2-40B4-BE49-F238E27FC236}">
                <a16:creationId xmlns:a16="http://schemas.microsoft.com/office/drawing/2014/main" id="{FFDA1F42-9AAD-47A7-862D-C43B5894187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12344" y="1743976"/>
            <a:ext cx="613440" cy="652320"/>
          </a:xfrm>
          <a:prstGeom prst="ellipse">
            <a:avLst/>
          </a:prstGeom>
          <a:gradFill rotWithShape="0">
            <a:gsLst>
              <a:gs pos="0">
                <a:srgbClr val="00FF00"/>
              </a:gs>
              <a:gs pos="100000">
                <a:srgbClr val="007500"/>
              </a:gs>
            </a:gsLst>
            <a:path path="shape">
              <a:fillToRect l="50000" t="50000" r="50000" b="50000"/>
            </a:path>
          </a:gra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58" name="Oval 14">
            <a:extLst>
              <a:ext uri="{FF2B5EF4-FFF2-40B4-BE49-F238E27FC236}">
                <a16:creationId xmlns:a16="http://schemas.microsoft.com/office/drawing/2014/main" id="{7129B808-4D43-4BA6-853E-2ED3FBB3C21B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53464" y="1955656"/>
            <a:ext cx="123840" cy="126720"/>
          </a:xfrm>
          <a:prstGeom prst="ellipse">
            <a:avLst/>
          </a:prstGeom>
          <a:solidFill>
            <a:srgbClr val="FFFFFF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59" name="Line 15">
            <a:extLst>
              <a:ext uri="{FF2B5EF4-FFF2-40B4-BE49-F238E27FC236}">
                <a16:creationId xmlns:a16="http://schemas.microsoft.com/office/drawing/2014/main" id="{603FA13E-ED0A-42F3-8171-039E8DB5A605}"/>
              </a:ext>
            </a:extLst>
          </p:cNvPr>
          <p:cNvSpPr>
            <a:spLocks noChangeShapeType="1"/>
          </p:cNvSpPr>
          <p:nvPr/>
        </p:nvSpPr>
        <p:spPr bwMode="auto">
          <a:xfrm>
            <a:off x="3632184" y="2137096"/>
            <a:ext cx="983520" cy="288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60" name="Text Box 16">
            <a:extLst>
              <a:ext uri="{FF2B5EF4-FFF2-40B4-BE49-F238E27FC236}">
                <a16:creationId xmlns:a16="http://schemas.microsoft.com/office/drawing/2014/main" id="{BA2D335B-33B8-4C58-BA8D-111B6A01B19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55544" y="2019016"/>
            <a:ext cx="77616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A-1</a:t>
            </a:r>
          </a:p>
        </p:txBody>
      </p:sp>
      <p:sp>
        <p:nvSpPr>
          <p:cNvPr id="6161" name="Line 17">
            <a:extLst>
              <a:ext uri="{FF2B5EF4-FFF2-40B4-BE49-F238E27FC236}">
                <a16:creationId xmlns:a16="http://schemas.microsoft.com/office/drawing/2014/main" id="{2AE9422F-0E03-41A1-903B-E1DE11A91085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554424" y="2039176"/>
            <a:ext cx="934560" cy="7632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62" name="Text Box 18">
            <a:extLst>
              <a:ext uri="{FF2B5EF4-FFF2-40B4-BE49-F238E27FC236}">
                <a16:creationId xmlns:a16="http://schemas.microsoft.com/office/drawing/2014/main" id="{AD44F497-0BC4-4196-B6A8-0BC4A16FA8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84184" y="1412776"/>
            <a:ext cx="1038240" cy="23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(k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A-1</a:t>
            </a:r>
            <a:r>
              <a:rPr lang="ru-RU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,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T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A-1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)</a:t>
            </a:r>
          </a:p>
        </p:txBody>
      </p:sp>
      <p:sp>
        <p:nvSpPr>
          <p:cNvPr id="6163" name="Text Box 19">
            <a:extLst>
              <a:ext uri="{FF2B5EF4-FFF2-40B4-BE49-F238E27FC236}">
                <a16:creationId xmlns:a16="http://schemas.microsoft.com/office/drawing/2014/main" id="{3684CB0D-962D-46B2-8575-302CD48343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7623" y="3670696"/>
            <a:ext cx="24768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</a:p>
        </p:txBody>
      </p:sp>
      <p:sp>
        <p:nvSpPr>
          <p:cNvPr id="6164" name="Oval 20">
            <a:extLst>
              <a:ext uri="{FF2B5EF4-FFF2-40B4-BE49-F238E27FC236}">
                <a16:creationId xmlns:a16="http://schemas.microsoft.com/office/drawing/2014/main" id="{FB0AD211-BECB-403F-A073-0A496008CC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08664" y="3698056"/>
            <a:ext cx="123840" cy="12384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50000"/>
              </a:gs>
            </a:gsLst>
            <a:path path="shape">
              <a:fillToRect l="50000" t="50000" r="50000" b="50000"/>
            </a:path>
          </a:gra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65" name="Text Box 21">
            <a:extLst>
              <a:ext uri="{FF2B5EF4-FFF2-40B4-BE49-F238E27FC236}">
                <a16:creationId xmlns:a16="http://schemas.microsoft.com/office/drawing/2014/main" id="{C061EA16-0E1F-4422-A685-2A5F226410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802104" y="3103336"/>
            <a:ext cx="30096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p</a:t>
            </a:r>
          </a:p>
        </p:txBody>
      </p:sp>
      <p:sp>
        <p:nvSpPr>
          <p:cNvPr id="6166" name="Oval 22">
            <a:extLst>
              <a:ext uri="{FF2B5EF4-FFF2-40B4-BE49-F238E27FC236}">
                <a16:creationId xmlns:a16="http://schemas.microsoft.com/office/drawing/2014/main" id="{A6261492-B7AC-41EF-A5CE-4376EFA5C2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1544" y="3156616"/>
            <a:ext cx="123840" cy="123840"/>
          </a:xfrm>
          <a:prstGeom prst="ellipse">
            <a:avLst/>
          </a:prstGeom>
          <a:solidFill>
            <a:srgbClr val="CC0000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67" name="Oval 23">
            <a:extLst>
              <a:ext uri="{FF2B5EF4-FFF2-40B4-BE49-F238E27FC236}">
                <a16:creationId xmlns:a16="http://schemas.microsoft.com/office/drawing/2014/main" id="{7DFA8DC8-D732-436A-B51D-11E6BCD682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51544" y="4265416"/>
            <a:ext cx="123840" cy="123840"/>
          </a:xfrm>
          <a:prstGeom prst="ellipse">
            <a:avLst/>
          </a:prstGeom>
          <a:gradFill rotWithShape="0">
            <a:gsLst>
              <a:gs pos="0">
                <a:srgbClr val="FF0000"/>
              </a:gs>
              <a:gs pos="100000">
                <a:srgbClr val="750000"/>
              </a:gs>
            </a:gsLst>
            <a:path path="shape">
              <a:fillToRect l="50000" t="50000" r="50000" b="50000"/>
            </a:path>
          </a:gra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68" name="Line 24">
            <a:extLst>
              <a:ext uri="{FF2B5EF4-FFF2-40B4-BE49-F238E27FC236}">
                <a16:creationId xmlns:a16="http://schemas.microsoft.com/office/drawing/2014/main" id="{049FC1A2-4346-4D7B-9822-635D4918AF7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428344" y="3165256"/>
            <a:ext cx="1429920" cy="57888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69" name="Line 25">
            <a:extLst>
              <a:ext uri="{FF2B5EF4-FFF2-40B4-BE49-F238E27FC236}">
                <a16:creationId xmlns:a16="http://schemas.microsoft.com/office/drawing/2014/main" id="{334CC024-7795-4E89-8B7C-1CF413081292}"/>
              </a:ext>
            </a:extLst>
          </p:cNvPr>
          <p:cNvSpPr>
            <a:spLocks noChangeShapeType="1"/>
          </p:cNvSpPr>
          <p:nvPr/>
        </p:nvSpPr>
        <p:spPr bwMode="auto">
          <a:xfrm>
            <a:off x="2405304" y="3857895"/>
            <a:ext cx="1242720" cy="40320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70" name="Text Box 26">
            <a:extLst>
              <a:ext uri="{FF2B5EF4-FFF2-40B4-BE49-F238E27FC236}">
                <a16:creationId xmlns:a16="http://schemas.microsoft.com/office/drawing/2014/main" id="{A65F1747-95C0-4C15-A92F-B23CE9EDDB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99064" y="4238056"/>
            <a:ext cx="279360" cy="3649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1814" b="1">
                <a:solidFill>
                  <a:srgbClr val="000000"/>
                </a:solidFill>
                <a:latin typeface="Calibri" panose="020F0502020204030204" pitchFamily="34" charset="0"/>
                <a:ea typeface="ＭＳ Ｐゴシック" panose="020B0600070205080204" pitchFamily="34" charset="-128"/>
              </a:rPr>
              <a:t>p</a:t>
            </a:r>
          </a:p>
        </p:txBody>
      </p:sp>
      <p:sp>
        <p:nvSpPr>
          <p:cNvPr id="6171" name="Line 27">
            <a:extLst>
              <a:ext uri="{FF2B5EF4-FFF2-40B4-BE49-F238E27FC236}">
                <a16:creationId xmlns:a16="http://schemas.microsoft.com/office/drawing/2014/main" id="{DCF690C1-18C8-405E-B4E2-6E0E94BDEB40}"/>
              </a:ext>
            </a:extLst>
          </p:cNvPr>
          <p:cNvSpPr>
            <a:spLocks noChangeShapeType="1"/>
          </p:cNvSpPr>
          <p:nvPr/>
        </p:nvSpPr>
        <p:spPr bwMode="auto">
          <a:xfrm>
            <a:off x="2428344" y="3777256"/>
            <a:ext cx="1823040" cy="1440"/>
          </a:xfrm>
          <a:prstGeom prst="line">
            <a:avLst/>
          </a:pr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72" name="Freeform 28">
            <a:extLst>
              <a:ext uri="{FF2B5EF4-FFF2-40B4-BE49-F238E27FC236}">
                <a16:creationId xmlns:a16="http://schemas.microsoft.com/office/drawing/2014/main" id="{7D1BD6CA-EF1A-4DE9-8ADC-CF66DE61D008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98744" y="3412936"/>
            <a:ext cx="180000" cy="65952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*/ 1 0 0"/>
              <a:gd name="G6" fmla="tan G5 G0"/>
              <a:gd name="G7" fmla="+- 1 0 0"/>
              <a:gd name="G8" fmla="+- 1 0 0"/>
              <a:gd name="G9" fmla="+- 1 0 0"/>
              <a:gd name="G10" fmla="+- 1 0 0"/>
              <a:gd name="G11" fmla="+- 1 0 0"/>
              <a:gd name="G12" fmla="+- 1 0 0"/>
              <a:gd name="G13" fmla="+- 1 0 0"/>
              <a:gd name="G14" fmla="+- 1 0 0"/>
              <a:gd name="G15" fmla="*/ 1 0 0"/>
              <a:gd name="G16" fmla="tan G15 G0"/>
              <a:gd name="G17" fmla="+- 1 0 0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0 h 21600"/>
              <a:gd name="T14" fmla="*/ 21425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022" y="0"/>
                  <a:pt x="20496" y="3736"/>
                  <a:pt x="21427" y="8874"/>
                </a:cubicBezTo>
                <a:lnTo>
                  <a:pt x="10800" y="10800"/>
                </a:lnTo>
                <a:lnTo>
                  <a:pt x="10799" y="0"/>
                </a:lnTo>
                <a:close/>
              </a:path>
              <a:path w="21600" h="21600" fill="none">
                <a:moveTo>
                  <a:pt x="10799" y="0"/>
                </a:moveTo>
                <a:cubicBezTo>
                  <a:pt x="10799" y="0"/>
                  <a:pt x="10799" y="-1"/>
                  <a:pt x="10800" y="0"/>
                </a:cubicBezTo>
                <a:cubicBezTo>
                  <a:pt x="16022" y="0"/>
                  <a:pt x="20496" y="3736"/>
                  <a:pt x="21427" y="8874"/>
                </a:cubicBezTo>
              </a:path>
            </a:pathLst>
          </a:cu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73" name="Freeform 29">
            <a:extLst>
              <a:ext uri="{FF2B5EF4-FFF2-40B4-BE49-F238E27FC236}">
                <a16:creationId xmlns:a16="http://schemas.microsoft.com/office/drawing/2014/main" id="{0ED9EDA2-6F49-4DD9-9042-D299373E020F}"/>
              </a:ext>
            </a:extLst>
          </p:cNvPr>
          <p:cNvSpPr>
            <a:spLocks noChangeArrowheads="1"/>
          </p:cNvSpPr>
          <p:nvPr/>
        </p:nvSpPr>
        <p:spPr bwMode="auto">
          <a:xfrm flipV="1">
            <a:off x="3087864" y="3395656"/>
            <a:ext cx="367200" cy="640800"/>
          </a:xfrm>
          <a:custGeom>
            <a:avLst/>
            <a:gdLst>
              <a:gd name="G0" fmla="+- 1 0 0"/>
              <a:gd name="G1" fmla="+- 1 0 0"/>
              <a:gd name="G2" fmla="+- 1 0 0"/>
              <a:gd name="G3" fmla="+- 1 0 0"/>
              <a:gd name="G4" fmla="+- 1 0 0"/>
              <a:gd name="G5" fmla="*/ 1 27759 0"/>
              <a:gd name="G6" fmla="+- 1 0 0"/>
              <a:gd name="G7" fmla="+- 1 0 0"/>
              <a:gd name="G8" fmla="+- 1 0 0"/>
              <a:gd name="G9" fmla="*/ 1 0 0"/>
              <a:gd name="G10" fmla="*/ 1 35987 55552"/>
              <a:gd name="G11" fmla="*/ G10 1 180"/>
              <a:gd name="G12" fmla="*/ G9 1 G11"/>
              <a:gd name="T0" fmla="*/ 0 w 21600"/>
              <a:gd name="T1" fmla="*/ 0 h 21600"/>
              <a:gd name="T2" fmla="*/ 0 w 21600"/>
              <a:gd name="T3" fmla="*/ 0 h 21600"/>
              <a:gd name="T4" fmla="*/ 0 w 21600"/>
              <a:gd name="T5" fmla="*/ 0 h 21600"/>
              <a:gd name="T6" fmla="*/ 0 w 21600"/>
              <a:gd name="T7" fmla="*/ 0 h 21600"/>
              <a:gd name="T8" fmla="*/ 0 w 21600"/>
              <a:gd name="T9" fmla="*/ 0 h 21600"/>
              <a:gd name="T10" fmla="*/ 0 w 21600"/>
              <a:gd name="T11" fmla="*/ 0 h 21600"/>
              <a:gd name="T12" fmla="*/ 10799 w 21600"/>
              <a:gd name="T13" fmla="*/ 1039 h 21600"/>
              <a:gd name="T14" fmla="*/ 21583 w 21600"/>
              <a:gd name="T15" fmla="*/ 1079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 stroke="0">
                <a:moveTo>
                  <a:pt x="15256" y="962"/>
                </a:moveTo>
                <a:cubicBezTo>
                  <a:pt x="18918" y="2621"/>
                  <a:pt x="21355" y="6176"/>
                  <a:pt x="21582" y="10189"/>
                </a:cubicBezTo>
                <a:lnTo>
                  <a:pt x="10800" y="10800"/>
                </a:lnTo>
                <a:lnTo>
                  <a:pt x="15256" y="962"/>
                </a:lnTo>
                <a:close/>
              </a:path>
              <a:path w="21600" h="21600" fill="none">
                <a:moveTo>
                  <a:pt x="15256" y="962"/>
                </a:moveTo>
                <a:cubicBezTo>
                  <a:pt x="18918" y="2621"/>
                  <a:pt x="21355" y="6176"/>
                  <a:pt x="21582" y="10189"/>
                </a:cubicBezTo>
              </a:path>
            </a:pathLst>
          </a:custGeom>
          <a:noFill/>
          <a:ln w="9360" cap="sq">
            <a:solidFill>
              <a:srgbClr val="000000"/>
            </a:solidFill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74" name="Text Box 30">
            <a:extLst>
              <a:ext uri="{FF2B5EF4-FFF2-40B4-BE49-F238E27FC236}">
                <a16:creationId xmlns:a16="http://schemas.microsoft.com/office/drawing/2014/main" id="{D42F58F1-BCDF-4F61-99A1-83A7053547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38104" y="3171016"/>
            <a:ext cx="796320" cy="23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(k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1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,T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1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)</a:t>
            </a:r>
          </a:p>
        </p:txBody>
      </p:sp>
      <p:sp>
        <p:nvSpPr>
          <p:cNvPr id="6175" name="Text Box 31">
            <a:extLst>
              <a:ext uri="{FF2B5EF4-FFF2-40B4-BE49-F238E27FC236}">
                <a16:creationId xmlns:a16="http://schemas.microsoft.com/office/drawing/2014/main" id="{C284D112-52D9-46DB-A880-6793589723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68983" y="4203496"/>
            <a:ext cx="748800" cy="231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(k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2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,T</a:t>
            </a:r>
            <a:r>
              <a:rPr lang="en-US" altLang="de-DE" sz="1089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2</a:t>
            </a:r>
            <a:r>
              <a:rPr lang="en-US" altLang="de-DE" sz="1089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)</a:t>
            </a:r>
          </a:p>
        </p:txBody>
      </p:sp>
      <p:sp>
        <p:nvSpPr>
          <p:cNvPr id="6176" name="Text Box 32">
            <a:extLst>
              <a:ext uri="{FF2B5EF4-FFF2-40B4-BE49-F238E27FC236}">
                <a16:creationId xmlns:a16="http://schemas.microsoft.com/office/drawing/2014/main" id="{65B08E70-7FB4-4F1F-A4EB-B8535FF0DC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72184" y="3833416"/>
            <a:ext cx="447840" cy="28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l-GR" altLang="de-DE" sz="1451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θ</a:t>
            </a:r>
            <a:r>
              <a:rPr lang="en-US" altLang="de-DE" sz="1451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2</a:t>
            </a:r>
          </a:p>
        </p:txBody>
      </p:sp>
      <p:sp>
        <p:nvSpPr>
          <p:cNvPr id="6177" name="Text Box 33">
            <a:extLst>
              <a:ext uri="{FF2B5EF4-FFF2-40B4-BE49-F238E27FC236}">
                <a16:creationId xmlns:a16="http://schemas.microsoft.com/office/drawing/2014/main" id="{AEA4F3DC-5624-4EA2-817E-7E002D1E98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19704" y="3471976"/>
            <a:ext cx="447840" cy="280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 algn="ctr">
              <a:lnSpc>
                <a:spcPct val="87000"/>
              </a:lnSpc>
              <a:buClrTx/>
              <a:buFontTx/>
              <a:buNone/>
            </a:pPr>
            <a:r>
              <a:rPr lang="el-GR" altLang="de-DE" sz="1451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θ</a:t>
            </a:r>
            <a:r>
              <a:rPr lang="en-US" altLang="de-DE" sz="1451" baseline="-25000">
                <a:solidFill>
                  <a:srgbClr val="000000"/>
                </a:solidFill>
                <a:latin typeface="Calibri" panose="020F0502020204030204" pitchFamily="34" charset="0"/>
                <a:cs typeface="DejaVu Sans" charset="0"/>
              </a:rPr>
              <a:t>1</a:t>
            </a:r>
          </a:p>
        </p:txBody>
      </p:sp>
      <p:cxnSp>
        <p:nvCxnSpPr>
          <p:cNvPr id="6178" name="AutoShape 34">
            <a:extLst>
              <a:ext uri="{FF2B5EF4-FFF2-40B4-BE49-F238E27FC236}">
                <a16:creationId xmlns:a16="http://schemas.microsoft.com/office/drawing/2014/main" id="{BEAA0F3B-3E36-4582-8F5F-06EDC3667C8E}"/>
              </a:ext>
            </a:extLst>
          </p:cNvPr>
          <p:cNvCxnSpPr>
            <a:cxnSpLocks noChangeShapeType="1"/>
          </p:cNvCxnSpPr>
          <p:nvPr/>
        </p:nvCxnSpPr>
        <p:spPr bwMode="auto">
          <a:xfrm flipV="1">
            <a:off x="2428343" y="2197576"/>
            <a:ext cx="432000" cy="269280"/>
          </a:xfrm>
          <a:prstGeom prst="straightConnector1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6179" name="Oval 35">
            <a:extLst>
              <a:ext uri="{FF2B5EF4-FFF2-40B4-BE49-F238E27FC236}">
                <a16:creationId xmlns:a16="http://schemas.microsoft.com/office/drawing/2014/main" id="{45BFF2CE-A8BD-4AD9-B228-914A098406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76984" y="3446056"/>
            <a:ext cx="123840" cy="123840"/>
          </a:xfrm>
          <a:prstGeom prst="ellipse">
            <a:avLst/>
          </a:prstGeom>
          <a:solidFill>
            <a:srgbClr val="3333CC"/>
          </a:solidFill>
          <a:ln w="9360" cap="sq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6180" name="Line 36">
            <a:extLst>
              <a:ext uri="{FF2B5EF4-FFF2-40B4-BE49-F238E27FC236}">
                <a16:creationId xmlns:a16="http://schemas.microsoft.com/office/drawing/2014/main" id="{540DD71B-0AFF-41A7-9142-E3E2919D8D03}"/>
              </a:ext>
            </a:extLst>
          </p:cNvPr>
          <p:cNvSpPr>
            <a:spLocks noChangeShapeType="1"/>
          </p:cNvSpPr>
          <p:nvPr/>
        </p:nvSpPr>
        <p:spPr bwMode="auto">
          <a:xfrm>
            <a:off x="1385784" y="3545416"/>
            <a:ext cx="561600" cy="178560"/>
          </a:xfrm>
          <a:prstGeom prst="line">
            <a:avLst/>
          </a:prstGeom>
          <a:noFill/>
          <a:ln w="9360" cap="sq">
            <a:solidFill>
              <a:srgbClr val="000000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81" name="Line 37">
            <a:extLst>
              <a:ext uri="{FF2B5EF4-FFF2-40B4-BE49-F238E27FC236}">
                <a16:creationId xmlns:a16="http://schemas.microsoft.com/office/drawing/2014/main" id="{1DCB9B7A-CE88-4B23-949D-EB603ED8AEEC}"/>
              </a:ext>
            </a:extLst>
          </p:cNvPr>
          <p:cNvSpPr>
            <a:spLocks noChangeShapeType="1"/>
          </p:cNvSpPr>
          <p:nvPr/>
        </p:nvSpPr>
        <p:spPr bwMode="auto">
          <a:xfrm>
            <a:off x="2174904" y="2734696"/>
            <a:ext cx="12960" cy="764640"/>
          </a:xfrm>
          <a:prstGeom prst="line">
            <a:avLst/>
          </a:prstGeom>
          <a:noFill/>
          <a:ln w="19080" cap="sq">
            <a:solidFill>
              <a:srgbClr val="FF0000"/>
            </a:solidFill>
            <a:prstDash val="sysDot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182" name="Text Box 38">
            <a:extLst>
              <a:ext uri="{FF2B5EF4-FFF2-40B4-BE49-F238E27FC236}">
                <a16:creationId xmlns:a16="http://schemas.microsoft.com/office/drawing/2014/main" id="{14F9DFFA-B0EF-419A-B998-92AF6A6204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4904" y="2796616"/>
            <a:ext cx="989280" cy="22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907">
                <a:solidFill>
                  <a:srgbClr val="262699"/>
                </a:solidFill>
              </a:rPr>
              <a:t>Bound proton</a:t>
            </a:r>
          </a:p>
        </p:txBody>
      </p:sp>
      <p:sp>
        <p:nvSpPr>
          <p:cNvPr id="6183" name="Rectangle 39">
            <a:extLst>
              <a:ext uri="{FF2B5EF4-FFF2-40B4-BE49-F238E27FC236}">
                <a16:creationId xmlns:a16="http://schemas.microsoft.com/office/drawing/2014/main" id="{55207C69-0287-4E6D-A094-ADFF3A824EFC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7064" y="4085415"/>
            <a:ext cx="818896" cy="22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907">
                <a:solidFill>
                  <a:srgbClr val="FF0000"/>
                </a:solidFill>
              </a:rPr>
              <a:t>target proton</a:t>
            </a:r>
          </a:p>
        </p:txBody>
      </p:sp>
      <p:sp>
        <p:nvSpPr>
          <p:cNvPr id="6184" name="Rectangle 40">
            <a:extLst>
              <a:ext uri="{FF2B5EF4-FFF2-40B4-BE49-F238E27FC236}">
                <a16:creationId xmlns:a16="http://schemas.microsoft.com/office/drawing/2014/main" id="{3E8F84B5-D220-47EB-8552-AD03B1C9060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3624" y="4365104"/>
            <a:ext cx="1624116" cy="39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2000" dirty="0">
                <a:solidFill>
                  <a:srgbClr val="C00000"/>
                </a:solidFill>
              </a:rPr>
              <a:t>~ 700 A MeV</a:t>
            </a:r>
          </a:p>
        </p:txBody>
      </p:sp>
      <p:sp>
        <p:nvSpPr>
          <p:cNvPr id="6185" name="Rectangle 41">
            <a:extLst>
              <a:ext uri="{FF2B5EF4-FFF2-40B4-BE49-F238E27FC236}">
                <a16:creationId xmlns:a16="http://schemas.microsoft.com/office/drawing/2014/main" id="{54C35959-25C0-46C6-B71D-B4698A9C22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86423" y="2750536"/>
            <a:ext cx="1261324" cy="22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907">
                <a:solidFill>
                  <a:srgbClr val="FF0000"/>
                </a:solidFill>
              </a:rPr>
              <a:t>Momentum transfer q</a:t>
            </a:r>
          </a:p>
        </p:txBody>
      </p:sp>
      <p:sp>
        <p:nvSpPr>
          <p:cNvPr id="6186" name="Text Box 42">
            <a:extLst>
              <a:ext uri="{FF2B5EF4-FFF2-40B4-BE49-F238E27FC236}">
                <a16:creationId xmlns:a16="http://schemas.microsoft.com/office/drawing/2014/main" id="{B5A097AF-9186-4D71-A59C-F346D954F5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51674" y="3049425"/>
            <a:ext cx="4456830" cy="1747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1800" dirty="0">
                <a:solidFill>
                  <a:srgbClr val="000000"/>
                </a:solidFill>
              </a:rPr>
              <a:t>Tracking: A, A-1</a:t>
            </a:r>
            <a:br>
              <a:rPr lang="es-ES" altLang="de-DE" sz="1800" dirty="0">
                <a:solidFill>
                  <a:srgbClr val="000000"/>
                </a:solidFill>
              </a:rPr>
            </a:br>
            <a:endParaRPr lang="es-ES" altLang="de-DE" sz="1800" dirty="0">
              <a:solidFill>
                <a:srgbClr val="000000"/>
              </a:solidFill>
            </a:endParaRPr>
          </a:p>
          <a:p>
            <a:pPr>
              <a:buClrTx/>
              <a:buFontTx/>
              <a:buNone/>
            </a:pPr>
            <a:r>
              <a:rPr lang="es-ES" altLang="de-DE" sz="1800" dirty="0" err="1">
                <a:solidFill>
                  <a:srgbClr val="000000"/>
                </a:solidFill>
              </a:rPr>
              <a:t>Correlated</a:t>
            </a:r>
            <a:r>
              <a:rPr lang="es-ES" altLang="de-DE" sz="1800" dirty="0">
                <a:solidFill>
                  <a:srgbClr val="000000"/>
                </a:solidFill>
              </a:rPr>
              <a:t> protons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altLang="de-DE" sz="1800" dirty="0">
                <a:solidFill>
                  <a:srgbClr val="000000"/>
                </a:solidFill>
              </a:rPr>
              <a:t>  180 deg in </a:t>
            </a:r>
            <a:r>
              <a:rPr lang="es-ES" altLang="de-DE" sz="1800" dirty="0">
                <a:solidFill>
                  <a:srgbClr val="000000"/>
                </a:solidFill>
                <a:latin typeface="Symbol" panose="05050102010706020507" pitchFamily="18" charset="2"/>
              </a:rPr>
              <a:t>f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s-ES" altLang="de-DE" sz="1800" dirty="0">
                <a:solidFill>
                  <a:srgbClr val="000000"/>
                </a:solidFill>
                <a:latin typeface="Symbol" panose="05050102010706020507" pitchFamily="18" charset="2"/>
              </a:rPr>
              <a:t></a:t>
            </a:r>
            <a:r>
              <a:rPr lang="es-ES" altLang="de-DE" sz="1800" dirty="0">
                <a:solidFill>
                  <a:srgbClr val="000000"/>
                </a:solidFill>
              </a:rPr>
              <a:t>90 deg in </a:t>
            </a:r>
            <a:r>
              <a:rPr lang="es-ES" altLang="de-DE" sz="1800" dirty="0">
                <a:solidFill>
                  <a:srgbClr val="000000"/>
                </a:solidFill>
                <a:latin typeface="Symbol" panose="05050102010706020507" pitchFamily="18" charset="2"/>
              </a:rPr>
              <a:t>  </a:t>
            </a:r>
            <a:br>
              <a:rPr lang="es-ES" altLang="de-DE" sz="1800" dirty="0">
                <a:solidFill>
                  <a:srgbClr val="000000"/>
                </a:solidFill>
                <a:latin typeface="Symbol" panose="05050102010706020507" pitchFamily="18" charset="2"/>
              </a:rPr>
            </a:br>
            <a:r>
              <a:rPr lang="es-ES" altLang="de-DE" sz="1800" dirty="0">
                <a:solidFill>
                  <a:srgbClr val="000000"/>
                </a:solidFill>
                <a:latin typeface="Symbol" panose="05050102010706020507" pitchFamily="18" charset="2"/>
              </a:rPr>
              <a:t>           </a:t>
            </a:r>
            <a:r>
              <a:rPr lang="es-ES" altLang="de-DE" sz="18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 tracking </a:t>
            </a:r>
            <a:r>
              <a:rPr lang="es-ES" altLang="de-DE" sz="1800" dirty="0" err="1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into</a:t>
            </a:r>
            <a:r>
              <a:rPr lang="es-ES" altLang="de-DE" sz="1800" dirty="0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 </a:t>
            </a:r>
            <a:r>
              <a:rPr lang="es-ES" altLang="de-DE" sz="1800" dirty="0" err="1">
                <a:solidFill>
                  <a:srgbClr val="000000"/>
                </a:solidFill>
                <a:latin typeface="+mn-lt"/>
                <a:sym typeface="Wingdings" panose="05000000000000000000" pitchFamily="2" charset="2"/>
              </a:rPr>
              <a:t>calorimeter</a:t>
            </a:r>
            <a:endParaRPr lang="es-ES" altLang="de-DE" sz="180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6187" name="Group 43">
            <a:extLst>
              <a:ext uri="{FF2B5EF4-FFF2-40B4-BE49-F238E27FC236}">
                <a16:creationId xmlns:a16="http://schemas.microsoft.com/office/drawing/2014/main" id="{D82C154F-9B61-458A-AB01-7D7DA82F08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9942399"/>
              </p:ext>
            </p:extLst>
          </p:nvPr>
        </p:nvGraphicFramePr>
        <p:xfrm>
          <a:off x="272664" y="5101168"/>
          <a:ext cx="4072320" cy="1280160"/>
        </p:xfrm>
        <a:graphic>
          <a:graphicData uri="http://schemas.openxmlformats.org/drawingml/2006/table">
            <a:tbl>
              <a:tblPr/>
              <a:tblGrid>
                <a:gridCol w="869760">
                  <a:extLst>
                    <a:ext uri="{9D8B030D-6E8A-4147-A177-3AD203B41FA5}">
                      <a16:colId xmlns:a16="http://schemas.microsoft.com/office/drawing/2014/main" val="2404627313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2759846680"/>
                    </a:ext>
                  </a:extLst>
                </a:gridCol>
                <a:gridCol w="1111680">
                  <a:extLst>
                    <a:ext uri="{9D8B030D-6E8A-4147-A177-3AD203B41FA5}">
                      <a16:colId xmlns:a16="http://schemas.microsoft.com/office/drawing/2014/main" val="3189144009"/>
                    </a:ext>
                  </a:extLst>
                </a:gridCol>
                <a:gridCol w="1176480">
                  <a:extLst>
                    <a:ext uri="{9D8B030D-6E8A-4147-A177-3AD203B41FA5}">
                      <a16:colId xmlns:a16="http://schemas.microsoft.com/office/drawing/2014/main" val="3286033504"/>
                    </a:ext>
                  </a:extLst>
                </a:gridCol>
              </a:tblGrid>
              <a:tr h="50688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109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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(deg)</a:t>
                      </a:r>
                    </a:p>
                  </a:txBody>
                  <a:tcPr marL="8490" marR="8490" marT="8490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E</a:t>
                      </a:r>
                      <a:r>
                        <a:rPr kumimoji="0" lang="es-ES" altLang="de-DE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p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 (MeV)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CsI(Tl)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range (cm)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Efficiency (%) 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6654300"/>
                  </a:ext>
                </a:extLst>
              </a:tr>
              <a:tr h="25776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7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686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71,8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15%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7657017"/>
                  </a:ext>
                </a:extLst>
              </a:tr>
              <a:tr h="25776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20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592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59,7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…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589428002"/>
                  </a:ext>
                </a:extLst>
              </a:tr>
              <a:tr h="25776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40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356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26,4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r" defTabSz="449263" rtl="0" eaLnBrk="1" fontAlgn="base" latinLnBrk="0" hangingPunct="1">
                        <a:lnSpc>
                          <a:spcPct val="94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roid Sans Fallback" charset="0"/>
                        </a:rPr>
                        <a:t>50%</a:t>
                      </a:r>
                    </a:p>
                  </a:txBody>
                  <a:tcPr marL="8490" marR="8490" marT="20833" marB="0" anchor="b" horzOverflow="overflow">
                    <a:lnL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8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56034260"/>
                  </a:ext>
                </a:extLst>
              </a:tr>
            </a:tbl>
          </a:graphicData>
        </a:graphic>
      </p:graphicFrame>
      <p:sp>
        <p:nvSpPr>
          <p:cNvPr id="6244" name="Rectangle 100">
            <a:extLst>
              <a:ext uri="{FF2B5EF4-FFF2-40B4-BE49-F238E27FC236}">
                <a16:creationId xmlns:a16="http://schemas.microsoft.com/office/drawing/2014/main" id="{EBD88D6A-DF20-4E55-AB72-E0B1D22752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75602" y="1435108"/>
            <a:ext cx="2155800" cy="39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2000" dirty="0">
                <a:solidFill>
                  <a:srgbClr val="000000"/>
                </a:solidFill>
              </a:rPr>
              <a:t>evaporate n,p,d,t </a:t>
            </a:r>
          </a:p>
        </p:txBody>
      </p:sp>
      <p:pic>
        <p:nvPicPr>
          <p:cNvPr id="6245" name="Picture 101">
            <a:extLst>
              <a:ext uri="{FF2B5EF4-FFF2-40B4-BE49-F238E27FC236}">
                <a16:creationId xmlns:a16="http://schemas.microsoft.com/office/drawing/2014/main" id="{AE302B0A-0936-4BE8-9333-1C0C04ECDC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024" y="2181735"/>
            <a:ext cx="623520" cy="593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246" name="Rectangle 102">
            <a:extLst>
              <a:ext uri="{FF2B5EF4-FFF2-40B4-BE49-F238E27FC236}">
                <a16:creationId xmlns:a16="http://schemas.microsoft.com/office/drawing/2014/main" id="{2F5AD2E5-A1C2-4113-B038-D3E94B80C3FD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15704" y="2340135"/>
            <a:ext cx="2963714" cy="393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s-ES" altLang="de-DE" sz="2000" dirty="0">
                <a:solidFill>
                  <a:srgbClr val="000000"/>
                </a:solidFill>
              </a:rPr>
              <a:t>de-excite via  </a:t>
            </a:r>
            <a:r>
              <a:rPr lang="es-ES" altLang="de-DE" sz="2000" dirty="0">
                <a:solidFill>
                  <a:srgbClr val="000000"/>
                </a:solidFill>
                <a:latin typeface="Symbol" panose="05050102010706020507" pitchFamily="18" charset="2"/>
              </a:rPr>
              <a:t> </a:t>
            </a:r>
            <a:r>
              <a:rPr lang="es-ES" altLang="de-DE" sz="2000" dirty="0">
                <a:solidFill>
                  <a:srgbClr val="000000"/>
                </a:solidFill>
                <a:latin typeface="+mn-lt"/>
              </a:rPr>
              <a:t>radiation</a:t>
            </a:r>
            <a:r>
              <a:rPr lang="es-ES" altLang="de-DE" sz="2000" dirty="0">
                <a:solidFill>
                  <a:srgbClr val="000000"/>
                </a:solidFill>
                <a:latin typeface="Symbol" panose="05050102010706020507" pitchFamily="18" charset="2"/>
              </a:rPr>
              <a:t></a:t>
            </a:r>
          </a:p>
        </p:txBody>
      </p:sp>
      <p:sp>
        <p:nvSpPr>
          <p:cNvPr id="6249" name="Line 105">
            <a:extLst>
              <a:ext uri="{FF2B5EF4-FFF2-40B4-BE49-F238E27FC236}">
                <a16:creationId xmlns:a16="http://schemas.microsoft.com/office/drawing/2014/main" id="{1E87ACDA-E36A-4E8A-8CC9-14CCC82B0AA0}"/>
              </a:ext>
            </a:extLst>
          </p:cNvPr>
          <p:cNvSpPr>
            <a:spLocks noChangeShapeType="1"/>
          </p:cNvSpPr>
          <p:nvPr/>
        </p:nvSpPr>
        <p:spPr bwMode="auto">
          <a:xfrm>
            <a:off x="661464" y="4852936"/>
            <a:ext cx="7238880" cy="1440"/>
          </a:xfrm>
          <a:prstGeom prst="line">
            <a:avLst/>
          </a:prstGeom>
          <a:noFill/>
          <a:ln w="25560" cap="sq">
            <a:solidFill>
              <a:srgbClr val="777777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 sz="907"/>
          </a:p>
        </p:txBody>
      </p:sp>
      <p:sp>
        <p:nvSpPr>
          <p:cNvPr id="6250" name="Text Box 106">
            <a:extLst>
              <a:ext uri="{FF2B5EF4-FFF2-40B4-BE49-F238E27FC236}">
                <a16:creationId xmlns:a16="http://schemas.microsoft.com/office/drawing/2014/main" id="{3DC18642-F1D3-4945-BD58-C629F625BD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25784" y="5013176"/>
            <a:ext cx="4482720" cy="1563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US" altLang="de-DE" sz="1600" b="1" dirty="0">
                <a:solidFill>
                  <a:srgbClr val="C00000"/>
                </a:solidFill>
              </a:rPr>
              <a:t>Physics imposes the scientific requirements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de-DE" sz="1600" dirty="0">
                <a:solidFill>
                  <a:srgbClr val="3333CC"/>
                </a:solidFill>
              </a:rPr>
              <a:t>Huge dynamic  range</a:t>
            </a:r>
          </a:p>
          <a:p>
            <a:pPr>
              <a:buClrTx/>
              <a:buFontTx/>
              <a:buNone/>
            </a:pPr>
            <a:r>
              <a:rPr lang="en-US" altLang="de-DE" sz="1600" dirty="0">
                <a:solidFill>
                  <a:srgbClr val="3333CC"/>
                </a:solidFill>
              </a:rPr>
              <a:t>100keV γ-rays – 700 </a:t>
            </a:r>
            <a:r>
              <a:rPr lang="en-US" altLang="de-DE" sz="1600" dirty="0" err="1">
                <a:solidFill>
                  <a:srgbClr val="3333CC"/>
                </a:solidFill>
              </a:rPr>
              <a:t>AMeV</a:t>
            </a:r>
            <a:r>
              <a:rPr lang="en-US" altLang="de-DE" sz="1600" dirty="0">
                <a:solidFill>
                  <a:srgbClr val="3333CC"/>
                </a:solidFill>
              </a:rPr>
              <a:t> charged particles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de-DE" sz="1600" dirty="0">
                <a:solidFill>
                  <a:srgbClr val="3333CC"/>
                </a:solidFill>
              </a:rPr>
              <a:t>high efficiency, good resolution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de-DE" sz="1600" dirty="0">
                <a:solidFill>
                  <a:srgbClr val="3333CC"/>
                </a:solidFill>
              </a:rPr>
              <a:t>high granularity </a:t>
            </a:r>
            <a:r>
              <a:rPr lang="en-US" altLang="de-DE" sz="1600" dirty="0">
                <a:solidFill>
                  <a:srgbClr val="3333CC"/>
                </a:solidFill>
                <a:latin typeface="Wingdings" panose="05000000000000000000" pitchFamily="2" charset="2"/>
              </a:rPr>
              <a:t></a:t>
            </a:r>
            <a:r>
              <a:rPr lang="en-US" altLang="de-DE" sz="1600" dirty="0">
                <a:solidFill>
                  <a:srgbClr val="3333CC"/>
                </a:solidFill>
              </a:rPr>
              <a:t> Doppler correction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de-DE" sz="1600" dirty="0">
                <a:solidFill>
                  <a:srgbClr val="3333CC"/>
                </a:solidFill>
              </a:rPr>
              <a:t>particle identification </a:t>
            </a:r>
          </a:p>
        </p:txBody>
      </p:sp>
      <p:sp>
        <p:nvSpPr>
          <p:cNvPr id="50" name="Foliennummernplatzhalter 2">
            <a:extLst>
              <a:ext uri="{FF2B5EF4-FFF2-40B4-BE49-F238E27FC236}">
                <a16:creationId xmlns:a16="http://schemas.microsoft.com/office/drawing/2014/main" id="{0542D405-0D1C-4E87-9428-3A879F18E7F1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717846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>
            <a:extLst>
              <a:ext uri="{FF2B5EF4-FFF2-40B4-BE49-F238E27FC236}">
                <a16:creationId xmlns:a16="http://schemas.microsoft.com/office/drawing/2014/main" id="{BF159E94-6A5C-46EC-A079-2BCCA09ACD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404664"/>
            <a:ext cx="5161431" cy="4550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Requirements (from scientific aim)  </a:t>
            </a:r>
          </a:p>
        </p:txBody>
      </p:sp>
      <p:sp>
        <p:nvSpPr>
          <p:cNvPr id="7171" name="Rectangle 3">
            <a:extLst>
              <a:ext uri="{FF2B5EF4-FFF2-40B4-BE49-F238E27FC236}">
                <a16:creationId xmlns:a16="http://schemas.microsoft.com/office/drawing/2014/main" id="{462CEBEC-603D-4C5D-9249-B90A6AEEF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-23224" y="1340768"/>
            <a:ext cx="2939040" cy="1296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1638" tIns="42452" rIns="81638" bIns="42452">
            <a:spAutoFit/>
          </a:bodyPr>
          <a:lstStyle>
            <a:lvl1pPr marL="277813" indent="-277813"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277813" algn="l"/>
                <a:tab pos="725488" algn="l"/>
                <a:tab pos="1174750" algn="l"/>
                <a:tab pos="1624013" algn="l"/>
                <a:tab pos="2073275" algn="l"/>
                <a:tab pos="2522538" algn="l"/>
                <a:tab pos="2971800" algn="l"/>
                <a:tab pos="3421063" algn="l"/>
                <a:tab pos="3870325" algn="l"/>
                <a:tab pos="4319588" algn="l"/>
                <a:tab pos="4768850" algn="l"/>
                <a:tab pos="5218113" algn="l"/>
                <a:tab pos="5667375" algn="l"/>
                <a:tab pos="6116638" algn="l"/>
                <a:tab pos="6565900" algn="l"/>
                <a:tab pos="7015163" algn="l"/>
                <a:tab pos="7464425" algn="l"/>
                <a:tab pos="7913688" algn="l"/>
                <a:tab pos="8362950" algn="l"/>
                <a:tab pos="8812213" algn="l"/>
                <a:tab pos="9261475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spcBef>
                <a:spcPts val="181"/>
              </a:spcBef>
              <a:spcAft>
                <a:spcPts val="181"/>
              </a:spcAft>
              <a:buClr>
                <a:srgbClr val="7878DE"/>
              </a:buClr>
              <a:buFont typeface="Wingdings" panose="05000000000000000000" pitchFamily="2" charset="2"/>
              <a:buChar char=""/>
            </a:pPr>
            <a:r>
              <a:rPr lang="es-ES" altLang="de-DE" sz="1800" dirty="0">
                <a:solidFill>
                  <a:srgbClr val="606060"/>
                </a:solidFill>
              </a:rPr>
              <a:t>Spectroscopic  properties</a:t>
            </a:r>
          </a:p>
          <a:p>
            <a:pPr>
              <a:spcBef>
                <a:spcPts val="181"/>
              </a:spcBef>
              <a:spcAft>
                <a:spcPts val="181"/>
              </a:spcAft>
              <a:buClr>
                <a:srgbClr val="7878DE"/>
              </a:buClr>
              <a:buFont typeface="Wingdings" panose="05000000000000000000" pitchFamily="2" charset="2"/>
              <a:buChar char=""/>
            </a:pPr>
            <a:r>
              <a:rPr lang="es-ES" altLang="de-DE" sz="1800" dirty="0" err="1">
                <a:solidFill>
                  <a:srgbClr val="606060"/>
                </a:solidFill>
              </a:rPr>
              <a:t>Calorimetric</a:t>
            </a:r>
            <a:r>
              <a:rPr lang="es-ES" altLang="de-DE" sz="1800" dirty="0">
                <a:solidFill>
                  <a:srgbClr val="606060"/>
                </a:solidFill>
              </a:rPr>
              <a:t> </a:t>
            </a:r>
            <a:r>
              <a:rPr lang="es-ES" altLang="de-DE" sz="1800" dirty="0" err="1">
                <a:solidFill>
                  <a:srgbClr val="606060"/>
                </a:solidFill>
              </a:rPr>
              <a:t>properties</a:t>
            </a:r>
            <a:endParaRPr lang="es-ES" altLang="de-DE" sz="1800" dirty="0">
              <a:solidFill>
                <a:srgbClr val="606060"/>
              </a:solidFill>
            </a:endParaRPr>
          </a:p>
          <a:p>
            <a:pPr marL="0" indent="0">
              <a:spcBef>
                <a:spcPts val="181"/>
              </a:spcBef>
              <a:spcAft>
                <a:spcPts val="181"/>
              </a:spcAft>
              <a:buClr>
                <a:srgbClr val="7878DE"/>
              </a:buClr>
            </a:pPr>
            <a:endParaRPr lang="es-ES" altLang="de-DE" sz="1800" dirty="0">
              <a:solidFill>
                <a:srgbClr val="606060"/>
              </a:solidFill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82B36881-4948-46AA-9AFD-F3573A8C85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78793" y="4077072"/>
            <a:ext cx="5838825" cy="248602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C01EDA93-0DC2-4EEA-B5C2-50221E688D4F}"/>
              </a:ext>
            </a:extLst>
          </p:cNvPr>
          <p:cNvSpPr/>
          <p:nvPr/>
        </p:nvSpPr>
        <p:spPr>
          <a:xfrm>
            <a:off x="4932040" y="5745450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de-DE" dirty="0"/>
              <a:t>NA48 Experiment at CERN and </a:t>
            </a:r>
            <a:r>
              <a:rPr lang="de-DE" dirty="0" err="1"/>
              <a:t>KTeV</a:t>
            </a:r>
            <a:r>
              <a:rPr lang="de-DE" dirty="0"/>
              <a:t> Experiment at </a:t>
            </a:r>
            <a:r>
              <a:rPr lang="de-DE" dirty="0" err="1"/>
              <a:t>Fermilab</a:t>
            </a:r>
            <a:r>
              <a:rPr lang="de-DE" dirty="0"/>
              <a:t>, </a:t>
            </a:r>
            <a:br>
              <a:rPr lang="de-DE" dirty="0"/>
            </a:br>
            <a:r>
              <a:rPr lang="de-DE" dirty="0" err="1"/>
              <a:t>Homogenous</a:t>
            </a:r>
            <a:r>
              <a:rPr lang="de-DE" dirty="0"/>
              <a:t> </a:t>
            </a:r>
            <a:r>
              <a:rPr lang="de-DE" dirty="0" err="1"/>
              <a:t>calorimeters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Liquid Krypton (NA48) and </a:t>
            </a:r>
            <a:r>
              <a:rPr lang="de-DE" dirty="0" err="1"/>
              <a:t>CsI</a:t>
            </a:r>
            <a:r>
              <a:rPr lang="de-DE" dirty="0"/>
              <a:t> (</a:t>
            </a:r>
            <a:r>
              <a:rPr lang="de-DE" dirty="0" err="1"/>
              <a:t>KTeV</a:t>
            </a:r>
            <a:r>
              <a:rPr lang="de-DE" dirty="0"/>
              <a:t>). </a:t>
            </a:r>
            <a:r>
              <a:rPr lang="de-DE" dirty="0" err="1"/>
              <a:t>Excellent</a:t>
            </a:r>
            <a:r>
              <a:rPr lang="de-DE" dirty="0"/>
              <a:t> and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similar</a:t>
            </a:r>
            <a:r>
              <a:rPr lang="de-DE" dirty="0"/>
              <a:t> </a:t>
            </a:r>
            <a:r>
              <a:rPr lang="de-DE" dirty="0" err="1"/>
              <a:t>resolution</a:t>
            </a:r>
            <a:r>
              <a:rPr lang="de-DE" dirty="0"/>
              <a:t>.</a:t>
            </a:r>
          </a:p>
          <a:p>
            <a:r>
              <a:rPr lang="de-DE" dirty="0"/>
              <a:t>(</a:t>
            </a:r>
            <a:r>
              <a:rPr lang="de-DE" dirty="0" err="1"/>
              <a:t>Compilation</a:t>
            </a:r>
            <a:r>
              <a:rPr lang="de-DE" dirty="0"/>
              <a:t> </a:t>
            </a:r>
            <a:r>
              <a:rPr lang="de-DE" dirty="0" err="1"/>
              <a:t>W.Riegler</a:t>
            </a:r>
            <a:r>
              <a:rPr lang="de-DE" dirty="0"/>
              <a:t>/CERN)</a:t>
            </a:r>
          </a:p>
        </p:txBody>
      </p:sp>
      <p:pic>
        <p:nvPicPr>
          <p:cNvPr id="7172" name="Picture 4">
            <a:extLst>
              <a:ext uri="{FF2B5EF4-FFF2-40B4-BE49-F238E27FC236}">
                <a16:creationId xmlns:a16="http://schemas.microsoft.com/office/drawing/2014/main" id="{197C045A-062A-4F92-B09C-C84BDF487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4356" y="4395740"/>
            <a:ext cx="727771" cy="5313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7173" name="Group 5">
            <a:extLst>
              <a:ext uri="{FF2B5EF4-FFF2-40B4-BE49-F238E27FC236}">
                <a16:creationId xmlns:a16="http://schemas.microsoft.com/office/drawing/2014/main" id="{D695A4A3-6487-436B-8758-030506B7EB7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363371"/>
              </p:ext>
            </p:extLst>
          </p:nvPr>
        </p:nvGraphicFramePr>
        <p:xfrm>
          <a:off x="2959953" y="1285008"/>
          <a:ext cx="6854563" cy="3656160"/>
        </p:xfrm>
        <a:graphic>
          <a:graphicData uri="http://schemas.openxmlformats.org/drawingml/2006/table">
            <a:tbl>
              <a:tblPr/>
              <a:tblGrid>
                <a:gridCol w="3137137">
                  <a:extLst>
                    <a:ext uri="{9D8B030D-6E8A-4147-A177-3AD203B41FA5}">
                      <a16:colId xmlns:a16="http://schemas.microsoft.com/office/drawing/2014/main" val="1525265201"/>
                    </a:ext>
                  </a:extLst>
                </a:gridCol>
                <a:gridCol w="3717426">
                  <a:extLst>
                    <a:ext uri="{9D8B030D-6E8A-4147-A177-3AD203B41FA5}">
                      <a16:colId xmlns:a16="http://schemas.microsoft.com/office/drawing/2014/main" val="1109553333"/>
                    </a:ext>
                  </a:extLst>
                </a:gridCol>
              </a:tblGrid>
              <a:tr h="62640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Intrinsic photopeak efficiency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40% (up to E</a:t>
                      </a: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=15 MeV 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4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projectile frame)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13050773"/>
                  </a:ext>
                </a:extLst>
              </a:tr>
              <a:tr h="74304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Gamma sum energy resolution  D(E</a:t>
                      </a:r>
                      <a:r>
                        <a:rPr kumimoji="0" lang="es-ES" altLang="de-DE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sum)/&lt;(E</a:t>
                      </a:r>
                      <a:r>
                        <a:rPr kumimoji="0" lang="es-ES" altLang="de-DE" sz="1600" b="0" i="0" u="none" strike="noStrike" cap="none" normalizeH="0" baseline="-2500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sum)&gt; 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 &lt; 10% for 5 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 rays of 3 MeV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92135513"/>
                  </a:ext>
                </a:extLst>
              </a:tr>
              <a:tr h="62640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Calorimeter for high energy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4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 Light charged particles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2D2F4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200-700 MeV in lab system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0002369"/>
                  </a:ext>
                </a:extLst>
              </a:tr>
              <a:tr h="62640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Gamma energy resolution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~5-6% (FWHM at E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=1 MeV)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4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~ 3% for very forward angles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64120166"/>
                  </a:ext>
                </a:extLst>
              </a:tr>
              <a:tr h="62640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Light charged particles resolution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~2%  (stopped particles)</a:t>
                      </a:r>
                    </a:p>
                    <a:p>
                      <a:pPr marL="0" marR="0" lvl="0" indent="0" algn="l" defTabSz="449263" rtl="0" eaLnBrk="1" fontAlgn="base" latinLnBrk="0" hangingPunct="1">
                        <a:lnSpc>
                          <a:spcPct val="74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~ 5% (punch through particles)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70843714"/>
                  </a:ext>
                </a:extLst>
              </a:tr>
              <a:tr h="407520"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Proton-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Symbol" panose="05050102010706020507" pitchFamily="18" charset="2"/>
                          <a:cs typeface="Droid Sans Fallback" charset="0"/>
                        </a:rPr>
                        <a:t></a:t>
                      </a:r>
                      <a:r>
                        <a:rPr kumimoji="0" lang="es-ES" altLang="de-DE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 ray separation 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lnSpc>
                          <a:spcPct val="93000"/>
                        </a:lnSpc>
                        <a:spcAft>
                          <a:spcPts val="142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1pPr>
                      <a:lvl2pPr eaLnBrk="0" hangingPunct="0">
                        <a:lnSpc>
                          <a:spcPct val="93000"/>
                        </a:lnSpc>
                        <a:spcAft>
                          <a:spcPts val="113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2pPr>
                      <a:lvl3pPr eaLnBrk="0" hangingPunct="0">
                        <a:lnSpc>
                          <a:spcPct val="93000"/>
                        </a:lnSpc>
                        <a:spcAft>
                          <a:spcPts val="850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3pPr>
                      <a:lvl4pPr eaLnBrk="0" hangingPunct="0">
                        <a:lnSpc>
                          <a:spcPct val="93000"/>
                        </a:lnSpc>
                        <a:spcAft>
                          <a:spcPts val="575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4pPr>
                      <a:lvl5pPr eaLnBrk="0" hangingPunct="0">
                        <a:lnSpc>
                          <a:spcPct val="93000"/>
                        </a:lnSpc>
                        <a:spcAft>
                          <a:spcPts val="288"/>
                        </a:spcAft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5pPr>
                      <a:lvl6pPr marL="25146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6pPr>
                      <a:lvl7pPr marL="29718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7pPr>
                      <a:lvl8pPr marL="34290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8pPr>
                      <a:lvl9pPr marL="3886200" indent="-228600" defTabSz="449263" eaLnBrk="0" fontAlgn="base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ts val="288"/>
                        </a:spcAft>
                        <a:buClr>
                          <a:srgbClr val="000000"/>
                        </a:buClr>
                        <a:buSzPct val="100000"/>
                        <a:buFont typeface="Times New Roman" panose="02020603050405020304" pitchFamily="18" charset="0"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  <a:cs typeface="Droid Sans Fallback" charset="0"/>
                        </a:defRPr>
                      </a:lvl9pPr>
                    </a:lstStyle>
                    <a:p>
                      <a:pPr marL="0" marR="0" lvl="0" indent="0" algn="l" defTabSz="449263" rtl="0" eaLnBrk="1" fontAlgn="base" latinLnBrk="0" hangingPunct="1">
                        <a:lnSpc>
                          <a:spcPct val="76000"/>
                        </a:lnSpc>
                        <a:spcBef>
                          <a:spcPct val="0"/>
                        </a:spcBef>
                        <a:spcAft>
                          <a:spcPts val="200"/>
                        </a:spcAft>
                        <a:buClrTx/>
                        <a:buSzPct val="100000"/>
                        <a:buFontTx/>
                        <a:buNone/>
                        <a:tabLst>
                          <a:tab pos="0" algn="l"/>
                          <a:tab pos="447675" algn="l"/>
                          <a:tab pos="896938" algn="l"/>
                          <a:tab pos="1346200" algn="l"/>
                          <a:tab pos="1795463" algn="l"/>
                          <a:tab pos="2244725" algn="l"/>
                          <a:tab pos="2693988" algn="l"/>
                          <a:tab pos="3143250" algn="l"/>
                          <a:tab pos="3592513" algn="l"/>
                          <a:tab pos="4041775" algn="l"/>
                          <a:tab pos="4491038" algn="l"/>
                          <a:tab pos="4940300" algn="l"/>
                          <a:tab pos="5389563" algn="l"/>
                          <a:tab pos="5838825" algn="l"/>
                          <a:tab pos="6288088" algn="l"/>
                          <a:tab pos="6737350" algn="l"/>
                          <a:tab pos="7186613" algn="l"/>
                          <a:tab pos="7635875" algn="l"/>
                          <a:tab pos="8085138" algn="l"/>
                          <a:tab pos="8534400" algn="l"/>
                          <a:tab pos="8983663" algn="l"/>
                        </a:tabLst>
                      </a:pPr>
                      <a:r>
                        <a:rPr kumimoji="0" lang="es-ES" altLang="de-DE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DejaVu Sans" charset="0"/>
                        </a:rPr>
                        <a:t>For 1 to 30 MeV</a:t>
                      </a:r>
                    </a:p>
                  </a:txBody>
                  <a:tcPr marL="81638" marR="81638" marT="165626" marB="42452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9413240"/>
                  </a:ext>
                </a:extLst>
              </a:tr>
            </a:tbl>
          </a:graphicData>
        </a:graphic>
      </p:graphicFrame>
      <p:sp>
        <p:nvSpPr>
          <p:cNvPr id="7187" name="Rectangle 19">
            <a:extLst>
              <a:ext uri="{FF2B5EF4-FFF2-40B4-BE49-F238E27FC236}">
                <a16:creationId xmlns:a16="http://schemas.microsoft.com/office/drawing/2014/main" id="{FC02748E-E573-4DE2-8CFF-6319976DAA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88262" y="1244543"/>
            <a:ext cx="6155738" cy="3659040"/>
          </a:xfrm>
          <a:prstGeom prst="rect">
            <a:avLst/>
          </a:prstGeom>
          <a:noFill/>
          <a:ln w="19080" cap="sq">
            <a:solidFill>
              <a:srgbClr val="0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 sz="907"/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035ED936-78A4-4672-B346-4636709022D3}"/>
              </a:ext>
            </a:extLst>
          </p:cNvPr>
          <p:cNvSpPr/>
          <p:nvPr/>
        </p:nvSpPr>
        <p:spPr>
          <a:xfrm>
            <a:off x="409604" y="3933056"/>
            <a:ext cx="201956" cy="504056"/>
          </a:xfrm>
          <a:prstGeom prst="ellipse">
            <a:avLst/>
          </a:prstGeom>
          <a:noFill/>
          <a:ln w="57150">
            <a:solidFill>
              <a:srgbClr val="C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dirty="0"/>
              <a:t>B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031448B-7D04-4C92-BA93-D0450B24BB41}"/>
              </a:ext>
            </a:extLst>
          </p:cNvPr>
          <p:cNvSpPr txBox="1"/>
          <p:nvPr/>
        </p:nvSpPr>
        <p:spPr>
          <a:xfrm>
            <a:off x="323758" y="3356992"/>
            <a:ext cx="2448042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1400" dirty="0" err="1"/>
              <a:t>However</a:t>
            </a:r>
            <a:r>
              <a:rPr lang="de-DE" sz="1400" dirty="0"/>
              <a:t>:</a:t>
            </a:r>
          </a:p>
          <a:p>
            <a:pPr algn="l"/>
            <a:r>
              <a:rPr lang="de-DE" sz="1400" dirty="0"/>
              <a:t>Beam </a:t>
            </a:r>
            <a:r>
              <a:rPr lang="de-DE" sz="1400" dirty="0" err="1"/>
              <a:t>momenta</a:t>
            </a:r>
            <a:r>
              <a:rPr lang="de-DE" sz="1400" dirty="0"/>
              <a:t> </a:t>
            </a:r>
            <a:r>
              <a:rPr lang="de-DE" sz="1400" dirty="0" err="1"/>
              <a:t>are</a:t>
            </a:r>
            <a:r>
              <a:rPr lang="de-DE" sz="1400" dirty="0"/>
              <a:t> different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E38F6157-FA4C-4AFA-A17F-C4E2DDAE9A4A}"/>
              </a:ext>
            </a:extLst>
          </p:cNvPr>
          <p:cNvSpPr txBox="1"/>
          <p:nvPr/>
        </p:nvSpPr>
        <p:spPr>
          <a:xfrm>
            <a:off x="298552" y="2924944"/>
            <a:ext cx="2041200" cy="523220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800" dirty="0">
                <a:solidFill>
                  <a:srgbClr val="C00000"/>
                </a:solidFill>
              </a:rPr>
              <a:t>NA48/</a:t>
            </a:r>
            <a:r>
              <a:rPr lang="de-DE" sz="2800" dirty="0" err="1">
                <a:solidFill>
                  <a:srgbClr val="C00000"/>
                </a:solidFill>
              </a:rPr>
              <a:t>KTeV</a:t>
            </a:r>
            <a:endParaRPr lang="de-DE" sz="2800" dirty="0">
              <a:solidFill>
                <a:srgbClr val="C00000"/>
              </a:solidFill>
            </a:endParaRPr>
          </a:p>
        </p:txBody>
      </p:sp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792C5489-7418-4A4B-9114-1756D8E938EB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9428809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E402188A-CC6C-4267-82CE-120A2D913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7" y="1519732"/>
            <a:ext cx="3740355" cy="4136579"/>
          </a:xfrm>
          <a:prstGeom prst="rect">
            <a:avLst/>
          </a:prstGeom>
        </p:spPr>
      </p:pic>
      <p:sp>
        <p:nvSpPr>
          <p:cNvPr id="3" name="Text Box 1">
            <a:extLst>
              <a:ext uri="{FF2B5EF4-FFF2-40B4-BE49-F238E27FC236}">
                <a16:creationId xmlns:a16="http://schemas.microsoft.com/office/drawing/2014/main" id="{FED8EEA3-6E4B-4F63-A86D-FA62ECD55D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1520" y="156331"/>
            <a:ext cx="6240893" cy="8243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1638" tIns="42452" rIns="81638" bIns="42452">
            <a:spAutoFit/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FFFFFF"/>
                </a:solidFill>
                <a:latin typeface="Arial" panose="020B0604020202020204" pitchFamily="34" charset="0"/>
                <a:cs typeface="Droid Sans Fallback" charset="0"/>
              </a:defRPr>
            </a:lvl9pPr>
          </a:lstStyle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GEM TPC for high rate tracking </a:t>
            </a:r>
            <a:r>
              <a:rPr lang="en-GB" altLang="de-DE" sz="2400">
                <a:solidFill>
                  <a:srgbClr val="660033"/>
                </a:solidFill>
              </a:rPr>
              <a:t>(Super-FRS)</a:t>
            </a:r>
            <a:endParaRPr lang="en-GB" altLang="de-DE" sz="2400" dirty="0">
              <a:solidFill>
                <a:srgbClr val="660033"/>
              </a:solidFill>
            </a:endParaRPr>
          </a:p>
          <a:p>
            <a:pPr>
              <a:buClrTx/>
              <a:buFontTx/>
              <a:buNone/>
            </a:pPr>
            <a:r>
              <a:rPr lang="en-GB" altLang="de-DE" sz="2400" dirty="0">
                <a:solidFill>
                  <a:srgbClr val="660033"/>
                </a:solidFill>
              </a:rPr>
              <a:t>- Anything in common with the panda EMC ?</a:t>
            </a:r>
          </a:p>
        </p:txBody>
      </p:sp>
      <p:grpSp>
        <p:nvGrpSpPr>
          <p:cNvPr id="5" name="Group 3">
            <a:extLst>
              <a:ext uri="{FF2B5EF4-FFF2-40B4-BE49-F238E27FC236}">
                <a16:creationId xmlns:a16="http://schemas.microsoft.com/office/drawing/2014/main" id="{2439A602-1891-4941-A1DA-DEF77B4DC620}"/>
              </a:ext>
            </a:extLst>
          </p:cNvPr>
          <p:cNvGrpSpPr>
            <a:grpSpLocks/>
          </p:cNvGrpSpPr>
          <p:nvPr/>
        </p:nvGrpSpPr>
        <p:grpSpPr bwMode="auto">
          <a:xfrm>
            <a:off x="5292081" y="4437113"/>
            <a:ext cx="3849688" cy="1592263"/>
            <a:chOff x="3379" y="1434"/>
            <a:chExt cx="2425" cy="1003"/>
          </a:xfrm>
        </p:grpSpPr>
        <p:sp>
          <p:nvSpPr>
            <p:cNvPr id="6" name="Text Box 4">
              <a:extLst>
                <a:ext uri="{FF2B5EF4-FFF2-40B4-BE49-F238E27FC236}">
                  <a16:creationId xmlns:a16="http://schemas.microsoft.com/office/drawing/2014/main" id="{E8DEAA34-36B8-41ED-A6F5-BF9DB849306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508" y="1685"/>
              <a:ext cx="86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1" hangingPunct="1">
                <a:lnSpc>
                  <a:spcPct val="100000"/>
                </a:lnSpc>
              </a:pPr>
              <a:r>
                <a:rPr kumimoji="1" lang="en-US" altLang="ja-JP" sz="2400">
                  <a:solidFill>
                    <a:srgbClr val="FF9900"/>
                  </a:solidFill>
                  <a:ea typeface="Arial Unicode MS" pitchFamily="34" charset="-128"/>
                  <a:cs typeface="Arial Unicode MS" pitchFamily="34" charset="-128"/>
                </a:rPr>
                <a:t> </a:t>
              </a:r>
              <a:r>
                <a:rPr kumimoji="1" lang="en-US" altLang="ja-JP" sz="2400">
                  <a:solidFill>
                    <a:schemeClr val="accent2"/>
                  </a:solidFill>
                  <a:ea typeface="Arial Unicode MS" pitchFamily="34" charset="-128"/>
                  <a:cs typeface="Arial Unicode MS" pitchFamily="34" charset="-128"/>
                </a:rPr>
                <a:t>σ: 50 ps</a:t>
              </a:r>
            </a:p>
          </p:txBody>
        </p:sp>
        <p:grpSp>
          <p:nvGrpSpPr>
            <p:cNvPr id="7" name="Group 5">
              <a:extLst>
                <a:ext uri="{FF2B5EF4-FFF2-40B4-BE49-F238E27FC236}">
                  <a16:creationId xmlns:a16="http://schemas.microsoft.com/office/drawing/2014/main" id="{8470728B-31D6-4745-AB05-25E7C9214E6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3379" y="1434"/>
              <a:ext cx="2425" cy="1003"/>
              <a:chOff x="2065" y="3063"/>
              <a:chExt cx="2425" cy="1003"/>
            </a:xfrm>
          </p:grpSpPr>
          <p:sp>
            <p:nvSpPr>
              <p:cNvPr id="8" name="Text Box 6">
                <a:extLst>
                  <a:ext uri="{FF2B5EF4-FFF2-40B4-BE49-F238E27FC236}">
                    <a16:creationId xmlns:a16="http://schemas.microsoft.com/office/drawing/2014/main" id="{4A55E44C-AC17-4DC6-9ECA-9B28D63C99B7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85" y="3303"/>
                <a:ext cx="1066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kumimoji="1" lang="en-US" altLang="ja-JP" sz="2400" dirty="0">
                    <a:ea typeface="Arial Unicode MS" pitchFamily="34" charset="-128"/>
                    <a:cs typeface="Arial Unicode MS" pitchFamily="34" charset="-128"/>
                  </a:rPr>
                  <a:t>Timing res.</a:t>
                </a:r>
              </a:p>
            </p:txBody>
          </p:sp>
          <p:sp>
            <p:nvSpPr>
              <p:cNvPr id="9" name="Text Box 7">
                <a:extLst>
                  <a:ext uri="{FF2B5EF4-FFF2-40B4-BE49-F238E27FC236}">
                    <a16:creationId xmlns:a16="http://schemas.microsoft.com/office/drawing/2014/main" id="{841935CC-C058-40BF-9F8E-751A81B078B1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86" y="3063"/>
                <a:ext cx="2107" cy="2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kumimoji="1" lang="en-US" altLang="ja-JP" sz="2400" dirty="0">
                    <a:solidFill>
                      <a:srgbClr val="002060"/>
                    </a:solidFill>
                    <a:ea typeface="Arial Unicode MS" pitchFamily="34" charset="-128"/>
                    <a:cs typeface="Arial Unicode MS" pitchFamily="34" charset="-128"/>
                  </a:rPr>
                  <a:t>Pos res.        </a:t>
                </a:r>
                <a:r>
                  <a:rPr kumimoji="1" lang="en-US" altLang="ja-JP" sz="2400" dirty="0">
                    <a:solidFill>
                      <a:schemeClr val="accent2"/>
                    </a:solidFill>
                    <a:ea typeface="Arial Unicode MS" pitchFamily="34" charset="-128"/>
                    <a:cs typeface="Arial Unicode MS" pitchFamily="34" charset="-128"/>
                  </a:rPr>
                  <a:t>σ </a:t>
                </a:r>
                <a:r>
                  <a:rPr kumimoji="1" lang="en-US" altLang="ja-JP" sz="2400" dirty="0">
                    <a:solidFill>
                      <a:schemeClr val="accent2"/>
                    </a:solidFill>
                    <a:ea typeface="Arial Unicode MS" pitchFamily="34" charset="-128"/>
                    <a:cs typeface="Arial Unicode MS" pitchFamily="34" charset="-128"/>
                    <a:sym typeface="Symbol" pitchFamily="18" charset="2"/>
                  </a:rPr>
                  <a:t></a:t>
                </a:r>
                <a:r>
                  <a:rPr kumimoji="1" lang="en-US" altLang="ja-JP" sz="2400" dirty="0">
                    <a:solidFill>
                      <a:schemeClr val="accent2"/>
                    </a:solidFill>
                    <a:ea typeface="Arial Unicode MS" pitchFamily="34" charset="-128"/>
                    <a:cs typeface="Arial Unicode MS" pitchFamily="34" charset="-128"/>
                  </a:rPr>
                  <a:t> 1 mm </a:t>
                </a:r>
              </a:p>
            </p:txBody>
          </p:sp>
          <p:sp>
            <p:nvSpPr>
              <p:cNvPr id="10" name="Text Box 8">
                <a:extLst>
                  <a:ext uri="{FF2B5EF4-FFF2-40B4-BE49-F238E27FC236}">
                    <a16:creationId xmlns:a16="http://schemas.microsoft.com/office/drawing/2014/main" id="{53D3C8EE-23E6-4304-8A23-FA3E1FA31139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2065" y="3543"/>
                <a:ext cx="2425" cy="52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eaLnBrk="1" hangingPunct="1">
                  <a:lnSpc>
                    <a:spcPct val="100000"/>
                  </a:lnSpc>
                </a:pPr>
                <a:r>
                  <a:rPr kumimoji="1" lang="en-US" altLang="ja-JP" sz="2400" dirty="0">
                    <a:ea typeface="Arial Unicode MS" pitchFamily="34" charset="-128"/>
                    <a:cs typeface="Arial Unicode MS" pitchFamily="34" charset="-128"/>
                  </a:rPr>
                  <a:t>ΔE resolution </a:t>
                </a:r>
                <a:r>
                  <a:rPr kumimoji="1" lang="en-US" altLang="ja-JP" sz="2400" dirty="0">
                    <a:solidFill>
                      <a:schemeClr val="accent2"/>
                    </a:solidFill>
                    <a:ea typeface="Arial Unicode MS" pitchFamily="34" charset="-128"/>
                    <a:cs typeface="Arial Unicode MS" pitchFamily="34" charset="-128"/>
                  </a:rPr>
                  <a:t>σ:  1-2 %</a:t>
                </a:r>
              </a:p>
              <a:p>
                <a:pPr eaLnBrk="1" hangingPunct="1">
                  <a:lnSpc>
                    <a:spcPct val="100000"/>
                  </a:lnSpc>
                </a:pPr>
                <a:r>
                  <a:rPr kumimoji="1" lang="en-US" altLang="ja-JP" sz="2400" dirty="0">
                    <a:solidFill>
                      <a:schemeClr val="accent2"/>
                    </a:solidFill>
                    <a:ea typeface="Arial Unicode MS" pitchFamily="34" charset="-128"/>
                    <a:cs typeface="Arial Unicode MS" pitchFamily="34" charset="-128"/>
                  </a:rPr>
                  <a:t>p…U: large dynamic range</a:t>
                </a:r>
              </a:p>
            </p:txBody>
          </p:sp>
        </p:grpSp>
      </p:grpSp>
      <p:sp>
        <p:nvSpPr>
          <p:cNvPr id="11" name="AutoShape 9">
            <a:extLst>
              <a:ext uri="{FF2B5EF4-FFF2-40B4-BE49-F238E27FC236}">
                <a16:creationId xmlns:a16="http://schemas.microsoft.com/office/drawing/2014/main" id="{4F2CF68E-49C7-4F36-A69C-704E0EBFBB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4825876" y="2303958"/>
            <a:ext cx="4138612" cy="1989138"/>
          </a:xfrm>
          <a:prstGeom prst="roundRect">
            <a:avLst>
              <a:gd name="adj" fmla="val 16667"/>
            </a:avLst>
          </a:prstGeom>
          <a:solidFill>
            <a:srgbClr val="FFFF99">
              <a:alpha val="50195"/>
            </a:srgbClr>
          </a:solidFill>
          <a:ln w="952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2" name="Text Box 11">
            <a:extLst>
              <a:ext uri="{FF2B5EF4-FFF2-40B4-BE49-F238E27FC236}">
                <a16:creationId xmlns:a16="http://schemas.microsoft.com/office/drawing/2014/main" id="{B2F95BEB-AA2A-4901-A518-652A069E95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063681" y="3298527"/>
            <a:ext cx="3698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lnSpc>
                <a:spcPct val="100000"/>
              </a:lnSpc>
            </a:pP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Z</a:t>
            </a:r>
          </a:p>
        </p:txBody>
      </p:sp>
      <p:sp>
        <p:nvSpPr>
          <p:cNvPr id="13" name="Text Box 12">
            <a:extLst>
              <a:ext uri="{FF2B5EF4-FFF2-40B4-BE49-F238E27FC236}">
                <a16:creationId xmlns:a16="http://schemas.microsoft.com/office/drawing/2014/main" id="{5303516F-B3B0-485C-858C-815DA21362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11269" y="2460327"/>
            <a:ext cx="10287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lnSpc>
                <a:spcPct val="100000"/>
              </a:lnSpc>
            </a:pP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A/Z, P</a:t>
            </a:r>
          </a:p>
        </p:txBody>
      </p:sp>
      <p:sp>
        <p:nvSpPr>
          <p:cNvPr id="14" name="AutoShape 13">
            <a:extLst>
              <a:ext uri="{FF2B5EF4-FFF2-40B4-BE49-F238E27FC236}">
                <a16:creationId xmlns:a16="http://schemas.microsoft.com/office/drawing/2014/main" id="{3A554EC1-9257-43B9-BD7E-49057FC24BE5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0269" y="261749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5" name="AutoShape 14">
            <a:extLst>
              <a:ext uri="{FF2B5EF4-FFF2-40B4-BE49-F238E27FC236}">
                <a16:creationId xmlns:a16="http://schemas.microsoft.com/office/drawing/2014/main" id="{728C0698-2C0D-4F8E-BB2C-FBDB282FDAA6}"/>
              </a:ext>
            </a:extLst>
          </p:cNvPr>
          <p:cNvSpPr>
            <a:spLocks noChangeArrowheads="1"/>
          </p:cNvSpPr>
          <p:nvPr/>
        </p:nvSpPr>
        <p:spPr bwMode="auto">
          <a:xfrm rot="-2700000">
            <a:off x="7430269" y="284609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6" name="AutoShape 15">
            <a:extLst>
              <a:ext uri="{FF2B5EF4-FFF2-40B4-BE49-F238E27FC236}">
                <a16:creationId xmlns:a16="http://schemas.microsoft.com/office/drawing/2014/main" id="{5CE156B7-C9B0-4018-8F52-E589A6CE44AA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30269" y="353189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7" name="AutoShape 16">
            <a:extLst>
              <a:ext uri="{FF2B5EF4-FFF2-40B4-BE49-F238E27FC236}">
                <a16:creationId xmlns:a16="http://schemas.microsoft.com/office/drawing/2014/main" id="{9A335B51-565B-44AE-A631-143A327E076E}"/>
              </a:ext>
            </a:extLst>
          </p:cNvPr>
          <p:cNvSpPr>
            <a:spLocks noChangeArrowheads="1"/>
          </p:cNvSpPr>
          <p:nvPr/>
        </p:nvSpPr>
        <p:spPr bwMode="auto">
          <a:xfrm rot="2560199">
            <a:off x="7430269" y="3227090"/>
            <a:ext cx="304800" cy="152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339966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Text Box 17">
            <a:extLst>
              <a:ext uri="{FF2B5EF4-FFF2-40B4-BE49-F238E27FC236}">
                <a16:creationId xmlns:a16="http://schemas.microsoft.com/office/drawing/2014/main" id="{8602BF8B-2C27-488D-BE71-AE9E243EA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3944" y="2509540"/>
            <a:ext cx="2146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lnSpc>
                <a:spcPct val="100000"/>
              </a:lnSpc>
            </a:pP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1" lang="en-US" altLang="ja-JP" sz="24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=A/Z</a:t>
            </a:r>
            <a:r>
              <a:rPr kumimoji="1" lang="ja-JP" altLang="en-US" sz="2400">
                <a:ea typeface="Arial Unicode MS" pitchFamily="34" charset="-128"/>
                <a:cs typeface="Arial Unicode MS" pitchFamily="34" charset="-128"/>
              </a:rPr>
              <a:t>・</a:t>
            </a: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β</a:t>
            </a:r>
            <a:r>
              <a:rPr kumimoji="1" lang="ja-JP" altLang="en-US" sz="24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・</a:t>
            </a:r>
            <a:r>
              <a:rPr kumimoji="1" lang="en-US" altLang="ja-JP" sz="240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g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3A35D8B3-1FB4-4469-B3C2-76518CD4ADF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474469" y="3385840"/>
            <a:ext cx="15668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lnSpc>
                <a:spcPct val="100000"/>
              </a:lnSpc>
            </a:pP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ΔE</a:t>
            </a:r>
            <a:r>
              <a:rPr kumimoji="1" lang="ja-JP" altLang="en-US" sz="2400">
                <a:ea typeface="Arial Unicode MS" pitchFamily="34" charset="-128"/>
                <a:cs typeface="Arial Unicode MS" pitchFamily="34" charset="-128"/>
              </a:rPr>
              <a:t>～</a:t>
            </a: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Z</a:t>
            </a:r>
            <a:r>
              <a:rPr kumimoji="1" lang="en-US" altLang="ja-JP" sz="2400" baseline="30000">
                <a:ea typeface="Arial Unicode MS" pitchFamily="34" charset="-128"/>
                <a:cs typeface="Arial Unicode MS" pitchFamily="34" charset="-128"/>
              </a:rPr>
              <a:t>2</a:t>
            </a: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/β</a:t>
            </a:r>
            <a:r>
              <a:rPr kumimoji="1" lang="en-US" altLang="ja-JP" sz="2400" baseline="30000">
                <a:ea typeface="Arial Unicode MS" pitchFamily="34" charset="-128"/>
                <a:cs typeface="Arial Unicode MS" pitchFamily="34" charset="-128"/>
              </a:rPr>
              <a:t>2</a:t>
            </a:r>
          </a:p>
        </p:txBody>
      </p:sp>
      <p:sp>
        <p:nvSpPr>
          <p:cNvPr id="20" name="Text Box 19">
            <a:extLst>
              <a:ext uri="{FF2B5EF4-FFF2-40B4-BE49-F238E27FC236}">
                <a16:creationId xmlns:a16="http://schemas.microsoft.com/office/drawing/2014/main" id="{DBC3FEEF-C5D2-4EA5-8152-FE18E999F4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68169" y="2930227"/>
            <a:ext cx="1395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/>
          <a:lstStyle/>
          <a:p>
            <a:pPr eaLnBrk="1" hangingPunct="1">
              <a:lnSpc>
                <a:spcPct val="100000"/>
              </a:lnSpc>
            </a:pPr>
            <a:r>
              <a:rPr kumimoji="1" lang="en-US" altLang="ja-JP" sz="2400">
                <a:ea typeface="Arial Unicode MS" pitchFamily="34" charset="-128"/>
                <a:cs typeface="Arial Unicode MS" pitchFamily="34" charset="-128"/>
              </a:rPr>
              <a:t>TOF=L/β</a:t>
            </a:r>
            <a:endParaRPr kumimoji="1" lang="en-US" altLang="ja-JP" sz="2400" baseline="3000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1" name="Textfeld 20">
            <a:extLst>
              <a:ext uri="{FF2B5EF4-FFF2-40B4-BE49-F238E27FC236}">
                <a16:creationId xmlns:a16="http://schemas.microsoft.com/office/drawing/2014/main" id="{41FBE4E4-F911-4BA7-B0E5-638972D37A9A}"/>
              </a:ext>
            </a:extLst>
          </p:cNvPr>
          <p:cNvSpPr txBox="1"/>
          <p:nvPr/>
        </p:nvSpPr>
        <p:spPr>
          <a:xfrm>
            <a:off x="395536" y="5992252"/>
            <a:ext cx="8089715" cy="677108"/>
          </a:xfrm>
          <a:prstGeom prst="rect">
            <a:avLst/>
          </a:prstGeom>
        </p:spPr>
        <p:txBody>
          <a:bodyPr vert="horz" wrap="none" lIns="91440" tIns="45720" rIns="91440" bIns="45720" rtlCol="0" anchor="t">
            <a:spAutoFit/>
          </a:bodyPr>
          <a:lstStyle/>
          <a:p>
            <a:pPr algn="l"/>
            <a:r>
              <a:rPr lang="de-DE" sz="2400" dirty="0"/>
              <a:t>Rate </a:t>
            </a:r>
            <a:r>
              <a:rPr lang="de-DE" sz="2400" dirty="0" err="1"/>
              <a:t>capability</a:t>
            </a:r>
            <a:r>
              <a:rPr lang="de-DE" sz="2400" dirty="0"/>
              <a:t> </a:t>
            </a:r>
            <a:r>
              <a:rPr lang="de-DE" sz="2400" dirty="0" err="1"/>
              <a:t>some</a:t>
            </a:r>
            <a:r>
              <a:rPr lang="de-DE" sz="2400" dirty="0"/>
              <a:t> MHz           </a:t>
            </a:r>
            <a:r>
              <a:rPr lang="de-DE" sz="2400" dirty="0">
                <a:sym typeface="Wingdings" panose="05000000000000000000" pitchFamily="2" charset="2"/>
              </a:rPr>
              <a:t> </a:t>
            </a:r>
            <a:r>
              <a:rPr lang="de-DE" sz="2400" dirty="0" err="1">
                <a:sym typeface="Wingdings" panose="05000000000000000000" pitchFamily="2" charset="2"/>
              </a:rPr>
              <a:t>Timestamped</a:t>
            </a:r>
            <a:r>
              <a:rPr lang="de-DE" sz="2400" dirty="0">
                <a:sym typeface="Wingdings" panose="05000000000000000000" pitchFamily="2" charset="2"/>
              </a:rPr>
              <a:t> </a:t>
            </a:r>
            <a:r>
              <a:rPr lang="de-DE" sz="2400" dirty="0" err="1">
                <a:sym typeface="Wingdings" panose="05000000000000000000" pitchFamily="2" charset="2"/>
              </a:rPr>
              <a:t>readout</a:t>
            </a:r>
            <a:br>
              <a:rPr lang="de-DE" sz="2400" dirty="0">
                <a:sym typeface="Wingdings" panose="05000000000000000000" pitchFamily="2" charset="2"/>
              </a:rPr>
            </a:br>
            <a:r>
              <a:rPr lang="de-DE" sz="1400" dirty="0">
                <a:solidFill>
                  <a:schemeClr val="tx2"/>
                </a:solidFill>
                <a:sym typeface="Wingdings" panose="05000000000000000000" pitchFamily="2" charset="2"/>
              </a:rPr>
              <a:t>high rate also </a:t>
            </a:r>
            <a:r>
              <a:rPr lang="de-DE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required</a:t>
            </a:r>
            <a:r>
              <a:rPr lang="de-DE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for</a:t>
            </a:r>
            <a:r>
              <a:rPr lang="de-DE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calorimetry</a:t>
            </a:r>
            <a:r>
              <a:rPr lang="de-DE" sz="1400" dirty="0">
                <a:solidFill>
                  <a:schemeClr val="tx2"/>
                </a:solidFill>
                <a:sym typeface="Wingdings" panose="05000000000000000000" pitchFamily="2" charset="2"/>
              </a:rPr>
              <a:t> </a:t>
            </a:r>
            <a:r>
              <a:rPr lang="de-DE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with</a:t>
            </a:r>
            <a:r>
              <a:rPr lang="de-DE" sz="1400" dirty="0">
                <a:solidFill>
                  <a:schemeClr val="tx2"/>
                </a:solidFill>
                <a:sym typeface="Wingdings" panose="05000000000000000000" pitchFamily="2" charset="2"/>
              </a:rPr>
              <a:t> gas </a:t>
            </a:r>
            <a:r>
              <a:rPr lang="de-DE" sz="1400" dirty="0" err="1">
                <a:solidFill>
                  <a:schemeClr val="tx2"/>
                </a:solidFill>
                <a:sym typeface="Wingdings" panose="05000000000000000000" pitchFamily="2" charset="2"/>
              </a:rPr>
              <a:t>detectors</a:t>
            </a:r>
            <a:endParaRPr lang="de-DE" sz="1400" dirty="0">
              <a:solidFill>
                <a:schemeClr val="tx2"/>
              </a:solidFill>
            </a:endParaRP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C8D2234-9DEA-4AD8-A217-7CD2D4C6BEA5}"/>
              </a:ext>
            </a:extLst>
          </p:cNvPr>
          <p:cNvSpPr/>
          <p:nvPr/>
        </p:nvSpPr>
        <p:spPr>
          <a:xfrm>
            <a:off x="2508779" y="1212372"/>
            <a:ext cx="537558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eaLnBrk="1" hangingPunct="1">
              <a:lnSpc>
                <a:spcPct val="100000"/>
              </a:lnSpc>
            </a:pPr>
            <a:r>
              <a:rPr kumimoji="1" lang="en-US" altLang="ja-JP" sz="2000" b="1" dirty="0">
                <a:ea typeface="Arial Unicode MS" pitchFamily="34" charset="-128"/>
                <a:cs typeface="Arial Unicode MS" pitchFamily="34" charset="-128"/>
              </a:rPr>
              <a:t>Beam Particle ID </a:t>
            </a:r>
            <a:br>
              <a:rPr kumimoji="1" lang="en-US" altLang="ja-JP" sz="2000" b="1" dirty="0">
                <a:ea typeface="Arial Unicode MS" pitchFamily="34" charset="-128"/>
                <a:cs typeface="Arial Unicode MS" pitchFamily="34" charset="-128"/>
              </a:rPr>
            </a:br>
            <a:r>
              <a:rPr kumimoji="1" lang="en-US" altLang="ja-JP" sz="2000" b="1" dirty="0">
                <a:ea typeface="Arial Unicode MS" pitchFamily="34" charset="-128"/>
                <a:cs typeface="Arial Unicode MS" pitchFamily="34" charset="-128"/>
                <a:sym typeface="Wingdings" panose="05000000000000000000" pitchFamily="2" charset="2"/>
              </a:rPr>
              <a:t> </a:t>
            </a:r>
            <a:r>
              <a:rPr kumimoji="1" lang="en-US" altLang="ja-JP" sz="2000" b="1" dirty="0">
                <a:ea typeface="Arial Unicode MS" pitchFamily="34" charset="-128"/>
                <a:cs typeface="Arial Unicode MS" pitchFamily="34" charset="-128"/>
              </a:rPr>
              <a:t>B</a:t>
            </a:r>
            <a:r>
              <a:rPr kumimoji="1" lang="en-US" altLang="ja-JP" sz="2000" b="1" dirty="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r</a:t>
            </a:r>
            <a:r>
              <a:rPr kumimoji="1" lang="en-US" altLang="ja-JP" sz="2000" b="1" dirty="0">
                <a:ea typeface="Arial Unicode MS" pitchFamily="34" charset="-128"/>
                <a:cs typeface="Arial Unicode MS" pitchFamily="34" charset="-128"/>
              </a:rPr>
              <a:t>-</a:t>
            </a:r>
            <a:r>
              <a:rPr kumimoji="1" lang="en-US" altLang="ja-JP" sz="2000" b="1" dirty="0">
                <a:latin typeface="Symbol" pitchFamily="18" charset="2"/>
                <a:ea typeface="Arial Unicode MS" pitchFamily="34" charset="-128"/>
                <a:cs typeface="Arial Unicode MS" pitchFamily="34" charset="-128"/>
              </a:rPr>
              <a:t>D</a:t>
            </a:r>
            <a:r>
              <a:rPr kumimoji="1" lang="en-US" altLang="ja-JP" sz="2000" b="1" dirty="0">
                <a:ea typeface="Arial Unicode MS" pitchFamily="34" charset="-128"/>
                <a:cs typeface="Arial Unicode MS" pitchFamily="34" charset="-128"/>
              </a:rPr>
              <a:t>E-TOF method:</a:t>
            </a:r>
            <a:r>
              <a:rPr kumimoji="1" lang="en-US" altLang="ja-JP" sz="2000" b="1" dirty="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</a:rPr>
              <a:t> </a:t>
            </a:r>
            <a:br>
              <a:rPr kumimoji="1" lang="en-US" altLang="ja-JP" sz="2000" b="1" dirty="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</a:rPr>
            </a:br>
            <a:r>
              <a:rPr kumimoji="1" lang="en-US" altLang="ja-JP" sz="2000" b="1" dirty="0">
                <a:solidFill>
                  <a:schemeClr val="accent2"/>
                </a:solidFill>
                <a:ea typeface="Arial Unicode MS" pitchFamily="34" charset="-128"/>
                <a:cs typeface="Arial Unicode MS" pitchFamily="34" charset="-128"/>
              </a:rPr>
              <a:t>Requirements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F3630979-3BDA-4CBC-BF38-174F3B386D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7544" y="5652402"/>
            <a:ext cx="3043313" cy="368886"/>
          </a:xfrm>
          <a:prstGeom prst="rect">
            <a:avLst/>
          </a:prstGeom>
        </p:spPr>
      </p:pic>
      <p:sp>
        <p:nvSpPr>
          <p:cNvPr id="24" name="Foliennummernplatzhalter 2">
            <a:extLst>
              <a:ext uri="{FF2B5EF4-FFF2-40B4-BE49-F238E27FC236}">
                <a16:creationId xmlns:a16="http://schemas.microsoft.com/office/drawing/2014/main" id="{022B991D-A691-4F69-B995-4E1DD5B2872A}"/>
              </a:ext>
            </a:extLst>
          </p:cNvPr>
          <p:cNvSpPr txBox="1">
            <a:spLocks/>
          </p:cNvSpPr>
          <p:nvPr/>
        </p:nvSpPr>
        <p:spPr>
          <a:xfrm>
            <a:off x="8219590" y="6597352"/>
            <a:ext cx="744898" cy="365125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r"/>
            <a:fld id="{125CBDDA-5CCF-8748-8988-9DC6C8981774}" type="slidenum">
              <a:rPr lang="de-DE" smtClean="0"/>
              <a:pPr algn="r"/>
              <a:t>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88434079"/>
      </p:ext>
    </p:extLst>
  </p:cSld>
  <p:clrMapOvr>
    <a:masterClrMapping/>
  </p:clrMapOvr>
</p:sld>
</file>

<file path=ppt/theme/theme1.xml><?xml version="1.0" encoding="utf-8"?>
<a:theme xmlns:a="http://schemas.openxmlformats.org/drawingml/2006/main" name="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5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Standarddesign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Benutzerdefiniertes Design">
  <a:themeElements>
    <a:clrScheme name="Benutzerdefiniertes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enutzerdefiniertes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Benutzerdefiniertes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enutzerdefiniertes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enutzerdefiniertes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_gsi-folienmaster">
  <a:themeElements>
    <a:clrScheme name="Benutzerdefiniert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666666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DBB63"/>
        </a:solidFill>
        <a:ln>
          <a:noFill/>
        </a:ln>
        <a:effectLst/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/>
      <a:lstStyle>
        <a:defPPr algn="l">
          <a:defRPr dirty="0" smtClean="0"/>
        </a:defPPr>
      </a:lstStyle>
    </a:txDef>
  </a:objectDefaults>
  <a:extraClrSchemeLst/>
</a:theme>
</file>

<file path=ppt/theme/theme7.xml><?xml version="1.0" encoding="utf-8"?>
<a:theme xmlns:a="http://schemas.openxmlformats.org/drawingml/2006/main" name="Office-Design">
  <a:themeElements>
    <a:clrScheme name="FAIR - 2">
      <a:dk1>
        <a:sysClr val="windowText" lastClr="000000"/>
      </a:dk1>
      <a:lt1>
        <a:sysClr val="window" lastClr="FFFFFF"/>
      </a:lt1>
      <a:dk2>
        <a:srgbClr val="E78E23"/>
      </a:dk2>
      <a:lt2>
        <a:srgbClr val="DDDEDD"/>
      </a:lt2>
      <a:accent1>
        <a:srgbClr val="F0A651"/>
      </a:accent1>
      <a:accent2>
        <a:srgbClr val="66819D"/>
      </a:accent2>
      <a:accent3>
        <a:srgbClr val="6A9A94"/>
      </a:accent3>
      <a:accent4>
        <a:srgbClr val="6D6074"/>
      </a:accent4>
      <a:accent5>
        <a:srgbClr val="D12820"/>
      </a:accent5>
      <a:accent6>
        <a:srgbClr val="D6356E"/>
      </a:accent6>
      <a:hlink>
        <a:srgbClr val="E78E23"/>
      </a:hlink>
      <a:folHlink>
        <a:srgbClr val="F0A651"/>
      </a:folHlink>
    </a:clrScheme>
    <a:fontScheme name="Office">
      <a:majorFont>
        <a:latin typeface="Calibri"/>
        <a:ea typeface="Arial"/>
        <a:cs typeface="Arial"/>
      </a:majorFont>
      <a:minorFont>
        <a:latin typeface="Calibri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/>
        </a:gradFill>
        <a:gradFill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/>
        </a:gradFill>
      </a:bgFillStyleLst>
    </a:fmtScheme>
  </a:themeElements>
  <a:objectDefaults>
    <a:spDef>
      <a:spPr bwMode="auto">
        <a:prstGeom prst="rect">
          <a:avLst/>
        </a:prstGeom>
        <a:solidFill>
          <a:schemeClr val="bg1">
            <a:lumMod val="95000"/>
          </a:schemeClr>
        </a:solidFill>
        <a:ln>
          <a:noFill/>
        </a:ln>
      </a:spPr>
      <a:bodyPr/>
      <a:lstStyle/>
    </a:spDef>
    <a:lnDef>
      <a:spPr bwMode="auto"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1768</Words>
  <Application>Microsoft Office PowerPoint</Application>
  <PresentationFormat>Bildschirmpräsentation (4:3)</PresentationFormat>
  <Paragraphs>368</Paragraphs>
  <Slides>21</Slides>
  <Notes>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15</vt:i4>
      </vt:variant>
      <vt:variant>
        <vt:lpstr>Design</vt:lpstr>
      </vt:variant>
      <vt:variant>
        <vt:i4>7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44" baseType="lpstr">
      <vt:lpstr>ＭＳ Ｐゴシック</vt:lpstr>
      <vt:lpstr>Arial</vt:lpstr>
      <vt:lpstr>Arial Narrow</vt:lpstr>
      <vt:lpstr>Arial Unicode MS</vt:lpstr>
      <vt:lpstr>Calibri</vt:lpstr>
      <vt:lpstr>CMR10</vt:lpstr>
      <vt:lpstr>DejaVu Sans</vt:lpstr>
      <vt:lpstr>Droid Sans Fallback</vt:lpstr>
      <vt:lpstr>F17</vt:lpstr>
      <vt:lpstr>NimbusRomNo9L-Regu</vt:lpstr>
      <vt:lpstr>Symbol</vt:lpstr>
      <vt:lpstr>Times New Roman</vt:lpstr>
      <vt:lpstr>Trebuchet MS</vt:lpstr>
      <vt:lpstr>TwCenMT-Regular</vt:lpstr>
      <vt:lpstr>Wingdings</vt:lpstr>
      <vt:lpstr>gsi-folienmaster</vt:lpstr>
      <vt:lpstr>5_Benutzerdefiniertes Design</vt:lpstr>
      <vt:lpstr>3_Benutzerdefiniertes Design</vt:lpstr>
      <vt:lpstr>1_Standarddesign</vt:lpstr>
      <vt:lpstr>1_Benutzerdefiniertes Design</vt:lpstr>
      <vt:lpstr>1_gsi-folienmaster</vt:lpstr>
      <vt:lpstr>Office-Design</vt:lpstr>
      <vt:lpstr>Photo Editor Photo</vt:lpstr>
      <vt:lpstr>Calorimetry </vt:lpstr>
      <vt:lpstr>Calorimetry</vt:lpstr>
      <vt:lpstr>Key technologies - Calorimetry  (from the EFCA Detector Roadmap – 2021) </vt:lpstr>
      <vt:lpstr>Key technologies - Calorimetry (from the EFCA Detector Roadmap – 2021) </vt:lpstr>
      <vt:lpstr> FAIR – The Facility in view of  Nuclear Physics</vt:lpstr>
      <vt:lpstr>Super-FRS workhorse for    Nuclear- and Astro- Physics with Reactions (NUSTAR), e.g.  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Home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H. Weick</dc:creator>
  <cp:lastModifiedBy>Haik</cp:lastModifiedBy>
  <cp:revision>1681</cp:revision>
  <cp:lastPrinted>2012-11-23T14:47:02Z</cp:lastPrinted>
  <dcterms:created xsi:type="dcterms:W3CDTF">2008-01-13T10:55:23Z</dcterms:created>
  <dcterms:modified xsi:type="dcterms:W3CDTF">2022-05-05T15:47:15Z</dcterms:modified>
</cp:coreProperties>
</file>