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8"/>
  </p:notesMasterIdLst>
  <p:handoutMasterIdLst>
    <p:handoutMasterId r:id="rId29"/>
  </p:handoutMasterIdLst>
  <p:sldIdLst>
    <p:sldId id="259" r:id="rId2"/>
    <p:sldId id="332" r:id="rId3"/>
    <p:sldId id="334" r:id="rId4"/>
    <p:sldId id="335" r:id="rId5"/>
    <p:sldId id="362" r:id="rId6"/>
    <p:sldId id="336" r:id="rId7"/>
    <p:sldId id="346" r:id="rId8"/>
    <p:sldId id="365" r:id="rId9"/>
    <p:sldId id="337" r:id="rId10"/>
    <p:sldId id="349" r:id="rId11"/>
    <p:sldId id="350" r:id="rId12"/>
    <p:sldId id="347" r:id="rId13"/>
    <p:sldId id="351" r:id="rId14"/>
    <p:sldId id="352" r:id="rId15"/>
    <p:sldId id="353" r:id="rId16"/>
    <p:sldId id="340" r:id="rId17"/>
    <p:sldId id="354" r:id="rId18"/>
    <p:sldId id="355" r:id="rId19"/>
    <p:sldId id="356" r:id="rId20"/>
    <p:sldId id="357" r:id="rId21"/>
    <p:sldId id="363" r:id="rId22"/>
    <p:sldId id="344" r:id="rId23"/>
    <p:sldId id="364" r:id="rId24"/>
    <p:sldId id="343" r:id="rId25"/>
    <p:sldId id="345" r:id="rId26"/>
    <p:sldId id="360" r:id="rId2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241" autoAdjust="0"/>
    <p:restoredTop sz="90550" autoAdjust="0"/>
  </p:normalViewPr>
  <p:slideViewPr>
    <p:cSldViewPr snapToGrid="0" snapToObjects="1">
      <p:cViewPr>
        <p:scale>
          <a:sx n="70" d="100"/>
          <a:sy n="70" d="100"/>
        </p:scale>
        <p:origin x="750" y="42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73" d="100"/>
          <a:sy n="73" d="100"/>
        </p:scale>
        <p:origin x="2694" y="27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commentAuthors" Target="commentAuthors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5/3/2022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5/3/2022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Also cannot mention all possible projects – forgive me my personal selection!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57550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2574099" y="6350851"/>
            <a:ext cx="1542289" cy="365125"/>
          </a:xfrm>
          <a:prstGeom prst="rect">
            <a:avLst/>
          </a:prstGeom>
        </p:spPr>
        <p:txBody>
          <a:bodyPr/>
          <a:lstStyle/>
          <a:p>
            <a:fld id="{F8AD99CC-CC35-2540-9734-9D7F73E48FC4}" type="datetime3">
              <a:rPr lang="en-US" smtClean="0"/>
              <a:t>3 May 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2574099" y="6350851"/>
            <a:ext cx="1542289" cy="365125"/>
          </a:xfrm>
          <a:prstGeom prst="rect">
            <a:avLst/>
          </a:prstGeom>
        </p:spPr>
        <p:txBody>
          <a:bodyPr/>
          <a:lstStyle/>
          <a:p>
            <a:fld id="{D1BD7848-FBB4-4345-AA38-AE81003E421D}" type="datetime3">
              <a:rPr lang="en-US" smtClean="0"/>
              <a:t>3 May 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>
          <a:xfrm>
            <a:off x="2574099" y="6350851"/>
            <a:ext cx="1542289" cy="365125"/>
          </a:xfrm>
          <a:prstGeom prst="rect">
            <a:avLst/>
          </a:prstGeom>
        </p:spPr>
        <p:txBody>
          <a:bodyPr/>
          <a:lstStyle/>
          <a:p>
            <a:fld id="{6F10010C-F6F0-144E-BAF3-A429F55C618E}" type="datetime3">
              <a:rPr lang="en-US" smtClean="0"/>
              <a:t>3 May 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>
          <a:xfrm>
            <a:off x="2574099" y="6350851"/>
            <a:ext cx="1542289" cy="365125"/>
          </a:xfrm>
          <a:prstGeom prst="rect">
            <a:avLst/>
          </a:prstGeom>
        </p:spPr>
        <p:txBody>
          <a:bodyPr/>
          <a:lstStyle/>
          <a:p>
            <a:fld id="{8FB9380C-4B51-7241-B1C5-FEB689A995C2}" type="datetime3">
              <a:rPr lang="en-US" smtClean="0"/>
              <a:t>3 May 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2574099" y="6350851"/>
            <a:ext cx="1542289" cy="365125"/>
          </a:xfrm>
          <a:prstGeom prst="rect">
            <a:avLst/>
          </a:prstGeom>
        </p:spPr>
        <p:txBody>
          <a:bodyPr/>
          <a:lstStyle/>
          <a:p>
            <a:fld id="{5B12E276-0EB9-0B47-B368-FA480A6A2BED}" type="datetime3">
              <a:rPr lang="en-US" smtClean="0"/>
              <a:t>3 May 2022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2574099" y="6350851"/>
            <a:ext cx="1542289" cy="365125"/>
          </a:xfrm>
          <a:prstGeom prst="rect">
            <a:avLst/>
          </a:prstGeom>
        </p:spPr>
        <p:txBody>
          <a:bodyPr/>
          <a:lstStyle/>
          <a:p>
            <a:fld id="{7E56C087-DF20-6544-90B6-C842B78D52E8}" type="datetime3">
              <a:rPr lang="en-US" smtClean="0"/>
              <a:t>3 May 2022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  <a:prstGeom prst="rect">
            <a:avLst/>
          </a:prstGeom>
        </p:spPr>
        <p:txBody>
          <a:bodyPr/>
          <a:lstStyle/>
          <a:p>
            <a:fld id="{73DE68DD-2BC1-C446-ADB7-76A3823DB7E7}" type="datetime3">
              <a:rPr lang="en-US" smtClean="0"/>
              <a:t>3 May 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  <a:prstGeom prst="rect">
            <a:avLst/>
          </a:prstGeom>
        </p:spPr>
        <p:txBody>
          <a:bodyPr/>
          <a:lstStyle/>
          <a:p>
            <a:fld id="{EE7C38F0-58D5-7848-A9A4-32D0F73A6EDD}" type="datetime3">
              <a:rPr lang="en-US" smtClean="0"/>
              <a:t>3 May 2022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  <a:prstGeom prst="rect">
            <a:avLst/>
          </a:prstGeom>
        </p:spPr>
        <p:txBody>
          <a:bodyPr/>
          <a:lstStyle/>
          <a:p>
            <a:fld id="{E7D69761-F68E-3B41-BA03-528973F27F26}" type="datetime3">
              <a:rPr lang="en-US" smtClean="0"/>
              <a:t>3 May 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>
  <p:cSld name="Title and Content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31"/>
          <p:cNvSpPr txBox="1">
            <a:spLocks noGrp="1"/>
          </p:cNvSpPr>
          <p:nvPr>
            <p:ph type="body" idx="1"/>
          </p:nvPr>
        </p:nvSpPr>
        <p:spPr>
          <a:xfrm>
            <a:off x="315885" y="1580443"/>
            <a:ext cx="11554691" cy="49106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609585" lvl="0" indent="-482588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B53C"/>
              </a:buClr>
              <a:buSzPts val="2100"/>
              <a:buChar char="•"/>
              <a:defRPr b="0">
                <a:solidFill>
                  <a:srgbClr val="171A6C"/>
                </a:solidFill>
              </a:defRPr>
            </a:lvl1pPr>
            <a:lvl2pPr marL="1219170" lvl="1" indent="-457189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2B53C"/>
              </a:buClr>
              <a:buSzPts val="1800"/>
              <a:buChar char="•"/>
              <a:defRPr b="0">
                <a:solidFill>
                  <a:srgbClr val="171A6C"/>
                </a:solidFill>
              </a:defRPr>
            </a:lvl2pPr>
            <a:lvl3pPr marL="1828754" lvl="2" indent="-431789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2B53C"/>
              </a:buClr>
              <a:buSzPts val="1500"/>
              <a:buChar char="•"/>
              <a:defRPr b="0">
                <a:solidFill>
                  <a:srgbClr val="171A6C"/>
                </a:solidFill>
              </a:defRPr>
            </a:lvl3pPr>
            <a:lvl4pPr marL="2438339" lvl="3" indent="-41909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2B53C"/>
              </a:buClr>
              <a:buSzPts val="1350"/>
              <a:buChar char="•"/>
              <a:defRPr b="0">
                <a:solidFill>
                  <a:srgbClr val="171A6C"/>
                </a:solidFill>
              </a:defRPr>
            </a:lvl4pPr>
            <a:lvl5pPr marL="3047924" lvl="4" indent="-41909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2B53C"/>
              </a:buClr>
              <a:buSzPts val="1350"/>
              <a:buChar char="•"/>
              <a:defRPr b="0">
                <a:solidFill>
                  <a:srgbClr val="171A6C"/>
                </a:solidFill>
              </a:defRPr>
            </a:lvl5pPr>
            <a:lvl6pPr marL="3657509" lvl="5" indent="-457189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4267093" lvl="6" indent="-457189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4876678" lvl="7" indent="-457189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5486263" lvl="8" indent="-457189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5" name="Google Shape;25;p31"/>
          <p:cNvSpPr txBox="1">
            <a:spLocks noGrp="1"/>
          </p:cNvSpPr>
          <p:nvPr>
            <p:ph type="title"/>
          </p:nvPr>
        </p:nvSpPr>
        <p:spPr>
          <a:xfrm>
            <a:off x="5377841" y="147606"/>
            <a:ext cx="6674227" cy="10772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300"/>
              <a:buFont typeface="Calibri"/>
              <a:buNone/>
              <a:defRPr b="1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31"/>
          <p:cNvSpPr txBox="1"/>
          <p:nvPr/>
        </p:nvSpPr>
        <p:spPr>
          <a:xfrm>
            <a:off x="11606402" y="6425051"/>
            <a:ext cx="528349" cy="4103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33" rIns="121900" bIns="60933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GB"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t>‹#›</a:t>
            </a:fld>
            <a:endParaRPr sz="1867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0988873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  <p:sldLayoutId id="2147483675" r:id="rId2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abs/2112.09588" TargetMode="External"/><Relationship Id="rId7" Type="http://schemas.openxmlformats.org/officeDocument/2006/relationships/image" Target="../media/image37.png"/><Relationship Id="rId2" Type="http://schemas.openxmlformats.org/officeDocument/2006/relationships/hyperlink" Target="https://arxiv.org/abs/2002.12716" TargetMode="Externa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6.png"/><Relationship Id="rId5" Type="http://schemas.openxmlformats.org/officeDocument/2006/relationships/hyperlink" Target="https://arxiv.org/abs/2106.06507" TargetMode="External"/><Relationship Id="rId4" Type="http://schemas.openxmlformats.org/officeDocument/2006/relationships/hyperlink" Target="https://indico.cern.ch/event/948465/contributions/4323568/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007/s41781-021-00056-0" TargetMode="External"/><Relationship Id="rId7" Type="http://schemas.openxmlformats.org/officeDocument/2006/relationships/image" Target="../media/image41.png"/><Relationship Id="rId2" Type="http://schemas.openxmlformats.org/officeDocument/2006/relationships/hyperlink" Target="https://indico.cern.ch/event/1087522/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indico.cern.ch/event/948465/contributions/4323713/" TargetMode="External"/><Relationship Id="rId5" Type="http://schemas.openxmlformats.org/officeDocument/2006/relationships/image" Target="../media/image40.png"/><Relationship Id="rId4" Type="http://schemas.openxmlformats.org/officeDocument/2006/relationships/hyperlink" Target="https://arxiv.org/abs/2109.02551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051/epjconf/202125103009" TargetMode="External"/><Relationship Id="rId2" Type="http://schemas.openxmlformats.org/officeDocument/2006/relationships/hyperlink" Target="https://indico.cern.ch/event/1123314/" TargetMode="Externa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hyperlink" Target="https://indico.cern.ch/event/1052654/contributions/4525304/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gitlab.cern.ch/lhcb/Allen" TargetMode="External"/><Relationship Id="rId2" Type="http://schemas.openxmlformats.org/officeDocument/2006/relationships/hyperlink" Target="https://indico.cern.ch/event/1073640/contributions/4515386/attachments/2405031/4113888/A.%20Bocci%20-%20Patatrack!.pdf" TargetMode="Externa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0.png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png"/><Relationship Id="rId3" Type="http://schemas.openxmlformats.org/officeDocument/2006/relationships/hyperlink" Target="https://arxiv.org/abs/2106.13593" TargetMode="External"/><Relationship Id="rId7" Type="http://schemas.openxmlformats.org/officeDocument/2006/relationships/image" Target="../media/image29.png"/><Relationship Id="rId2" Type="http://schemas.openxmlformats.org/officeDocument/2006/relationships/hyperlink" Target="https://acts.readthedocs.io/en/latest/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indico.cern.ch/event/855454/contributions/4605079/" TargetMode="External"/><Relationship Id="rId11" Type="http://schemas.openxmlformats.org/officeDocument/2006/relationships/image" Target="../media/image49.png"/><Relationship Id="rId5" Type="http://schemas.openxmlformats.org/officeDocument/2006/relationships/hyperlink" Target="https://indico.cern.ch/event/855454/contributions/4596500/" TargetMode="External"/><Relationship Id="rId10" Type="http://schemas.openxmlformats.org/officeDocument/2006/relationships/image" Target="../media/image48.png"/><Relationship Id="rId4" Type="http://schemas.openxmlformats.org/officeDocument/2006/relationships/hyperlink" Target="https://doi.org/10.1051/epjconf/202125103047" TargetMode="External"/><Relationship Id="rId9" Type="http://schemas.openxmlformats.org/officeDocument/2006/relationships/image" Target="../media/image4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855454/contributions/4596512/" TargetMode="External"/><Relationship Id="rId2" Type="http://schemas.openxmlformats.org/officeDocument/2006/relationships/hyperlink" Target="https://doi.org/10.1051/epjconf/201921406021" TargetMode="Externa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hyperlink" Target="https://hepsoftwarefoundation.org/workinggroups/pyhep.html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indico.cern.ch/event/855454/contributions/4596502/" TargetMode="External"/><Relationship Id="rId5" Type="http://schemas.openxmlformats.org/officeDocument/2006/relationships/image" Target="../media/image53.png"/><Relationship Id="rId4" Type="http://schemas.openxmlformats.org/officeDocument/2006/relationships/hyperlink" Target="https://indico.cern.ch/event/855454/contributions/4596507/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iris-hep.org/grand-challenges.html" TargetMode="External"/><Relationship Id="rId2" Type="http://schemas.openxmlformats.org/officeDocument/2006/relationships/hyperlink" Target="https://indico.cern.ch/event/948465/contributions/4323664/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indico.cern.ch/event/1125222/" TargetMode="External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hyperlink" Target="https://key4hep.github.io/key4hep-doc/" TargetMode="Externa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8.png"/><Relationship Id="rId4" Type="http://schemas.openxmlformats.org/officeDocument/2006/relationships/image" Target="../media/image5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2.png"/><Relationship Id="rId5" Type="http://schemas.openxmlformats.org/officeDocument/2006/relationships/hyperlink" Target="https://indico.cern.ch/event/1040535/contributions/4593534/" TargetMode="External"/><Relationship Id="rId4" Type="http://schemas.openxmlformats.org/officeDocument/2006/relationships/image" Target="../media/image6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hyperlink" Target="https://researchsoftware.org/" TargetMode="External"/><Relationship Id="rId1" Type="http://schemas.openxmlformats.org/officeDocument/2006/relationships/slideLayout" Target="../slideLayouts/slideLayout4.xml"/><Relationship Id="rId4" Type="http://schemas.openxmlformats.org/officeDocument/2006/relationships/hyperlink" Target="https://doi.org/10.1109/eScience.2018.00014" TargetMode="Externa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hyperlink" Target="https://reanahub.io/" TargetMode="External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https://doi.org/10.1007/s41781-021-00069-9" TargetMode="External"/><Relationship Id="rId3" Type="http://schemas.openxmlformats.org/officeDocument/2006/relationships/hyperlink" Target="https://indico.cern.ch/category/11386/" TargetMode="External"/><Relationship Id="rId7" Type="http://schemas.openxmlformats.org/officeDocument/2006/relationships/hyperlink" Target="http://hepsoftwarefoundation.org/training/curriculum.html" TargetMode="External"/><Relationship Id="rId2" Type="http://schemas.openxmlformats.org/officeDocument/2006/relationships/hyperlink" Target="https://hepsoftwarefoundation.org/workinggroups/training.html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github.com/hsf-training/cpluspluscourse" TargetMode="External"/><Relationship Id="rId5" Type="http://schemas.openxmlformats.org/officeDocument/2006/relationships/hyperlink" Target="https://sidis.web.cern.ch/" TargetMode="External"/><Relationship Id="rId4" Type="http://schemas.openxmlformats.org/officeDocument/2006/relationships/hyperlink" Target="https://indico.cern.ch/event/1119339/" TargetMode="External"/><Relationship Id="rId9" Type="http://schemas.openxmlformats.org/officeDocument/2006/relationships/image" Target="../media/image65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png"/><Relationship Id="rId3" Type="http://schemas.openxmlformats.org/officeDocument/2006/relationships/image" Target="../media/image5.png"/><Relationship Id="rId7" Type="http://schemas.openxmlformats.org/officeDocument/2006/relationships/image" Target="../media/image68.jpg"/><Relationship Id="rId2" Type="http://schemas.openxmlformats.org/officeDocument/2006/relationships/hyperlink" Target="https://doi.org/10.1007/s41781-018-0018-8" TargetMode="Externa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7.png"/><Relationship Id="rId5" Type="http://schemas.openxmlformats.org/officeDocument/2006/relationships/image" Target="../media/image66.png"/><Relationship Id="rId4" Type="http://schemas.openxmlformats.org/officeDocument/2006/relationships/hyperlink" Target="http://swift.hep.ac.uk/" TargetMode="External"/><Relationship Id="rId9" Type="http://schemas.openxmlformats.org/officeDocument/2006/relationships/image" Target="../media/image69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karlrupp/microprocessor-trend-data" TargetMode="Externa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s://cacm.acm.org/magazines/2019/2/234352-a-new-golden-age-for-computer-architecture/fulltext" TargetMode="Externa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s://arxiv.org/pdf/2203.05570.pdf" TargetMode="External"/><Relationship Id="rId3" Type="http://schemas.openxmlformats.org/officeDocument/2006/relationships/hyperlink" Target="https://indico.cern.ch/event/1040535/contributions/4593495/" TargetMode="External"/><Relationship Id="rId7" Type="http://schemas.openxmlformats.org/officeDocument/2006/relationships/hyperlink" Target="https://doi.org/10.1038/s41586-018-0361-2" TargetMode="External"/><Relationship Id="rId2" Type="http://schemas.openxmlformats.org/officeDocument/2006/relationships/hyperlink" Target="https://en.wikipedia.org/wiki/GPT-3" TargetMode="Externa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hyperlink" Target="https://indico.cern.ch/event/1040535/contributions/4593533/" TargetMode="External"/><Relationship Id="rId9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040535/contributions/4593531/" TargetMode="External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13" Type="http://schemas.openxmlformats.org/officeDocument/2006/relationships/image" Target="../media/image30.png"/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12" Type="http://schemas.openxmlformats.org/officeDocument/2006/relationships/image" Target="../media/image29.png"/><Relationship Id="rId2" Type="http://schemas.openxmlformats.org/officeDocument/2006/relationships/image" Target="../media/image19.jpg"/><Relationship Id="rId16" Type="http://schemas.openxmlformats.org/officeDocument/2006/relationships/image" Target="../media/image33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3.png"/><Relationship Id="rId11" Type="http://schemas.openxmlformats.org/officeDocument/2006/relationships/image" Target="../media/image28.png"/><Relationship Id="rId5" Type="http://schemas.openxmlformats.org/officeDocument/2006/relationships/image" Target="../media/image22.png"/><Relationship Id="rId15" Type="http://schemas.openxmlformats.org/officeDocument/2006/relationships/image" Target="../media/image32.png"/><Relationship Id="rId10" Type="http://schemas.openxmlformats.org/officeDocument/2006/relationships/image" Target="../media/image27.png"/><Relationship Id="rId4" Type="http://schemas.openxmlformats.org/officeDocument/2006/relationships/image" Target="../media/image21.png"/><Relationship Id="rId9" Type="http://schemas.openxmlformats.org/officeDocument/2006/relationships/image" Target="../media/image26.png"/><Relationship Id="rId14" Type="http://schemas.openxmlformats.org/officeDocument/2006/relationships/image" Target="../media/image3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large building with columns and a flag on top&#10;&#10;Description automatically generated with medium confidence">
            <a:extLst>
              <a:ext uri="{FF2B5EF4-FFF2-40B4-BE49-F238E27FC236}">
                <a16:creationId xmlns:a16="http://schemas.microsoft.com/office/drawing/2014/main" id="{743B99F3-CA7C-4B83-972A-6489CF8BCCBC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35000"/>
          </a:blip>
          <a:stretch>
            <a:fillRect/>
          </a:stretch>
        </p:blipFill>
        <p:spPr>
          <a:xfrm>
            <a:off x="0" y="-453382"/>
            <a:ext cx="12244560" cy="918342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Sustainability and Future of Software Frameworks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US" sz="1800" dirty="0"/>
              <a:t>Graeme Stewart, CERN EP-SFT &amp; HSF</a:t>
            </a:r>
          </a:p>
          <a:p>
            <a:pPr algn="l"/>
            <a:r>
              <a:rPr lang="en-US" sz="1800" dirty="0"/>
              <a:t>JENAS Symposium, Madrid, 2022-05-05</a:t>
            </a:r>
          </a:p>
        </p:txBody>
      </p:sp>
      <p:pic>
        <p:nvPicPr>
          <p:cNvPr id="5" name="Picture 4" descr="Logo&#10;&#10;Description automatically generated">
            <a:extLst>
              <a:ext uri="{FF2B5EF4-FFF2-40B4-BE49-F238E27FC236}">
                <a16:creationId xmlns:a16="http://schemas.microsoft.com/office/drawing/2014/main" id="{ACE26EAB-C775-4F41-A7F0-DC5657DBCB8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88736" y="4546608"/>
            <a:ext cx="2595276" cy="1985408"/>
          </a:xfrm>
          <a:prstGeom prst="rect">
            <a:avLst/>
          </a:prstGeom>
          <a:effectLst>
            <a:outerShdw blurRad="76200" dist="12700" dir="2700000" sy="-23000" kx="-800400" algn="bl" rotWithShape="0">
              <a:schemeClr val="bg1">
                <a:alpha val="20000"/>
              </a:schemeClr>
            </a:outerShdw>
          </a:effectLst>
        </p:spPr>
      </p:pic>
      <p:pic>
        <p:nvPicPr>
          <p:cNvPr id="8" name="Picture 7" descr="Logo&#10;&#10;Description automatically generated">
            <a:extLst>
              <a:ext uri="{FF2B5EF4-FFF2-40B4-BE49-F238E27FC236}">
                <a16:creationId xmlns:a16="http://schemas.microsoft.com/office/drawing/2014/main" id="{6C7E5D0E-BCFD-4F8A-8AF8-03234BBAE40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53836" y="325984"/>
            <a:ext cx="2340869" cy="23408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CC4CD1F-F61F-4D42-812A-1F9182820F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7627301" cy="4608512"/>
          </a:xfrm>
        </p:spPr>
        <p:txBody>
          <a:bodyPr>
            <a:normAutofit lnSpcReduction="1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High luminosity LHC will require a very good control over uncertainties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Theory errors are very significant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Need to move from LO calculations to NLO and even NNLO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These calculations are inherently more demanding</a:t>
            </a:r>
          </a:p>
          <a:p>
            <a:pPr marL="990900" lvl="2" indent="-342900"/>
            <a:r>
              <a:rPr lang="en-GB" dirty="0"/>
              <a:t>And introduce problems of negative weight events from MC@NLO matching</a:t>
            </a:r>
          </a:p>
          <a:p>
            <a:pPr marL="990900" lvl="2" indent="-342900"/>
            <a:r>
              <a:rPr lang="en-GB" dirty="0"/>
              <a:t>Dilutes statistical power and also computationally heavy as negative probability events need to be simulated and reconstructed as well</a:t>
            </a:r>
          </a:p>
          <a:p>
            <a:pPr marL="990900" lvl="2" indent="-342900"/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Generally there is a mismatch between the incentives for the theory community and the needs of the experimental community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Work in the HSF and SWIFT-HEP is helping to bridge this gap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ECAD4B6-F5B1-449A-A34C-6BECB6B52C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Event Generation Challenges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C1D53FA-E1D1-4D31-9A61-A8A7AE6CA3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9DAF7E6-36D6-4E51-974A-DA03EFAF38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37219" y="1592263"/>
            <a:ext cx="3610001" cy="418150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5503745-A859-407D-87BB-275DB72C89A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44182" y="4328750"/>
            <a:ext cx="1154913" cy="45005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73D45F3A-FAD8-475A-97F8-E0042C2132FC}"/>
              </a:ext>
            </a:extLst>
          </p:cNvPr>
          <p:cNvSpPr txBox="1"/>
          <p:nvPr/>
        </p:nvSpPr>
        <p:spPr>
          <a:xfrm>
            <a:off x="8618220" y="841409"/>
            <a:ext cx="3329000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400" dirty="0"/>
              <a:t>Expected uncertainties in </a:t>
            </a:r>
            <a:r>
              <a:rPr lang="el-GR" sz="1400" dirty="0"/>
              <a:t>κ</a:t>
            </a:r>
            <a:r>
              <a:rPr lang="en-GB" sz="1400" dirty="0"/>
              <a:t> formulation for HL-LHC, from EPPSU</a:t>
            </a:r>
          </a:p>
        </p:txBody>
      </p:sp>
    </p:spTree>
    <p:extLst>
      <p:ext uri="{BB962C8B-B14F-4D97-AF65-F5344CB8AC3E}">
        <p14:creationId xmlns:p14="http://schemas.microsoft.com/office/powerpoint/2010/main" val="25162992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355037E-D822-43BF-9D59-6431E3765D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7661591" cy="4608512"/>
          </a:xfrm>
        </p:spPr>
        <p:txBody>
          <a:bodyPr>
            <a:normAutofit fontScale="92500" lnSpcReduction="2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Negative weights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New NLO matching schemes proposed that reduce negative weight fraction [</a:t>
            </a:r>
            <a:r>
              <a:rPr lang="en-GB" dirty="0">
                <a:hlinkClick r:id="rId2"/>
              </a:rPr>
              <a:t>2002.12716</a:t>
            </a:r>
            <a:r>
              <a:rPr lang="en-GB" dirty="0"/>
              <a:t>], MC@NLO-Delta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Resampling before further processing reduces CPU “wasted” (positive resampling [</a:t>
            </a:r>
            <a:r>
              <a:rPr lang="en-GB" dirty="0">
                <a:hlinkClick r:id="rId2"/>
              </a:rPr>
              <a:t>2002.12716</a:t>
            </a:r>
            <a:r>
              <a:rPr lang="en-GB" dirty="0"/>
              <a:t>], NN-based resampling [</a:t>
            </a:r>
            <a:r>
              <a:rPr lang="en-GB" dirty="0">
                <a:hlinkClick r:id="rId2"/>
              </a:rPr>
              <a:t>2002.12716</a:t>
            </a:r>
            <a:r>
              <a:rPr lang="en-GB" dirty="0"/>
              <a:t>])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Efforts from the experiments to improve the sampling schemes to reduce CPU costs and increase statistical precision [</a:t>
            </a:r>
            <a:r>
              <a:rPr lang="en-GB" dirty="0">
                <a:hlinkClick r:id="rId3"/>
              </a:rPr>
              <a:t>2112.09588</a:t>
            </a:r>
            <a:r>
              <a:rPr lang="en-GB" dirty="0"/>
              <a:t> - x2 cost reduction with better accuracy for </a:t>
            </a:r>
            <a:r>
              <a:rPr lang="en-GB" dirty="0" err="1"/>
              <a:t>V+jets</a:t>
            </a:r>
            <a:r>
              <a:rPr lang="en-GB" dirty="0"/>
              <a:t> event in Sherpa]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Porting to alternative architectures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Matrix element calculations are quite suitable for GPUs and CPU SIMD - many repetitive and independent calculations on multiple phases space points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Early results from porting limited set of processes of </a:t>
            </a:r>
            <a:r>
              <a:rPr lang="en-GB" dirty="0">
                <a:hlinkClick r:id="rId4"/>
              </a:rPr>
              <a:t>MG5+aMC to GPUs </a:t>
            </a:r>
            <a:r>
              <a:rPr lang="en-GB" dirty="0"/>
              <a:t>are promising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Work also going on in Sherpa team [</a:t>
            </a:r>
            <a:r>
              <a:rPr lang="en-GB" dirty="0">
                <a:hlinkClick r:id="rId5"/>
              </a:rPr>
              <a:t>2106.06507</a:t>
            </a:r>
            <a:r>
              <a:rPr lang="en-GB" dirty="0"/>
              <a:t>] showing several factor speedups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7B56664-361B-42D3-B223-C1AA1A8B78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Event Generator Improvements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A84BDF5-C203-424F-976A-F4A621070F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B5C090DF-DC39-4C10-A6B3-F4B288A653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4201" y="9123"/>
            <a:ext cx="3209810" cy="27194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>
            <a:extLst>
              <a:ext uri="{FF2B5EF4-FFF2-40B4-BE49-F238E27FC236}">
                <a16:creationId xmlns:a16="http://schemas.microsoft.com/office/drawing/2014/main" id="{92FAC6EA-0EFC-4D33-A2E6-14C901E279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53321" y="2866066"/>
            <a:ext cx="2189910" cy="29942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5C7D1F90-D655-4E77-B483-61684984BF3F}"/>
              </a:ext>
            </a:extLst>
          </p:cNvPr>
          <p:cNvCxnSpPr/>
          <p:nvPr/>
        </p:nvCxnSpPr>
        <p:spPr>
          <a:xfrm flipV="1">
            <a:off x="7635240" y="1885950"/>
            <a:ext cx="984681" cy="125730"/>
          </a:xfrm>
          <a:prstGeom prst="straightConnector1">
            <a:avLst/>
          </a:prstGeom>
          <a:ln w="28575" cap="flat" cmpd="sng" algn="ctr">
            <a:solidFill>
              <a:schemeClr val="accent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34F4C459-839C-4751-8919-5BE2906441E2}"/>
              </a:ext>
            </a:extLst>
          </p:cNvPr>
          <p:cNvCxnSpPr/>
          <p:nvPr/>
        </p:nvCxnSpPr>
        <p:spPr>
          <a:xfrm flipV="1">
            <a:off x="8119110" y="4815840"/>
            <a:ext cx="984681" cy="125730"/>
          </a:xfrm>
          <a:prstGeom prst="straightConnector1">
            <a:avLst/>
          </a:prstGeom>
          <a:ln w="28575" cap="flat" cmpd="sng" algn="ctr">
            <a:solidFill>
              <a:schemeClr val="accent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025DD0BE-3EF0-46D0-BCA5-3E14887E5FFB}"/>
              </a:ext>
            </a:extLst>
          </p:cNvPr>
          <p:cNvSpPr txBox="1"/>
          <p:nvPr/>
        </p:nvSpPr>
        <p:spPr>
          <a:xfrm>
            <a:off x="9153321" y="5852497"/>
            <a:ext cx="3214599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400" dirty="0"/>
              <a:t>Also excellent results on vectorised CPUs, x3.5 on avx2</a:t>
            </a:r>
          </a:p>
        </p:txBody>
      </p:sp>
    </p:spTree>
    <p:extLst>
      <p:ext uri="{BB962C8B-B14F-4D97-AF65-F5344CB8AC3E}">
        <p14:creationId xmlns:p14="http://schemas.microsoft.com/office/powerpoint/2010/main" val="234915756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3A992ED-2F0D-477E-85EB-8AB0F38D83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373593"/>
            <a:ext cx="6983868" cy="1065742"/>
          </a:xfrm>
        </p:spPr>
        <p:txBody>
          <a:bodyPr/>
          <a:lstStyle/>
          <a:p>
            <a:r>
              <a:rPr lang="en-GB" dirty="0"/>
              <a:t>Further Event Generator Improvements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6884D2D-CA65-4DBD-9FA0-D176C76406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349DE8B-EEB4-48CE-B174-B22828441E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61097" y="286230"/>
            <a:ext cx="4485430" cy="2764726"/>
          </a:xfrm>
          <a:prstGeom prst="rect">
            <a:avLst/>
          </a:prstGeom>
        </p:spPr>
      </p:pic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1A8DD0B3-218C-4D3C-BAC2-A4803A60AEB9}"/>
              </a:ext>
            </a:extLst>
          </p:cNvPr>
          <p:cNvCxnSpPr>
            <a:cxnSpLocks/>
          </p:cNvCxnSpPr>
          <p:nvPr/>
        </p:nvCxnSpPr>
        <p:spPr>
          <a:xfrm flipV="1">
            <a:off x="5812971" y="1592263"/>
            <a:ext cx="2617520" cy="922337"/>
          </a:xfrm>
          <a:prstGeom prst="straightConnector1">
            <a:avLst/>
          </a:prstGeom>
          <a:ln w="38100" cap="flat" cmpd="sng" algn="ctr">
            <a:solidFill>
              <a:schemeClr val="accent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pic>
        <p:nvPicPr>
          <p:cNvPr id="7" name="Picture 6" descr="Chart, timeline&#10;&#10;Description automatically generated">
            <a:extLst>
              <a:ext uri="{FF2B5EF4-FFF2-40B4-BE49-F238E27FC236}">
                <a16:creationId xmlns:a16="http://schemas.microsoft.com/office/drawing/2014/main" id="{4AAFFD78-2FAF-4326-8911-7DBAEB2F1D1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61097" y="3243501"/>
            <a:ext cx="4483699" cy="2819247"/>
          </a:xfrm>
          <a:prstGeom prst="rect">
            <a:avLst/>
          </a:prstGeom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9B593870-87DD-4E5F-B788-A0D2E427FB18}"/>
              </a:ext>
            </a:extLst>
          </p:cNvPr>
          <p:cNvCxnSpPr>
            <a:cxnSpLocks/>
          </p:cNvCxnSpPr>
          <p:nvPr/>
        </p:nvCxnSpPr>
        <p:spPr>
          <a:xfrm flipH="1">
            <a:off x="7636625" y="1751215"/>
            <a:ext cx="1274619" cy="2515985"/>
          </a:xfrm>
          <a:prstGeom prst="straightConnector1">
            <a:avLst/>
          </a:prstGeom>
          <a:ln w="38100" cap="flat" cmpd="sng" algn="ctr">
            <a:solidFill>
              <a:schemeClr val="accent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F1498B93-0EFA-4F2E-A62F-3F43852C60FB}"/>
              </a:ext>
            </a:extLst>
          </p:cNvPr>
          <p:cNvSpPr txBox="1">
            <a:spLocks/>
          </p:cNvSpPr>
          <p:nvPr/>
        </p:nvSpPr>
        <p:spPr>
          <a:xfrm>
            <a:off x="407989" y="1863844"/>
            <a:ext cx="5688011" cy="3975884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1600" dirty="0"/>
              <a:t>SWIFT-HEP profiling 2 years ago showed a suspicious amount of LHAPDF CPU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CA" sz="1400" dirty="0"/>
              <a:t>60-70% of CPU time used when generating multi-jet events</a:t>
            </a:r>
            <a:br>
              <a:rPr lang="en-CA" sz="1400" dirty="0"/>
            </a:br>
            <a:r>
              <a:rPr lang="en-CA" sz="1400" dirty="0"/>
              <a:t>in </a:t>
            </a:r>
            <a:r>
              <a:rPr lang="en-CA" sz="1400" dirty="0" err="1"/>
              <a:t>Sherpa+OpenLoops</a:t>
            </a:r>
            <a:r>
              <a:rPr lang="en-CA" sz="1400" dirty="0"/>
              <a:t> for ll+0,1,2@NLO+3,4,5@LO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600" dirty="0"/>
              <a:t>How to optimise this?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1400" dirty="0"/>
              <a:t>Make LHAPDF faster (optimise interpolation and transcendental calls)</a:t>
            </a:r>
          </a:p>
          <a:p>
            <a:pPr marL="990900" lvl="2" indent="-342900"/>
            <a:r>
              <a:rPr lang="en-GB" sz="1200" dirty="0"/>
              <a:t>Restructured LHAPDF calls to improve interpolation code, 30% speed-up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1400" dirty="0"/>
              <a:t>Call LHAPDF less – do a minimum generation for the event, up to unweighting</a:t>
            </a:r>
          </a:p>
          <a:p>
            <a:pPr marL="990900" lvl="2" indent="-342900"/>
            <a:r>
              <a:rPr lang="en-GB" sz="1200" dirty="0"/>
              <a:t>Then only calculate the full event when it is accepted (rewind RNG state to do this)</a:t>
            </a:r>
          </a:p>
          <a:p>
            <a:pPr marL="666900" lvl="1" indent="-342900"/>
            <a:r>
              <a:rPr lang="en-GB" sz="1400" dirty="0"/>
              <a:t>Use analytic one-loop amplitudes, when available</a:t>
            </a:r>
          </a:p>
        </p:txBody>
      </p:sp>
    </p:spTree>
    <p:extLst>
      <p:ext uri="{BB962C8B-B14F-4D97-AF65-F5344CB8AC3E}">
        <p14:creationId xmlns:p14="http://schemas.microsoft.com/office/powerpoint/2010/main" val="298743072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40AA6B0-5065-455D-A0A4-A912CA1AF6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216506"/>
            <a:ext cx="7126229" cy="5097943"/>
          </a:xfrm>
        </p:spPr>
        <p:txBody>
          <a:bodyPr>
            <a:normAutofit fontScale="77500" lnSpcReduction="2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A major consumer of LHC grid resources today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Experiments with higher data rates will need more simulation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Simulation will also need to be more accurate (e.g., recent Geant4 improvements in release 11.0)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Faster simulation, with minimal loss of accuracy, is the goal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Range of techniques have been used successfully for a long time (frozen showers, </a:t>
            </a:r>
            <a:br>
              <a:rPr lang="en-GB" dirty="0"/>
            </a:br>
            <a:r>
              <a:rPr lang="en-GB" dirty="0"/>
              <a:t>parametric response)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Recent </a:t>
            </a:r>
            <a:r>
              <a:rPr lang="en-GB" dirty="0">
                <a:hlinkClick r:id="rId2"/>
              </a:rPr>
              <a:t>LPCC workshop </a:t>
            </a:r>
            <a:r>
              <a:rPr lang="en-GB" dirty="0"/>
              <a:t>on fast simulation provides a good overview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i="1" dirty="0"/>
              <a:t>Machine learning </a:t>
            </a:r>
            <a:r>
              <a:rPr lang="en-GB" dirty="0"/>
              <a:t>lends itself to problems like this</a:t>
            </a:r>
          </a:p>
          <a:p>
            <a:pPr marL="990900" lvl="2" indent="-342900"/>
            <a:r>
              <a:rPr lang="en-GB" dirty="0"/>
              <a:t>Calorimeter simulations usually targeted, due to their high resource consumption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Variational Autoencoders (VAEs) and Generative Adversarial Networks (GANs), but also other architectures used (BIB-AE)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This is not as easy as we thought - traditional parametric approaches are hard to beat, but can be done [</a:t>
            </a:r>
            <a:r>
              <a:rPr lang="en-GB" dirty="0">
                <a:hlinkClick r:id="rId3"/>
              </a:rPr>
              <a:t>10.1007/s41781-021-00056-0</a:t>
            </a:r>
            <a:r>
              <a:rPr lang="en-GB" dirty="0"/>
              <a:t>]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Retrainable networks allow faster adaption to new layouts, e.g., a different calorimeter geometry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Hybrid models are also an option, e.g., ATLAS AtlFast3, combining parametric and ML approaches [</a:t>
            </a:r>
            <a:r>
              <a:rPr lang="en-GB" dirty="0">
                <a:hlinkClick r:id="rId4"/>
              </a:rPr>
              <a:t>2109.02551</a:t>
            </a:r>
            <a:r>
              <a:rPr lang="en-GB" dirty="0"/>
              <a:t>]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FEACC86-ADFF-4B30-8BBB-71608290B7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134261"/>
            <a:ext cx="11376025" cy="1065742"/>
          </a:xfrm>
        </p:spPr>
        <p:txBody>
          <a:bodyPr/>
          <a:lstStyle/>
          <a:p>
            <a:r>
              <a:rPr lang="en-GB" dirty="0"/>
              <a:t>Detector Simulation – </a:t>
            </a:r>
            <a:br>
              <a:rPr lang="en-GB" dirty="0"/>
            </a:br>
            <a:r>
              <a:rPr lang="en-GB" dirty="0"/>
              <a:t>Machine Learning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C0FCEEE-E8E6-4EAA-8687-82416741A9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65EB6868-892D-49E9-B55D-BBA1EE5A1F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97611" y="0"/>
            <a:ext cx="2738018" cy="27267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CCFF98C-EB38-4A4C-9A05-D55557082FC7}"/>
              </a:ext>
            </a:extLst>
          </p:cNvPr>
          <p:cNvSpPr txBox="1"/>
          <p:nvPr/>
        </p:nvSpPr>
        <p:spPr>
          <a:xfrm>
            <a:off x="8054386" y="284339"/>
            <a:ext cx="1550105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200" dirty="0"/>
              <a:t>Performance of different ML architectures for photons in ILC Calorimeter, </a:t>
            </a:r>
            <a:r>
              <a:rPr lang="en-GB" sz="1200" dirty="0">
                <a:hlinkClick r:id="rId6"/>
              </a:rPr>
              <a:t>S </a:t>
            </a:r>
            <a:r>
              <a:rPr lang="en-GB" sz="1200" dirty="0" err="1">
                <a:hlinkClick r:id="rId6"/>
              </a:rPr>
              <a:t>Diefenbacher</a:t>
            </a:r>
            <a:r>
              <a:rPr lang="en-GB" sz="1200" dirty="0">
                <a:hlinkClick r:id="rId6"/>
              </a:rPr>
              <a:t> et al.</a:t>
            </a:r>
            <a:endParaRPr lang="en-GB" sz="1200" dirty="0"/>
          </a:p>
        </p:txBody>
      </p:sp>
      <p:pic>
        <p:nvPicPr>
          <p:cNvPr id="10" name="Picture 9" descr="Chart, line chart&#10;&#10;Description automatically generated">
            <a:extLst>
              <a:ext uri="{FF2B5EF4-FFF2-40B4-BE49-F238E27FC236}">
                <a16:creationId xmlns:a16="http://schemas.microsoft.com/office/drawing/2014/main" id="{668C02D9-F4E3-47BE-A663-BD0EE9945C64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7009" y="3254894"/>
            <a:ext cx="4232323" cy="305246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18B6466-F4AF-4111-93E7-3ECBD32E329D}"/>
              </a:ext>
            </a:extLst>
          </p:cNvPr>
          <p:cNvSpPr txBox="1"/>
          <p:nvPr/>
        </p:nvSpPr>
        <p:spPr>
          <a:xfrm>
            <a:off x="8169370" y="2826447"/>
            <a:ext cx="3909962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200" dirty="0"/>
              <a:t>Meta Learning allows for fast adaption of a model from one calorimeter to another, </a:t>
            </a:r>
            <a:r>
              <a:rPr lang="en-GB" sz="1200" dirty="0" err="1"/>
              <a:t>Salamini</a:t>
            </a:r>
            <a:r>
              <a:rPr lang="en-GB" sz="1200" dirty="0"/>
              <a:t> &amp; </a:t>
            </a:r>
            <a:r>
              <a:rPr lang="en-GB" sz="1200" dirty="0" err="1"/>
              <a:t>Zabrowska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50349313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9E94B09-42EE-4F09-B523-FCC74A81FE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311729"/>
            <a:ext cx="6868883" cy="4889046"/>
          </a:xfrm>
        </p:spPr>
        <p:txBody>
          <a:bodyPr>
            <a:normAutofit fontScale="92500" lnSpcReduction="2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Particle tracking on GPUs is very challenging, but work has started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Naively there is a lot of parallelism in the problem, but stochastic simulation naturally introduces divergence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As for fast simulation, calorimeters are a first target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 err="1"/>
              <a:t>AdePT</a:t>
            </a:r>
            <a:r>
              <a:rPr lang="en-GB" dirty="0"/>
              <a:t> demonstrator (CERN EP-SFT and SWIFT-HEP) &amp; </a:t>
            </a:r>
            <a:r>
              <a:rPr lang="en-GB" dirty="0" err="1"/>
              <a:t>Celeritas</a:t>
            </a:r>
            <a:r>
              <a:rPr lang="en-GB" dirty="0"/>
              <a:t> (DOE)</a:t>
            </a:r>
          </a:p>
          <a:p>
            <a:pPr marL="990900" lvl="2" indent="-342900"/>
            <a:r>
              <a:rPr lang="en-GB" dirty="0">
                <a:hlinkClick r:id="rId2"/>
              </a:rPr>
              <a:t>HSF Community Meeting </a:t>
            </a:r>
            <a:r>
              <a:rPr lang="en-GB" dirty="0"/>
              <a:t>this week to review progress</a:t>
            </a:r>
          </a:p>
          <a:p>
            <a:pPr marL="1314900" lvl="3" indent="-342900"/>
            <a:r>
              <a:rPr lang="en-GB" dirty="0"/>
              <a:t>Can duplicate HEP EM physics extremely well cf. Geant4</a:t>
            </a:r>
          </a:p>
          <a:p>
            <a:pPr marL="1314900" lvl="3" indent="-342900"/>
            <a:r>
              <a:rPr lang="en-GB" dirty="0"/>
              <a:t>Can </a:t>
            </a:r>
            <a:r>
              <a:rPr lang="en-GB" b="1" dirty="0"/>
              <a:t>beat the speed of a multi-core CPU on a GPU </a:t>
            </a:r>
            <a:r>
              <a:rPr lang="en-GB" dirty="0"/>
              <a:t>in a simple geometry</a:t>
            </a:r>
          </a:p>
          <a:p>
            <a:pPr marL="1314900" lvl="3" indent="-342900"/>
            <a:r>
              <a:rPr lang="en-GB" dirty="0"/>
              <a:t>Complex geometry currently is a significant bottleneck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err="1"/>
              <a:t>Opticks</a:t>
            </a:r>
            <a:r>
              <a:rPr lang="en-GB" dirty="0"/>
              <a:t>, using ray tracing on GPUs for optical photons, takes advantage of native ray tracing on GPUs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Developed for JUNO (Simon Blyth, </a:t>
            </a:r>
            <a:r>
              <a:rPr lang="en-GB" dirty="0">
                <a:hlinkClick r:id="rId3"/>
              </a:rPr>
              <a:t>10.1051/</a:t>
            </a:r>
            <a:r>
              <a:rPr lang="en-GB" dirty="0" err="1">
                <a:hlinkClick r:id="rId3"/>
              </a:rPr>
              <a:t>epjconf</a:t>
            </a:r>
            <a:r>
              <a:rPr lang="en-GB" dirty="0">
                <a:hlinkClick r:id="rId3"/>
              </a:rPr>
              <a:t>/202125103009</a:t>
            </a:r>
            <a:r>
              <a:rPr lang="en-GB" dirty="0"/>
              <a:t>) and </a:t>
            </a:r>
            <a:r>
              <a:rPr lang="en-GB" dirty="0">
                <a:hlinkClick r:id="rId4"/>
              </a:rPr>
              <a:t>integrated into Geant4 </a:t>
            </a:r>
            <a:r>
              <a:rPr lang="en-GB" dirty="0"/>
              <a:t>for DUNE (w. Hans Wenzel)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60AC98A-DECC-4981-BABF-B6B2325315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999" y="383914"/>
            <a:ext cx="6535058" cy="1065742"/>
          </a:xfrm>
        </p:spPr>
        <p:txBody>
          <a:bodyPr/>
          <a:lstStyle/>
          <a:p>
            <a:r>
              <a:rPr lang="en-GB" dirty="0"/>
              <a:t>Detector Simulation on GPUs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0045464-F5F2-41BB-A2CE-C08190ACD4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182EBC6-A146-4EF8-8804-3B88142560D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00334" y="538777"/>
            <a:ext cx="4076730" cy="2726551"/>
          </a:xfrm>
          <a:prstGeom prst="rect">
            <a:avLst/>
          </a:prstGeom>
        </p:spPr>
      </p:pic>
      <p:pic>
        <p:nvPicPr>
          <p:cNvPr id="3074" name="Picture 2">
            <a:extLst>
              <a:ext uri="{FF2B5EF4-FFF2-40B4-BE49-F238E27FC236}">
                <a16:creationId xmlns:a16="http://schemas.microsoft.com/office/drawing/2014/main" id="{2C4CCEC9-0C51-4B5F-80F0-C3C2A7E38A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2070" y="3997451"/>
            <a:ext cx="4352931" cy="2094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A899F0D-138C-435B-B8EC-88A853ED01DE}"/>
              </a:ext>
            </a:extLst>
          </p:cNvPr>
          <p:cNvSpPr txBox="1"/>
          <p:nvPr/>
        </p:nvSpPr>
        <p:spPr>
          <a:xfrm>
            <a:off x="7603876" y="3592672"/>
            <a:ext cx="4511924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200" b="0" i="0" u="none" strike="noStrike" dirty="0">
                <a:effectLst/>
              </a:rPr>
              <a:t>Speedup in optical photon simulation in </a:t>
            </a:r>
            <a:r>
              <a:rPr lang="en-GB" sz="1200" b="0" i="0" u="none" strike="noStrike" dirty="0" err="1">
                <a:effectLst/>
              </a:rPr>
              <a:t>LAr</a:t>
            </a:r>
            <a:r>
              <a:rPr lang="en-GB" sz="1200" b="0" i="0" u="none" strike="noStrike" dirty="0">
                <a:effectLst/>
              </a:rPr>
              <a:t> with GPU (x378) and ray tracing GPU (x900) cf. Geant4 on single CPU core</a:t>
            </a:r>
            <a:endParaRPr lang="en-GB" sz="12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BC13369-EFF5-4E9A-9CC5-348E3C4FF815}"/>
              </a:ext>
            </a:extLst>
          </p:cNvPr>
          <p:cNvSpPr txBox="1"/>
          <p:nvPr/>
        </p:nvSpPr>
        <p:spPr>
          <a:xfrm>
            <a:off x="8193253" y="108718"/>
            <a:ext cx="3683811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200" b="0" i="0" u="none" strike="noStrike" dirty="0">
                <a:effectLst/>
              </a:rPr>
              <a:t>Physics results with G4HepEm library running on CPU and GPU, cf. Geant4 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76986541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F7ACD4F-381C-4E29-9624-8247C7E1E7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262552"/>
            <a:ext cx="7706627" cy="5042714"/>
          </a:xfrm>
        </p:spPr>
        <p:txBody>
          <a:bodyPr>
            <a:normAutofit fontScale="85000" lnSpcReduction="2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New detectors are optimised for high-rate data acquisition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Physics needs require high quality selection at close to beam-crossing rates – software triggers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This is drinking from the fire-hose at 30MHz (LHCb have MHz rates of charm and beauty)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Break with the past and rewrite software targeting GPU architectures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Pioneered by ALICE in Run 2, now revamped for Run 3; being introduced by CMS too (</a:t>
            </a:r>
            <a:r>
              <a:rPr lang="en-GB" dirty="0" err="1">
                <a:hlinkClick r:id="rId2"/>
              </a:rPr>
              <a:t>Patatrack</a:t>
            </a:r>
            <a:r>
              <a:rPr lang="en-GB" dirty="0"/>
              <a:t> project)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LHCb have a new implementation of their HLT1 running on </a:t>
            </a:r>
            <a:r>
              <a:rPr lang="en-GB" i="1" dirty="0"/>
              <a:t>GPU</a:t>
            </a:r>
            <a:r>
              <a:rPr lang="en-GB" dirty="0"/>
              <a:t>, the </a:t>
            </a:r>
            <a:r>
              <a:rPr lang="en-GB" dirty="0">
                <a:hlinkClick r:id="rId3"/>
              </a:rPr>
              <a:t>Allen framework</a:t>
            </a:r>
            <a:endParaRPr lang="en-GB" dirty="0"/>
          </a:p>
          <a:p>
            <a:pPr marL="990900" lvl="2" indent="-342900"/>
            <a:r>
              <a:rPr lang="en-GB" dirty="0"/>
              <a:t>GPUs integrated into event builder nodes, up to 3 GPUs per server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Lessons learned: keep data model simple, bulk data, be asynchronous, minimise data transfers</a:t>
            </a:r>
          </a:p>
          <a:p>
            <a:pPr marL="990900" lvl="2" indent="-342900"/>
            <a:r>
              <a:rPr lang="en-GB" dirty="0"/>
              <a:t>Most work is in re-thinking algorithms and data flow, not in cross-architecture portability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Allows for real-time analysis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Keep partial event information for many more events recorded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EA6987B-66DF-47C3-802D-4DCCC8452A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Reconstruction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842C146-A256-4D83-8700-0D5601D6C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BD1E86B-0862-4684-A829-95C44BB46C0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74509" y="273384"/>
            <a:ext cx="3573824" cy="298527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E6A162F-BD66-478C-93AB-00187EB5DE3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99552" y="3992463"/>
            <a:ext cx="2943247" cy="2052653"/>
          </a:xfrm>
          <a:prstGeom prst="rect">
            <a:avLst/>
          </a:prstGeom>
        </p:spPr>
      </p:pic>
      <p:pic>
        <p:nvPicPr>
          <p:cNvPr id="10" name="Picture 9" descr="A picture containing gear&#10;&#10;Description automatically generated">
            <a:extLst>
              <a:ext uri="{FF2B5EF4-FFF2-40B4-BE49-F238E27FC236}">
                <a16:creationId xmlns:a16="http://schemas.microsoft.com/office/drawing/2014/main" id="{B4914218-EFA3-4EBB-B548-2186CF39FF3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484000" y="3429000"/>
            <a:ext cx="609600" cy="60960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ADF87A40-6F39-4E11-BAB4-486E79DC0BF8}"/>
              </a:ext>
            </a:extLst>
          </p:cNvPr>
          <p:cNvSpPr txBox="1"/>
          <p:nvPr/>
        </p:nvSpPr>
        <p:spPr>
          <a:xfrm>
            <a:off x="11623072" y="3800684"/>
            <a:ext cx="49100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200" b="1" dirty="0">
                <a:solidFill>
                  <a:schemeClr val="tx2"/>
                </a:solidFill>
              </a:rPr>
              <a:t>Allen</a:t>
            </a:r>
          </a:p>
        </p:txBody>
      </p:sp>
    </p:spTree>
    <p:extLst>
      <p:ext uri="{BB962C8B-B14F-4D97-AF65-F5344CB8AC3E}">
        <p14:creationId xmlns:p14="http://schemas.microsoft.com/office/powerpoint/2010/main" val="380596235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D641CFF-2427-49CE-B38B-AB344EBDF6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7945532" cy="4608512"/>
          </a:xfrm>
        </p:spPr>
        <p:txBody>
          <a:bodyPr>
            <a:normAutofit fontScale="92500" lnSpcReduction="2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Traditionally reconstruction software has been rather experiment specific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Grimy details of sub-detectors, calibrations and specific geometries drove specific implementations…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The problems of efficient solutions on challenging hardware drive in the opposite direction - towards common solutions that can adapt to different experiments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One example is the </a:t>
            </a:r>
            <a:r>
              <a:rPr lang="en-GB" dirty="0">
                <a:hlinkClick r:id="rId2"/>
              </a:rPr>
              <a:t>ACTS Tracking Project </a:t>
            </a:r>
            <a:r>
              <a:rPr lang="en-GB" dirty="0"/>
              <a:t>[</a:t>
            </a:r>
            <a:r>
              <a:rPr lang="en-GB" dirty="0">
                <a:hlinkClick r:id="rId3"/>
              </a:rPr>
              <a:t>2106.13593</a:t>
            </a:r>
            <a:r>
              <a:rPr lang="en-GB" dirty="0"/>
              <a:t>]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Drives developments in parallelisation, compute accelerator implementations and machine learning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Development of the Open Data Detector (developed from </a:t>
            </a:r>
            <a:r>
              <a:rPr lang="en-GB" dirty="0" err="1"/>
              <a:t>TrackML</a:t>
            </a:r>
            <a:r>
              <a:rPr lang="en-GB" dirty="0"/>
              <a:t>) provides an open platform for development and comparison of different approaches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Graph neural network approach [</a:t>
            </a:r>
            <a:r>
              <a:rPr lang="en-GB" dirty="0">
                <a:hlinkClick r:id="rId4"/>
              </a:rPr>
              <a:t>1</a:t>
            </a:r>
            <a:r>
              <a:rPr lang="en-GB" dirty="0"/>
              <a:t>, </a:t>
            </a:r>
            <a:r>
              <a:rPr lang="en-GB" dirty="0">
                <a:hlinkClick r:id="rId5"/>
              </a:rPr>
              <a:t>2</a:t>
            </a:r>
            <a:r>
              <a:rPr lang="en-GB" dirty="0"/>
              <a:t>], also explored by </a:t>
            </a:r>
            <a:r>
              <a:rPr lang="en-GB" dirty="0" err="1"/>
              <a:t>Exa.TrkX</a:t>
            </a:r>
            <a:r>
              <a:rPr lang="en-GB" dirty="0"/>
              <a:t> project [</a:t>
            </a:r>
            <a:r>
              <a:rPr lang="en-GB" dirty="0">
                <a:hlinkClick r:id="rId6"/>
              </a:rPr>
              <a:t>3</a:t>
            </a:r>
            <a:r>
              <a:rPr lang="en-GB" dirty="0"/>
              <a:t>]</a:t>
            </a:r>
          </a:p>
          <a:p>
            <a:pPr marL="990900" lvl="2" indent="-342900"/>
            <a:r>
              <a:rPr lang="en-GB" i="1" dirty="0"/>
              <a:t>Now incorporated into Acts stack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Impressive parallelisation results from ‘ground up’ thread safety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45CD288-6313-4BAA-ABB9-B3FECE224D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57035" y="373593"/>
            <a:ext cx="9226978" cy="1065742"/>
          </a:xfrm>
        </p:spPr>
        <p:txBody>
          <a:bodyPr/>
          <a:lstStyle/>
          <a:p>
            <a:r>
              <a:rPr lang="en-GB" dirty="0"/>
              <a:t>Reconstruction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8712A91-0A3D-4A31-971B-B65ED5065F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5122" name="Picture 2">
            <a:extLst>
              <a:ext uri="{FF2B5EF4-FFF2-40B4-BE49-F238E27FC236}">
                <a16:creationId xmlns:a16="http://schemas.microsoft.com/office/drawing/2014/main" id="{25FD9499-BE94-4E4C-9DAF-26F39FDEE95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382" y="21487"/>
            <a:ext cx="1771599" cy="1368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>
            <a:extLst>
              <a:ext uri="{FF2B5EF4-FFF2-40B4-BE49-F238E27FC236}">
                <a16:creationId xmlns:a16="http://schemas.microsoft.com/office/drawing/2014/main" id="{F8302E13-7C5A-4A54-98BF-D43A68E9E3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6715" y="249140"/>
            <a:ext cx="3409379" cy="16749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>
            <a:extLst>
              <a:ext uri="{FF2B5EF4-FFF2-40B4-BE49-F238E27FC236}">
                <a16:creationId xmlns:a16="http://schemas.microsoft.com/office/drawing/2014/main" id="{ACCA381A-9B4E-41CC-AF51-C55C850155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35358" y="1978679"/>
            <a:ext cx="1673075" cy="16130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0" name="Picture 10">
            <a:extLst>
              <a:ext uri="{FF2B5EF4-FFF2-40B4-BE49-F238E27FC236}">
                <a16:creationId xmlns:a16="http://schemas.microsoft.com/office/drawing/2014/main" id="{F4C2FF02-30E8-4A62-86A3-960B069DBD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71340" y="2332949"/>
            <a:ext cx="1559020" cy="1521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2" name="Picture 12">
            <a:extLst>
              <a:ext uri="{FF2B5EF4-FFF2-40B4-BE49-F238E27FC236}">
                <a16:creationId xmlns:a16="http://schemas.microsoft.com/office/drawing/2014/main" id="{330F26CA-4626-4634-AB76-5C83C2700D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0335" y="4153854"/>
            <a:ext cx="2547909" cy="19109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55E28070-0D64-4710-932E-FC480874F0CC}"/>
              </a:ext>
            </a:extLst>
          </p:cNvPr>
          <p:cNvSpPr txBox="1"/>
          <p:nvPr/>
        </p:nvSpPr>
        <p:spPr>
          <a:xfrm>
            <a:off x="11020252" y="4632266"/>
            <a:ext cx="974631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rtl="0">
              <a:spcBef>
                <a:spcPts val="0"/>
              </a:spcBef>
              <a:spcAft>
                <a:spcPts val="0"/>
              </a:spcAft>
            </a:pPr>
            <a:r>
              <a:rPr lang="en-GB" sz="800" b="0" i="0" u="none" strike="noStrike" dirty="0">
                <a:effectLst/>
                <a:latin typeface="Arial" panose="020B0604020202020204" pitchFamily="34" charset="0"/>
              </a:rPr>
              <a:t>New seed finding strategy on based of KD-trees, </a:t>
            </a:r>
            <a:br>
              <a:rPr lang="en-GB" sz="800" b="0" i="0" u="none" strike="noStrike" dirty="0">
                <a:effectLst/>
                <a:latin typeface="Arial" panose="020B0604020202020204" pitchFamily="34" charset="0"/>
              </a:rPr>
            </a:br>
            <a:r>
              <a:rPr lang="en-GB" sz="800" b="0" i="0" u="none" strike="noStrike" dirty="0">
                <a:effectLst/>
                <a:latin typeface="Arial" panose="020B0604020202020204" pitchFamily="34" charset="0"/>
              </a:rPr>
              <a:t>achieving very similar tracking performance </a:t>
            </a:r>
            <a:endParaRPr lang="en-GB" dirty="0">
              <a:effectLst/>
            </a:endParaRPr>
          </a:p>
        </p:txBody>
      </p:sp>
      <p:sp>
        <p:nvSpPr>
          <p:cNvPr id="6" name="Arrow: Right 5">
            <a:extLst>
              <a:ext uri="{FF2B5EF4-FFF2-40B4-BE49-F238E27FC236}">
                <a16:creationId xmlns:a16="http://schemas.microsoft.com/office/drawing/2014/main" id="{04910D1E-D78F-4D94-A355-D26B1FE03DDB}"/>
              </a:ext>
            </a:extLst>
          </p:cNvPr>
          <p:cNvSpPr/>
          <p:nvPr/>
        </p:nvSpPr>
        <p:spPr>
          <a:xfrm>
            <a:off x="10108433" y="3066089"/>
            <a:ext cx="306814" cy="23544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604991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0AE2F2B-72CF-488A-9F1D-0F36F9FDF3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7" y="1124743"/>
            <a:ext cx="6456835" cy="5003102"/>
          </a:xfrm>
        </p:spPr>
        <p:txBody>
          <a:bodyPr>
            <a:normAutofit fontScale="92500" lnSpcReduction="1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Scaling for analysis level data also a huge challenge for experiments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Data must also be kept readable and accessible for decades afterwards (FAIR principles)</a:t>
            </a:r>
          </a:p>
          <a:p>
            <a:pPr marL="990900" lvl="2" indent="-342900"/>
            <a:r>
              <a:rPr lang="en-GB" dirty="0"/>
              <a:t>Nothing is sustainable if we can’t read our data!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Re-inventing data formats for modern devices is a key piece of re-engineering by ROOT to scale up in speed (and down in size!)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New </a:t>
            </a:r>
            <a:r>
              <a:rPr lang="en-GB" b="1" dirty="0" err="1"/>
              <a:t>RNTuple</a:t>
            </a:r>
            <a:r>
              <a:rPr lang="en-GB" dirty="0"/>
              <a:t> format is </a:t>
            </a:r>
            <a:r>
              <a:rPr lang="en-GB" i="1" dirty="0"/>
              <a:t>smaller on disk </a:t>
            </a:r>
            <a:r>
              <a:rPr lang="en-GB" dirty="0"/>
              <a:t>and </a:t>
            </a:r>
            <a:r>
              <a:rPr lang="en-GB" i="1" dirty="0"/>
              <a:t>faster to read </a:t>
            </a:r>
            <a:r>
              <a:rPr lang="en-GB" dirty="0"/>
              <a:t>than older formats or industry alternatives</a:t>
            </a:r>
          </a:p>
          <a:p>
            <a:pPr marL="990900" lvl="2" indent="-342900"/>
            <a:r>
              <a:rPr lang="en-GB" dirty="0"/>
              <a:t>Adapted for modern object stores systems</a:t>
            </a:r>
          </a:p>
          <a:p>
            <a:pPr marL="990900" lvl="2" indent="-342900"/>
            <a:r>
              <a:rPr lang="en-GB" dirty="0"/>
              <a:t>Comes with a ‘lifetime guarantee’ to be supported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Reducing volume of data needed helps </a:t>
            </a:r>
            <a:br>
              <a:rPr lang="en-GB" dirty="0"/>
            </a:br>
            <a:r>
              <a:rPr lang="en-GB" dirty="0"/>
              <a:t>hugely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CMS ~1kB </a:t>
            </a:r>
            <a:r>
              <a:rPr lang="en-GB" dirty="0" err="1"/>
              <a:t>nanoAOD</a:t>
            </a:r>
            <a:r>
              <a:rPr lang="en-GB" dirty="0"/>
              <a:t> [</a:t>
            </a:r>
            <a:r>
              <a:rPr lang="en-GB" dirty="0">
                <a:hlinkClick r:id="rId2"/>
              </a:rPr>
              <a:t>10.1051/</a:t>
            </a:r>
            <a:r>
              <a:rPr lang="en-GB" dirty="0" err="1">
                <a:hlinkClick r:id="rId2"/>
              </a:rPr>
              <a:t>epjconf</a:t>
            </a:r>
            <a:r>
              <a:rPr lang="en-GB" dirty="0">
                <a:hlinkClick r:id="rId2"/>
              </a:rPr>
              <a:t>/201921406021</a:t>
            </a:r>
            <a:r>
              <a:rPr lang="en-GB" dirty="0"/>
              <a:t>] makes a vast difference to analysis efficiency and “papers per petabyte”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2C65E72-6BAF-4544-9DC5-ECBF03C125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HEP Data Analysis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2C40FC4-177F-4864-B3D9-07E876D838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9" name="Google Shape;301;p35">
            <a:extLst>
              <a:ext uri="{FF2B5EF4-FFF2-40B4-BE49-F238E27FC236}">
                <a16:creationId xmlns:a16="http://schemas.microsoft.com/office/drawing/2014/main" id="{2ED1DFCF-320A-4EFE-B45A-AD45C9E1F828}"/>
              </a:ext>
            </a:extLst>
          </p:cNvPr>
          <p:cNvSpPr txBox="1"/>
          <p:nvPr/>
        </p:nvSpPr>
        <p:spPr>
          <a:xfrm>
            <a:off x="7844858" y="2309597"/>
            <a:ext cx="3482100" cy="60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900" dirty="0">
                <a:latin typeface="Proxima Nova"/>
                <a:ea typeface="Proxima Nova"/>
                <a:cs typeface="Proxima Nova"/>
                <a:sym typeface="Proxima Nova"/>
              </a:rPr>
              <a:t>Read speeds comparing new ROOT </a:t>
            </a:r>
            <a:r>
              <a:rPr lang="en-GB" sz="900" dirty="0" err="1">
                <a:latin typeface="Proxima Nova"/>
                <a:ea typeface="Proxima Nova"/>
                <a:cs typeface="Proxima Nova"/>
                <a:sym typeface="Proxima Nova"/>
              </a:rPr>
              <a:t>RNTuple</a:t>
            </a:r>
            <a:r>
              <a:rPr lang="en-GB" sz="900" dirty="0">
                <a:latin typeface="Proxima Nova"/>
                <a:ea typeface="Proxima Nova"/>
                <a:cs typeface="Proxima Nova"/>
                <a:sym typeface="Proxima Nova"/>
              </a:rPr>
              <a:t> with older HEP </a:t>
            </a:r>
            <a:r>
              <a:rPr lang="en-GB" sz="900" dirty="0" err="1">
                <a:latin typeface="Proxima Nova"/>
                <a:ea typeface="Proxima Nova"/>
                <a:cs typeface="Proxima Nova"/>
                <a:sym typeface="Proxima Nova"/>
              </a:rPr>
              <a:t>TTree</a:t>
            </a:r>
            <a:r>
              <a:rPr lang="en-GB" sz="900" dirty="0">
                <a:latin typeface="Proxima Nova"/>
                <a:ea typeface="Proxima Nova"/>
                <a:cs typeface="Proxima Nova"/>
                <a:sym typeface="Proxima Nova"/>
              </a:rPr>
              <a:t> format and other industry formats [</a:t>
            </a:r>
            <a:r>
              <a:rPr lang="en-GB" sz="900" u="sng" dirty="0">
                <a:solidFill>
                  <a:schemeClr val="hlink"/>
                </a:solidFill>
                <a:latin typeface="Proxima Nova"/>
                <a:ea typeface="Proxima Nova"/>
                <a:cs typeface="Proxima Nova"/>
                <a:sym typeface="Proxima Nova"/>
                <a:hlinkClick r:id="rId3"/>
              </a:rPr>
              <a:t>Gomez, Blomer</a:t>
            </a:r>
            <a:r>
              <a:rPr lang="en-GB" sz="900" dirty="0">
                <a:latin typeface="Proxima Nova"/>
                <a:ea typeface="Proxima Nova"/>
                <a:cs typeface="Proxima Nova"/>
                <a:sym typeface="Proxima Nova"/>
              </a:rPr>
              <a:t>] (note y-axis is log10 scale)</a:t>
            </a:r>
            <a:endParaRPr sz="900" dirty="0"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0" name="Google Shape;302;p35">
            <a:extLst>
              <a:ext uri="{FF2B5EF4-FFF2-40B4-BE49-F238E27FC236}">
                <a16:creationId xmlns:a16="http://schemas.microsoft.com/office/drawing/2014/main" id="{C9190B83-B2FB-4462-9941-86807EEBF331}"/>
              </a:ext>
            </a:extLst>
          </p:cNvPr>
          <p:cNvSpPr txBox="1"/>
          <p:nvPr/>
        </p:nvSpPr>
        <p:spPr>
          <a:xfrm>
            <a:off x="7867488" y="5009150"/>
            <a:ext cx="34821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900" dirty="0">
                <a:latin typeface="Proxima Nova"/>
                <a:ea typeface="Proxima Nova"/>
                <a:cs typeface="Proxima Nova"/>
                <a:sym typeface="Proxima Nova"/>
              </a:rPr>
              <a:t>On disk serialised sizes comparing new ROOT </a:t>
            </a:r>
            <a:r>
              <a:rPr lang="en-GB" sz="900" dirty="0" err="1">
                <a:latin typeface="Proxima Nova"/>
                <a:ea typeface="Proxima Nova"/>
                <a:cs typeface="Proxima Nova"/>
                <a:sym typeface="Proxima Nova"/>
              </a:rPr>
              <a:t>RNTuple</a:t>
            </a:r>
            <a:r>
              <a:rPr lang="en-GB" sz="900" dirty="0">
                <a:latin typeface="Proxima Nova"/>
                <a:ea typeface="Proxima Nova"/>
                <a:cs typeface="Proxima Nova"/>
                <a:sym typeface="Proxima Nova"/>
              </a:rPr>
              <a:t> with older HEP </a:t>
            </a:r>
            <a:r>
              <a:rPr lang="en-GB" sz="900" dirty="0" err="1">
                <a:latin typeface="Proxima Nova"/>
                <a:ea typeface="Proxima Nova"/>
                <a:cs typeface="Proxima Nova"/>
                <a:sym typeface="Proxima Nova"/>
              </a:rPr>
              <a:t>TTree</a:t>
            </a:r>
            <a:r>
              <a:rPr lang="en-GB" sz="900" dirty="0">
                <a:latin typeface="Proxima Nova"/>
                <a:ea typeface="Proxima Nova"/>
                <a:cs typeface="Proxima Nova"/>
                <a:sym typeface="Proxima Nova"/>
              </a:rPr>
              <a:t> format and other industry formats [</a:t>
            </a:r>
            <a:r>
              <a:rPr lang="en-GB" sz="900" u="sng" dirty="0">
                <a:solidFill>
                  <a:schemeClr val="hlink"/>
                </a:solidFill>
                <a:latin typeface="Proxima Nova"/>
                <a:ea typeface="Proxima Nova"/>
                <a:cs typeface="Proxima Nova"/>
                <a:sym typeface="Proxima Nova"/>
                <a:hlinkClick r:id="rId3"/>
              </a:rPr>
              <a:t>Gomez, Blomer</a:t>
            </a:r>
            <a:r>
              <a:rPr lang="en-GB" sz="900" dirty="0">
                <a:latin typeface="Proxima Nova"/>
                <a:ea typeface="Proxima Nova"/>
                <a:cs typeface="Proxima Nova"/>
                <a:sym typeface="Proxima Nova"/>
              </a:rPr>
              <a:t>]</a:t>
            </a:r>
            <a:endParaRPr sz="900" dirty="0">
              <a:latin typeface="Proxima Nova"/>
              <a:ea typeface="Proxima Nova"/>
              <a:cs typeface="Proxima Nova"/>
              <a:sym typeface="Proxima Nova"/>
            </a:endParaRPr>
          </a:p>
        </p:txBody>
      </p:sp>
      <p:pic>
        <p:nvPicPr>
          <p:cNvPr id="12" name="Picture 11" descr="Chart&#10;&#10;Description automatically generated">
            <a:extLst>
              <a:ext uri="{FF2B5EF4-FFF2-40B4-BE49-F238E27FC236}">
                <a16:creationId xmlns:a16="http://schemas.microsoft.com/office/drawing/2014/main" id="{EC7C075E-43C7-45A0-8F24-188092A3A64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5077" y="535703"/>
            <a:ext cx="5166923" cy="1716178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12" descr="Graphical user interface&#10;&#10;Description automatically generated">
            <a:extLst>
              <a:ext uri="{FF2B5EF4-FFF2-40B4-BE49-F238E27FC236}">
                <a16:creationId xmlns:a16="http://schemas.microsoft.com/office/drawing/2014/main" id="{81C4F334-558E-4408-BBE8-39F2905B750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4770" y="3626294"/>
            <a:ext cx="4882275" cy="135561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4754498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1AD55DC-B57C-4A4C-AD5E-F83273AEDF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8172040" cy="4608512"/>
          </a:xfrm>
        </p:spPr>
        <p:txBody>
          <a:bodyPr>
            <a:normAutofit fontScale="85000" lnSpcReduction="10000"/>
          </a:bodyPr>
          <a:lstStyle/>
          <a:p>
            <a:pPr marL="457200" lvl="0" indent="-334327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-GB" dirty="0"/>
              <a:t>Improving how analysis is done increases productivity</a:t>
            </a:r>
          </a:p>
          <a:p>
            <a:pPr marL="914400" lvl="1" indent="-310832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Char char="○"/>
            </a:pPr>
            <a:r>
              <a:rPr lang="en-GB" dirty="0"/>
              <a:t>Rise of declarative models</a:t>
            </a:r>
          </a:p>
          <a:p>
            <a:pPr marL="1371600" lvl="2" indent="-310832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Char char="■"/>
            </a:pPr>
            <a:r>
              <a:rPr lang="en-GB" dirty="0"/>
              <a:t>E.g., ROOT’s </a:t>
            </a:r>
            <a:r>
              <a:rPr lang="en-GB" dirty="0" err="1"/>
              <a:t>RDataFrame</a:t>
            </a:r>
            <a:r>
              <a:rPr lang="en-GB" dirty="0"/>
              <a:t>, Coffea</a:t>
            </a:r>
          </a:p>
          <a:p>
            <a:pPr marL="914400" lvl="1" indent="-310832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Char char="○"/>
            </a:pPr>
            <a:r>
              <a:rPr lang="en-GB" dirty="0"/>
              <a:t>Say what, not how and let the backend optimise</a:t>
            </a:r>
          </a:p>
          <a:p>
            <a:pPr marL="1371600" lvl="2" indent="-310832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Char char="■"/>
            </a:pPr>
            <a:r>
              <a:rPr lang="en-GB" dirty="0"/>
              <a:t>More natural treatment of the problem</a:t>
            </a:r>
          </a:p>
          <a:p>
            <a:pPr marL="1371600" lvl="2" indent="-310832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Char char="■"/>
            </a:pPr>
            <a:r>
              <a:rPr lang="en-GB" dirty="0"/>
              <a:t>No event loop!</a:t>
            </a:r>
          </a:p>
          <a:p>
            <a:pPr marL="914400" lvl="1" indent="-310832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Char char="○"/>
            </a:pPr>
            <a:r>
              <a:rPr lang="en-GB" dirty="0"/>
              <a:t>E.g. split and merge, GPU execution, cluster-wide distribution, systematics</a:t>
            </a:r>
          </a:p>
          <a:p>
            <a:pPr marL="457200" lvl="0" indent="-334327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-GB" dirty="0"/>
              <a:t>Front end is increasingly Python, C++ optimised behind</a:t>
            </a:r>
          </a:p>
          <a:p>
            <a:pPr marL="914400" lvl="1" indent="-310832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Char char="○"/>
            </a:pPr>
            <a:r>
              <a:rPr lang="en-GB" dirty="0"/>
              <a:t>This gives an excellent avenue into the Python Data Science tools ecosystem</a:t>
            </a:r>
          </a:p>
          <a:p>
            <a:pPr marL="914400" lvl="1" indent="-310832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Char char="○"/>
            </a:pPr>
            <a:r>
              <a:rPr lang="en-GB" dirty="0"/>
              <a:t>Many new HEP specific Python packages are contributing to exploiting this area and addressing HEP specific needs</a:t>
            </a:r>
          </a:p>
          <a:p>
            <a:pPr marL="1371600" lvl="2" indent="-310832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Char char="■"/>
            </a:pPr>
            <a:r>
              <a:rPr lang="en-GB" dirty="0"/>
              <a:t>Fitting, </a:t>
            </a:r>
            <a:r>
              <a:rPr lang="en-GB" dirty="0" err="1"/>
              <a:t>histogramming</a:t>
            </a:r>
            <a:r>
              <a:rPr lang="en-GB" dirty="0"/>
              <a:t>, statistics, … </a:t>
            </a:r>
          </a:p>
          <a:p>
            <a:pPr marL="914400" lvl="1" indent="-310832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Char char="○"/>
            </a:pPr>
            <a:r>
              <a:rPr lang="en-GB" dirty="0"/>
              <a:t>Very active field, 1300 registrants at last </a:t>
            </a:r>
            <a:r>
              <a:rPr lang="en-GB" u="sng" dirty="0" err="1">
                <a:solidFill>
                  <a:schemeClr val="hlink"/>
                </a:solidFill>
                <a:hlinkClick r:id="rId2"/>
              </a:rPr>
              <a:t>PyHEP</a:t>
            </a:r>
            <a:r>
              <a:rPr lang="en-GB" dirty="0"/>
              <a:t> workshop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B505C20-468F-4188-BF4C-18C36E105B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Analysis Ergonomics and Scaling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86B08C-9A8A-438C-929D-D68652E2C4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5" name="Google Shape;311;p36">
            <a:extLst>
              <a:ext uri="{FF2B5EF4-FFF2-40B4-BE49-F238E27FC236}">
                <a16:creationId xmlns:a16="http://schemas.microsoft.com/office/drawing/2014/main" id="{986FA2E1-D95F-41C7-8DC1-664724D42016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900771" y="927937"/>
            <a:ext cx="3107374" cy="1549151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Google Shape;312;p36">
            <a:extLst>
              <a:ext uri="{FF2B5EF4-FFF2-40B4-BE49-F238E27FC236}">
                <a16:creationId xmlns:a16="http://schemas.microsoft.com/office/drawing/2014/main" id="{A3A0CE02-0D18-4A94-9CFB-47B7E1F177C4}"/>
              </a:ext>
            </a:extLst>
          </p:cNvPr>
          <p:cNvSpPr txBox="1"/>
          <p:nvPr/>
        </p:nvSpPr>
        <p:spPr>
          <a:xfrm>
            <a:off x="9002909" y="2477089"/>
            <a:ext cx="2903100" cy="52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100">
                <a:latin typeface="Proxima Nova"/>
                <a:ea typeface="Proxima Nova"/>
                <a:cs typeface="Proxima Nova"/>
                <a:sym typeface="Proxima Nova"/>
              </a:rPr>
              <a:t>Declarative approach to systematics with </a:t>
            </a:r>
            <a:r>
              <a:rPr lang="en-GB" sz="1100" u="sng">
                <a:solidFill>
                  <a:schemeClr val="hlink"/>
                </a:solidFill>
                <a:latin typeface="Proxima Nova"/>
                <a:ea typeface="Proxima Nova"/>
                <a:cs typeface="Proxima Nova"/>
                <a:sym typeface="Proxima Nova"/>
                <a:hlinkClick r:id="rId4"/>
              </a:rPr>
              <a:t>RDataFrame</a:t>
            </a:r>
            <a:r>
              <a:rPr lang="en-GB" sz="1100">
                <a:latin typeface="Proxima Nova"/>
                <a:ea typeface="Proxima Nova"/>
                <a:cs typeface="Proxima Nova"/>
                <a:sym typeface="Proxima Nova"/>
              </a:rPr>
              <a:t> in ROOT</a:t>
            </a:r>
            <a:endParaRPr sz="1100">
              <a:latin typeface="Proxima Nova"/>
              <a:ea typeface="Proxima Nova"/>
              <a:cs typeface="Proxima Nova"/>
              <a:sym typeface="Proxima Nova"/>
            </a:endParaRPr>
          </a:p>
        </p:txBody>
      </p:sp>
      <p:pic>
        <p:nvPicPr>
          <p:cNvPr id="7" name="Google Shape;313;p36">
            <a:extLst>
              <a:ext uri="{FF2B5EF4-FFF2-40B4-BE49-F238E27FC236}">
                <a16:creationId xmlns:a16="http://schemas.microsoft.com/office/drawing/2014/main" id="{F2B86BAA-9CB5-49B5-8BB8-4E97A7DA3A66}"/>
              </a:ext>
            </a:extLst>
          </p:cNvPr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9152184" y="3135872"/>
            <a:ext cx="2387801" cy="2315444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Google Shape;314;p36">
            <a:extLst>
              <a:ext uri="{FF2B5EF4-FFF2-40B4-BE49-F238E27FC236}">
                <a16:creationId xmlns:a16="http://schemas.microsoft.com/office/drawing/2014/main" id="{01DC6712-7923-42F1-B505-0ED3917CBBC4}"/>
              </a:ext>
            </a:extLst>
          </p:cNvPr>
          <p:cNvSpPr txBox="1"/>
          <p:nvPr/>
        </p:nvSpPr>
        <p:spPr>
          <a:xfrm>
            <a:off x="9002909" y="5406864"/>
            <a:ext cx="2903100" cy="52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100">
                <a:latin typeface="Proxima Nova"/>
                <a:ea typeface="Proxima Nova"/>
                <a:cs typeface="Proxima Nova"/>
                <a:sym typeface="Proxima Nova"/>
              </a:rPr>
              <a:t>RDataFrame </a:t>
            </a:r>
            <a:r>
              <a:rPr lang="en-GB" sz="1100" u="sng">
                <a:solidFill>
                  <a:schemeClr val="hlink"/>
                </a:solidFill>
                <a:latin typeface="Proxima Nova"/>
                <a:ea typeface="Proxima Nova"/>
                <a:cs typeface="Proxima Nova"/>
                <a:sym typeface="Proxima Nova"/>
                <a:hlinkClick r:id="rId6"/>
              </a:rPr>
              <a:t>analysis parallelised with Dask</a:t>
            </a:r>
            <a:r>
              <a:rPr lang="en-GB" sz="1100">
                <a:latin typeface="Proxima Nova"/>
                <a:ea typeface="Proxima Nova"/>
                <a:cs typeface="Proxima Nova"/>
                <a:sym typeface="Proxima Nova"/>
              </a:rPr>
              <a:t> backend</a:t>
            </a:r>
            <a:endParaRPr sz="1100">
              <a:latin typeface="Proxima Nova"/>
              <a:ea typeface="Proxima Nova"/>
              <a:cs typeface="Proxima Nova"/>
              <a:sym typeface="Proxima Nova"/>
            </a:endParaRPr>
          </a:p>
        </p:txBody>
      </p:sp>
    </p:spTree>
    <p:extLst>
      <p:ext uri="{BB962C8B-B14F-4D97-AF65-F5344CB8AC3E}">
        <p14:creationId xmlns:p14="http://schemas.microsoft.com/office/powerpoint/2010/main" val="234132003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94B865B-976E-4FDC-B99D-873C0B1220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439335"/>
            <a:ext cx="11376024" cy="2379684"/>
          </a:xfrm>
        </p:spPr>
        <p:txBody>
          <a:bodyPr/>
          <a:lstStyle/>
          <a:p>
            <a:pPr marL="457200" lvl="0" indent="-3238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en-GB" sz="1600" dirty="0"/>
              <a:t>Analysis facilities may offer specialist solutions to the different working point of analysis vs. other workflows</a:t>
            </a:r>
          </a:p>
          <a:p>
            <a:pPr marL="914400" lvl="1" indent="-2984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</a:pPr>
            <a:r>
              <a:rPr lang="en-GB" sz="1600" u="sng" dirty="0" err="1">
                <a:solidFill>
                  <a:schemeClr val="hlink"/>
                </a:solidFill>
                <a:hlinkClick r:id="rId2"/>
              </a:rPr>
              <a:t>coffea</a:t>
            </a:r>
            <a:r>
              <a:rPr lang="en-GB" sz="1600" u="sng" dirty="0">
                <a:solidFill>
                  <a:schemeClr val="hlink"/>
                </a:solidFill>
                <a:hlinkClick r:id="rId2"/>
              </a:rPr>
              <a:t>-casa prototype</a:t>
            </a:r>
            <a:r>
              <a:rPr lang="en-GB" sz="1600" dirty="0"/>
              <a:t> with columnar backend</a:t>
            </a:r>
          </a:p>
          <a:p>
            <a:pPr marL="914400" lvl="1" indent="-2984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</a:pPr>
            <a:r>
              <a:rPr lang="en-GB" sz="1600" dirty="0"/>
              <a:t>SWAN with EOS backed storage</a:t>
            </a:r>
          </a:p>
          <a:p>
            <a:pPr marL="914400" lvl="1" indent="-2984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</a:pPr>
            <a:r>
              <a:rPr lang="en-GB" sz="1600" dirty="0"/>
              <a:t>Here notebooks are commonly used as interfaces for the analyst</a:t>
            </a:r>
          </a:p>
          <a:p>
            <a:pPr marL="457200" lvl="0" indent="-3238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en-GB" sz="1600" dirty="0"/>
              <a:t>Standard candle analysis benchmarks help compare approaches and </a:t>
            </a:r>
            <a:r>
              <a:rPr lang="en-GB" sz="1600" u="sng" dirty="0">
                <a:solidFill>
                  <a:schemeClr val="hlink"/>
                </a:solidFill>
                <a:hlinkClick r:id="rId3"/>
              </a:rPr>
              <a:t>Analysis Grand Challenges</a:t>
            </a:r>
            <a:r>
              <a:rPr lang="en-GB" sz="1600" dirty="0"/>
              <a:t> (IRIS-HEP) test solutions end-to-end</a:t>
            </a:r>
          </a:p>
          <a:p>
            <a:pPr marL="457200" lvl="0" indent="-3238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endParaRPr lang="en-GB" sz="1600" dirty="0"/>
          </a:p>
          <a:p>
            <a:pPr>
              <a:lnSpc>
                <a:spcPct val="150000"/>
              </a:lnSpc>
            </a:pP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387AC63-5F9C-4749-8F01-D203A9093A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Analysis Ecosystem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734BDC-9D0F-4A82-A0B1-A8A62ECABD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5" name="Google Shape;325;p37">
            <a:extLst>
              <a:ext uri="{FF2B5EF4-FFF2-40B4-BE49-F238E27FC236}">
                <a16:creationId xmlns:a16="http://schemas.microsoft.com/office/drawing/2014/main" id="{8C6E4216-0529-4EDC-A0AB-B4C34DED851B}"/>
              </a:ext>
            </a:extLst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695463" y="3819019"/>
            <a:ext cx="5017201" cy="2383675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Google Shape;327;p37">
            <a:extLst>
              <a:ext uri="{FF2B5EF4-FFF2-40B4-BE49-F238E27FC236}">
                <a16:creationId xmlns:a16="http://schemas.microsoft.com/office/drawing/2014/main" id="{C6A78839-2490-4696-BE0F-068DDE9D355B}"/>
              </a:ext>
            </a:extLst>
          </p:cNvPr>
          <p:cNvSpPr txBox="1"/>
          <p:nvPr/>
        </p:nvSpPr>
        <p:spPr>
          <a:xfrm>
            <a:off x="7452540" y="4712365"/>
            <a:ext cx="1549200" cy="110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 i="1" dirty="0">
                <a:latin typeface="Proxima Nova"/>
                <a:ea typeface="Proxima Nova"/>
                <a:cs typeface="Proxima Nova"/>
                <a:sym typeface="Proxima Nova"/>
              </a:rPr>
              <a:t>Analysis Grand Challenge</a:t>
            </a:r>
            <a:r>
              <a:rPr lang="en-GB" sz="1000" dirty="0">
                <a:latin typeface="Proxima Nova"/>
                <a:ea typeface="Proxima Nova"/>
                <a:cs typeface="Proxima Nova"/>
                <a:sym typeface="Proxima Nova"/>
              </a:rPr>
              <a:t> incorporates many software elements into a full workflow, from source data access to analysis preservation</a:t>
            </a:r>
            <a:endParaRPr sz="1000" dirty="0">
              <a:latin typeface="Proxima Nova"/>
              <a:ea typeface="Proxima Nova"/>
              <a:cs typeface="Proxima Nova"/>
              <a:sym typeface="Proxima Nova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1AE97C8-07A9-413D-8661-C9C3DB3F417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344949" y="-4748"/>
            <a:ext cx="1776425" cy="1407329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84F56A85-E273-4B40-AF55-988DE011989D}"/>
              </a:ext>
            </a:extLst>
          </p:cNvPr>
          <p:cNvSpPr txBox="1"/>
          <p:nvPr/>
        </p:nvSpPr>
        <p:spPr>
          <a:xfrm>
            <a:off x="8410290" y="3693084"/>
            <a:ext cx="3509763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600" b="1" dirty="0">
                <a:solidFill>
                  <a:schemeClr val="tx2"/>
                </a:solidFill>
              </a:rPr>
              <a:t>Upcoming </a:t>
            </a:r>
            <a:r>
              <a:rPr lang="en-GB" sz="1600" b="1" dirty="0">
                <a:solidFill>
                  <a:schemeClr val="tx2"/>
                </a:solidFill>
                <a:hlinkClick r:id="rId6"/>
              </a:rPr>
              <a:t>Analysis Ecosystems Workshop 2</a:t>
            </a:r>
            <a:r>
              <a:rPr lang="en-GB" sz="1600" b="1" dirty="0">
                <a:solidFill>
                  <a:schemeClr val="tx2"/>
                </a:solidFill>
              </a:rPr>
              <a:t> (HSF, IRIS-HEP) will discuss all of this</a:t>
            </a:r>
          </a:p>
        </p:txBody>
      </p:sp>
    </p:spTree>
    <p:extLst>
      <p:ext uri="{BB962C8B-B14F-4D97-AF65-F5344CB8AC3E}">
        <p14:creationId xmlns:p14="http://schemas.microsoft.com/office/powerpoint/2010/main" val="15252316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0660811-1CEE-4445-9C79-F38E60CC2E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6421789" cy="4608512"/>
          </a:xfrm>
        </p:spPr>
        <p:txBody>
          <a:bodyPr>
            <a:normAutofit lnSpcReduction="1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dirty="0"/>
              <a:t>I will speak about some specific software in High-Energy Physics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CA" dirty="0"/>
              <a:t>Which has a significant overlap with nuclear physics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CA" dirty="0"/>
              <a:t>And I can’t mention all projects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dirty="0"/>
              <a:t>Generally, the arguments made here are applicable to other scientific software domains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CA" dirty="0"/>
              <a:t>Astro-particle observatories and projects face many of the same issues</a:t>
            </a:r>
          </a:p>
          <a:p>
            <a:pPr marL="990900" lvl="2" indent="-342900"/>
            <a:r>
              <a:rPr lang="en-CA" dirty="0"/>
              <a:t>Particularly as data rates and volumes rise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Despite domain specific matters, many of the development trends and solutions will be very similar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We all, in common, face the problem of training, recruitment and retention of excellent people who can write and maintain scientific software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0F61DFE-EB3B-4D99-ACAF-7A94FAB9A0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Caveat Emptor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CA71AB-ADAD-43F1-A0D7-8D9E3FC04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4D95DC1-A006-4670-A564-1A07A2A4ABF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49911" y="1857728"/>
            <a:ext cx="4916311" cy="506488"/>
          </a:xfrm>
          <a:prstGeom prst="rect">
            <a:avLst/>
          </a:prstGeom>
        </p:spPr>
      </p:pic>
      <p:pic>
        <p:nvPicPr>
          <p:cNvPr id="24" name="Picture 23" descr="A picture containing text, clock, gauge, sign&#10;&#10;Description automatically generated">
            <a:extLst>
              <a:ext uri="{FF2B5EF4-FFF2-40B4-BE49-F238E27FC236}">
                <a16:creationId xmlns:a16="http://schemas.microsoft.com/office/drawing/2014/main" id="{2715C329-62E1-474A-B8C7-E1C74303171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41259" y="2886431"/>
            <a:ext cx="2333613" cy="723420"/>
          </a:xfrm>
          <a:prstGeom prst="rect">
            <a:avLst/>
          </a:prstGeom>
        </p:spPr>
      </p:pic>
      <p:pic>
        <p:nvPicPr>
          <p:cNvPr id="26" name="Picture 25" descr="Icon&#10;&#10;Description automatically generated">
            <a:extLst>
              <a:ext uri="{FF2B5EF4-FFF2-40B4-BE49-F238E27FC236}">
                <a16:creationId xmlns:a16="http://schemas.microsoft.com/office/drawing/2014/main" id="{074B5393-56BF-4376-8610-C2E7773242D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17589" y="4007355"/>
            <a:ext cx="4380952" cy="1269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573957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ACFE210-7244-461D-B2DF-B413DCA830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6" y="1170349"/>
            <a:ext cx="7575216" cy="4608512"/>
          </a:xfrm>
        </p:spPr>
        <p:txBody>
          <a:bodyPr>
            <a:normAutofit fontScale="85000" lnSpcReduction="10000"/>
          </a:bodyPr>
          <a:lstStyle/>
          <a:p>
            <a:pPr marL="4572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 dirty="0"/>
              <a:t>HEP software stacks are wide and deep - many dependencies</a:t>
            </a:r>
          </a:p>
          <a:p>
            <a:pPr marL="4572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 dirty="0"/>
              <a:t>Want to be able to run full chains for detector design studies easily and in a validated setup</a:t>
            </a:r>
          </a:p>
          <a:p>
            <a:pPr marL="4572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 dirty="0">
                <a:hlinkClick r:id="rId2"/>
              </a:rPr>
              <a:t>Key4hep</a:t>
            </a:r>
            <a:r>
              <a:rPr lang="en-GB" dirty="0"/>
              <a:t> ingredients</a:t>
            </a:r>
          </a:p>
          <a:p>
            <a:pPr marL="914400" lvl="1" indent="-3175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-GB" dirty="0"/>
              <a:t>Event data model, EDM4hep based on LCIO and FCC-EDM</a:t>
            </a:r>
          </a:p>
          <a:p>
            <a:pPr marL="914400" lvl="1" indent="-3175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-GB" dirty="0"/>
              <a:t>DD4hep for geometry</a:t>
            </a:r>
          </a:p>
          <a:p>
            <a:pPr marL="914400" lvl="1" indent="-3175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-GB" dirty="0"/>
              <a:t>Gaudi event processing framework</a:t>
            </a:r>
          </a:p>
          <a:p>
            <a:pPr marL="914400" lvl="1" indent="-3175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-GB" dirty="0"/>
              <a:t>Packaged and deployed using </a:t>
            </a:r>
            <a:r>
              <a:rPr lang="en-GB" dirty="0" err="1"/>
              <a:t>Spack</a:t>
            </a:r>
            <a:endParaRPr lang="en-GB" dirty="0"/>
          </a:p>
          <a:p>
            <a:pPr marL="914400" lvl="1" indent="-3175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-GB" dirty="0"/>
              <a:t>Fast (</a:t>
            </a:r>
            <a:r>
              <a:rPr lang="en-GB" dirty="0" err="1"/>
              <a:t>Delphes</a:t>
            </a:r>
            <a:r>
              <a:rPr lang="en-GB" dirty="0"/>
              <a:t>) and full (Geant4) simulation available</a:t>
            </a:r>
          </a:p>
          <a:p>
            <a:pPr marL="4572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 dirty="0"/>
              <a:t>Developed in AIDAinnova and EP R&amp;D; contributions from ILC, CLIC, FCC and CEPC communities</a:t>
            </a:r>
          </a:p>
          <a:p>
            <a:pPr marL="4572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 dirty="0"/>
              <a:t>Deployed via CVMFS to resources worldwide</a:t>
            </a:r>
          </a:p>
          <a:p>
            <a:pPr marL="781200" lvl="1" indent="-3429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Font typeface="Courier New" panose="02070309020205020404" pitchFamily="49" charset="0"/>
              <a:buChar char="o"/>
            </a:pPr>
            <a:r>
              <a:rPr lang="en-GB" dirty="0"/>
              <a:t>This also is a stepping stone to preservation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093D320-675D-4F5B-BCDE-C84C6B0678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HEP Software Stacks – Key4hep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B90B16F-C13E-4149-99C6-1F6C2F3FED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20</a:t>
            </a:fld>
            <a:endParaRPr lang="en-US" dirty="0"/>
          </a:p>
        </p:txBody>
      </p:sp>
      <p:pic>
        <p:nvPicPr>
          <p:cNvPr id="5" name="Google Shape;336;p38">
            <a:extLst>
              <a:ext uri="{FF2B5EF4-FFF2-40B4-BE49-F238E27FC236}">
                <a16:creationId xmlns:a16="http://schemas.microsoft.com/office/drawing/2014/main" id="{E8DCB9C0-D52B-4C4F-8C0D-A105246E2D7F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413885" y="536429"/>
            <a:ext cx="3370126" cy="2106316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Google Shape;338;p38">
            <a:extLst>
              <a:ext uri="{FF2B5EF4-FFF2-40B4-BE49-F238E27FC236}">
                <a16:creationId xmlns:a16="http://schemas.microsoft.com/office/drawing/2014/main" id="{0F97B5DC-B87F-43DD-A63A-96C8C63AEF68}"/>
              </a:ext>
            </a:extLst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517521" y="2936123"/>
            <a:ext cx="3370126" cy="2842738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 descr="A picture containing icon&#10;&#10;Description automatically generated">
            <a:extLst>
              <a:ext uri="{FF2B5EF4-FFF2-40B4-BE49-F238E27FC236}">
                <a16:creationId xmlns:a16="http://schemas.microsoft.com/office/drawing/2014/main" id="{85214B2A-666D-48AD-886A-B940578166D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012645" y="119923"/>
            <a:ext cx="1055245" cy="3827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732041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Content Placeholder 9" descr="Logo, company name&#10;&#10;Description automatically generated">
            <a:extLst>
              <a:ext uri="{FF2B5EF4-FFF2-40B4-BE49-F238E27FC236}">
                <a16:creationId xmlns:a16="http://schemas.microsoft.com/office/drawing/2014/main" id="{52BC4054-CE08-4700-93EC-DF15552185E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314595" y="138777"/>
            <a:ext cx="1133578" cy="709496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16E87B61-54F8-4B76-9A81-63F58BBF09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EOSC-Future Test Science Projects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402209-9FA3-42BB-9673-3E633BFF1D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3DA6107-2F86-4A58-A255-702287E515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39501" y="3035103"/>
            <a:ext cx="5902937" cy="301274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4713ECD-AA61-4A55-9F68-CC057C7FF19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73101" y="130569"/>
            <a:ext cx="1200159" cy="619130"/>
          </a:xfrm>
          <a:prstGeom prst="rect">
            <a:avLst/>
          </a:prstGeom>
        </p:spPr>
      </p:pic>
      <p:sp>
        <p:nvSpPr>
          <p:cNvPr id="12" name="Content Placeholder 1">
            <a:extLst>
              <a:ext uri="{FF2B5EF4-FFF2-40B4-BE49-F238E27FC236}">
                <a16:creationId xmlns:a16="http://schemas.microsoft.com/office/drawing/2014/main" id="{D9BA63E7-0F0C-47E8-ABDF-825E2304A195}"/>
              </a:ext>
            </a:extLst>
          </p:cNvPr>
          <p:cNvSpPr txBox="1">
            <a:spLocks/>
          </p:cNvSpPr>
          <p:nvPr/>
        </p:nvSpPr>
        <p:spPr>
          <a:xfrm>
            <a:off x="470333" y="1263063"/>
            <a:ext cx="7575216" cy="4608512"/>
          </a:xfrm>
          <a:prstGeom prst="rect">
            <a:avLst/>
          </a:prstGeom>
        </p:spPr>
        <p:txBody>
          <a:bodyPr vert="horz" lIns="0" tIns="0" rIns="0" bIns="0" rtlCol="0">
            <a:normAutofit fontScale="850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marR="0" lvl="0" indent="-34290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Pts val="1800"/>
              <a:buFont typeface="Arial"/>
              <a:buChar char="●"/>
              <a:tabLst/>
              <a:defRPr/>
            </a:pPr>
            <a:r>
              <a:rPr kumimoji="0" lang="en-GB" sz="2100" b="1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Two test science projects </a:t>
            </a:r>
            <a:r>
              <a:rPr kumimoji="0" lang="en-GB" sz="1300" b="1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(see also G. Lamanna’s </a:t>
            </a:r>
            <a:r>
              <a:rPr kumimoji="0" lang="en-GB" sz="1300" b="1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/>
                <a:ea typeface="+mn-ea"/>
                <a:cs typeface="+mn-cs"/>
                <a:hlinkClick r:id="rId5"/>
              </a:rPr>
              <a:t>ESCAPE talk</a:t>
            </a:r>
            <a:r>
              <a:rPr kumimoji="0" lang="en-GB" sz="1300" b="1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) </a:t>
            </a:r>
            <a:endParaRPr kumimoji="0" lang="en-GB" sz="2100" b="1" i="0" u="none" strike="noStrike" kern="1200" cap="none" spc="0" normalizeH="0" baseline="0" noProof="0" dirty="0">
              <a:ln>
                <a:noFill/>
              </a:ln>
              <a:solidFill>
                <a:srgbClr val="2F2F2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781200" marR="0" lvl="1" indent="-34290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Pts val="1800"/>
              <a:buFont typeface="Arial"/>
              <a:buChar char="●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Extreme Universe</a:t>
            </a:r>
          </a:p>
          <a:p>
            <a:pPr marL="781200" marR="0" lvl="1" indent="-34290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Pts val="1800"/>
              <a:buFont typeface="Arial"/>
              <a:buChar char="●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Dark Matter</a:t>
            </a:r>
          </a:p>
          <a:p>
            <a:pPr marL="457200" marR="0" lvl="0" indent="-34290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Pts val="1800"/>
              <a:buFont typeface="Arial"/>
              <a:buChar char="●"/>
              <a:tabLst/>
              <a:defRPr/>
            </a:pPr>
            <a:r>
              <a:rPr kumimoji="0" lang="en-GB" sz="2100" b="1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Test science projects will connect resources and enable scientific analysis at scale</a:t>
            </a:r>
          </a:p>
          <a:p>
            <a:pPr marL="781200" marR="0" lvl="1" indent="-34290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Pts val="1800"/>
              <a:buFont typeface="Arial"/>
              <a:buChar char="●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Prototyping use of the European Open Science Cloud</a:t>
            </a:r>
          </a:p>
          <a:p>
            <a:pPr marL="457200" marR="0" lvl="0" indent="-34290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Pts val="1800"/>
              <a:buFont typeface="Arial"/>
              <a:buChar char="●"/>
              <a:tabLst/>
              <a:defRPr/>
            </a:pPr>
            <a:r>
              <a:rPr kumimoji="0" lang="en-GB" sz="2100" b="1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Use/develop a Virtual Resource Environment</a:t>
            </a:r>
          </a:p>
          <a:p>
            <a:pPr marL="781200" marR="0" lvl="1" indent="-34290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Pts val="1800"/>
              <a:buFont typeface="Arial"/>
              <a:buChar char="●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Experimental data (detector and simulation)</a:t>
            </a:r>
          </a:p>
          <a:p>
            <a:pPr marL="1105200" marR="0" lvl="2" indent="-34290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Pts val="1800"/>
              <a:buFont typeface="Arial"/>
              <a:buChar char="●"/>
              <a:tabLst/>
              <a:defRPr/>
            </a:pPr>
            <a:r>
              <a:rPr kumimoji="0" lang="en-GB" sz="17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Ambition to starting from different data formats </a:t>
            </a:r>
            <a:br>
              <a:rPr kumimoji="0" lang="en-GB" sz="17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</a:br>
            <a:r>
              <a:rPr kumimoji="0" lang="en-GB" sz="17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(raw/derived/likelihood level)</a:t>
            </a:r>
          </a:p>
          <a:p>
            <a:pPr marL="781200" marR="0" lvl="1" indent="-34290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Pts val="1800"/>
              <a:buFont typeface="Arial"/>
              <a:buChar char="●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Software for analysis</a:t>
            </a:r>
          </a:p>
          <a:p>
            <a:pPr marL="781200" marR="0" lvl="1" indent="-34290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Pts val="1800"/>
              <a:buFont typeface="Arial"/>
              <a:buChar char="●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Computing resources</a:t>
            </a:r>
          </a:p>
          <a:p>
            <a:pPr marL="781200" marR="0" lvl="1" indent="-34290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Pts val="1800"/>
              <a:buFont typeface="Arial"/>
              <a:buChar char="●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Workflow management</a:t>
            </a:r>
          </a:p>
          <a:p>
            <a:pPr marL="781200" marR="0" lvl="1" indent="-34290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Pts val="1800"/>
              <a:buFont typeface="Arial"/>
              <a:buChar char="●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Demonstrate end-to-end analysis</a:t>
            </a:r>
          </a:p>
          <a:p>
            <a:pPr marL="1105200" marR="0" lvl="2" indent="-34290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Pts val="1800"/>
              <a:buFont typeface="Arial"/>
              <a:buChar char="●"/>
              <a:tabLst/>
              <a:defRPr/>
            </a:pPr>
            <a:r>
              <a:rPr kumimoji="0" lang="en-GB" sz="17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With preservation ‘built-in’</a:t>
            </a:r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B97F0088-AE3E-41D4-91F2-14BB1ECDC5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33989" y="1280050"/>
            <a:ext cx="2408449" cy="17220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D3151157-D40B-4B5C-8B44-FE2BFBA6FB90}"/>
              </a:ext>
            </a:extLst>
          </p:cNvPr>
          <p:cNvCxnSpPr/>
          <p:nvPr/>
        </p:nvCxnSpPr>
        <p:spPr>
          <a:xfrm flipV="1">
            <a:off x="10036498" y="2934841"/>
            <a:ext cx="191641" cy="317576"/>
          </a:xfrm>
          <a:prstGeom prst="straightConnector1">
            <a:avLst/>
          </a:prstGeom>
          <a:ln w="19050" cap="flat" cmpd="sng" algn="ctr">
            <a:solidFill>
              <a:schemeClr val="accent5"/>
            </a:solidFill>
            <a:prstDash val="solid"/>
            <a:round/>
            <a:headEnd type="none" w="med" len="med"/>
            <a:tailEnd type="arrow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2070229D-FB6D-5946-882F-A6F380B5F218}"/>
              </a:ext>
            </a:extLst>
          </p:cNvPr>
          <p:cNvSpPr txBox="1"/>
          <p:nvPr/>
        </p:nvSpPr>
        <p:spPr>
          <a:xfrm>
            <a:off x="9386092" y="906427"/>
            <a:ext cx="299058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For an example of the physics cases and VRE usage, see posters by </a:t>
            </a:r>
            <a:r>
              <a:rPr kumimoji="0" lang="en-GB" sz="1000" b="0" i="0" u="none" strike="noStrike" kern="1200" cap="none" spc="0" normalizeH="0" baseline="0" noProof="0" dirty="0" err="1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J. Greaves and J. Little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A0FD32B-AF4B-2B45-B545-18CD226A7F1F}"/>
              </a:ext>
            </a:extLst>
          </p:cNvPr>
          <p:cNvSpPr txBox="1"/>
          <p:nvPr/>
        </p:nvSpPr>
        <p:spPr>
          <a:xfrm>
            <a:off x="7045915" y="6024998"/>
            <a:ext cx="2990583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E. Gazzarrini</a:t>
            </a:r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779739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E70CD16-A326-4D3C-9169-C2F5153DA7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5186" y="1124743"/>
            <a:ext cx="6792227" cy="5119107"/>
          </a:xfrm>
        </p:spPr>
        <p:txBody>
          <a:bodyPr>
            <a:normAutofit fontScale="77500" lnSpcReduction="2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Sustainability is a complex matter, with interactions between many parties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Funding agencies, funded projects, software engineers and developers, resource providers, …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Key pieces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b="1" dirty="0"/>
              <a:t>Software Engineering</a:t>
            </a:r>
          </a:p>
          <a:p>
            <a:pPr marL="990900" lvl="2" indent="-342900"/>
            <a:r>
              <a:rPr lang="en-GB" dirty="0"/>
              <a:t>Good code, built with best practices</a:t>
            </a:r>
          </a:p>
          <a:p>
            <a:pPr marL="990900" lvl="2" indent="-342900"/>
            <a:r>
              <a:rPr lang="en-GB" dirty="0"/>
              <a:t>Even existing code needs to be maintained (new compilers, platforms, library versions)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b="1" dirty="0"/>
              <a:t>Community</a:t>
            </a:r>
          </a:p>
          <a:p>
            <a:pPr marL="990900" lvl="2" indent="-342900"/>
            <a:r>
              <a:rPr lang="en-GB" dirty="0"/>
              <a:t>People feel involved in the projects and between projects</a:t>
            </a:r>
          </a:p>
          <a:p>
            <a:pPr marL="990900" lvl="2" indent="-342900"/>
            <a:r>
              <a:rPr lang="en-GB" dirty="0"/>
              <a:t>Open source and welcoming – lower barriers to entry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b="1" dirty="0"/>
              <a:t>Training</a:t>
            </a:r>
          </a:p>
          <a:p>
            <a:pPr marL="990900" lvl="2" indent="-342900"/>
            <a:r>
              <a:rPr lang="en-GB" dirty="0"/>
              <a:t>Equipping developers with the skills they need</a:t>
            </a:r>
          </a:p>
          <a:p>
            <a:pPr marL="990900" lvl="2" indent="-342900"/>
            <a:r>
              <a:rPr lang="en-GB" dirty="0"/>
              <a:t>Recognising that scientific software is developed by many people at different expertise levels (domain knowledge is critical!)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b="1" dirty="0"/>
              <a:t>Policy</a:t>
            </a:r>
          </a:p>
          <a:p>
            <a:pPr marL="990900" lvl="2" indent="-342900"/>
            <a:r>
              <a:rPr lang="en-GB" dirty="0"/>
              <a:t>Is software recognised and funded?</a:t>
            </a:r>
          </a:p>
          <a:p>
            <a:pPr marL="990900" lvl="2" indent="-342900"/>
            <a:r>
              <a:rPr lang="en-GB" dirty="0"/>
              <a:t>Are there career paths for those at the heart of our software projects?</a:t>
            </a:r>
          </a:p>
          <a:p>
            <a:pPr marL="1314900" lvl="3" indent="-342900"/>
            <a:r>
              <a:rPr lang="en-GB" dirty="0">
                <a:hlinkClick r:id="rId2"/>
              </a:rPr>
              <a:t>Research software engineer</a:t>
            </a:r>
            <a:r>
              <a:rPr lang="en-GB" dirty="0"/>
              <a:t> model is a step forward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6F0FD72-9A95-4DBF-9AF2-058889DBC5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Software Sustainability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A2957E8-5F76-4B99-B730-B10DCA481D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22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F266F0D-2A43-4846-BEBC-782E34718CF2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375431" y="373593"/>
            <a:ext cx="4586600" cy="432395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7251FDD1-4F52-46A0-8584-95AA790AC98D}"/>
              </a:ext>
            </a:extLst>
          </p:cNvPr>
          <p:cNvSpPr txBox="1"/>
          <p:nvPr/>
        </p:nvSpPr>
        <p:spPr>
          <a:xfrm>
            <a:off x="8366486" y="4741739"/>
            <a:ext cx="3329073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000" dirty="0"/>
              <a:t>Mapping the research software sustainability space, </a:t>
            </a:r>
            <a:r>
              <a:rPr lang="en-GB" sz="1000" dirty="0" err="1"/>
              <a:t>Druskat</a:t>
            </a:r>
            <a:r>
              <a:rPr lang="en-GB" sz="1000" dirty="0"/>
              <a:t> and Katz </a:t>
            </a:r>
            <a:r>
              <a:rPr lang="en-GB" sz="1000" dirty="0">
                <a:hlinkClick r:id="rId4"/>
              </a:rPr>
              <a:t>https://doi.org/10.1109/eScience.2018.00014</a:t>
            </a:r>
            <a:r>
              <a:rPr lang="en-GB" sz="10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7016421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DEE68F3-1479-452C-90D2-E924D8A2E1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153236"/>
            <a:ext cx="11376024" cy="5331171"/>
          </a:xfrm>
        </p:spPr>
        <p:txBody>
          <a:bodyPr>
            <a:normAutofit fontScale="85000" lnSpcReduction="2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Sustainability requires commitment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There is often a chicken and egg problem…</a:t>
            </a:r>
          </a:p>
          <a:p>
            <a:pPr marL="990900" lvl="2" indent="-342900"/>
            <a:r>
              <a:rPr lang="en-GB" i="1" dirty="0"/>
              <a:t>I won’t use your software because it’s not maintained long term</a:t>
            </a:r>
            <a:r>
              <a:rPr lang="en-GB" dirty="0"/>
              <a:t> – Experiment computing coordinator</a:t>
            </a:r>
          </a:p>
          <a:p>
            <a:pPr marL="990900" lvl="2" indent="-342900"/>
            <a:r>
              <a:rPr lang="en-GB" i="1" dirty="0"/>
              <a:t>I won’t fund your software long term because it’s not used by the experiments</a:t>
            </a:r>
            <a:r>
              <a:rPr lang="en-GB" dirty="0"/>
              <a:t> – Funding agency</a:t>
            </a:r>
          </a:p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GB" dirty="0"/>
              <a:t>Projects that have staff on long-term/permanent positions can make firmer commitments into the future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E.g. ROOT and Geant4 supported by CERN (and others!)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From these core commitments communities are certainly easier to sustain long term</a:t>
            </a:r>
          </a:p>
          <a:p>
            <a:pPr marL="990900" lvl="2" indent="-342900"/>
            <a:r>
              <a:rPr lang="en-GB" dirty="0"/>
              <a:t>Communities develop: User ➔ Contributor ➔ Developer ➔ Leader (reduce friction along this path)</a:t>
            </a:r>
          </a:p>
          <a:p>
            <a:pPr marL="666900" lvl="1" indent="-342900"/>
            <a:r>
              <a:rPr lang="en-GB" dirty="0"/>
              <a:t>These projects are critical for the long term health of the field – stability here matters!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We need also to promote innovation and allow projects to take risks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But with credible paths to sustainable outcomes</a:t>
            </a:r>
          </a:p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GB" dirty="0"/>
              <a:t>Just sustaining software isn’t enough, we also need to preserve data and </a:t>
            </a:r>
            <a:br>
              <a:rPr lang="en-GB" dirty="0"/>
            </a:br>
            <a:r>
              <a:rPr lang="en-GB" dirty="0"/>
              <a:t>analysis workflows – for many decades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Requires support for (open) data, support infrastructure (e.g., </a:t>
            </a:r>
            <a:r>
              <a:rPr lang="en-GB" dirty="0">
                <a:hlinkClick r:id="rId2"/>
              </a:rPr>
              <a:t>REANA</a:t>
            </a:r>
            <a:r>
              <a:rPr lang="en-GB" dirty="0"/>
              <a:t>) and </a:t>
            </a:r>
            <a:br>
              <a:rPr lang="en-GB" dirty="0"/>
            </a:br>
            <a:r>
              <a:rPr lang="en-GB" dirty="0"/>
              <a:t>documentation</a:t>
            </a:r>
          </a:p>
          <a:p>
            <a:pPr marL="666900" lvl="1" indent="-342900"/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73ECFD4-17FB-4477-9F8A-C3BAEF8768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Software and Workflow Sustainability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177B444-D857-473A-AEB0-D8438F0FDD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23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8469ABE-0BA9-4B44-B4E5-C53BB7605B2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26096" y="5500270"/>
            <a:ext cx="2493115" cy="7005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012671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6A937C8-B452-4E18-9E0E-60F8398054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lvl="0" indent="-342900" algn="l" rtl="0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SzPts val="1800"/>
              <a:buChar char="●"/>
            </a:pPr>
            <a:r>
              <a:rPr lang="en-GB" dirty="0"/>
              <a:t>Many new skills are needed for today’s</a:t>
            </a:r>
            <a:br>
              <a:rPr lang="en-GB" dirty="0"/>
            </a:br>
            <a:r>
              <a:rPr lang="en-GB" dirty="0"/>
              <a:t>software developers and users</a:t>
            </a:r>
          </a:p>
          <a:p>
            <a:pPr marL="457200" lvl="0" indent="-342900" algn="l" rtl="0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SzPts val="1800"/>
              <a:buChar char="●"/>
            </a:pPr>
            <a:r>
              <a:rPr lang="en-GB" dirty="0"/>
              <a:t>Base has relatively uniform demands</a:t>
            </a:r>
          </a:p>
          <a:p>
            <a:pPr marL="914400" lvl="1" indent="-317500" algn="l" rtl="0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SzPts val="1400"/>
              <a:buChar char="○"/>
            </a:pPr>
            <a:r>
              <a:rPr lang="en-GB" dirty="0"/>
              <a:t>Any common components help us</a:t>
            </a:r>
          </a:p>
          <a:p>
            <a:pPr marL="457200" lvl="0" indent="-342900" algn="l" rtl="0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SzPts val="1800"/>
              <a:buChar char="●"/>
            </a:pPr>
            <a:r>
              <a:rPr lang="en-GB" u="sng" dirty="0">
                <a:solidFill>
                  <a:schemeClr val="hlink"/>
                </a:solidFill>
                <a:hlinkClick r:id="rId2"/>
              </a:rPr>
              <a:t>HSF Training Group</a:t>
            </a:r>
            <a:r>
              <a:rPr lang="en-GB" dirty="0"/>
              <a:t> runs </a:t>
            </a:r>
            <a:r>
              <a:rPr lang="en-GB" u="sng" dirty="0">
                <a:solidFill>
                  <a:schemeClr val="hlink"/>
                </a:solidFill>
                <a:hlinkClick r:id="rId3"/>
              </a:rPr>
              <a:t>Software Carpentries and other tutorials</a:t>
            </a:r>
            <a:r>
              <a:rPr lang="en-GB" dirty="0"/>
              <a:t> (co-organised between the HSF and IRIS-HEP, with key projects like ROOT)</a:t>
            </a:r>
          </a:p>
          <a:p>
            <a:pPr marL="457200" lvl="0" indent="-342900" algn="l" rtl="0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SzPts val="1800"/>
              <a:buChar char="●"/>
            </a:pPr>
            <a:r>
              <a:rPr lang="en-GB" dirty="0"/>
              <a:t>Highly successful </a:t>
            </a:r>
            <a:r>
              <a:rPr lang="en-GB" u="sng" dirty="0">
                <a:solidFill>
                  <a:schemeClr val="hlink"/>
                </a:solidFill>
                <a:hlinkClick r:id="rId4"/>
              </a:rPr>
              <a:t>C++ training courses</a:t>
            </a:r>
            <a:r>
              <a:rPr lang="en-GB" dirty="0"/>
              <a:t> (from </a:t>
            </a:r>
            <a:r>
              <a:rPr lang="en-GB" u="sng" dirty="0">
                <a:solidFill>
                  <a:schemeClr val="hlink"/>
                </a:solidFill>
                <a:hlinkClick r:id="rId5"/>
              </a:rPr>
              <a:t>SIDIS</a:t>
            </a:r>
            <a:r>
              <a:rPr lang="en-GB" dirty="0"/>
              <a:t> and HSF)</a:t>
            </a:r>
          </a:p>
          <a:p>
            <a:pPr marL="914400" lvl="1" indent="-317500" algn="l" rtl="0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SzPts val="1400"/>
              <a:buChar char="○"/>
            </a:pPr>
            <a:r>
              <a:rPr lang="en-GB" dirty="0"/>
              <a:t>Inspires continued </a:t>
            </a:r>
            <a:r>
              <a:rPr lang="en-GB" u="sng" dirty="0">
                <a:solidFill>
                  <a:schemeClr val="hlink"/>
                </a:solidFill>
                <a:hlinkClick r:id="rId6"/>
              </a:rPr>
              <a:t>curriculum development</a:t>
            </a:r>
            <a:r>
              <a:rPr lang="en-GB" dirty="0"/>
              <a:t> and sharing material</a:t>
            </a:r>
          </a:p>
          <a:p>
            <a:pPr marL="457200" lvl="0" indent="-342900" algn="l" rtl="0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SzPts val="1800"/>
              <a:buChar char="●"/>
            </a:pPr>
            <a:r>
              <a:rPr lang="en-GB" dirty="0"/>
              <a:t>Assembling a </a:t>
            </a:r>
            <a:r>
              <a:rPr lang="en-GB" u="sng" dirty="0">
                <a:solidFill>
                  <a:schemeClr val="hlink"/>
                </a:solidFill>
                <a:hlinkClick r:id="rId7"/>
              </a:rPr>
              <a:t>complete curriculum</a:t>
            </a:r>
            <a:r>
              <a:rPr lang="en-GB" dirty="0"/>
              <a:t> for training in HEP, using Carpentries templates as part of addressing this need [</a:t>
            </a:r>
            <a:r>
              <a:rPr lang="en-GB" u="sng" dirty="0">
                <a:solidFill>
                  <a:schemeClr val="hlink"/>
                </a:solidFill>
                <a:hlinkClick r:id="rId8"/>
              </a:rPr>
              <a:t>10.1007/s41781-021-00069-9</a:t>
            </a:r>
            <a:r>
              <a:rPr lang="en-GB" dirty="0"/>
              <a:t>]</a:t>
            </a:r>
          </a:p>
          <a:p>
            <a:pPr>
              <a:lnSpc>
                <a:spcPct val="110000"/>
              </a:lnSpc>
              <a:spcAft>
                <a:spcPts val="1200"/>
              </a:spcAft>
            </a:pP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D07E8FB-F745-4941-BF21-58E322B6C1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Training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7FC2CA7-2232-434E-9155-F15557F422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24</a:t>
            </a:fld>
            <a:endParaRPr lang="en-US" dirty="0"/>
          </a:p>
        </p:txBody>
      </p:sp>
      <p:pic>
        <p:nvPicPr>
          <p:cNvPr id="5" name="Google Shape;347;p39">
            <a:extLst>
              <a:ext uri="{FF2B5EF4-FFF2-40B4-BE49-F238E27FC236}">
                <a16:creationId xmlns:a16="http://schemas.microsoft.com/office/drawing/2014/main" id="{CCE11E0A-B740-45EA-9C08-B38AF1EFEC7D}"/>
              </a:ext>
            </a:extLst>
          </p:cNvPr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6906491" y="373593"/>
            <a:ext cx="5046413" cy="279217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6711640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1D35C8F-0262-4063-ADBD-25F027B5CE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812927"/>
            <a:ext cx="11376024" cy="4387847"/>
          </a:xfrm>
        </p:spPr>
        <p:txBody>
          <a:bodyPr>
            <a:normAutofit fontScale="92500" lnSpcReduction="20000"/>
          </a:bodyPr>
          <a:lstStyle/>
          <a:p>
            <a:pPr marL="342900" indent="-34290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GB" dirty="0"/>
              <a:t>Since the publication of the Community White Paper in 2018 </a:t>
            </a:r>
            <a:r>
              <a:rPr lang="en-GB" b="0" i="0" u="none" strike="noStrike" dirty="0">
                <a:solidFill>
                  <a:srgbClr val="616161"/>
                </a:solidFill>
                <a:effectLst/>
              </a:rPr>
              <a:t>[</a:t>
            </a:r>
            <a:r>
              <a:rPr lang="en-GB" b="0" i="0" u="sng" strike="noStrike" dirty="0">
                <a:solidFill>
                  <a:srgbClr val="FF5252"/>
                </a:solidFill>
                <a:effectLst/>
                <a:hlinkClick r:id="rId2"/>
              </a:rPr>
              <a:t>10.1007/s41781-018-0018-8</a:t>
            </a:r>
            <a:r>
              <a:rPr lang="en-GB" b="0" i="0" u="none" strike="noStrike" dirty="0">
                <a:solidFill>
                  <a:srgbClr val="616161"/>
                </a:solidFill>
                <a:effectLst/>
              </a:rPr>
              <a:t>] </a:t>
            </a:r>
            <a:r>
              <a:rPr lang="en-GB" dirty="0"/>
              <a:t>there has been growing awareness of the need to invest in software for the future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A number of important projects have been funded</a:t>
            </a:r>
          </a:p>
          <a:p>
            <a:pPr marL="990900" lvl="2" indent="-342900"/>
            <a:r>
              <a:rPr lang="en-GB" dirty="0"/>
              <a:t>IRIS-HEP, NSF</a:t>
            </a:r>
          </a:p>
          <a:p>
            <a:pPr marL="990900" lvl="2" indent="-342900"/>
            <a:r>
              <a:rPr lang="en-GB" dirty="0"/>
              <a:t>SWIFT-HEP, STFC</a:t>
            </a:r>
          </a:p>
          <a:p>
            <a:pPr marL="990900" lvl="2" indent="-342900"/>
            <a:r>
              <a:rPr lang="en-GB" dirty="0"/>
              <a:t>HEP-CCE, DOE</a:t>
            </a:r>
          </a:p>
          <a:p>
            <a:pPr marL="990900" lvl="2" indent="-342900"/>
            <a:r>
              <a:rPr lang="en-GB" dirty="0"/>
              <a:t>EP R&amp;D Software, CERN</a:t>
            </a:r>
          </a:p>
          <a:p>
            <a:pPr marL="990900" lvl="2" indent="-342900"/>
            <a:r>
              <a:rPr lang="en-GB" dirty="0"/>
              <a:t>AIDAinnova, EU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These projects are having a significant positive impact on software for HEP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The sustainability of the software and people they develop needs to be addressed</a:t>
            </a:r>
          </a:p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GB" dirty="0"/>
              <a:t>HSF provides a meeting point for exchange of information and interaction between these activities, through working groups, fora and workshops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Our key objective is to form a community for HEP software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C45BC37-5A88-4D1A-BD1C-FA038365F5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HSF and Software Projects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323D877-7AFB-4C6E-9FE8-00A73D5C26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25</a:t>
            </a:fld>
            <a:endParaRPr lang="en-US" dirty="0"/>
          </a:p>
        </p:txBody>
      </p:sp>
      <p:pic>
        <p:nvPicPr>
          <p:cNvPr id="5" name="Picture 4" descr="Logo&#10;&#10;Description automatically generated">
            <a:extLst>
              <a:ext uri="{FF2B5EF4-FFF2-40B4-BE49-F238E27FC236}">
                <a16:creationId xmlns:a16="http://schemas.microsoft.com/office/drawing/2014/main" id="{FD42A577-5AB7-449E-B625-92873876FE1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24356" y="0"/>
            <a:ext cx="2139269" cy="1636559"/>
          </a:xfrm>
          <a:prstGeom prst="rect">
            <a:avLst/>
          </a:prstGeom>
          <a:effectLst>
            <a:outerShdw blurRad="76200" dist="12700" dir="2700000" sy="-23000" kx="-800400" algn="bl" rotWithShape="0">
              <a:schemeClr val="bg1">
                <a:alpha val="20000"/>
              </a:schemeClr>
            </a:outerShdw>
          </a:effectLst>
        </p:spPr>
      </p:pic>
      <p:pic>
        <p:nvPicPr>
          <p:cNvPr id="6" name="Picture 5" descr="A picture containing polygon&#10;&#10;Description automatically generated">
            <a:hlinkClick r:id="rId4"/>
            <a:extLst>
              <a:ext uri="{FF2B5EF4-FFF2-40B4-BE49-F238E27FC236}">
                <a16:creationId xmlns:a16="http://schemas.microsoft.com/office/drawing/2014/main" id="{28C00ABF-629A-4119-B5D4-3424A890021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19835" y="2536882"/>
            <a:ext cx="1579757" cy="701618"/>
          </a:xfrm>
          <a:prstGeom prst="rect">
            <a:avLst/>
          </a:prstGeom>
        </p:spPr>
      </p:pic>
      <p:pic>
        <p:nvPicPr>
          <p:cNvPr id="8" name="Picture 7" descr="Icon&#10;&#10;Description automatically generated">
            <a:extLst>
              <a:ext uri="{FF2B5EF4-FFF2-40B4-BE49-F238E27FC236}">
                <a16:creationId xmlns:a16="http://schemas.microsoft.com/office/drawing/2014/main" id="{821F25C9-4FB8-4259-B553-EA7265F7CE9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861308" y="2392557"/>
            <a:ext cx="1307288" cy="701618"/>
          </a:xfrm>
          <a:prstGeom prst="rect">
            <a:avLst/>
          </a:prstGeom>
        </p:spPr>
      </p:pic>
      <p:pic>
        <p:nvPicPr>
          <p:cNvPr id="9" name="Picture 8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BEF87B5E-7F7D-40C8-9BA4-1E4463C26D4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158572" y="3493044"/>
            <a:ext cx="1641020" cy="348343"/>
          </a:xfrm>
          <a:prstGeom prst="rect">
            <a:avLst/>
          </a:prstGeom>
        </p:spPr>
      </p:pic>
      <p:pic>
        <p:nvPicPr>
          <p:cNvPr id="10" name="Picture 9" descr="A picture containing icon&#10;&#10;Description automatically generated">
            <a:extLst>
              <a:ext uri="{FF2B5EF4-FFF2-40B4-BE49-F238E27FC236}">
                <a16:creationId xmlns:a16="http://schemas.microsoft.com/office/drawing/2014/main" id="{C51CEFA0-51DB-450C-A221-AC9224EA8BE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500233" y="3414482"/>
            <a:ext cx="1393757" cy="50546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26123E78-47D6-4FC1-8C66-7BA27ED2EE3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858298" y="4096319"/>
            <a:ext cx="2071383" cy="4413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068518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6BA7060-D7C9-4E9E-82B9-CA288666EE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2776" y="1347334"/>
            <a:ext cx="11376024" cy="4608512"/>
          </a:xfrm>
        </p:spPr>
        <p:txBody>
          <a:bodyPr>
            <a:normAutofit lnSpcReduction="1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HEP has a huge investment in software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Our science just wouldn’t be possible without it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We face challenges from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Ambitious physics programmes, with higher data rates and more stringent requirements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Technology evolution towards parallel architectures, particularly GPUs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This is common across disciplines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Important software projects have been funded in recent years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In combination with the experiments and the existing projects these are helping our software to advance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The HSF, though largely unfunded, has become a place to help build the community and share knowledge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Sustainability requires a commitment to </a:t>
            </a:r>
            <a:r>
              <a:rPr lang="en-GB" dirty="0">
                <a:solidFill>
                  <a:schemeClr val="tx1"/>
                </a:solidFill>
              </a:rPr>
              <a:t>people</a:t>
            </a:r>
            <a:r>
              <a:rPr lang="en-GB" dirty="0"/>
              <a:t> more than anything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We will take care of the technical matters, but there is a real need to find people sustainable careers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A93DCB6-CC9E-429D-BBFF-9724B0D720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Conclusions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6F7108D-9F60-4273-987A-3CE4F6FFEF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15130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2426757-5C1B-410D-A6FF-1351602B1C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5767033" cy="3928004"/>
          </a:xfrm>
        </p:spPr>
        <p:txBody>
          <a:bodyPr>
            <a:normAutofit fontScale="925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dirty="0"/>
              <a:t>Once we move away from the detectors all software and computing is being done mostly commodity off-the-shelf hardware (COTS)*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dirty="0"/>
              <a:t>The evolution of this technology over the last decades has continued to follow Moore’s Law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CA" dirty="0"/>
              <a:t>We still get more transistors with each processor generation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CA" dirty="0"/>
              <a:t>But clock speed has been stalled now for many years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CA" dirty="0"/>
              <a:t>This limits the throughput of any serial codes</a:t>
            </a:r>
          </a:p>
          <a:p>
            <a:pPr marL="990900" lvl="2" indent="-342900"/>
            <a:r>
              <a:rPr lang="en-CA" dirty="0"/>
              <a:t>We have to adopt parallel processing paradigms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73F619A-BB2C-430C-AE30-B78B15AF44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Technology Context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99F22FB-AD24-411B-88DC-09E395A1B9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6" name="Picture 5" descr="Chart, scatter chart&#10;&#10;Description automatically generated">
            <a:extLst>
              <a:ext uri="{FF2B5EF4-FFF2-40B4-BE49-F238E27FC236}">
                <a16:creationId xmlns:a16="http://schemas.microsoft.com/office/drawing/2014/main" id="{2F439E1A-9061-48DD-8038-A6F59701133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68899" y="136525"/>
            <a:ext cx="5063457" cy="3534926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7CC6A306-98A0-4BBA-ABBD-AF7F704E17FB}"/>
              </a:ext>
            </a:extLst>
          </p:cNvPr>
          <p:cNvSpPr txBox="1"/>
          <p:nvPr/>
        </p:nvSpPr>
        <p:spPr>
          <a:xfrm>
            <a:off x="11107545" y="2942360"/>
            <a:ext cx="948987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rtl="0">
              <a:spcBef>
                <a:spcPts val="0"/>
              </a:spcBef>
              <a:spcAft>
                <a:spcPts val="0"/>
              </a:spcAft>
            </a:pPr>
            <a:r>
              <a:rPr lang="en-GB" sz="1000" b="0" i="0" u="sng" strike="noStrike" dirty="0">
                <a:solidFill>
                  <a:srgbClr val="FF5252"/>
                </a:solidFill>
                <a:effectLst/>
                <a:latin typeface="Proxima Nova"/>
                <a:hlinkClick r:id="rId3"/>
              </a:rPr>
              <a:t>Karl Rupp</a:t>
            </a:r>
            <a:endParaRPr lang="en-GB" sz="1000" dirty="0">
              <a:effectLst/>
            </a:endParaRPr>
          </a:p>
        </p:txBody>
      </p:sp>
      <p:pic>
        <p:nvPicPr>
          <p:cNvPr id="1029" name="Picture 5">
            <a:extLst>
              <a:ext uri="{FF2B5EF4-FFF2-40B4-BE49-F238E27FC236}">
                <a16:creationId xmlns:a16="http://schemas.microsoft.com/office/drawing/2014/main" id="{32EDEE5B-9DDA-4A4E-AC0C-B4E96E970D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9861" y="3833348"/>
            <a:ext cx="4017685" cy="2361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Oval 8">
            <a:extLst>
              <a:ext uri="{FF2B5EF4-FFF2-40B4-BE49-F238E27FC236}">
                <a16:creationId xmlns:a16="http://schemas.microsoft.com/office/drawing/2014/main" id="{2A0B3D6E-8D53-4E71-A794-E9F31FF0B809}"/>
              </a:ext>
            </a:extLst>
          </p:cNvPr>
          <p:cNvSpPr/>
          <p:nvPr/>
        </p:nvSpPr>
        <p:spPr>
          <a:xfrm>
            <a:off x="10347269" y="4572000"/>
            <a:ext cx="681254" cy="948267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E9DBC3F-4050-4A85-B8D8-2A130F1B802A}"/>
              </a:ext>
            </a:extLst>
          </p:cNvPr>
          <p:cNvSpPr txBox="1"/>
          <p:nvPr/>
        </p:nvSpPr>
        <p:spPr>
          <a:xfrm>
            <a:off x="730155" y="5807122"/>
            <a:ext cx="5670645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CA" sz="1200" dirty="0">
                <a:solidFill>
                  <a:schemeClr val="tx2"/>
                </a:solidFill>
              </a:rPr>
              <a:t>* Data centre GPUs, FPGAs, tape systems would be the exceptions</a:t>
            </a:r>
          </a:p>
          <a:p>
            <a:pPr algn="l"/>
            <a:endParaRPr lang="en-GB" sz="12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72007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D3861C9-B4DC-4CF8-B3CC-FC51FBA0A3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anchor="t">
            <a:normAutofit/>
          </a:bodyPr>
          <a:lstStyle/>
          <a:p>
            <a:r>
              <a:rPr lang="en-CA" dirty="0"/>
              <a:t>Alternative Processor</a:t>
            </a:r>
            <a:br>
              <a:rPr lang="en-CA" dirty="0"/>
            </a:br>
            <a:r>
              <a:rPr lang="en-CA" dirty="0"/>
              <a:t>Architectures</a:t>
            </a:r>
            <a:endParaRPr lang="en-GB" dirty="0"/>
          </a:p>
        </p:txBody>
      </p:sp>
      <p:pic>
        <p:nvPicPr>
          <p:cNvPr id="2050" name="Picture 2">
            <a:hlinkClick r:id="rId2"/>
            <a:extLst>
              <a:ext uri="{FF2B5EF4-FFF2-40B4-BE49-F238E27FC236}">
                <a16:creationId xmlns:a16="http://schemas.microsoft.com/office/drawing/2014/main" id="{242949A7-EDD4-4E6D-B454-D3015E7391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57310" y="1535178"/>
            <a:ext cx="5103645" cy="3330128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981E69C-99FC-4FFB-9E33-0DC52035ABE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199" y="204716"/>
            <a:ext cx="5611813" cy="5996060"/>
          </a:xfrm>
        </p:spPr>
        <p:txBody>
          <a:bodyPr>
            <a:normAutofit fontScale="85000" lnSpcReduction="20000"/>
          </a:bodyPr>
          <a:lstStyle/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CA" dirty="0"/>
              <a:t>Traditional CPU architectures are no longer the optimal choice for many problems</a:t>
            </a:r>
          </a:p>
          <a:p>
            <a:pPr marL="666750" lvl="1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CA" sz="2100" dirty="0"/>
              <a:t>Albeit that there is innovation here, e.g., ARM processors such as Apple M1, Fujitsu A64FX; AMD x86 CPUs. (CPU has a SIMD model, a.k.a. vectorisation)</a:t>
            </a:r>
            <a:endParaRPr lang="en-CA" sz="2000" dirty="0"/>
          </a:p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CA" dirty="0"/>
              <a:t>By devoting more transistors to arithmetic operations, GPUs can achieve a higher computational throughput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CA" sz="2100" dirty="0"/>
              <a:t>Single instruction multiple thread model (SIMT)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CA" sz="2100" dirty="0"/>
              <a:t>Albeit with significantly more work from the software developer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CA" sz="2100" dirty="0"/>
              <a:t>GPUs are not the only option either: FPGAs, TPUs, etc.</a:t>
            </a:r>
          </a:p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CA" dirty="0"/>
              <a:t>Data intensive codes have to work hard to mitigate data movement costs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CA" sz="2100" dirty="0"/>
              <a:t>On the CPU as well as the GPU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CA" sz="2100" dirty="0"/>
              <a:t>Poor memory access patterns will destroy performance</a:t>
            </a:r>
          </a:p>
          <a:p>
            <a:pPr marL="343050" indent="-342900">
              <a:buFont typeface="Arial" panose="020B0604020202020204" pitchFamily="34" charset="0"/>
              <a:buChar char="•"/>
            </a:pPr>
            <a:endParaRPr lang="en-GB" sz="2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703C9D5-598D-455B-B547-AC6F5B9E53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4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2566764-8468-4017-9497-1F64CBB85360}"/>
              </a:ext>
            </a:extLst>
          </p:cNvPr>
          <p:cNvSpPr txBox="1"/>
          <p:nvPr/>
        </p:nvSpPr>
        <p:spPr>
          <a:xfrm>
            <a:off x="812660" y="5036024"/>
            <a:ext cx="5611813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100" b="1" dirty="0">
                <a:solidFill>
                  <a:schemeClr val="accent6"/>
                </a:solidFill>
                <a:hlinkClick r:id="rId2"/>
              </a:rPr>
              <a:t>A New Golden Age for Computer Architecture, Hennessy, Patterson 2019</a:t>
            </a:r>
            <a:endParaRPr lang="en-GB" sz="1100" b="1" dirty="0">
              <a:solidFill>
                <a:schemeClr val="accent6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87AE3CA-0B8F-4CE1-BAC4-81302296BB90}"/>
              </a:ext>
            </a:extLst>
          </p:cNvPr>
          <p:cNvSpPr txBox="1"/>
          <p:nvPr/>
        </p:nvSpPr>
        <p:spPr>
          <a:xfrm>
            <a:off x="510347" y="5455138"/>
            <a:ext cx="5764211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>
                <a:solidFill>
                  <a:schemeClr val="tx2"/>
                </a:solidFill>
              </a:rPr>
              <a:t>Efficient use of these computing architectures significantly lowers energy costs –</a:t>
            </a:r>
            <a:r>
              <a:rPr lang="en-GB" dirty="0">
                <a:solidFill>
                  <a:srgbClr val="00B050"/>
                </a:solidFill>
              </a:rPr>
              <a:t> Green Computing</a:t>
            </a:r>
          </a:p>
        </p:txBody>
      </p:sp>
    </p:spTree>
    <p:extLst>
      <p:ext uri="{BB962C8B-B14F-4D97-AF65-F5344CB8AC3E}">
        <p14:creationId xmlns:p14="http://schemas.microsoft.com/office/powerpoint/2010/main" val="40192317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E251B4F-BC0F-4427-A6AE-C1BB9FDCAC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323833"/>
            <a:ext cx="8812211" cy="4876942"/>
          </a:xfrm>
        </p:spPr>
        <p:txBody>
          <a:bodyPr>
            <a:normAutofit fontScale="77500" lnSpcReduction="2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Machine Learning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Used in HEP for a long time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Discrimination, classification, anomaly detection are all in use in HEP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Centre of cutting edge software outside HEP, developed and supported by industry</a:t>
            </a:r>
          </a:p>
          <a:p>
            <a:pPr marL="990900" lvl="2" indent="-342900"/>
            <a:r>
              <a:rPr lang="en-GB" dirty="0"/>
              <a:t>Our models are generally very simple, cf. </a:t>
            </a:r>
            <a:r>
              <a:rPr lang="en-GB" dirty="0">
                <a:hlinkClick r:id="rId2"/>
              </a:rPr>
              <a:t>GPT-3</a:t>
            </a:r>
            <a:r>
              <a:rPr lang="en-GB" dirty="0"/>
              <a:t> (autoregressive language generator) that has</a:t>
            </a:r>
            <a:br>
              <a:rPr lang="en-GB" dirty="0"/>
            </a:br>
            <a:r>
              <a:rPr lang="en-GB" dirty="0"/>
              <a:t>175 billion parameters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Auto-differentiation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Neural networks (amongst other things) are differentiable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Can evaluate the relationship between underlying calculations and observables in </a:t>
            </a:r>
            <a:br>
              <a:rPr lang="en-GB" dirty="0"/>
            </a:br>
            <a:r>
              <a:rPr lang="en-GB" dirty="0"/>
              <a:t>both directions</a:t>
            </a:r>
          </a:p>
          <a:p>
            <a:pPr marL="990900" lvl="2" indent="-342900"/>
            <a:r>
              <a:rPr lang="en-GB" dirty="0"/>
              <a:t>Requires the development of </a:t>
            </a:r>
            <a:r>
              <a:rPr lang="en-GB" i="1" dirty="0"/>
              <a:t>surrogate models</a:t>
            </a:r>
            <a:r>
              <a:rPr lang="en-GB" dirty="0"/>
              <a:t> for non-differentiable parts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But with this could do an end-to-end optimisation of everything from analysis to </a:t>
            </a:r>
            <a:br>
              <a:rPr lang="en-GB" dirty="0"/>
            </a:br>
            <a:r>
              <a:rPr lang="en-GB" dirty="0"/>
              <a:t>experiment design (</a:t>
            </a:r>
            <a:r>
              <a:rPr lang="en-GB" dirty="0">
                <a:hlinkClick r:id="rId3"/>
              </a:rPr>
              <a:t>MODE talk</a:t>
            </a:r>
            <a:r>
              <a:rPr lang="en-GB" dirty="0"/>
              <a:t>, Pietro </a:t>
            </a:r>
            <a:r>
              <a:rPr lang="en-GB" dirty="0" err="1"/>
              <a:t>Vischia</a:t>
            </a:r>
            <a:r>
              <a:rPr lang="en-GB" dirty="0"/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Quantum Computing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Definitely a very hot topic (see </a:t>
            </a:r>
            <a:r>
              <a:rPr lang="en-GB" dirty="0">
                <a:hlinkClick r:id="rId4"/>
              </a:rPr>
              <a:t>previous talk</a:t>
            </a:r>
            <a:r>
              <a:rPr lang="en-GB" dirty="0"/>
              <a:t> from Philippe </a:t>
            </a:r>
            <a:r>
              <a:rPr lang="en-GB" dirty="0" err="1"/>
              <a:t>Chomaz</a:t>
            </a:r>
            <a:r>
              <a:rPr lang="en-GB" dirty="0"/>
              <a:t>)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Some models now appearing for HEP applications, many training NNs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Remains to be seen if this will really be a revolution for software (and on what timescale)</a:t>
            </a:r>
          </a:p>
          <a:p>
            <a:pPr marL="990900" lvl="2" indent="-342900"/>
            <a:r>
              <a:rPr lang="en-GB" dirty="0"/>
              <a:t>Doing theory calculations directly on a quantum computer would be really exciting!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224DCCD-019C-4816-B0BA-D21410F394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Machine Learning and Other Technologies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F8004A4-F916-4A37-ACB2-999DB0505B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BE980923-345F-4AE0-8FDF-428DB14C04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84511" y="967336"/>
            <a:ext cx="3148260" cy="19995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Oval 4">
            <a:extLst>
              <a:ext uri="{FF2B5EF4-FFF2-40B4-BE49-F238E27FC236}">
                <a16:creationId xmlns:a16="http://schemas.microsoft.com/office/drawing/2014/main" id="{5A7FC01D-9F98-4124-9E7B-A68EA20E596E}"/>
              </a:ext>
            </a:extLst>
          </p:cNvPr>
          <p:cNvSpPr/>
          <p:nvPr/>
        </p:nvSpPr>
        <p:spPr>
          <a:xfrm>
            <a:off x="11201400" y="1507235"/>
            <a:ext cx="401377" cy="1446438"/>
          </a:xfrm>
          <a:prstGeom prst="ellipse">
            <a:avLst/>
          </a:prstGeom>
          <a:noFill/>
          <a:ln w="28575">
            <a:solidFill>
              <a:schemeClr val="accent3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3C09134-07BA-4AA6-8D3A-CAFE691A726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059490" y="3382904"/>
            <a:ext cx="3571895" cy="102987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ACB80B8-D883-49D8-A368-588F3940FBBF}"/>
              </a:ext>
            </a:extLst>
          </p:cNvPr>
          <p:cNvSpPr txBox="1"/>
          <p:nvPr/>
        </p:nvSpPr>
        <p:spPr>
          <a:xfrm>
            <a:off x="8714786" y="3082561"/>
            <a:ext cx="3244247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200" dirty="0" err="1"/>
              <a:t>Radovic</a:t>
            </a:r>
            <a:r>
              <a:rPr lang="en-GB" sz="1200" dirty="0"/>
              <a:t> et al., [</a:t>
            </a:r>
            <a:r>
              <a:rPr lang="en-GB" sz="1200" dirty="0">
                <a:hlinkClick r:id="rId7"/>
              </a:rPr>
              <a:t>10.1038/s41586-018-0361-2</a:t>
            </a:r>
            <a:r>
              <a:rPr lang="en-GB" sz="1200" dirty="0"/>
              <a:t>]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7F0B189-475E-4173-A84B-4E499E43BF50}"/>
              </a:ext>
            </a:extLst>
          </p:cNvPr>
          <p:cNvSpPr txBox="1"/>
          <p:nvPr/>
        </p:nvSpPr>
        <p:spPr>
          <a:xfrm>
            <a:off x="8059490" y="4528457"/>
            <a:ext cx="3773281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200" dirty="0"/>
              <a:t>Auto-differentiation adds a backwards pass to optimise an analysis, Simpson and Heinrich [</a:t>
            </a:r>
            <a:r>
              <a:rPr lang="en-GB" sz="1200" dirty="0">
                <a:hlinkClick r:id="rId8"/>
              </a:rPr>
              <a:t>2203.05570</a:t>
            </a:r>
            <a:r>
              <a:rPr lang="en-GB" sz="1200" dirty="0"/>
              <a:t>] 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580781E1-BB4F-45A3-A07D-51A6A90E341D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059772" y="5412273"/>
            <a:ext cx="1849222" cy="5026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72895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>
            <a:extLst>
              <a:ext uri="{FF2B5EF4-FFF2-40B4-BE49-F238E27FC236}">
                <a16:creationId xmlns:a16="http://schemas.microsoft.com/office/drawing/2014/main" id="{24D51FED-7D73-4FBF-8E97-0F63756D307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2841" y="3189938"/>
            <a:ext cx="6411391" cy="30688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FEDA667-D110-4E23-9A12-6B63CB0806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For the LHC storage is actually the dominant capital cost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Hierarchical storage is necessary to control this cost and adapt to technology changes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Tape systems offer the highest capacity per unit cost and highest data safety</a:t>
            </a:r>
          </a:p>
          <a:p>
            <a:pPr marL="666900" lvl="1" indent="-342900"/>
            <a:r>
              <a:rPr lang="en-GB" dirty="0"/>
              <a:t>Spinning hard disk drives are still the</a:t>
            </a:r>
            <a:br>
              <a:rPr lang="en-GB" dirty="0"/>
            </a:br>
            <a:r>
              <a:rPr lang="en-GB" dirty="0"/>
              <a:t>best choice for bulk online storage</a:t>
            </a:r>
          </a:p>
          <a:p>
            <a:pPr marL="990900" lvl="2" indent="-342900"/>
            <a:r>
              <a:rPr lang="en-GB" dirty="0"/>
              <a:t>Even if the consumer market has gone </a:t>
            </a:r>
            <a:br>
              <a:rPr lang="en-GB" dirty="0"/>
            </a:br>
            <a:r>
              <a:rPr lang="en-GB" dirty="0"/>
              <a:t>to SSDs, this technology does not go away</a:t>
            </a:r>
          </a:p>
          <a:p>
            <a:pPr marL="990900" lvl="2" indent="-342900"/>
            <a:r>
              <a:rPr lang="en-GB" dirty="0"/>
              <a:t>HAMR drives offer even greater capacity, </a:t>
            </a:r>
            <a:br>
              <a:rPr lang="en-GB" dirty="0"/>
            </a:br>
            <a:r>
              <a:rPr lang="en-GB" dirty="0"/>
              <a:t>up to 20TB</a:t>
            </a:r>
          </a:p>
          <a:p>
            <a:pPr marL="666900" lvl="1" indent="-342900"/>
            <a:r>
              <a:rPr lang="en-GB" dirty="0"/>
              <a:t>SSDs become faster (NVMe2) and larger capacity</a:t>
            </a:r>
          </a:p>
          <a:p>
            <a:pPr marL="990900" lvl="2" indent="-342900"/>
            <a:r>
              <a:rPr lang="en-GB" dirty="0"/>
              <a:t>But for now remain more costly than HDDs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Network capacity has grown enormously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This has significantly changed how we manage </a:t>
            </a:r>
            <a:br>
              <a:rPr lang="en-GB" dirty="0"/>
            </a:br>
            <a:r>
              <a:rPr lang="en-GB" dirty="0"/>
              <a:t>data and computing for big experiments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endParaRPr lang="en-GB" dirty="0"/>
          </a:p>
          <a:p>
            <a:pPr marL="666900" lvl="1" indent="-34290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E26CA0A-6ED8-4690-B835-CD389A0172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End-to-End Data Storage and Networks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26D8B32-721F-48AF-B09F-90CFBF752E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F112888-49B5-4BB6-8275-EA5FC000B3B8}"/>
              </a:ext>
            </a:extLst>
          </p:cNvPr>
          <p:cNvSpPr txBox="1"/>
          <p:nvPr/>
        </p:nvSpPr>
        <p:spPr>
          <a:xfrm>
            <a:off x="7559455" y="2926138"/>
            <a:ext cx="3548091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ATLAS Data managed by </a:t>
            </a:r>
            <a:r>
              <a:rPr lang="en-GB" dirty="0" err="1"/>
              <a:t>Rucio</a:t>
            </a:r>
            <a:r>
              <a:rPr lang="en-GB" dirty="0"/>
              <a:t>, more than 500PB</a:t>
            </a:r>
          </a:p>
        </p:txBody>
      </p:sp>
    </p:spTree>
    <p:extLst>
      <p:ext uri="{BB962C8B-B14F-4D97-AF65-F5344CB8AC3E}">
        <p14:creationId xmlns:p14="http://schemas.microsoft.com/office/powerpoint/2010/main" val="24058386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C4DBBAC-7B3A-43BD-B650-5088CF4C5B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7" y="1369106"/>
            <a:ext cx="11376024" cy="4608512"/>
          </a:xfrm>
        </p:spPr>
        <p:txBody>
          <a:bodyPr>
            <a:normAutofit fontScale="92500" lnSpcReduction="1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Data intensive sciences use significant computing resources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The number of high data-rate experiments and projects is only growing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ESCAPE has helped to bring considerable harmony in the data management area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Computer centres serve multiple communities and provide resources that match their integrated needs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E.g., now commonly including GPUs (which handle ML tasks very well)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Larger centres in the future, but more diverse hardware probable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High-performance computing centres (HPCs) are funded and used in many regions now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Our software needs to adapt to these resources</a:t>
            </a:r>
          </a:p>
          <a:p>
            <a:pPr marL="990900" lvl="2" indent="-342900"/>
            <a:r>
              <a:rPr lang="en-GB" dirty="0"/>
              <a:t>GPUs are very prevalent now – in multiple flavours</a:t>
            </a:r>
          </a:p>
          <a:p>
            <a:pPr marL="990900" lvl="2" indent="-342900"/>
            <a:r>
              <a:rPr lang="en-GB" dirty="0"/>
              <a:t>Non x86 CPUs</a:t>
            </a:r>
          </a:p>
          <a:p>
            <a:pPr marL="666900" lvl="1" indent="-342900"/>
            <a:r>
              <a:rPr lang="en-GB" i="1" dirty="0">
                <a:solidFill>
                  <a:schemeClr val="tx1"/>
                </a:solidFill>
              </a:rPr>
              <a:t>Large scale heterogeneous computing is the new </a:t>
            </a:r>
            <a:br>
              <a:rPr lang="en-GB" i="1" dirty="0">
                <a:solidFill>
                  <a:schemeClr val="tx1"/>
                </a:solidFill>
              </a:rPr>
            </a:br>
            <a:r>
              <a:rPr lang="en-GB" i="1" dirty="0">
                <a:solidFill>
                  <a:schemeClr val="tx1"/>
                </a:solidFill>
              </a:rPr>
              <a:t>model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A6C745E-6DE5-48A2-9485-8FC349B2AE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Resource scaling and computing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7A268DE-7C79-49E0-8C3C-7A659CB7FD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6" name="Picture 5" descr="A picture containing text, computer&#10;&#10;Description automatically generated">
            <a:extLst>
              <a:ext uri="{FF2B5EF4-FFF2-40B4-BE49-F238E27FC236}">
                <a16:creationId xmlns:a16="http://schemas.microsoft.com/office/drawing/2014/main" id="{E9031436-344F-4135-9A4D-CF65E04288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09012" y="4239741"/>
            <a:ext cx="5274129" cy="199494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5143448-59A3-48C9-AEFD-9306FCB444DE}"/>
              </a:ext>
            </a:extLst>
          </p:cNvPr>
          <p:cNvSpPr txBox="1"/>
          <p:nvPr/>
        </p:nvSpPr>
        <p:spPr>
          <a:xfrm>
            <a:off x="9191767" y="558043"/>
            <a:ext cx="2699391" cy="553998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200" dirty="0"/>
              <a:t>Covered in detail by </a:t>
            </a:r>
            <a:r>
              <a:rPr lang="en-GB" sz="1200" dirty="0">
                <a:hlinkClick r:id="rId3"/>
              </a:rPr>
              <a:t>Gonzalo Merino’s </a:t>
            </a:r>
            <a:r>
              <a:rPr lang="en-GB" sz="1200" dirty="0"/>
              <a:t>talk, Challenges in computing and software for our Big Data </a:t>
            </a:r>
          </a:p>
        </p:txBody>
      </p:sp>
    </p:spTree>
    <p:extLst>
      <p:ext uri="{BB962C8B-B14F-4D97-AF65-F5344CB8AC3E}">
        <p14:creationId xmlns:p14="http://schemas.microsoft.com/office/powerpoint/2010/main" val="24226252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7782316-86E6-4A65-ABCE-D901081143E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3730958-5759-4602-8375-4198A34A2E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European Strategy Update 2020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613504E-0897-4967-A318-84852DEB4B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2E292A19-1593-42F7-B308-8126031323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5770" y="1023584"/>
            <a:ext cx="10060460" cy="56406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1A3957E1-ABF4-4173-A63A-72B53ECDDB48}"/>
              </a:ext>
            </a:extLst>
          </p:cNvPr>
          <p:cNvSpPr/>
          <p:nvPr/>
        </p:nvSpPr>
        <p:spPr>
          <a:xfrm>
            <a:off x="3118513" y="2395182"/>
            <a:ext cx="6305266" cy="266131"/>
          </a:xfrm>
          <a:prstGeom prst="rect">
            <a:avLst/>
          </a:prstGeom>
          <a:noFill/>
          <a:ln w="381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12E9022-025A-40FA-BDE5-719FD96A3E66}"/>
              </a:ext>
            </a:extLst>
          </p:cNvPr>
          <p:cNvSpPr/>
          <p:nvPr/>
        </p:nvSpPr>
        <p:spPr>
          <a:xfrm>
            <a:off x="1305634" y="5132671"/>
            <a:ext cx="8984777" cy="266131"/>
          </a:xfrm>
          <a:prstGeom prst="rect">
            <a:avLst/>
          </a:prstGeom>
          <a:noFill/>
          <a:ln w="381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97190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iagram&#10;&#10;Description automatically generated">
            <a:extLst>
              <a:ext uri="{FF2B5EF4-FFF2-40B4-BE49-F238E27FC236}">
                <a16:creationId xmlns:a16="http://schemas.microsoft.com/office/drawing/2014/main" id="{91F15130-2271-41FA-AC17-9166CAC71F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86266" y="1816351"/>
            <a:ext cx="1300843" cy="1300843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7996EF3-E54E-441C-BBE5-FE336C7893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8469880" cy="4608512"/>
          </a:xfrm>
        </p:spPr>
        <p:txBody>
          <a:bodyPr>
            <a:normAutofit lnSpcReduction="1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Software is involved at every </a:t>
            </a:r>
            <a:br>
              <a:rPr lang="en-GB" dirty="0"/>
            </a:br>
            <a:r>
              <a:rPr lang="en-GB" dirty="0"/>
              <a:t>level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Event generation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Detector Simulation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DAQ and Triggers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Reconstruction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Analysis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Resource consumption implied can be massive, e.g., for the LHC experiments now with DUNE on the horizon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Use of exabytes of storage and millions of CPU cores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Balance of consumption in each step can vary from </a:t>
            </a:r>
            <a:br>
              <a:rPr lang="en-GB" dirty="0"/>
            </a:br>
            <a:r>
              <a:rPr lang="en-GB" dirty="0"/>
              <a:t>experiment to experiment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Guide optimisation by total cost (e.g., EM calorimeter simulation)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  <a:p>
            <a:pPr marL="666900" lvl="1" indent="-34290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3601D06-6436-4A42-A372-A478BE4E4B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HEP Software Frameworks in a nutshell…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F3EB0F4-F219-41E7-8341-F784AB7463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DDDD1309-7048-4524-86A2-3B3649AEF3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0313" y="923820"/>
            <a:ext cx="3143880" cy="19445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>
            <a:extLst>
              <a:ext uri="{FF2B5EF4-FFF2-40B4-BE49-F238E27FC236}">
                <a16:creationId xmlns:a16="http://schemas.microsoft.com/office/drawing/2014/main" id="{238CBE92-3C0D-471E-A13D-3E61A8ADD2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8695" y="1179078"/>
            <a:ext cx="1820663" cy="4678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>
            <a:extLst>
              <a:ext uri="{FF2B5EF4-FFF2-40B4-BE49-F238E27FC236}">
                <a16:creationId xmlns:a16="http://schemas.microsoft.com/office/drawing/2014/main" id="{5FC3F329-5206-4514-BB84-B5B946DEC7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21114" y="218018"/>
            <a:ext cx="1764644" cy="6742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>
            <a:extLst>
              <a:ext uri="{FF2B5EF4-FFF2-40B4-BE49-F238E27FC236}">
                <a16:creationId xmlns:a16="http://schemas.microsoft.com/office/drawing/2014/main" id="{30992DA9-E417-4149-B9E8-7C2CE5172A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62583" y="1436688"/>
            <a:ext cx="734167" cy="7341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3" name="Picture 7">
            <a:extLst>
              <a:ext uri="{FF2B5EF4-FFF2-40B4-BE49-F238E27FC236}">
                <a16:creationId xmlns:a16="http://schemas.microsoft.com/office/drawing/2014/main" id="{5A66A65A-0D6C-4472-909C-963B93D1F2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8695" y="3072172"/>
            <a:ext cx="1968309" cy="4706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>
            <a:extLst>
              <a:ext uri="{FF2B5EF4-FFF2-40B4-BE49-F238E27FC236}">
                <a16:creationId xmlns:a16="http://schemas.microsoft.com/office/drawing/2014/main" id="{0B1DB0B9-AD46-4BFB-B716-7EC59E4607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99026" y="4194385"/>
            <a:ext cx="1837060" cy="521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5" name="Picture 9">
            <a:extLst>
              <a:ext uri="{FF2B5EF4-FFF2-40B4-BE49-F238E27FC236}">
                <a16:creationId xmlns:a16="http://schemas.microsoft.com/office/drawing/2014/main" id="{A80C06F7-EBC4-48D9-B760-29FFE79727A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93971" y="5077073"/>
            <a:ext cx="867298" cy="8462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6" name="Picture 10">
            <a:extLst>
              <a:ext uri="{FF2B5EF4-FFF2-40B4-BE49-F238E27FC236}">
                <a16:creationId xmlns:a16="http://schemas.microsoft.com/office/drawing/2014/main" id="{E6BC5831-7FFE-4F18-9137-222C97DD5C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99026" y="2301829"/>
            <a:ext cx="1693634" cy="5251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7" name="Picture 11">
            <a:extLst>
              <a:ext uri="{FF2B5EF4-FFF2-40B4-BE49-F238E27FC236}">
                <a16:creationId xmlns:a16="http://schemas.microsoft.com/office/drawing/2014/main" id="{A085ECCD-11D9-4AD8-B937-1CB388B202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00380" y="3044243"/>
            <a:ext cx="958461" cy="949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>
            <a:extLst>
              <a:ext uri="{FF2B5EF4-FFF2-40B4-BE49-F238E27FC236}">
                <a16:creationId xmlns:a16="http://schemas.microsoft.com/office/drawing/2014/main" id="{0CF1D933-6DA5-437E-AE45-5511B5C8F2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2173" y="4985373"/>
            <a:ext cx="1451477" cy="1121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A picture containing gear&#10;&#10;Description automatically generated">
            <a:extLst>
              <a:ext uri="{FF2B5EF4-FFF2-40B4-BE49-F238E27FC236}">
                <a16:creationId xmlns:a16="http://schemas.microsoft.com/office/drawing/2014/main" id="{D9DD4AD2-C1D2-45CC-BC4F-03A8957DDC15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1253348" y="4944377"/>
            <a:ext cx="810986" cy="810986"/>
          </a:xfrm>
          <a:prstGeom prst="rect">
            <a:avLst/>
          </a:prstGeom>
        </p:spPr>
      </p:pic>
      <p:pic>
        <p:nvPicPr>
          <p:cNvPr id="10" name="Picture 9" descr="Shape&#10;&#10;Description automatically generated with low confidence">
            <a:extLst>
              <a:ext uri="{FF2B5EF4-FFF2-40B4-BE49-F238E27FC236}">
                <a16:creationId xmlns:a16="http://schemas.microsoft.com/office/drawing/2014/main" id="{986B4039-8CCE-4AAA-9AF4-3FCCDB4F86AA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9631733" y="69462"/>
            <a:ext cx="609600" cy="609600"/>
          </a:xfrm>
          <a:prstGeom prst="rect">
            <a:avLst/>
          </a:prstGeom>
        </p:spPr>
      </p:pic>
      <p:pic>
        <p:nvPicPr>
          <p:cNvPr id="12" name="Picture 11" descr="Logo, icon&#10;&#10;Description automatically generated">
            <a:extLst>
              <a:ext uri="{FF2B5EF4-FFF2-40B4-BE49-F238E27FC236}">
                <a16:creationId xmlns:a16="http://schemas.microsoft.com/office/drawing/2014/main" id="{87471669-4D23-4B3F-951C-649BDFE71CAF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10443611" y="1156252"/>
            <a:ext cx="834719" cy="106779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C2117BD6-BCBA-468B-BEC7-58FAFC68ABB7}"/>
              </a:ext>
            </a:extLst>
          </p:cNvPr>
          <p:cNvSpPr txBox="1"/>
          <p:nvPr/>
        </p:nvSpPr>
        <p:spPr>
          <a:xfrm>
            <a:off x="11484166" y="5508213"/>
            <a:ext cx="49100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200" b="1" dirty="0">
                <a:solidFill>
                  <a:schemeClr val="tx2"/>
                </a:solidFill>
              </a:rPr>
              <a:t>Allen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B633E49-34F9-4A86-8924-2730308A7267}"/>
              </a:ext>
            </a:extLst>
          </p:cNvPr>
          <p:cNvSpPr txBox="1"/>
          <p:nvPr/>
        </p:nvSpPr>
        <p:spPr>
          <a:xfrm>
            <a:off x="9723118" y="726519"/>
            <a:ext cx="49100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200" dirty="0">
                <a:solidFill>
                  <a:schemeClr val="tx2"/>
                </a:solidFill>
              </a:rPr>
              <a:t>Gaudi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3CDC978A-B442-4D14-8C2B-42FFD5D93319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5869039" y="3072172"/>
            <a:ext cx="1560592" cy="660097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31E0A48B-305D-493D-87FF-366D6F6A5A38}"/>
              </a:ext>
            </a:extLst>
          </p:cNvPr>
          <p:cNvSpPr txBox="1"/>
          <p:nvPr/>
        </p:nvSpPr>
        <p:spPr>
          <a:xfrm>
            <a:off x="3454694" y="2819518"/>
            <a:ext cx="996446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400" dirty="0">
                <a:solidFill>
                  <a:schemeClr val="tx2"/>
                </a:solidFill>
              </a:rPr>
              <a:t>&gt;50M lines of code</a:t>
            </a:r>
          </a:p>
        </p:txBody>
      </p:sp>
      <p:sp>
        <p:nvSpPr>
          <p:cNvPr id="20" name="Right Brace 19">
            <a:extLst>
              <a:ext uri="{FF2B5EF4-FFF2-40B4-BE49-F238E27FC236}">
                <a16:creationId xmlns:a16="http://schemas.microsoft.com/office/drawing/2014/main" id="{04AE6B2C-8DE1-41C4-85C5-6B441DEA0DB0}"/>
              </a:ext>
            </a:extLst>
          </p:cNvPr>
          <p:cNvSpPr/>
          <p:nvPr/>
        </p:nvSpPr>
        <p:spPr>
          <a:xfrm>
            <a:off x="3077570" y="2224042"/>
            <a:ext cx="264505" cy="1576859"/>
          </a:xfrm>
          <a:prstGeom prst="rightBrace">
            <a:avLst>
              <a:gd name="adj1" fmla="val 8333"/>
              <a:gd name="adj2" fmla="val 50433"/>
            </a:avLst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00471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branding 16x9_PPT_Arial" id="{DAC66781-D9D8-BC4F-8F43-CFE588336C9F}" vid="{8746F749-1D46-FC47-B97A-D3A04384F82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Corporate 16x9_PPT_Arial</Template>
  <TotalTime>13622</TotalTime>
  <Words>3255</Words>
  <Application>Microsoft Office PowerPoint</Application>
  <PresentationFormat>Widescreen</PresentationFormat>
  <Paragraphs>327</Paragraphs>
  <Slides>26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1" baseType="lpstr">
      <vt:lpstr>Arial</vt:lpstr>
      <vt:lpstr>Calibri</vt:lpstr>
      <vt:lpstr>Courier New</vt:lpstr>
      <vt:lpstr>Proxima Nova</vt:lpstr>
      <vt:lpstr>Office Theme</vt:lpstr>
      <vt:lpstr>Sustainability and Future of Software Frameworks</vt:lpstr>
      <vt:lpstr>Caveat Emptor</vt:lpstr>
      <vt:lpstr>Technology Context</vt:lpstr>
      <vt:lpstr>Alternative Processor Architectures</vt:lpstr>
      <vt:lpstr>Machine Learning and Other Technologies</vt:lpstr>
      <vt:lpstr>End-to-End Data Storage and Networks</vt:lpstr>
      <vt:lpstr>Resource scaling and computing</vt:lpstr>
      <vt:lpstr>European Strategy Update 2020</vt:lpstr>
      <vt:lpstr>HEP Software Frameworks in a nutshell…</vt:lpstr>
      <vt:lpstr>Event Generation Challenges</vt:lpstr>
      <vt:lpstr>Event Generator Improvements</vt:lpstr>
      <vt:lpstr>Further Event Generator Improvements</vt:lpstr>
      <vt:lpstr>Detector Simulation –  Machine Learning</vt:lpstr>
      <vt:lpstr>Detector Simulation on GPUs</vt:lpstr>
      <vt:lpstr>Reconstruction</vt:lpstr>
      <vt:lpstr>Reconstruction</vt:lpstr>
      <vt:lpstr>HEP Data Analysis</vt:lpstr>
      <vt:lpstr>Analysis Ergonomics and Scaling</vt:lpstr>
      <vt:lpstr>Analysis Ecosystem</vt:lpstr>
      <vt:lpstr>HEP Software Stacks – Key4hep</vt:lpstr>
      <vt:lpstr>EOSC-Future Test Science Projects</vt:lpstr>
      <vt:lpstr>Software Sustainability</vt:lpstr>
      <vt:lpstr>Software and Workflow Sustainability</vt:lpstr>
      <vt:lpstr>Training</vt:lpstr>
      <vt:lpstr>HSF and Software Projects</vt:lpstr>
      <vt:lpstr>Conclusions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creator>Graeme Stewart</dc:creator>
  <cp:lastModifiedBy>Graeme Stewart</cp:lastModifiedBy>
  <cp:revision>50</cp:revision>
  <dcterms:created xsi:type="dcterms:W3CDTF">2021-10-18T12:32:06Z</dcterms:created>
  <dcterms:modified xsi:type="dcterms:W3CDTF">2022-05-05T08:28:37Z</dcterms:modified>
</cp:coreProperties>
</file>