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2" r:id="rId2"/>
  </p:sldMasterIdLst>
  <p:notesMasterIdLst>
    <p:notesMasterId r:id="rId43"/>
  </p:notesMasterIdLst>
  <p:handoutMasterIdLst>
    <p:handoutMasterId r:id="rId44"/>
  </p:handoutMasterIdLst>
  <p:sldIdLst>
    <p:sldId id="256" r:id="rId3"/>
    <p:sldId id="475" r:id="rId4"/>
    <p:sldId id="293" r:id="rId5"/>
    <p:sldId id="457" r:id="rId6"/>
    <p:sldId id="476" r:id="rId7"/>
    <p:sldId id="335" r:id="rId8"/>
    <p:sldId id="465" r:id="rId9"/>
    <p:sldId id="294" r:id="rId10"/>
    <p:sldId id="264" r:id="rId11"/>
    <p:sldId id="525" r:id="rId12"/>
    <p:sldId id="513" r:id="rId13"/>
    <p:sldId id="519" r:id="rId14"/>
    <p:sldId id="493" r:id="rId15"/>
    <p:sldId id="492" r:id="rId16"/>
    <p:sldId id="489" r:id="rId17"/>
    <p:sldId id="518" r:id="rId18"/>
    <p:sldId id="514" r:id="rId19"/>
    <p:sldId id="524" r:id="rId20"/>
    <p:sldId id="520" r:id="rId21"/>
    <p:sldId id="529" r:id="rId22"/>
    <p:sldId id="522" r:id="rId23"/>
    <p:sldId id="523" r:id="rId24"/>
    <p:sldId id="478" r:id="rId25"/>
    <p:sldId id="479" r:id="rId26"/>
    <p:sldId id="481" r:id="rId27"/>
    <p:sldId id="480" r:id="rId28"/>
    <p:sldId id="509" r:id="rId29"/>
    <p:sldId id="257" r:id="rId30"/>
    <p:sldId id="485" r:id="rId31"/>
    <p:sldId id="510" r:id="rId32"/>
    <p:sldId id="483" r:id="rId33"/>
    <p:sldId id="486" r:id="rId34"/>
    <p:sldId id="259" r:id="rId35"/>
    <p:sldId id="530" r:id="rId36"/>
    <p:sldId id="528" r:id="rId37"/>
    <p:sldId id="527" r:id="rId38"/>
    <p:sldId id="277" r:id="rId39"/>
    <p:sldId id="284" r:id="rId40"/>
    <p:sldId id="281" r:id="rId41"/>
    <p:sldId id="431" r:id="rId4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6" autoAdjust="0"/>
    <p:restoredTop sz="94672"/>
  </p:normalViewPr>
  <p:slideViewPr>
    <p:cSldViewPr snapToGrid="0" snapToObjects="1">
      <p:cViewPr varScale="1">
        <p:scale>
          <a:sx n="134" d="100"/>
          <a:sy n="134" d="100"/>
        </p:scale>
        <p:origin x="58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2" d="100"/>
          <a:sy n="52" d="100"/>
        </p:scale>
        <p:origin x="28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tiff"/><Relationship Id="rId2" Type="http://schemas.openxmlformats.org/officeDocument/2006/relationships/image" Target="../media/image122.png"/><Relationship Id="rId1" Type="http://schemas.openxmlformats.org/officeDocument/2006/relationships/image" Target="../media/image92.jpg"/><Relationship Id="rId5" Type="http://schemas.openxmlformats.org/officeDocument/2006/relationships/image" Target="../media/image125.tiff"/><Relationship Id="rId4" Type="http://schemas.openxmlformats.org/officeDocument/2006/relationships/image" Target="../media/image124.tiff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4.tiff"/><Relationship Id="rId1" Type="http://schemas.openxmlformats.org/officeDocument/2006/relationships/image" Target="../media/image92.jpg"/><Relationship Id="rId5" Type="http://schemas.openxmlformats.org/officeDocument/2006/relationships/image" Target="../media/image125.tiff"/><Relationship Id="rId4" Type="http://schemas.openxmlformats.org/officeDocument/2006/relationships/image" Target="../media/image123.tif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15D815-6270-BD4E-B2D4-40675C186F79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D1A0743-31BE-AA4C-AAD8-2F36E453E8B6}">
      <dgm:prSet phldrT="[Texte]"/>
      <dgm:spPr/>
      <dgm:t>
        <a:bodyPr/>
        <a:lstStyle/>
        <a:p>
          <a:r>
            <a:rPr lang="en-GB" noProof="0" dirty="0"/>
            <a:t>Data Lake</a:t>
          </a:r>
        </a:p>
      </dgm:t>
    </dgm:pt>
    <dgm:pt modelId="{689A64D2-7A7F-E94E-9993-7D4BE6D70576}" type="parTrans" cxnId="{95381045-F76F-8545-AA73-9CC6F838947A}">
      <dgm:prSet/>
      <dgm:spPr/>
      <dgm:t>
        <a:bodyPr/>
        <a:lstStyle/>
        <a:p>
          <a:endParaRPr lang="en-GB" noProof="0" dirty="0"/>
        </a:p>
      </dgm:t>
    </dgm:pt>
    <dgm:pt modelId="{F2F0341E-D160-2246-A213-8F016D939C95}" type="sibTrans" cxnId="{95381045-F76F-8545-AA73-9CC6F838947A}">
      <dgm:prSet/>
      <dgm:spPr/>
      <dgm:t>
        <a:bodyPr/>
        <a:lstStyle/>
        <a:p>
          <a:endParaRPr lang="en-GB" noProof="0" dirty="0"/>
        </a:p>
      </dgm:t>
    </dgm:pt>
    <dgm:pt modelId="{44A8F24C-F8DF-1F41-9FF7-06067DBD3845}">
      <dgm:prSet phldrT="[Texte]"/>
      <dgm:spPr/>
      <dgm:t>
        <a:bodyPr/>
        <a:lstStyle/>
        <a:p>
          <a:r>
            <a:rPr lang="en-GB" noProof="0" dirty="0"/>
            <a:t>Data interoperability</a:t>
          </a:r>
        </a:p>
      </dgm:t>
    </dgm:pt>
    <dgm:pt modelId="{C77B2498-27C8-414D-A1AE-61F4C1513986}" type="parTrans" cxnId="{637709E7-25E3-CA4D-8067-23FF94B2BCA6}">
      <dgm:prSet/>
      <dgm:spPr/>
      <dgm:t>
        <a:bodyPr/>
        <a:lstStyle/>
        <a:p>
          <a:endParaRPr lang="en-GB" noProof="0" dirty="0"/>
        </a:p>
      </dgm:t>
    </dgm:pt>
    <dgm:pt modelId="{E1753EFA-4CB5-BC4C-B904-94D953656351}" type="sibTrans" cxnId="{637709E7-25E3-CA4D-8067-23FF94B2BCA6}">
      <dgm:prSet/>
      <dgm:spPr/>
      <dgm:t>
        <a:bodyPr/>
        <a:lstStyle/>
        <a:p>
          <a:endParaRPr lang="en-GB" noProof="0" dirty="0"/>
        </a:p>
      </dgm:t>
    </dgm:pt>
    <dgm:pt modelId="{CCAF0BC4-68F7-5B4F-B1EF-BC62BD2FC4B4}">
      <dgm:prSet/>
      <dgm:spPr/>
      <dgm:t>
        <a:bodyPr/>
        <a:lstStyle/>
        <a:p>
          <a:r>
            <a:rPr lang="en-GB" noProof="0" dirty="0"/>
            <a:t>Software catalogue, methods and training</a:t>
          </a:r>
        </a:p>
      </dgm:t>
    </dgm:pt>
    <dgm:pt modelId="{B64CC84A-9A05-1A4B-A33A-570A993B64CF}" type="parTrans" cxnId="{A0A0C693-3D57-664E-B0CD-3C4350617E73}">
      <dgm:prSet/>
      <dgm:spPr/>
      <dgm:t>
        <a:bodyPr/>
        <a:lstStyle/>
        <a:p>
          <a:endParaRPr lang="en-GB" noProof="0" dirty="0"/>
        </a:p>
      </dgm:t>
    </dgm:pt>
    <dgm:pt modelId="{2A587405-4587-2449-9DD1-16F84B9C9E66}" type="sibTrans" cxnId="{A0A0C693-3D57-664E-B0CD-3C4350617E73}">
      <dgm:prSet/>
      <dgm:spPr/>
      <dgm:t>
        <a:bodyPr/>
        <a:lstStyle/>
        <a:p>
          <a:endParaRPr lang="en-GB" noProof="0" dirty="0"/>
        </a:p>
      </dgm:t>
    </dgm:pt>
    <dgm:pt modelId="{27F9E5EC-2CC0-404F-97C8-EDC31B7FCAC2}">
      <dgm:prSet/>
      <dgm:spPr/>
      <dgm:t>
        <a:bodyPr/>
        <a:lstStyle/>
        <a:p>
          <a:r>
            <a:rPr lang="en-GB" noProof="0" dirty="0"/>
            <a:t>Open Science Research Projects</a:t>
          </a:r>
        </a:p>
      </dgm:t>
    </dgm:pt>
    <dgm:pt modelId="{FE4DA683-BE8D-8F4B-97EA-3D6C8A8C20CE}" type="parTrans" cxnId="{36AE6DB2-62DE-3C48-A4C9-2D6C230ADC12}">
      <dgm:prSet/>
      <dgm:spPr/>
      <dgm:t>
        <a:bodyPr/>
        <a:lstStyle/>
        <a:p>
          <a:endParaRPr lang="en-GB" noProof="0" dirty="0"/>
        </a:p>
      </dgm:t>
    </dgm:pt>
    <dgm:pt modelId="{4128A5A5-3E19-EF47-9343-327D7934F16F}" type="sibTrans" cxnId="{36AE6DB2-62DE-3C48-A4C9-2D6C230ADC12}">
      <dgm:prSet/>
      <dgm:spPr/>
      <dgm:t>
        <a:bodyPr/>
        <a:lstStyle/>
        <a:p>
          <a:endParaRPr lang="en-GB" noProof="0" dirty="0"/>
        </a:p>
      </dgm:t>
    </dgm:pt>
    <dgm:pt modelId="{8997A9CB-7A44-FE44-8DC5-9718C7CB588B}">
      <dgm:prSet/>
      <dgm:spPr/>
      <dgm:t>
        <a:bodyPr/>
        <a:lstStyle/>
        <a:p>
          <a:r>
            <a:rPr lang="en-GB" noProof="0" dirty="0"/>
            <a:t>Virtual Research Environments </a:t>
          </a:r>
        </a:p>
      </dgm:t>
    </dgm:pt>
    <dgm:pt modelId="{AC0DFE6B-0146-C04C-9B7B-97979580BACA}" type="parTrans" cxnId="{1361183E-267A-E44E-89C4-3F27A951D9D8}">
      <dgm:prSet/>
      <dgm:spPr/>
      <dgm:t>
        <a:bodyPr/>
        <a:lstStyle/>
        <a:p>
          <a:endParaRPr lang="en-GB" noProof="0" dirty="0"/>
        </a:p>
      </dgm:t>
    </dgm:pt>
    <dgm:pt modelId="{5FA3B2F6-24EE-A547-A17E-E7B3F446188F}" type="sibTrans" cxnId="{1361183E-267A-E44E-89C4-3F27A951D9D8}">
      <dgm:prSet/>
      <dgm:spPr/>
      <dgm:t>
        <a:bodyPr/>
        <a:lstStyle/>
        <a:p>
          <a:endParaRPr lang="en-GB" noProof="0" dirty="0"/>
        </a:p>
      </dgm:t>
    </dgm:pt>
    <dgm:pt modelId="{91231F57-74FB-E648-B034-1ACECD06C20B}">
      <dgm:prSet/>
      <dgm:spPr/>
      <dgm:t>
        <a:bodyPr/>
        <a:lstStyle/>
        <a:p>
          <a:r>
            <a:rPr lang="en-GB" noProof="0" dirty="0"/>
            <a:t>European Virtual Software Institute for Research </a:t>
          </a:r>
        </a:p>
      </dgm:t>
    </dgm:pt>
    <dgm:pt modelId="{0D2D8416-1839-AD4E-84FB-62816B724466}" type="parTrans" cxnId="{D756F177-AD51-874C-830F-A9D3C3260C4D}">
      <dgm:prSet/>
      <dgm:spPr/>
      <dgm:t>
        <a:bodyPr/>
        <a:lstStyle/>
        <a:p>
          <a:endParaRPr lang="en-GB" noProof="0" dirty="0"/>
        </a:p>
      </dgm:t>
    </dgm:pt>
    <dgm:pt modelId="{F9081560-BABE-014B-AD5F-6D3C2DEA2EAA}" type="sibTrans" cxnId="{D756F177-AD51-874C-830F-A9D3C3260C4D}">
      <dgm:prSet/>
      <dgm:spPr/>
      <dgm:t>
        <a:bodyPr/>
        <a:lstStyle/>
        <a:p>
          <a:endParaRPr lang="en-GB" noProof="0" dirty="0"/>
        </a:p>
      </dgm:t>
    </dgm:pt>
    <dgm:pt modelId="{7FB37C7A-AEBB-ED43-900D-4B86DAB6B8A5}" type="pres">
      <dgm:prSet presAssocID="{4415D815-6270-BD4E-B2D4-40675C186F79}" presName="Name0" presStyleCnt="0">
        <dgm:presLayoutVars>
          <dgm:chMax val="7"/>
          <dgm:chPref val="7"/>
          <dgm:dir/>
        </dgm:presLayoutVars>
      </dgm:prSet>
      <dgm:spPr/>
    </dgm:pt>
    <dgm:pt modelId="{7D2FE5B6-B6D7-504E-AAEE-97FA5D4DA6F7}" type="pres">
      <dgm:prSet presAssocID="{4415D815-6270-BD4E-B2D4-40675C186F79}" presName="Name1" presStyleCnt="0"/>
      <dgm:spPr/>
    </dgm:pt>
    <dgm:pt modelId="{E262A764-E516-0E46-B315-A1249CFDA5C3}" type="pres">
      <dgm:prSet presAssocID="{4415D815-6270-BD4E-B2D4-40675C186F79}" presName="cycle" presStyleCnt="0"/>
      <dgm:spPr/>
    </dgm:pt>
    <dgm:pt modelId="{B9DC3D58-D4ED-F84A-AB55-8BB8FC01C03C}" type="pres">
      <dgm:prSet presAssocID="{4415D815-6270-BD4E-B2D4-40675C186F79}" presName="srcNode" presStyleLbl="node1" presStyleIdx="0" presStyleCnt="6"/>
      <dgm:spPr/>
    </dgm:pt>
    <dgm:pt modelId="{DE392483-89A0-7A40-BA25-9770F31C05A9}" type="pres">
      <dgm:prSet presAssocID="{4415D815-6270-BD4E-B2D4-40675C186F79}" presName="conn" presStyleLbl="parChTrans1D2" presStyleIdx="0" presStyleCnt="1"/>
      <dgm:spPr/>
    </dgm:pt>
    <dgm:pt modelId="{C69E4F42-BE03-2D45-9A5B-CC64E6114E06}" type="pres">
      <dgm:prSet presAssocID="{4415D815-6270-BD4E-B2D4-40675C186F79}" presName="extraNode" presStyleLbl="node1" presStyleIdx="0" presStyleCnt="6"/>
      <dgm:spPr/>
    </dgm:pt>
    <dgm:pt modelId="{04BD84E0-9A55-4647-81F0-29071D89AA44}" type="pres">
      <dgm:prSet presAssocID="{4415D815-6270-BD4E-B2D4-40675C186F79}" presName="dstNode" presStyleLbl="node1" presStyleIdx="0" presStyleCnt="6"/>
      <dgm:spPr/>
    </dgm:pt>
    <dgm:pt modelId="{EFB60B71-CA25-054A-BBD4-D5ADFA3863DD}" type="pres">
      <dgm:prSet presAssocID="{4D1A0743-31BE-AA4C-AAD8-2F36E453E8B6}" presName="text_1" presStyleLbl="node1" presStyleIdx="0" presStyleCnt="6">
        <dgm:presLayoutVars>
          <dgm:bulletEnabled val="1"/>
        </dgm:presLayoutVars>
      </dgm:prSet>
      <dgm:spPr/>
    </dgm:pt>
    <dgm:pt modelId="{760AD5D6-564E-3F4E-848C-5791E413A8F3}" type="pres">
      <dgm:prSet presAssocID="{4D1A0743-31BE-AA4C-AAD8-2F36E453E8B6}" presName="accent_1" presStyleCnt="0"/>
      <dgm:spPr/>
    </dgm:pt>
    <dgm:pt modelId="{FB26E2BA-E918-8F4B-B09C-0B032DFA97A4}" type="pres">
      <dgm:prSet presAssocID="{4D1A0743-31BE-AA4C-AAD8-2F36E453E8B6}" presName="accentRepeatNode" presStyleLbl="solidFgAcc1" presStyleIdx="0" presStyleCnt="6"/>
      <dgm:spPr/>
    </dgm:pt>
    <dgm:pt modelId="{CB549996-1176-7A4E-9226-2F3DB1967D9E}" type="pres">
      <dgm:prSet presAssocID="{CCAF0BC4-68F7-5B4F-B1EF-BC62BD2FC4B4}" presName="text_2" presStyleLbl="node1" presStyleIdx="1" presStyleCnt="6">
        <dgm:presLayoutVars>
          <dgm:bulletEnabled val="1"/>
        </dgm:presLayoutVars>
      </dgm:prSet>
      <dgm:spPr/>
    </dgm:pt>
    <dgm:pt modelId="{1C7CA2F2-691B-5F44-AE4E-520FDE72380D}" type="pres">
      <dgm:prSet presAssocID="{CCAF0BC4-68F7-5B4F-B1EF-BC62BD2FC4B4}" presName="accent_2" presStyleCnt="0"/>
      <dgm:spPr/>
    </dgm:pt>
    <dgm:pt modelId="{5426187A-5FCA-1647-9C92-81CCDA3203E4}" type="pres">
      <dgm:prSet presAssocID="{CCAF0BC4-68F7-5B4F-B1EF-BC62BD2FC4B4}" presName="accentRepeatNode" presStyleLbl="solidFgAcc1" presStyleIdx="1" presStyleCnt="6"/>
      <dgm:spPr/>
    </dgm:pt>
    <dgm:pt modelId="{4C11AC60-15C7-8A48-BD79-5B058CAA89C4}" type="pres">
      <dgm:prSet presAssocID="{91231F57-74FB-E648-B034-1ACECD06C20B}" presName="text_3" presStyleLbl="node1" presStyleIdx="2" presStyleCnt="6">
        <dgm:presLayoutVars>
          <dgm:bulletEnabled val="1"/>
        </dgm:presLayoutVars>
      </dgm:prSet>
      <dgm:spPr/>
    </dgm:pt>
    <dgm:pt modelId="{2DAAEB04-2F5C-224A-A92C-016D40FACBF2}" type="pres">
      <dgm:prSet presAssocID="{91231F57-74FB-E648-B034-1ACECD06C20B}" presName="accent_3" presStyleCnt="0"/>
      <dgm:spPr/>
    </dgm:pt>
    <dgm:pt modelId="{C71EC8C3-E705-2E46-B7AC-71EADE5A0243}" type="pres">
      <dgm:prSet presAssocID="{91231F57-74FB-E648-B034-1ACECD06C20B}" presName="accentRepeatNode" presStyleLbl="solidFgAcc1" presStyleIdx="2" presStyleCnt="6"/>
      <dgm:spPr/>
    </dgm:pt>
    <dgm:pt modelId="{2085CFDC-3A6F-CD41-8E96-F80CAD604900}" type="pres">
      <dgm:prSet presAssocID="{8997A9CB-7A44-FE44-8DC5-9718C7CB588B}" presName="text_4" presStyleLbl="node1" presStyleIdx="3" presStyleCnt="6">
        <dgm:presLayoutVars>
          <dgm:bulletEnabled val="1"/>
        </dgm:presLayoutVars>
      </dgm:prSet>
      <dgm:spPr/>
    </dgm:pt>
    <dgm:pt modelId="{79EA4BF9-91E8-7D40-9D9C-BCEC2A7F1A07}" type="pres">
      <dgm:prSet presAssocID="{8997A9CB-7A44-FE44-8DC5-9718C7CB588B}" presName="accent_4" presStyleCnt="0"/>
      <dgm:spPr/>
    </dgm:pt>
    <dgm:pt modelId="{CB3CEC6A-D03C-EC43-B985-B060F6A35C5F}" type="pres">
      <dgm:prSet presAssocID="{8997A9CB-7A44-FE44-8DC5-9718C7CB588B}" presName="accentRepeatNode" presStyleLbl="solidFgAcc1" presStyleIdx="3" presStyleCnt="6"/>
      <dgm:spPr/>
    </dgm:pt>
    <dgm:pt modelId="{C23ED7E5-BC55-B647-8BD1-36601E667B68}" type="pres">
      <dgm:prSet presAssocID="{27F9E5EC-2CC0-404F-97C8-EDC31B7FCAC2}" presName="text_5" presStyleLbl="node1" presStyleIdx="4" presStyleCnt="6">
        <dgm:presLayoutVars>
          <dgm:bulletEnabled val="1"/>
        </dgm:presLayoutVars>
      </dgm:prSet>
      <dgm:spPr/>
    </dgm:pt>
    <dgm:pt modelId="{13897158-EF0E-3445-9B5D-15FECF692C73}" type="pres">
      <dgm:prSet presAssocID="{27F9E5EC-2CC0-404F-97C8-EDC31B7FCAC2}" presName="accent_5" presStyleCnt="0"/>
      <dgm:spPr/>
    </dgm:pt>
    <dgm:pt modelId="{CF5A9A04-AABD-D040-9025-E0BD14DF292B}" type="pres">
      <dgm:prSet presAssocID="{27F9E5EC-2CC0-404F-97C8-EDC31B7FCAC2}" presName="accentRepeatNode" presStyleLbl="solidFgAcc1" presStyleIdx="4" presStyleCnt="6"/>
      <dgm:spPr/>
    </dgm:pt>
    <dgm:pt modelId="{62C11FCB-F33E-8B47-BD72-178D29A597B4}" type="pres">
      <dgm:prSet presAssocID="{44A8F24C-F8DF-1F41-9FF7-06067DBD3845}" presName="text_6" presStyleLbl="node1" presStyleIdx="5" presStyleCnt="6">
        <dgm:presLayoutVars>
          <dgm:bulletEnabled val="1"/>
        </dgm:presLayoutVars>
      </dgm:prSet>
      <dgm:spPr/>
    </dgm:pt>
    <dgm:pt modelId="{945E1879-8A2E-AD4C-B33E-0F64B4FE5753}" type="pres">
      <dgm:prSet presAssocID="{44A8F24C-F8DF-1F41-9FF7-06067DBD3845}" presName="accent_6" presStyleCnt="0"/>
      <dgm:spPr/>
    </dgm:pt>
    <dgm:pt modelId="{99B40EA1-017D-F147-814E-787EE68B7191}" type="pres">
      <dgm:prSet presAssocID="{44A8F24C-F8DF-1F41-9FF7-06067DBD3845}" presName="accentRepeatNode" presStyleLbl="solidFgAcc1" presStyleIdx="5" presStyleCnt="6"/>
      <dgm:spPr/>
    </dgm:pt>
  </dgm:ptLst>
  <dgm:cxnLst>
    <dgm:cxn modelId="{8417482E-52F5-D14D-BED2-9F7DB831B93B}" type="presOf" srcId="{44A8F24C-F8DF-1F41-9FF7-06067DBD3845}" destId="{62C11FCB-F33E-8B47-BD72-178D29A597B4}" srcOrd="0" destOrd="0" presId="urn:microsoft.com/office/officeart/2008/layout/VerticalCurvedList"/>
    <dgm:cxn modelId="{1361183E-267A-E44E-89C4-3F27A951D9D8}" srcId="{4415D815-6270-BD4E-B2D4-40675C186F79}" destId="{8997A9CB-7A44-FE44-8DC5-9718C7CB588B}" srcOrd="3" destOrd="0" parTransId="{AC0DFE6B-0146-C04C-9B7B-97979580BACA}" sibTransId="{5FA3B2F6-24EE-A547-A17E-E7B3F446188F}"/>
    <dgm:cxn modelId="{95381045-F76F-8545-AA73-9CC6F838947A}" srcId="{4415D815-6270-BD4E-B2D4-40675C186F79}" destId="{4D1A0743-31BE-AA4C-AAD8-2F36E453E8B6}" srcOrd="0" destOrd="0" parTransId="{689A64D2-7A7F-E94E-9993-7D4BE6D70576}" sibTransId="{F2F0341E-D160-2246-A213-8F016D939C95}"/>
    <dgm:cxn modelId="{A598B651-2AD2-7B4D-8419-8069C4EC382A}" type="presOf" srcId="{91231F57-74FB-E648-B034-1ACECD06C20B}" destId="{4C11AC60-15C7-8A48-BD79-5B058CAA89C4}" srcOrd="0" destOrd="0" presId="urn:microsoft.com/office/officeart/2008/layout/VerticalCurvedList"/>
    <dgm:cxn modelId="{82372B54-A73E-9949-89A4-723E043C16E7}" type="presOf" srcId="{4415D815-6270-BD4E-B2D4-40675C186F79}" destId="{7FB37C7A-AEBB-ED43-900D-4B86DAB6B8A5}" srcOrd="0" destOrd="0" presId="urn:microsoft.com/office/officeart/2008/layout/VerticalCurvedList"/>
    <dgm:cxn modelId="{D756F177-AD51-874C-830F-A9D3C3260C4D}" srcId="{4415D815-6270-BD4E-B2D4-40675C186F79}" destId="{91231F57-74FB-E648-B034-1ACECD06C20B}" srcOrd="2" destOrd="0" parTransId="{0D2D8416-1839-AD4E-84FB-62816B724466}" sibTransId="{F9081560-BABE-014B-AD5F-6D3C2DEA2EAA}"/>
    <dgm:cxn modelId="{42375882-9F43-5E40-8FCF-75B05E6D2F93}" type="presOf" srcId="{CCAF0BC4-68F7-5B4F-B1EF-BC62BD2FC4B4}" destId="{CB549996-1176-7A4E-9226-2F3DB1967D9E}" srcOrd="0" destOrd="0" presId="urn:microsoft.com/office/officeart/2008/layout/VerticalCurvedList"/>
    <dgm:cxn modelId="{A0A0C693-3D57-664E-B0CD-3C4350617E73}" srcId="{4415D815-6270-BD4E-B2D4-40675C186F79}" destId="{CCAF0BC4-68F7-5B4F-B1EF-BC62BD2FC4B4}" srcOrd="1" destOrd="0" parTransId="{B64CC84A-9A05-1A4B-A33A-570A993B64CF}" sibTransId="{2A587405-4587-2449-9DD1-16F84B9C9E66}"/>
    <dgm:cxn modelId="{EFE14296-D5FC-F042-B91F-E039BE1BD2DE}" type="presOf" srcId="{8997A9CB-7A44-FE44-8DC5-9718C7CB588B}" destId="{2085CFDC-3A6F-CD41-8E96-F80CAD604900}" srcOrd="0" destOrd="0" presId="urn:microsoft.com/office/officeart/2008/layout/VerticalCurvedList"/>
    <dgm:cxn modelId="{36AE6DB2-62DE-3C48-A4C9-2D6C230ADC12}" srcId="{4415D815-6270-BD4E-B2D4-40675C186F79}" destId="{27F9E5EC-2CC0-404F-97C8-EDC31B7FCAC2}" srcOrd="4" destOrd="0" parTransId="{FE4DA683-BE8D-8F4B-97EA-3D6C8A8C20CE}" sibTransId="{4128A5A5-3E19-EF47-9343-327D7934F16F}"/>
    <dgm:cxn modelId="{4CC1F0BD-08C0-3448-841B-45D32162DA5A}" type="presOf" srcId="{4D1A0743-31BE-AA4C-AAD8-2F36E453E8B6}" destId="{EFB60B71-CA25-054A-BBD4-D5ADFA3863DD}" srcOrd="0" destOrd="0" presId="urn:microsoft.com/office/officeart/2008/layout/VerticalCurvedList"/>
    <dgm:cxn modelId="{439200DB-C086-9543-9823-2B2AA15BE211}" type="presOf" srcId="{27F9E5EC-2CC0-404F-97C8-EDC31B7FCAC2}" destId="{C23ED7E5-BC55-B647-8BD1-36601E667B68}" srcOrd="0" destOrd="0" presId="urn:microsoft.com/office/officeart/2008/layout/VerticalCurvedList"/>
    <dgm:cxn modelId="{637709E7-25E3-CA4D-8067-23FF94B2BCA6}" srcId="{4415D815-6270-BD4E-B2D4-40675C186F79}" destId="{44A8F24C-F8DF-1F41-9FF7-06067DBD3845}" srcOrd="5" destOrd="0" parTransId="{C77B2498-27C8-414D-A1AE-61F4C1513986}" sibTransId="{E1753EFA-4CB5-BC4C-B904-94D953656351}"/>
    <dgm:cxn modelId="{901602F6-AE81-5348-96BF-4688B6856B46}" type="presOf" srcId="{F2F0341E-D160-2246-A213-8F016D939C95}" destId="{DE392483-89A0-7A40-BA25-9770F31C05A9}" srcOrd="0" destOrd="0" presId="urn:microsoft.com/office/officeart/2008/layout/VerticalCurvedList"/>
    <dgm:cxn modelId="{F60C21A9-2F5C-E94E-8278-CA95BABB4C4F}" type="presParOf" srcId="{7FB37C7A-AEBB-ED43-900D-4B86DAB6B8A5}" destId="{7D2FE5B6-B6D7-504E-AAEE-97FA5D4DA6F7}" srcOrd="0" destOrd="0" presId="urn:microsoft.com/office/officeart/2008/layout/VerticalCurvedList"/>
    <dgm:cxn modelId="{94997F8F-5DC9-944A-8FE6-BE4F08E6557F}" type="presParOf" srcId="{7D2FE5B6-B6D7-504E-AAEE-97FA5D4DA6F7}" destId="{E262A764-E516-0E46-B315-A1249CFDA5C3}" srcOrd="0" destOrd="0" presId="urn:microsoft.com/office/officeart/2008/layout/VerticalCurvedList"/>
    <dgm:cxn modelId="{44A7F33F-FCF9-7942-B9BA-580F75A4A364}" type="presParOf" srcId="{E262A764-E516-0E46-B315-A1249CFDA5C3}" destId="{B9DC3D58-D4ED-F84A-AB55-8BB8FC01C03C}" srcOrd="0" destOrd="0" presId="urn:microsoft.com/office/officeart/2008/layout/VerticalCurvedList"/>
    <dgm:cxn modelId="{1405D0B0-E698-D847-9832-7949EE40050E}" type="presParOf" srcId="{E262A764-E516-0E46-B315-A1249CFDA5C3}" destId="{DE392483-89A0-7A40-BA25-9770F31C05A9}" srcOrd="1" destOrd="0" presId="urn:microsoft.com/office/officeart/2008/layout/VerticalCurvedList"/>
    <dgm:cxn modelId="{F05054EF-5B96-6F4B-8A40-FB4206E29C3C}" type="presParOf" srcId="{E262A764-E516-0E46-B315-A1249CFDA5C3}" destId="{C69E4F42-BE03-2D45-9A5B-CC64E6114E06}" srcOrd="2" destOrd="0" presId="urn:microsoft.com/office/officeart/2008/layout/VerticalCurvedList"/>
    <dgm:cxn modelId="{88C14838-4B7D-3349-BAA2-E210FB393C04}" type="presParOf" srcId="{E262A764-E516-0E46-B315-A1249CFDA5C3}" destId="{04BD84E0-9A55-4647-81F0-29071D89AA44}" srcOrd="3" destOrd="0" presId="urn:microsoft.com/office/officeart/2008/layout/VerticalCurvedList"/>
    <dgm:cxn modelId="{84BFA8F2-1D2C-7A46-BFD4-078B5DC737DB}" type="presParOf" srcId="{7D2FE5B6-B6D7-504E-AAEE-97FA5D4DA6F7}" destId="{EFB60B71-CA25-054A-BBD4-D5ADFA3863DD}" srcOrd="1" destOrd="0" presId="urn:microsoft.com/office/officeart/2008/layout/VerticalCurvedList"/>
    <dgm:cxn modelId="{7D27D0C9-A1D0-F84D-922A-920284B475AC}" type="presParOf" srcId="{7D2FE5B6-B6D7-504E-AAEE-97FA5D4DA6F7}" destId="{760AD5D6-564E-3F4E-848C-5791E413A8F3}" srcOrd="2" destOrd="0" presId="urn:microsoft.com/office/officeart/2008/layout/VerticalCurvedList"/>
    <dgm:cxn modelId="{6C4258D0-37B5-1D4C-9430-807E418D4EDB}" type="presParOf" srcId="{760AD5D6-564E-3F4E-848C-5791E413A8F3}" destId="{FB26E2BA-E918-8F4B-B09C-0B032DFA97A4}" srcOrd="0" destOrd="0" presId="urn:microsoft.com/office/officeart/2008/layout/VerticalCurvedList"/>
    <dgm:cxn modelId="{06D1D6E2-E28F-9347-AE92-501C5D63F42A}" type="presParOf" srcId="{7D2FE5B6-B6D7-504E-AAEE-97FA5D4DA6F7}" destId="{CB549996-1176-7A4E-9226-2F3DB1967D9E}" srcOrd="3" destOrd="0" presId="urn:microsoft.com/office/officeart/2008/layout/VerticalCurvedList"/>
    <dgm:cxn modelId="{98107DFF-371C-5C4A-A312-6C215B7F342C}" type="presParOf" srcId="{7D2FE5B6-B6D7-504E-AAEE-97FA5D4DA6F7}" destId="{1C7CA2F2-691B-5F44-AE4E-520FDE72380D}" srcOrd="4" destOrd="0" presId="urn:microsoft.com/office/officeart/2008/layout/VerticalCurvedList"/>
    <dgm:cxn modelId="{DDD27E8B-30A3-BC4A-9D10-BA836BDFA139}" type="presParOf" srcId="{1C7CA2F2-691B-5F44-AE4E-520FDE72380D}" destId="{5426187A-5FCA-1647-9C92-81CCDA3203E4}" srcOrd="0" destOrd="0" presId="urn:microsoft.com/office/officeart/2008/layout/VerticalCurvedList"/>
    <dgm:cxn modelId="{6AD46D47-275F-FC41-AED7-F85E085ACCA2}" type="presParOf" srcId="{7D2FE5B6-B6D7-504E-AAEE-97FA5D4DA6F7}" destId="{4C11AC60-15C7-8A48-BD79-5B058CAA89C4}" srcOrd="5" destOrd="0" presId="urn:microsoft.com/office/officeart/2008/layout/VerticalCurvedList"/>
    <dgm:cxn modelId="{B230202C-746E-D94A-9813-9859D8CF7647}" type="presParOf" srcId="{7D2FE5B6-B6D7-504E-AAEE-97FA5D4DA6F7}" destId="{2DAAEB04-2F5C-224A-A92C-016D40FACBF2}" srcOrd="6" destOrd="0" presId="urn:microsoft.com/office/officeart/2008/layout/VerticalCurvedList"/>
    <dgm:cxn modelId="{E246CA43-2907-5A49-A96F-9292919B3F30}" type="presParOf" srcId="{2DAAEB04-2F5C-224A-A92C-016D40FACBF2}" destId="{C71EC8C3-E705-2E46-B7AC-71EADE5A0243}" srcOrd="0" destOrd="0" presId="urn:microsoft.com/office/officeart/2008/layout/VerticalCurvedList"/>
    <dgm:cxn modelId="{8DD58375-0BF3-F94C-A57D-4063CBB7F3C1}" type="presParOf" srcId="{7D2FE5B6-B6D7-504E-AAEE-97FA5D4DA6F7}" destId="{2085CFDC-3A6F-CD41-8E96-F80CAD604900}" srcOrd="7" destOrd="0" presId="urn:microsoft.com/office/officeart/2008/layout/VerticalCurvedList"/>
    <dgm:cxn modelId="{80599F1E-881F-AE4F-9662-BF197A4CD956}" type="presParOf" srcId="{7D2FE5B6-B6D7-504E-AAEE-97FA5D4DA6F7}" destId="{79EA4BF9-91E8-7D40-9D9C-BCEC2A7F1A07}" srcOrd="8" destOrd="0" presId="urn:microsoft.com/office/officeart/2008/layout/VerticalCurvedList"/>
    <dgm:cxn modelId="{869F7A0C-7857-9F40-BA0B-FE9783FA4A7D}" type="presParOf" srcId="{79EA4BF9-91E8-7D40-9D9C-BCEC2A7F1A07}" destId="{CB3CEC6A-D03C-EC43-B985-B060F6A35C5F}" srcOrd="0" destOrd="0" presId="urn:microsoft.com/office/officeart/2008/layout/VerticalCurvedList"/>
    <dgm:cxn modelId="{B24C558C-AE93-DF48-BC49-3E07C4F5304F}" type="presParOf" srcId="{7D2FE5B6-B6D7-504E-AAEE-97FA5D4DA6F7}" destId="{C23ED7E5-BC55-B647-8BD1-36601E667B68}" srcOrd="9" destOrd="0" presId="urn:microsoft.com/office/officeart/2008/layout/VerticalCurvedList"/>
    <dgm:cxn modelId="{D3DDB8B7-1ED8-F749-90D1-D82C4DB6A1AB}" type="presParOf" srcId="{7D2FE5B6-B6D7-504E-AAEE-97FA5D4DA6F7}" destId="{13897158-EF0E-3445-9B5D-15FECF692C73}" srcOrd="10" destOrd="0" presId="urn:microsoft.com/office/officeart/2008/layout/VerticalCurvedList"/>
    <dgm:cxn modelId="{0F654D27-0D95-314C-926D-A37431E684FB}" type="presParOf" srcId="{13897158-EF0E-3445-9B5D-15FECF692C73}" destId="{CF5A9A04-AABD-D040-9025-E0BD14DF292B}" srcOrd="0" destOrd="0" presId="urn:microsoft.com/office/officeart/2008/layout/VerticalCurvedList"/>
    <dgm:cxn modelId="{9DC8C3BB-CB11-9648-8773-4FD2824FAFBE}" type="presParOf" srcId="{7D2FE5B6-B6D7-504E-AAEE-97FA5D4DA6F7}" destId="{62C11FCB-F33E-8B47-BD72-178D29A597B4}" srcOrd="11" destOrd="0" presId="urn:microsoft.com/office/officeart/2008/layout/VerticalCurvedList"/>
    <dgm:cxn modelId="{A7721BA5-D412-AA46-9526-4D529DFB0BAF}" type="presParOf" srcId="{7D2FE5B6-B6D7-504E-AAEE-97FA5D4DA6F7}" destId="{945E1879-8A2E-AD4C-B33E-0F64B4FE5753}" srcOrd="12" destOrd="0" presId="urn:microsoft.com/office/officeart/2008/layout/VerticalCurvedList"/>
    <dgm:cxn modelId="{ED4B963C-3C23-D749-960F-2681CC74E058}" type="presParOf" srcId="{945E1879-8A2E-AD4C-B33E-0F64B4FE5753}" destId="{99B40EA1-017D-F147-814E-787EE68B719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15D815-6270-BD4E-B2D4-40675C186F79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D1A0743-31BE-AA4C-AAD8-2F36E453E8B6}">
      <dgm:prSet phldrT="[Texte]"/>
      <dgm:spPr/>
      <dgm:t>
        <a:bodyPr/>
        <a:lstStyle/>
        <a:p>
          <a:r>
            <a:rPr lang="en-GB" noProof="0" dirty="0"/>
            <a:t>Low Latency data analysis</a:t>
          </a:r>
        </a:p>
      </dgm:t>
    </dgm:pt>
    <dgm:pt modelId="{689A64D2-7A7F-E94E-9993-7D4BE6D70576}" type="parTrans" cxnId="{95381045-F76F-8545-AA73-9CC6F838947A}">
      <dgm:prSet/>
      <dgm:spPr/>
      <dgm:t>
        <a:bodyPr/>
        <a:lstStyle/>
        <a:p>
          <a:endParaRPr lang="en-GB" noProof="0" dirty="0"/>
        </a:p>
      </dgm:t>
    </dgm:pt>
    <dgm:pt modelId="{F2F0341E-D160-2246-A213-8F016D939C95}" type="sibTrans" cxnId="{95381045-F76F-8545-AA73-9CC6F838947A}">
      <dgm:prSet/>
      <dgm:spPr/>
      <dgm:t>
        <a:bodyPr/>
        <a:lstStyle/>
        <a:p>
          <a:endParaRPr lang="en-GB" noProof="0" dirty="0"/>
        </a:p>
      </dgm:t>
    </dgm:pt>
    <dgm:pt modelId="{44A8F24C-F8DF-1F41-9FF7-06067DBD3845}">
      <dgm:prSet phldrT="[Texte]"/>
      <dgm:spPr/>
      <dgm:t>
        <a:bodyPr/>
        <a:lstStyle/>
        <a:p>
          <a:r>
            <a:rPr lang="en-GB" noProof="0" dirty="0"/>
            <a:t>Sector Data Spaces […]</a:t>
          </a:r>
        </a:p>
      </dgm:t>
    </dgm:pt>
    <dgm:pt modelId="{C77B2498-27C8-414D-A1AE-61F4C1513986}" type="parTrans" cxnId="{637709E7-25E3-CA4D-8067-23FF94B2BCA6}">
      <dgm:prSet/>
      <dgm:spPr/>
      <dgm:t>
        <a:bodyPr/>
        <a:lstStyle/>
        <a:p>
          <a:endParaRPr lang="en-GB" noProof="0" dirty="0"/>
        </a:p>
      </dgm:t>
    </dgm:pt>
    <dgm:pt modelId="{E1753EFA-4CB5-BC4C-B904-94D953656351}" type="sibTrans" cxnId="{637709E7-25E3-CA4D-8067-23FF94B2BCA6}">
      <dgm:prSet/>
      <dgm:spPr/>
      <dgm:t>
        <a:bodyPr/>
        <a:lstStyle/>
        <a:p>
          <a:endParaRPr lang="en-GB" noProof="0" dirty="0"/>
        </a:p>
      </dgm:t>
    </dgm:pt>
    <dgm:pt modelId="{CCAF0BC4-68F7-5B4F-B1EF-BC62BD2FC4B4}">
      <dgm:prSet/>
      <dgm:spPr/>
      <dgm:t>
        <a:bodyPr/>
        <a:lstStyle/>
        <a:p>
          <a:r>
            <a:rPr lang="en-GB" noProof="0" dirty="0"/>
            <a:t>Technological dev. and innovation (e.g. quantum)</a:t>
          </a:r>
        </a:p>
      </dgm:t>
    </dgm:pt>
    <dgm:pt modelId="{B64CC84A-9A05-1A4B-A33A-570A993B64CF}" type="parTrans" cxnId="{A0A0C693-3D57-664E-B0CD-3C4350617E73}">
      <dgm:prSet/>
      <dgm:spPr/>
      <dgm:t>
        <a:bodyPr/>
        <a:lstStyle/>
        <a:p>
          <a:endParaRPr lang="en-GB" noProof="0" dirty="0"/>
        </a:p>
      </dgm:t>
    </dgm:pt>
    <dgm:pt modelId="{2A587405-4587-2449-9DD1-16F84B9C9E66}" type="sibTrans" cxnId="{A0A0C693-3D57-664E-B0CD-3C4350617E73}">
      <dgm:prSet/>
      <dgm:spPr/>
      <dgm:t>
        <a:bodyPr/>
        <a:lstStyle/>
        <a:p>
          <a:endParaRPr lang="en-GB" noProof="0" dirty="0"/>
        </a:p>
      </dgm:t>
    </dgm:pt>
    <dgm:pt modelId="{27F9E5EC-2CC0-404F-97C8-EDC31B7FCAC2}">
      <dgm:prSet/>
      <dgm:spPr/>
      <dgm:t>
        <a:bodyPr/>
        <a:lstStyle/>
        <a:p>
          <a:r>
            <a:rPr lang="en-GB" noProof="0" dirty="0"/>
            <a:t>Citizen Science </a:t>
          </a:r>
        </a:p>
      </dgm:t>
    </dgm:pt>
    <dgm:pt modelId="{FE4DA683-BE8D-8F4B-97EA-3D6C8A8C20CE}" type="parTrans" cxnId="{36AE6DB2-62DE-3C48-A4C9-2D6C230ADC12}">
      <dgm:prSet/>
      <dgm:spPr/>
      <dgm:t>
        <a:bodyPr/>
        <a:lstStyle/>
        <a:p>
          <a:endParaRPr lang="en-GB" noProof="0" dirty="0"/>
        </a:p>
      </dgm:t>
    </dgm:pt>
    <dgm:pt modelId="{4128A5A5-3E19-EF47-9343-327D7934F16F}" type="sibTrans" cxnId="{36AE6DB2-62DE-3C48-A4C9-2D6C230ADC12}">
      <dgm:prSet/>
      <dgm:spPr/>
      <dgm:t>
        <a:bodyPr/>
        <a:lstStyle/>
        <a:p>
          <a:endParaRPr lang="en-GB" noProof="0" dirty="0"/>
        </a:p>
      </dgm:t>
    </dgm:pt>
    <dgm:pt modelId="{A9721475-FB32-CD46-864B-2C62A3BB443E}">
      <dgm:prSet/>
      <dgm:spPr/>
      <dgm:t>
        <a:bodyPr/>
        <a:lstStyle/>
        <a:p>
          <a:r>
            <a:rPr lang="en-GB" noProof="0" dirty="0"/>
            <a:t>Researchers’ rewarding</a:t>
          </a:r>
        </a:p>
      </dgm:t>
    </dgm:pt>
    <dgm:pt modelId="{1D855D65-B1AB-A34C-AEB2-E4ED992590A5}" type="parTrans" cxnId="{F6FCD442-3810-4843-986C-37E3333BB430}">
      <dgm:prSet/>
      <dgm:spPr/>
      <dgm:t>
        <a:bodyPr/>
        <a:lstStyle/>
        <a:p>
          <a:endParaRPr lang="en-GB" noProof="0" dirty="0"/>
        </a:p>
      </dgm:t>
    </dgm:pt>
    <dgm:pt modelId="{9C9F1818-26C5-5340-B876-E39FD6BE474E}" type="sibTrans" cxnId="{F6FCD442-3810-4843-986C-37E3333BB430}">
      <dgm:prSet/>
      <dgm:spPr/>
      <dgm:t>
        <a:bodyPr/>
        <a:lstStyle/>
        <a:p>
          <a:endParaRPr lang="en-GB" noProof="0" dirty="0"/>
        </a:p>
      </dgm:t>
    </dgm:pt>
    <dgm:pt modelId="{8997A9CB-7A44-FE44-8DC5-9718C7CB588B}">
      <dgm:prSet/>
      <dgm:spPr/>
      <dgm:t>
        <a:bodyPr/>
        <a:lstStyle/>
        <a:p>
          <a:r>
            <a:rPr lang="en-GB" noProof="0" dirty="0"/>
            <a:t>Inter-cluster projects for society</a:t>
          </a:r>
        </a:p>
      </dgm:t>
    </dgm:pt>
    <dgm:pt modelId="{AC0DFE6B-0146-C04C-9B7B-97979580BACA}" type="parTrans" cxnId="{1361183E-267A-E44E-89C4-3F27A951D9D8}">
      <dgm:prSet/>
      <dgm:spPr/>
      <dgm:t>
        <a:bodyPr/>
        <a:lstStyle/>
        <a:p>
          <a:endParaRPr lang="en-GB" noProof="0" dirty="0"/>
        </a:p>
      </dgm:t>
    </dgm:pt>
    <dgm:pt modelId="{5FA3B2F6-24EE-A547-A17E-E7B3F446188F}" type="sibTrans" cxnId="{1361183E-267A-E44E-89C4-3F27A951D9D8}">
      <dgm:prSet/>
      <dgm:spPr/>
      <dgm:t>
        <a:bodyPr/>
        <a:lstStyle/>
        <a:p>
          <a:endParaRPr lang="en-GB" noProof="0" dirty="0"/>
        </a:p>
      </dgm:t>
    </dgm:pt>
    <dgm:pt modelId="{91231F57-74FB-E648-B034-1ACECD06C20B}">
      <dgm:prSet/>
      <dgm:spPr/>
      <dgm:t>
        <a:bodyPr/>
        <a:lstStyle/>
        <a:p>
          <a:r>
            <a:rPr lang="en-GB" noProof="0" dirty="0"/>
            <a:t>Curiosity driven RIs’ synergies</a:t>
          </a:r>
        </a:p>
      </dgm:t>
    </dgm:pt>
    <dgm:pt modelId="{0D2D8416-1839-AD4E-84FB-62816B724466}" type="parTrans" cxnId="{D756F177-AD51-874C-830F-A9D3C3260C4D}">
      <dgm:prSet/>
      <dgm:spPr/>
      <dgm:t>
        <a:bodyPr/>
        <a:lstStyle/>
        <a:p>
          <a:endParaRPr lang="en-GB" noProof="0" dirty="0"/>
        </a:p>
      </dgm:t>
    </dgm:pt>
    <dgm:pt modelId="{F9081560-BABE-014B-AD5F-6D3C2DEA2EAA}" type="sibTrans" cxnId="{D756F177-AD51-874C-830F-A9D3C3260C4D}">
      <dgm:prSet/>
      <dgm:spPr/>
      <dgm:t>
        <a:bodyPr/>
        <a:lstStyle/>
        <a:p>
          <a:endParaRPr lang="en-GB" noProof="0" dirty="0"/>
        </a:p>
      </dgm:t>
    </dgm:pt>
    <dgm:pt modelId="{5BF46BCA-4DF0-154B-9AC0-C01A4BF526CE}">
      <dgm:prSet phldrT="[Texte]"/>
      <dgm:spPr/>
      <dgm:t>
        <a:bodyPr/>
        <a:lstStyle/>
        <a:p>
          <a:endParaRPr lang="en-GB" noProof="0" dirty="0"/>
        </a:p>
      </dgm:t>
    </dgm:pt>
    <dgm:pt modelId="{B9D77CB8-2063-384A-9D5D-0B63922285BE}" type="parTrans" cxnId="{3308BF87-2A01-2A40-A03A-0FC7A31D25D1}">
      <dgm:prSet/>
      <dgm:spPr/>
      <dgm:t>
        <a:bodyPr/>
        <a:lstStyle/>
        <a:p>
          <a:endParaRPr lang="fr-FR"/>
        </a:p>
      </dgm:t>
    </dgm:pt>
    <dgm:pt modelId="{2C6DE762-D9ED-4040-9A1A-3AB1315328C7}" type="sibTrans" cxnId="{3308BF87-2A01-2A40-A03A-0FC7A31D25D1}">
      <dgm:prSet/>
      <dgm:spPr/>
      <dgm:t>
        <a:bodyPr/>
        <a:lstStyle/>
        <a:p>
          <a:endParaRPr lang="fr-FR"/>
        </a:p>
      </dgm:t>
    </dgm:pt>
    <dgm:pt modelId="{E29DA96D-6DED-7F41-81BD-A6603B529363}">
      <dgm:prSet phldrT="[Texte]"/>
      <dgm:spPr/>
      <dgm:t>
        <a:bodyPr/>
        <a:lstStyle/>
        <a:p>
          <a:endParaRPr lang="en-GB" noProof="0" dirty="0"/>
        </a:p>
      </dgm:t>
    </dgm:pt>
    <dgm:pt modelId="{C971EC6D-2B38-9D41-991C-E14548C80E8D}" type="parTrans" cxnId="{00E8D344-842E-8348-AB45-F77E4D308723}">
      <dgm:prSet/>
      <dgm:spPr/>
      <dgm:t>
        <a:bodyPr/>
        <a:lstStyle/>
        <a:p>
          <a:endParaRPr lang="fr-FR"/>
        </a:p>
      </dgm:t>
    </dgm:pt>
    <dgm:pt modelId="{00FB0605-F95A-4A42-848B-14AF4C5DE29E}" type="sibTrans" cxnId="{00E8D344-842E-8348-AB45-F77E4D308723}">
      <dgm:prSet/>
      <dgm:spPr/>
      <dgm:t>
        <a:bodyPr/>
        <a:lstStyle/>
        <a:p>
          <a:endParaRPr lang="fr-FR"/>
        </a:p>
      </dgm:t>
    </dgm:pt>
    <dgm:pt modelId="{7FB37C7A-AEBB-ED43-900D-4B86DAB6B8A5}" type="pres">
      <dgm:prSet presAssocID="{4415D815-6270-BD4E-B2D4-40675C186F79}" presName="Name0" presStyleCnt="0">
        <dgm:presLayoutVars>
          <dgm:chMax val="7"/>
          <dgm:chPref val="7"/>
          <dgm:dir/>
        </dgm:presLayoutVars>
      </dgm:prSet>
      <dgm:spPr/>
    </dgm:pt>
    <dgm:pt modelId="{7D2FE5B6-B6D7-504E-AAEE-97FA5D4DA6F7}" type="pres">
      <dgm:prSet presAssocID="{4415D815-6270-BD4E-B2D4-40675C186F79}" presName="Name1" presStyleCnt="0"/>
      <dgm:spPr/>
    </dgm:pt>
    <dgm:pt modelId="{E262A764-E516-0E46-B315-A1249CFDA5C3}" type="pres">
      <dgm:prSet presAssocID="{4415D815-6270-BD4E-B2D4-40675C186F79}" presName="cycle" presStyleCnt="0"/>
      <dgm:spPr/>
    </dgm:pt>
    <dgm:pt modelId="{B9DC3D58-D4ED-F84A-AB55-8BB8FC01C03C}" type="pres">
      <dgm:prSet presAssocID="{4415D815-6270-BD4E-B2D4-40675C186F79}" presName="srcNode" presStyleLbl="node1" presStyleIdx="0" presStyleCnt="7"/>
      <dgm:spPr/>
    </dgm:pt>
    <dgm:pt modelId="{DE392483-89A0-7A40-BA25-9770F31C05A9}" type="pres">
      <dgm:prSet presAssocID="{4415D815-6270-BD4E-B2D4-40675C186F79}" presName="conn" presStyleLbl="parChTrans1D2" presStyleIdx="0" presStyleCnt="1"/>
      <dgm:spPr/>
    </dgm:pt>
    <dgm:pt modelId="{C69E4F42-BE03-2D45-9A5B-CC64E6114E06}" type="pres">
      <dgm:prSet presAssocID="{4415D815-6270-BD4E-B2D4-40675C186F79}" presName="extraNode" presStyleLbl="node1" presStyleIdx="0" presStyleCnt="7"/>
      <dgm:spPr/>
    </dgm:pt>
    <dgm:pt modelId="{04BD84E0-9A55-4647-81F0-29071D89AA44}" type="pres">
      <dgm:prSet presAssocID="{4415D815-6270-BD4E-B2D4-40675C186F79}" presName="dstNode" presStyleLbl="node1" presStyleIdx="0" presStyleCnt="7"/>
      <dgm:spPr/>
    </dgm:pt>
    <dgm:pt modelId="{EFB60B71-CA25-054A-BBD4-D5ADFA3863DD}" type="pres">
      <dgm:prSet presAssocID="{4D1A0743-31BE-AA4C-AAD8-2F36E453E8B6}" presName="text_1" presStyleLbl="node1" presStyleIdx="0" presStyleCnt="7">
        <dgm:presLayoutVars>
          <dgm:bulletEnabled val="1"/>
        </dgm:presLayoutVars>
      </dgm:prSet>
      <dgm:spPr/>
    </dgm:pt>
    <dgm:pt modelId="{760AD5D6-564E-3F4E-848C-5791E413A8F3}" type="pres">
      <dgm:prSet presAssocID="{4D1A0743-31BE-AA4C-AAD8-2F36E453E8B6}" presName="accent_1" presStyleCnt="0"/>
      <dgm:spPr/>
    </dgm:pt>
    <dgm:pt modelId="{FB26E2BA-E918-8F4B-B09C-0B032DFA97A4}" type="pres">
      <dgm:prSet presAssocID="{4D1A0743-31BE-AA4C-AAD8-2F36E453E8B6}" presName="accentRepeatNode" presStyleLbl="solidFgAcc1" presStyleIdx="0" presStyleCnt="7"/>
      <dgm:spPr/>
    </dgm:pt>
    <dgm:pt modelId="{CB549996-1176-7A4E-9226-2F3DB1967D9E}" type="pres">
      <dgm:prSet presAssocID="{CCAF0BC4-68F7-5B4F-B1EF-BC62BD2FC4B4}" presName="text_2" presStyleLbl="node1" presStyleIdx="1" presStyleCnt="7">
        <dgm:presLayoutVars>
          <dgm:bulletEnabled val="1"/>
        </dgm:presLayoutVars>
      </dgm:prSet>
      <dgm:spPr/>
    </dgm:pt>
    <dgm:pt modelId="{1C7CA2F2-691B-5F44-AE4E-520FDE72380D}" type="pres">
      <dgm:prSet presAssocID="{CCAF0BC4-68F7-5B4F-B1EF-BC62BD2FC4B4}" presName="accent_2" presStyleCnt="0"/>
      <dgm:spPr/>
    </dgm:pt>
    <dgm:pt modelId="{5426187A-5FCA-1647-9C92-81CCDA3203E4}" type="pres">
      <dgm:prSet presAssocID="{CCAF0BC4-68F7-5B4F-B1EF-BC62BD2FC4B4}" presName="accentRepeatNode" presStyleLbl="solidFgAcc1" presStyleIdx="1" presStyleCnt="7"/>
      <dgm:spPr/>
    </dgm:pt>
    <dgm:pt modelId="{4C11AC60-15C7-8A48-BD79-5B058CAA89C4}" type="pres">
      <dgm:prSet presAssocID="{91231F57-74FB-E648-B034-1ACECD06C20B}" presName="text_3" presStyleLbl="node1" presStyleIdx="2" presStyleCnt="7">
        <dgm:presLayoutVars>
          <dgm:bulletEnabled val="1"/>
        </dgm:presLayoutVars>
      </dgm:prSet>
      <dgm:spPr/>
    </dgm:pt>
    <dgm:pt modelId="{2DAAEB04-2F5C-224A-A92C-016D40FACBF2}" type="pres">
      <dgm:prSet presAssocID="{91231F57-74FB-E648-B034-1ACECD06C20B}" presName="accent_3" presStyleCnt="0"/>
      <dgm:spPr/>
    </dgm:pt>
    <dgm:pt modelId="{C71EC8C3-E705-2E46-B7AC-71EADE5A0243}" type="pres">
      <dgm:prSet presAssocID="{91231F57-74FB-E648-B034-1ACECD06C20B}" presName="accentRepeatNode" presStyleLbl="solidFgAcc1" presStyleIdx="2" presStyleCnt="7"/>
      <dgm:spPr/>
    </dgm:pt>
    <dgm:pt modelId="{2085CFDC-3A6F-CD41-8E96-F80CAD604900}" type="pres">
      <dgm:prSet presAssocID="{8997A9CB-7A44-FE44-8DC5-9718C7CB588B}" presName="text_4" presStyleLbl="node1" presStyleIdx="3" presStyleCnt="7">
        <dgm:presLayoutVars>
          <dgm:bulletEnabled val="1"/>
        </dgm:presLayoutVars>
      </dgm:prSet>
      <dgm:spPr/>
    </dgm:pt>
    <dgm:pt modelId="{79EA4BF9-91E8-7D40-9D9C-BCEC2A7F1A07}" type="pres">
      <dgm:prSet presAssocID="{8997A9CB-7A44-FE44-8DC5-9718C7CB588B}" presName="accent_4" presStyleCnt="0"/>
      <dgm:spPr/>
    </dgm:pt>
    <dgm:pt modelId="{CB3CEC6A-D03C-EC43-B985-B060F6A35C5F}" type="pres">
      <dgm:prSet presAssocID="{8997A9CB-7A44-FE44-8DC5-9718C7CB588B}" presName="accentRepeatNode" presStyleLbl="solidFgAcc1" presStyleIdx="3" presStyleCnt="7"/>
      <dgm:spPr/>
    </dgm:pt>
    <dgm:pt modelId="{C23ED7E5-BC55-B647-8BD1-36601E667B68}" type="pres">
      <dgm:prSet presAssocID="{27F9E5EC-2CC0-404F-97C8-EDC31B7FCAC2}" presName="text_5" presStyleLbl="node1" presStyleIdx="4" presStyleCnt="7">
        <dgm:presLayoutVars>
          <dgm:bulletEnabled val="1"/>
        </dgm:presLayoutVars>
      </dgm:prSet>
      <dgm:spPr/>
    </dgm:pt>
    <dgm:pt modelId="{13897158-EF0E-3445-9B5D-15FECF692C73}" type="pres">
      <dgm:prSet presAssocID="{27F9E5EC-2CC0-404F-97C8-EDC31B7FCAC2}" presName="accent_5" presStyleCnt="0"/>
      <dgm:spPr/>
    </dgm:pt>
    <dgm:pt modelId="{CF5A9A04-AABD-D040-9025-E0BD14DF292B}" type="pres">
      <dgm:prSet presAssocID="{27F9E5EC-2CC0-404F-97C8-EDC31B7FCAC2}" presName="accentRepeatNode" presStyleLbl="solidFgAcc1" presStyleIdx="4" presStyleCnt="7"/>
      <dgm:spPr/>
    </dgm:pt>
    <dgm:pt modelId="{DB9DB7ED-C020-8340-BC0D-84B7421743D1}" type="pres">
      <dgm:prSet presAssocID="{A9721475-FB32-CD46-864B-2C62A3BB443E}" presName="text_6" presStyleLbl="node1" presStyleIdx="5" presStyleCnt="7">
        <dgm:presLayoutVars>
          <dgm:bulletEnabled val="1"/>
        </dgm:presLayoutVars>
      </dgm:prSet>
      <dgm:spPr/>
    </dgm:pt>
    <dgm:pt modelId="{DBA2367D-331C-3A4E-B82C-27789489B407}" type="pres">
      <dgm:prSet presAssocID="{A9721475-FB32-CD46-864B-2C62A3BB443E}" presName="accent_6" presStyleCnt="0"/>
      <dgm:spPr/>
    </dgm:pt>
    <dgm:pt modelId="{B8FF3AF6-5428-BB48-B614-1BFE4DB3E714}" type="pres">
      <dgm:prSet presAssocID="{A9721475-FB32-CD46-864B-2C62A3BB443E}" presName="accentRepeatNode" presStyleLbl="solidFgAcc1" presStyleIdx="5" presStyleCnt="7"/>
      <dgm:spPr/>
    </dgm:pt>
    <dgm:pt modelId="{FA565B8D-AD8C-8C4D-B71B-4C14A12B933A}" type="pres">
      <dgm:prSet presAssocID="{44A8F24C-F8DF-1F41-9FF7-06067DBD3845}" presName="text_7" presStyleLbl="node1" presStyleIdx="6" presStyleCnt="7">
        <dgm:presLayoutVars>
          <dgm:bulletEnabled val="1"/>
        </dgm:presLayoutVars>
      </dgm:prSet>
      <dgm:spPr/>
    </dgm:pt>
    <dgm:pt modelId="{5BAE765A-08CD-0B46-A804-495DBC0B5B51}" type="pres">
      <dgm:prSet presAssocID="{44A8F24C-F8DF-1F41-9FF7-06067DBD3845}" presName="accent_7" presStyleCnt="0"/>
      <dgm:spPr/>
    </dgm:pt>
    <dgm:pt modelId="{99B40EA1-017D-F147-814E-787EE68B7191}" type="pres">
      <dgm:prSet presAssocID="{44A8F24C-F8DF-1F41-9FF7-06067DBD3845}" presName="accentRepeatNode" presStyleLbl="solidFgAcc1" presStyleIdx="6" presStyleCnt="7"/>
      <dgm:spPr/>
    </dgm:pt>
  </dgm:ptLst>
  <dgm:cxnLst>
    <dgm:cxn modelId="{1361183E-267A-E44E-89C4-3F27A951D9D8}" srcId="{4415D815-6270-BD4E-B2D4-40675C186F79}" destId="{8997A9CB-7A44-FE44-8DC5-9718C7CB588B}" srcOrd="3" destOrd="0" parTransId="{AC0DFE6B-0146-C04C-9B7B-97979580BACA}" sibTransId="{5FA3B2F6-24EE-A547-A17E-E7B3F446188F}"/>
    <dgm:cxn modelId="{F6FCD442-3810-4843-986C-37E3333BB430}" srcId="{4415D815-6270-BD4E-B2D4-40675C186F79}" destId="{A9721475-FB32-CD46-864B-2C62A3BB443E}" srcOrd="5" destOrd="0" parTransId="{1D855D65-B1AB-A34C-AEB2-E4ED992590A5}" sibTransId="{9C9F1818-26C5-5340-B876-E39FD6BE474E}"/>
    <dgm:cxn modelId="{00E8D344-842E-8348-AB45-F77E4D308723}" srcId="{4415D815-6270-BD4E-B2D4-40675C186F79}" destId="{E29DA96D-6DED-7F41-81BD-A6603B529363}" srcOrd="7" destOrd="0" parTransId="{C971EC6D-2B38-9D41-991C-E14548C80E8D}" sibTransId="{00FB0605-F95A-4A42-848B-14AF4C5DE29E}"/>
    <dgm:cxn modelId="{95381045-F76F-8545-AA73-9CC6F838947A}" srcId="{4415D815-6270-BD4E-B2D4-40675C186F79}" destId="{4D1A0743-31BE-AA4C-AAD8-2F36E453E8B6}" srcOrd="0" destOrd="0" parTransId="{689A64D2-7A7F-E94E-9993-7D4BE6D70576}" sibTransId="{F2F0341E-D160-2246-A213-8F016D939C95}"/>
    <dgm:cxn modelId="{A598B651-2AD2-7B4D-8419-8069C4EC382A}" type="presOf" srcId="{91231F57-74FB-E648-B034-1ACECD06C20B}" destId="{4C11AC60-15C7-8A48-BD79-5B058CAA89C4}" srcOrd="0" destOrd="0" presId="urn:microsoft.com/office/officeart/2008/layout/VerticalCurvedList"/>
    <dgm:cxn modelId="{82372B54-A73E-9949-89A4-723E043C16E7}" type="presOf" srcId="{4415D815-6270-BD4E-B2D4-40675C186F79}" destId="{7FB37C7A-AEBB-ED43-900D-4B86DAB6B8A5}" srcOrd="0" destOrd="0" presId="urn:microsoft.com/office/officeart/2008/layout/VerticalCurvedList"/>
    <dgm:cxn modelId="{D756F177-AD51-874C-830F-A9D3C3260C4D}" srcId="{4415D815-6270-BD4E-B2D4-40675C186F79}" destId="{91231F57-74FB-E648-B034-1ACECD06C20B}" srcOrd="2" destOrd="0" parTransId="{0D2D8416-1839-AD4E-84FB-62816B724466}" sibTransId="{F9081560-BABE-014B-AD5F-6D3C2DEA2EAA}"/>
    <dgm:cxn modelId="{42375882-9F43-5E40-8FCF-75B05E6D2F93}" type="presOf" srcId="{CCAF0BC4-68F7-5B4F-B1EF-BC62BD2FC4B4}" destId="{CB549996-1176-7A4E-9226-2F3DB1967D9E}" srcOrd="0" destOrd="0" presId="urn:microsoft.com/office/officeart/2008/layout/VerticalCurvedList"/>
    <dgm:cxn modelId="{3308BF87-2A01-2A40-A03A-0FC7A31D25D1}" srcId="{4415D815-6270-BD4E-B2D4-40675C186F79}" destId="{5BF46BCA-4DF0-154B-9AC0-C01A4BF526CE}" srcOrd="8" destOrd="0" parTransId="{B9D77CB8-2063-384A-9D5D-0B63922285BE}" sibTransId="{2C6DE762-D9ED-4040-9A1A-3AB1315328C7}"/>
    <dgm:cxn modelId="{55D3278E-B311-3045-A26B-DD247588BEEA}" type="presOf" srcId="{44A8F24C-F8DF-1F41-9FF7-06067DBD3845}" destId="{FA565B8D-AD8C-8C4D-B71B-4C14A12B933A}" srcOrd="0" destOrd="0" presId="urn:microsoft.com/office/officeart/2008/layout/VerticalCurvedList"/>
    <dgm:cxn modelId="{A0A0C693-3D57-664E-B0CD-3C4350617E73}" srcId="{4415D815-6270-BD4E-B2D4-40675C186F79}" destId="{CCAF0BC4-68F7-5B4F-B1EF-BC62BD2FC4B4}" srcOrd="1" destOrd="0" parTransId="{B64CC84A-9A05-1A4B-A33A-570A993B64CF}" sibTransId="{2A587405-4587-2449-9DD1-16F84B9C9E66}"/>
    <dgm:cxn modelId="{EFE14296-D5FC-F042-B91F-E039BE1BD2DE}" type="presOf" srcId="{8997A9CB-7A44-FE44-8DC5-9718C7CB588B}" destId="{2085CFDC-3A6F-CD41-8E96-F80CAD604900}" srcOrd="0" destOrd="0" presId="urn:microsoft.com/office/officeart/2008/layout/VerticalCurvedList"/>
    <dgm:cxn modelId="{36AE6DB2-62DE-3C48-A4C9-2D6C230ADC12}" srcId="{4415D815-6270-BD4E-B2D4-40675C186F79}" destId="{27F9E5EC-2CC0-404F-97C8-EDC31B7FCAC2}" srcOrd="4" destOrd="0" parTransId="{FE4DA683-BE8D-8F4B-97EA-3D6C8A8C20CE}" sibTransId="{4128A5A5-3E19-EF47-9343-327D7934F16F}"/>
    <dgm:cxn modelId="{4CC1F0BD-08C0-3448-841B-45D32162DA5A}" type="presOf" srcId="{4D1A0743-31BE-AA4C-AAD8-2F36E453E8B6}" destId="{EFB60B71-CA25-054A-BBD4-D5ADFA3863DD}" srcOrd="0" destOrd="0" presId="urn:microsoft.com/office/officeart/2008/layout/VerticalCurvedList"/>
    <dgm:cxn modelId="{439200DB-C086-9543-9823-2B2AA15BE211}" type="presOf" srcId="{27F9E5EC-2CC0-404F-97C8-EDC31B7FCAC2}" destId="{C23ED7E5-BC55-B647-8BD1-36601E667B68}" srcOrd="0" destOrd="0" presId="urn:microsoft.com/office/officeart/2008/layout/VerticalCurvedList"/>
    <dgm:cxn modelId="{38316ADD-5F5C-7446-91FB-70BECA54D1A6}" type="presOf" srcId="{A9721475-FB32-CD46-864B-2C62A3BB443E}" destId="{DB9DB7ED-C020-8340-BC0D-84B7421743D1}" srcOrd="0" destOrd="0" presId="urn:microsoft.com/office/officeart/2008/layout/VerticalCurvedList"/>
    <dgm:cxn modelId="{637709E7-25E3-CA4D-8067-23FF94B2BCA6}" srcId="{4415D815-6270-BD4E-B2D4-40675C186F79}" destId="{44A8F24C-F8DF-1F41-9FF7-06067DBD3845}" srcOrd="6" destOrd="0" parTransId="{C77B2498-27C8-414D-A1AE-61F4C1513986}" sibTransId="{E1753EFA-4CB5-BC4C-B904-94D953656351}"/>
    <dgm:cxn modelId="{901602F6-AE81-5348-96BF-4688B6856B46}" type="presOf" srcId="{F2F0341E-D160-2246-A213-8F016D939C95}" destId="{DE392483-89A0-7A40-BA25-9770F31C05A9}" srcOrd="0" destOrd="0" presId="urn:microsoft.com/office/officeart/2008/layout/VerticalCurvedList"/>
    <dgm:cxn modelId="{F60C21A9-2F5C-E94E-8278-CA95BABB4C4F}" type="presParOf" srcId="{7FB37C7A-AEBB-ED43-900D-4B86DAB6B8A5}" destId="{7D2FE5B6-B6D7-504E-AAEE-97FA5D4DA6F7}" srcOrd="0" destOrd="0" presId="urn:microsoft.com/office/officeart/2008/layout/VerticalCurvedList"/>
    <dgm:cxn modelId="{94997F8F-5DC9-944A-8FE6-BE4F08E6557F}" type="presParOf" srcId="{7D2FE5B6-B6D7-504E-AAEE-97FA5D4DA6F7}" destId="{E262A764-E516-0E46-B315-A1249CFDA5C3}" srcOrd="0" destOrd="0" presId="urn:microsoft.com/office/officeart/2008/layout/VerticalCurvedList"/>
    <dgm:cxn modelId="{44A7F33F-FCF9-7942-B9BA-580F75A4A364}" type="presParOf" srcId="{E262A764-E516-0E46-B315-A1249CFDA5C3}" destId="{B9DC3D58-D4ED-F84A-AB55-8BB8FC01C03C}" srcOrd="0" destOrd="0" presId="urn:microsoft.com/office/officeart/2008/layout/VerticalCurvedList"/>
    <dgm:cxn modelId="{1405D0B0-E698-D847-9832-7949EE40050E}" type="presParOf" srcId="{E262A764-E516-0E46-B315-A1249CFDA5C3}" destId="{DE392483-89A0-7A40-BA25-9770F31C05A9}" srcOrd="1" destOrd="0" presId="urn:microsoft.com/office/officeart/2008/layout/VerticalCurvedList"/>
    <dgm:cxn modelId="{F05054EF-5B96-6F4B-8A40-FB4206E29C3C}" type="presParOf" srcId="{E262A764-E516-0E46-B315-A1249CFDA5C3}" destId="{C69E4F42-BE03-2D45-9A5B-CC64E6114E06}" srcOrd="2" destOrd="0" presId="urn:microsoft.com/office/officeart/2008/layout/VerticalCurvedList"/>
    <dgm:cxn modelId="{88C14838-4B7D-3349-BAA2-E210FB393C04}" type="presParOf" srcId="{E262A764-E516-0E46-B315-A1249CFDA5C3}" destId="{04BD84E0-9A55-4647-81F0-29071D89AA44}" srcOrd="3" destOrd="0" presId="urn:microsoft.com/office/officeart/2008/layout/VerticalCurvedList"/>
    <dgm:cxn modelId="{84BFA8F2-1D2C-7A46-BFD4-078B5DC737DB}" type="presParOf" srcId="{7D2FE5B6-B6D7-504E-AAEE-97FA5D4DA6F7}" destId="{EFB60B71-CA25-054A-BBD4-D5ADFA3863DD}" srcOrd="1" destOrd="0" presId="urn:microsoft.com/office/officeart/2008/layout/VerticalCurvedList"/>
    <dgm:cxn modelId="{7D27D0C9-A1D0-F84D-922A-920284B475AC}" type="presParOf" srcId="{7D2FE5B6-B6D7-504E-AAEE-97FA5D4DA6F7}" destId="{760AD5D6-564E-3F4E-848C-5791E413A8F3}" srcOrd="2" destOrd="0" presId="urn:microsoft.com/office/officeart/2008/layout/VerticalCurvedList"/>
    <dgm:cxn modelId="{6C4258D0-37B5-1D4C-9430-807E418D4EDB}" type="presParOf" srcId="{760AD5D6-564E-3F4E-848C-5791E413A8F3}" destId="{FB26E2BA-E918-8F4B-B09C-0B032DFA97A4}" srcOrd="0" destOrd="0" presId="urn:microsoft.com/office/officeart/2008/layout/VerticalCurvedList"/>
    <dgm:cxn modelId="{06D1D6E2-E28F-9347-AE92-501C5D63F42A}" type="presParOf" srcId="{7D2FE5B6-B6D7-504E-AAEE-97FA5D4DA6F7}" destId="{CB549996-1176-7A4E-9226-2F3DB1967D9E}" srcOrd="3" destOrd="0" presId="urn:microsoft.com/office/officeart/2008/layout/VerticalCurvedList"/>
    <dgm:cxn modelId="{98107DFF-371C-5C4A-A312-6C215B7F342C}" type="presParOf" srcId="{7D2FE5B6-B6D7-504E-AAEE-97FA5D4DA6F7}" destId="{1C7CA2F2-691B-5F44-AE4E-520FDE72380D}" srcOrd="4" destOrd="0" presId="urn:microsoft.com/office/officeart/2008/layout/VerticalCurvedList"/>
    <dgm:cxn modelId="{DDD27E8B-30A3-BC4A-9D10-BA836BDFA139}" type="presParOf" srcId="{1C7CA2F2-691B-5F44-AE4E-520FDE72380D}" destId="{5426187A-5FCA-1647-9C92-81CCDA3203E4}" srcOrd="0" destOrd="0" presId="urn:microsoft.com/office/officeart/2008/layout/VerticalCurvedList"/>
    <dgm:cxn modelId="{6AD46D47-275F-FC41-AED7-F85E085ACCA2}" type="presParOf" srcId="{7D2FE5B6-B6D7-504E-AAEE-97FA5D4DA6F7}" destId="{4C11AC60-15C7-8A48-BD79-5B058CAA89C4}" srcOrd="5" destOrd="0" presId="urn:microsoft.com/office/officeart/2008/layout/VerticalCurvedList"/>
    <dgm:cxn modelId="{B230202C-746E-D94A-9813-9859D8CF7647}" type="presParOf" srcId="{7D2FE5B6-B6D7-504E-AAEE-97FA5D4DA6F7}" destId="{2DAAEB04-2F5C-224A-A92C-016D40FACBF2}" srcOrd="6" destOrd="0" presId="urn:microsoft.com/office/officeart/2008/layout/VerticalCurvedList"/>
    <dgm:cxn modelId="{E246CA43-2907-5A49-A96F-9292919B3F30}" type="presParOf" srcId="{2DAAEB04-2F5C-224A-A92C-016D40FACBF2}" destId="{C71EC8C3-E705-2E46-B7AC-71EADE5A0243}" srcOrd="0" destOrd="0" presId="urn:microsoft.com/office/officeart/2008/layout/VerticalCurvedList"/>
    <dgm:cxn modelId="{8DD58375-0BF3-F94C-A57D-4063CBB7F3C1}" type="presParOf" srcId="{7D2FE5B6-B6D7-504E-AAEE-97FA5D4DA6F7}" destId="{2085CFDC-3A6F-CD41-8E96-F80CAD604900}" srcOrd="7" destOrd="0" presId="urn:microsoft.com/office/officeart/2008/layout/VerticalCurvedList"/>
    <dgm:cxn modelId="{80599F1E-881F-AE4F-9662-BF197A4CD956}" type="presParOf" srcId="{7D2FE5B6-B6D7-504E-AAEE-97FA5D4DA6F7}" destId="{79EA4BF9-91E8-7D40-9D9C-BCEC2A7F1A07}" srcOrd="8" destOrd="0" presId="urn:microsoft.com/office/officeart/2008/layout/VerticalCurvedList"/>
    <dgm:cxn modelId="{869F7A0C-7857-9F40-BA0B-FE9783FA4A7D}" type="presParOf" srcId="{79EA4BF9-91E8-7D40-9D9C-BCEC2A7F1A07}" destId="{CB3CEC6A-D03C-EC43-B985-B060F6A35C5F}" srcOrd="0" destOrd="0" presId="urn:microsoft.com/office/officeart/2008/layout/VerticalCurvedList"/>
    <dgm:cxn modelId="{B24C558C-AE93-DF48-BC49-3E07C4F5304F}" type="presParOf" srcId="{7D2FE5B6-B6D7-504E-AAEE-97FA5D4DA6F7}" destId="{C23ED7E5-BC55-B647-8BD1-36601E667B68}" srcOrd="9" destOrd="0" presId="urn:microsoft.com/office/officeart/2008/layout/VerticalCurvedList"/>
    <dgm:cxn modelId="{D3DDB8B7-1ED8-F749-90D1-D82C4DB6A1AB}" type="presParOf" srcId="{7D2FE5B6-B6D7-504E-AAEE-97FA5D4DA6F7}" destId="{13897158-EF0E-3445-9B5D-15FECF692C73}" srcOrd="10" destOrd="0" presId="urn:microsoft.com/office/officeart/2008/layout/VerticalCurvedList"/>
    <dgm:cxn modelId="{0F654D27-0D95-314C-926D-A37431E684FB}" type="presParOf" srcId="{13897158-EF0E-3445-9B5D-15FECF692C73}" destId="{CF5A9A04-AABD-D040-9025-E0BD14DF292B}" srcOrd="0" destOrd="0" presId="urn:microsoft.com/office/officeart/2008/layout/VerticalCurvedList"/>
    <dgm:cxn modelId="{7BA1B9B5-8457-C74A-B000-15A1C1A46D14}" type="presParOf" srcId="{7D2FE5B6-B6D7-504E-AAEE-97FA5D4DA6F7}" destId="{DB9DB7ED-C020-8340-BC0D-84B7421743D1}" srcOrd="11" destOrd="0" presId="urn:microsoft.com/office/officeart/2008/layout/VerticalCurvedList"/>
    <dgm:cxn modelId="{F31788BF-B889-9941-9A8D-E42D2D6BE7CC}" type="presParOf" srcId="{7D2FE5B6-B6D7-504E-AAEE-97FA5D4DA6F7}" destId="{DBA2367D-331C-3A4E-B82C-27789489B407}" srcOrd="12" destOrd="0" presId="urn:microsoft.com/office/officeart/2008/layout/VerticalCurvedList"/>
    <dgm:cxn modelId="{365B7FD8-8135-CB4E-9C79-6778C0B6E7C5}" type="presParOf" srcId="{DBA2367D-331C-3A4E-B82C-27789489B407}" destId="{B8FF3AF6-5428-BB48-B614-1BFE4DB3E714}" srcOrd="0" destOrd="0" presId="urn:microsoft.com/office/officeart/2008/layout/VerticalCurvedList"/>
    <dgm:cxn modelId="{9CED0EC9-FC7E-7741-B1EA-4A7E7DF92381}" type="presParOf" srcId="{7D2FE5B6-B6D7-504E-AAEE-97FA5D4DA6F7}" destId="{FA565B8D-AD8C-8C4D-B71B-4C14A12B933A}" srcOrd="13" destOrd="0" presId="urn:microsoft.com/office/officeart/2008/layout/VerticalCurvedList"/>
    <dgm:cxn modelId="{55E2B344-DE52-C643-8DC0-31AC74051D96}" type="presParOf" srcId="{7D2FE5B6-B6D7-504E-AAEE-97FA5D4DA6F7}" destId="{5BAE765A-08CD-0B46-A804-495DBC0B5B51}" srcOrd="14" destOrd="0" presId="urn:microsoft.com/office/officeart/2008/layout/VerticalCurvedList"/>
    <dgm:cxn modelId="{F7F210A6-E11A-7A43-AA59-D4341C6D2AA6}" type="presParOf" srcId="{5BAE765A-08CD-0B46-A804-495DBC0B5B51}" destId="{99B40EA1-017D-F147-814E-787EE68B719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C9A8DC-FF35-4D47-9869-1C95953E71BA}" type="doc">
      <dgm:prSet loTypeId="urn:microsoft.com/office/officeart/2008/layout/HexagonCluster" loCatId="" qsTypeId="urn:microsoft.com/office/officeart/2005/8/quickstyle/3d6" qsCatId="3D" csTypeId="urn:microsoft.com/office/officeart/2005/8/colors/accent1_1" csCatId="accent1" phldr="1"/>
      <dgm:spPr/>
      <dgm:t>
        <a:bodyPr/>
        <a:lstStyle/>
        <a:p>
          <a:endParaRPr lang="fr-FR"/>
        </a:p>
      </dgm:t>
    </dgm:pt>
    <dgm:pt modelId="{644CDE2F-C13D-C34D-B9A1-238D7EA12CA3}">
      <dgm:prSet phldrT="[Texte]"/>
      <dgm:spPr/>
      <dgm:t>
        <a:bodyPr/>
        <a:lstStyle/>
        <a:p>
          <a:r>
            <a:rPr lang="en-GB" b="1" dirty="0">
              <a:solidFill>
                <a:srgbClr val="002060"/>
              </a:solidFill>
            </a:rPr>
            <a:t>Advancing frontier knowledge of our RIs</a:t>
          </a:r>
          <a:endParaRPr lang="fr-FR" dirty="0"/>
        </a:p>
      </dgm:t>
    </dgm:pt>
    <dgm:pt modelId="{30AFCFC8-76DC-B243-B606-7B1EA25ABA92}" type="parTrans" cxnId="{A10734E4-32B4-1046-8550-032500F403B7}">
      <dgm:prSet/>
      <dgm:spPr/>
      <dgm:t>
        <a:bodyPr/>
        <a:lstStyle/>
        <a:p>
          <a:endParaRPr lang="fr-FR"/>
        </a:p>
      </dgm:t>
    </dgm:pt>
    <dgm:pt modelId="{290E4CD3-F2A3-5847-8B0D-765138028D15}" type="sibTrans" cxnId="{A10734E4-32B4-1046-8550-032500F403B7}">
      <dgm:prSet/>
      <dgm:spPr>
        <a:blipFill rotWithShape="1">
          <a:blip xmlns:r="http://schemas.openxmlformats.org/officeDocument/2006/relationships" r:embed="rId1">
            <a:alphaModFix/>
          </a:blip>
          <a:srcRect/>
          <a:stretch>
            <a:fillRect t="-9000" b="-9000"/>
          </a:stretch>
        </a:blipFill>
      </dgm:spPr>
      <dgm:t>
        <a:bodyPr/>
        <a:lstStyle/>
        <a:p>
          <a:endParaRPr lang="fr-FR"/>
        </a:p>
      </dgm:t>
    </dgm:pt>
    <dgm:pt modelId="{11AA0E77-59D7-E547-AEDC-B6A47850DD43}">
      <dgm:prSet phldrT="[Texte]"/>
      <dgm:spPr/>
      <dgm:t>
        <a:bodyPr/>
        <a:lstStyle/>
        <a:p>
          <a:r>
            <a:rPr lang="en-GB" b="1" dirty="0">
              <a:solidFill>
                <a:srgbClr val="002060"/>
              </a:solidFill>
            </a:rPr>
            <a:t>Community-based scientific software development and preservation </a:t>
          </a:r>
          <a:endParaRPr lang="fr-FR" dirty="0"/>
        </a:p>
      </dgm:t>
    </dgm:pt>
    <dgm:pt modelId="{DB0B036E-A9EE-564E-A644-6ED1FC40A7FB}" type="parTrans" cxnId="{7B8C0527-FA07-E845-B5E8-A7218471F8E8}">
      <dgm:prSet/>
      <dgm:spPr/>
      <dgm:t>
        <a:bodyPr/>
        <a:lstStyle/>
        <a:p>
          <a:endParaRPr lang="fr-FR"/>
        </a:p>
      </dgm:t>
    </dgm:pt>
    <dgm:pt modelId="{9CBBE184-2E30-104B-9A17-CFBB32B64DA4}" type="sibTrans" cxnId="{7B8C0527-FA07-E845-B5E8-A7218471F8E8}">
      <dgm:prSet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fr-FR"/>
        </a:p>
      </dgm:t>
    </dgm:pt>
    <dgm:pt modelId="{CCC6F175-2038-924E-9B7F-C09D2A0DA4A5}">
      <dgm:prSet phldrT="[Texte]"/>
      <dgm:spPr/>
      <dgm:t>
        <a:bodyPr/>
        <a:lstStyle/>
        <a:p>
          <a:r>
            <a:rPr lang="en-GB" b="1" dirty="0">
              <a:solidFill>
                <a:srgbClr val="002060"/>
              </a:solidFill>
            </a:rPr>
            <a:t>Build on the Science Clusters approach to ensure the uptake of EOSC </a:t>
          </a:r>
          <a:endParaRPr lang="fr-FR" dirty="0"/>
        </a:p>
      </dgm:t>
    </dgm:pt>
    <dgm:pt modelId="{964AD841-596A-2F41-8797-D79C188CFCC6}" type="parTrans" cxnId="{8135B6BD-D0F7-7A41-918F-AE40A9A13A9A}">
      <dgm:prSet/>
      <dgm:spPr/>
      <dgm:t>
        <a:bodyPr/>
        <a:lstStyle/>
        <a:p>
          <a:endParaRPr lang="fr-FR"/>
        </a:p>
      </dgm:t>
    </dgm:pt>
    <dgm:pt modelId="{CE75F2C8-1FC9-6643-888F-AF7792EB5B35}" type="sibTrans" cxnId="{8135B6BD-D0F7-7A41-918F-AE40A9A13A9A}">
      <dgm:prSet/>
      <dgm:spPr>
        <a:blipFill rotWithShape="1">
          <a:blip xmlns:r="http://schemas.openxmlformats.org/officeDocument/2006/relationships" r:embed="rId3"/>
          <a:srcRect/>
          <a:stretch>
            <a:fillRect l="-19000" r="-19000"/>
          </a:stretch>
        </a:blipFill>
      </dgm:spPr>
      <dgm:t>
        <a:bodyPr/>
        <a:lstStyle/>
        <a:p>
          <a:endParaRPr lang="fr-FR"/>
        </a:p>
      </dgm:t>
    </dgm:pt>
    <dgm:pt modelId="{35FD0C1E-BC45-CF4E-A1E5-7DA2E29B28A4}">
      <dgm:prSet/>
      <dgm:spPr/>
      <dgm:t>
        <a:bodyPr/>
        <a:lstStyle/>
        <a:p>
          <a:r>
            <a:rPr lang="en-GB" b="1" dirty="0">
              <a:solidFill>
                <a:srgbClr val="002060"/>
              </a:solidFill>
            </a:rPr>
            <a:t>VRE for assessing scientific knowledge production</a:t>
          </a:r>
        </a:p>
      </dgm:t>
    </dgm:pt>
    <dgm:pt modelId="{D3E3655B-E9DC-454A-A22B-AE942E759A9B}" type="parTrans" cxnId="{F2517CDB-28BB-584D-9FCE-F387DD02574F}">
      <dgm:prSet/>
      <dgm:spPr/>
      <dgm:t>
        <a:bodyPr/>
        <a:lstStyle/>
        <a:p>
          <a:endParaRPr lang="fr-FR"/>
        </a:p>
      </dgm:t>
    </dgm:pt>
    <dgm:pt modelId="{01C19436-B6B8-5D44-B15F-CCF1931DD688}" type="sibTrans" cxnId="{F2517CDB-28BB-584D-9FCE-F387DD02574F}">
      <dgm:prSet/>
      <dgm:spPr>
        <a:blipFill rotWithShape="1">
          <a:blip xmlns:r="http://schemas.openxmlformats.org/officeDocument/2006/relationships" r:embed="rId4"/>
          <a:srcRect/>
          <a:stretch>
            <a:fillRect l="-26000" r="-26000"/>
          </a:stretch>
        </a:blipFill>
      </dgm:spPr>
      <dgm:t>
        <a:bodyPr/>
        <a:lstStyle/>
        <a:p>
          <a:endParaRPr lang="fr-FR"/>
        </a:p>
      </dgm:t>
    </dgm:pt>
    <dgm:pt modelId="{60494435-85CC-9548-BAF0-BF3817E1E049}">
      <dgm:prSet/>
      <dgm:spPr/>
      <dgm:t>
        <a:bodyPr/>
        <a:lstStyle/>
        <a:p>
          <a:r>
            <a:rPr lang="en-GB" b="1" dirty="0">
              <a:solidFill>
                <a:srgbClr val="002060"/>
              </a:solidFill>
            </a:rPr>
            <a:t>Future shared development of RI technologies and services</a:t>
          </a:r>
          <a:endParaRPr lang="fr-FR" dirty="0"/>
        </a:p>
      </dgm:t>
    </dgm:pt>
    <dgm:pt modelId="{3E3CB11C-BE59-6F4B-95AE-5A94FB4329D4}" type="parTrans" cxnId="{435D804D-6360-7E4F-99AA-22E40BBA2C1B}">
      <dgm:prSet/>
      <dgm:spPr/>
      <dgm:t>
        <a:bodyPr/>
        <a:lstStyle/>
        <a:p>
          <a:endParaRPr lang="fr-FR"/>
        </a:p>
      </dgm:t>
    </dgm:pt>
    <dgm:pt modelId="{B9E2E384-F310-5640-9E86-910CA9EF4250}" type="sibTrans" cxnId="{435D804D-6360-7E4F-99AA-22E40BBA2C1B}">
      <dgm:prSet/>
      <dgm:spPr>
        <a:blipFill rotWithShape="1">
          <a:blip xmlns:r="http://schemas.openxmlformats.org/officeDocument/2006/relationships" r:embed="rId5"/>
          <a:srcRect/>
          <a:stretch>
            <a:fillRect l="-14000" r="-14000"/>
          </a:stretch>
        </a:blipFill>
      </dgm:spPr>
      <dgm:t>
        <a:bodyPr/>
        <a:lstStyle/>
        <a:p>
          <a:endParaRPr lang="fr-FR"/>
        </a:p>
      </dgm:t>
    </dgm:pt>
    <dgm:pt modelId="{CE42999F-84B2-5A43-8A55-CD12019CBFCC}" type="pres">
      <dgm:prSet presAssocID="{24C9A8DC-FF35-4D47-9869-1C95953E71BA}" presName="Name0" presStyleCnt="0">
        <dgm:presLayoutVars>
          <dgm:chMax val="21"/>
          <dgm:chPref val="21"/>
        </dgm:presLayoutVars>
      </dgm:prSet>
      <dgm:spPr/>
    </dgm:pt>
    <dgm:pt modelId="{27A6EAE8-C3E2-4240-8F0A-661D4C199D8B}" type="pres">
      <dgm:prSet presAssocID="{644CDE2F-C13D-C34D-B9A1-238D7EA12CA3}" presName="text1" presStyleCnt="0"/>
      <dgm:spPr/>
    </dgm:pt>
    <dgm:pt modelId="{7E012893-FA7F-0347-BF1C-3F030DF19BEA}" type="pres">
      <dgm:prSet presAssocID="{644CDE2F-C13D-C34D-B9A1-238D7EA12CA3}" presName="textRepeatNode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7EEF87FF-C40F-824E-86C7-79A9A676BB16}" type="pres">
      <dgm:prSet presAssocID="{644CDE2F-C13D-C34D-B9A1-238D7EA12CA3}" presName="textaccent1" presStyleCnt="0"/>
      <dgm:spPr/>
    </dgm:pt>
    <dgm:pt modelId="{6CC464F6-B380-7B40-ABE6-34BC874BEA94}" type="pres">
      <dgm:prSet presAssocID="{644CDE2F-C13D-C34D-B9A1-238D7EA12CA3}" presName="accentRepeatNode" presStyleLbl="solidAlignAcc1" presStyleIdx="0" presStyleCnt="10" custLinFactX="73073" custLinFactY="-753644" custLinFactNeighborX="100000" custLinFactNeighborY="-800000"/>
      <dgm:spPr/>
    </dgm:pt>
    <dgm:pt modelId="{F28D9449-FAD0-8844-BB23-279C5D083AD9}" type="pres">
      <dgm:prSet presAssocID="{290E4CD3-F2A3-5847-8B0D-765138028D15}" presName="image1" presStyleCnt="0"/>
      <dgm:spPr/>
    </dgm:pt>
    <dgm:pt modelId="{50D2FFA2-A5B5-FF49-8625-8BA1502B188B}" type="pres">
      <dgm:prSet presAssocID="{290E4CD3-F2A3-5847-8B0D-765138028D15}" presName="imageRepeatNode" presStyleLbl="alignAcc1" presStyleIdx="0" presStyleCnt="5"/>
      <dgm:spPr/>
    </dgm:pt>
    <dgm:pt modelId="{9E57372C-A824-154D-A9DB-A401B421040A}" type="pres">
      <dgm:prSet presAssocID="{290E4CD3-F2A3-5847-8B0D-765138028D15}" presName="imageaccent1" presStyleCnt="0"/>
      <dgm:spPr/>
    </dgm:pt>
    <dgm:pt modelId="{A67DD80F-D12B-1E44-A88B-5B6990A4EBC6}" type="pres">
      <dgm:prSet presAssocID="{290E4CD3-F2A3-5847-8B0D-765138028D15}" presName="accentRepeatNode" presStyleLbl="solidAlignAcc1" presStyleIdx="1" presStyleCnt="10" custLinFactX="175029" custLinFactY="-700000" custLinFactNeighborX="200000" custLinFactNeighborY="-783030"/>
      <dgm:spPr/>
    </dgm:pt>
    <dgm:pt modelId="{63F38C29-9584-E44A-A3CA-BDFB226B60D5}" type="pres">
      <dgm:prSet presAssocID="{35FD0C1E-BC45-CF4E-A1E5-7DA2E29B28A4}" presName="text2" presStyleCnt="0"/>
      <dgm:spPr/>
    </dgm:pt>
    <dgm:pt modelId="{FDF25ECF-D751-A147-A492-25314F4071D6}" type="pres">
      <dgm:prSet presAssocID="{35FD0C1E-BC45-CF4E-A1E5-7DA2E29B28A4}" presName="textRepeatNode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FEB1FBDC-7BB7-794B-B033-9EEFC8505EB0}" type="pres">
      <dgm:prSet presAssocID="{35FD0C1E-BC45-CF4E-A1E5-7DA2E29B28A4}" presName="textaccent2" presStyleCnt="0"/>
      <dgm:spPr/>
    </dgm:pt>
    <dgm:pt modelId="{A78D596A-5C0F-8F48-AD50-A7CBE5065085}" type="pres">
      <dgm:prSet presAssocID="{35FD0C1E-BC45-CF4E-A1E5-7DA2E29B28A4}" presName="accentRepeatNode" presStyleLbl="solidAlignAcc1" presStyleIdx="2" presStyleCnt="10" custLinFactX="-556859" custLinFactY="-700000" custLinFactNeighborX="-600000" custLinFactNeighborY="-778484"/>
      <dgm:spPr/>
    </dgm:pt>
    <dgm:pt modelId="{36F9EA6A-5DE0-8641-BE12-4DB5A343FBB6}" type="pres">
      <dgm:prSet presAssocID="{01C19436-B6B8-5D44-B15F-CCF1931DD688}" presName="image2" presStyleCnt="0"/>
      <dgm:spPr/>
    </dgm:pt>
    <dgm:pt modelId="{F372F21C-8AE5-2340-B2F9-FB331EC5DE89}" type="pres">
      <dgm:prSet presAssocID="{01C19436-B6B8-5D44-B15F-CCF1931DD688}" presName="imageRepeatNode" presStyleLbl="alignAcc1" presStyleIdx="1" presStyleCnt="5" custLinFactNeighborX="-4250" custLinFactNeighborY="-2394"/>
      <dgm:spPr/>
    </dgm:pt>
    <dgm:pt modelId="{B244A0E1-4398-374F-8E6E-0B267C992A7E}" type="pres">
      <dgm:prSet presAssocID="{01C19436-B6B8-5D44-B15F-CCF1931DD688}" presName="imageaccent2" presStyleCnt="0"/>
      <dgm:spPr/>
    </dgm:pt>
    <dgm:pt modelId="{B86C2EE2-0265-0F4A-865C-3D3A7F55240E}" type="pres">
      <dgm:prSet presAssocID="{01C19436-B6B8-5D44-B15F-CCF1931DD688}" presName="accentRepeatNode" presStyleLbl="solidAlignAcc1" presStyleIdx="3" presStyleCnt="10" custLinFactX="-600000" custLinFactY="-742803" custLinFactNeighborX="-693496" custLinFactNeighborY="-800000"/>
      <dgm:spPr/>
    </dgm:pt>
    <dgm:pt modelId="{D927C61A-D2F5-0245-B06C-972655F7B643}" type="pres">
      <dgm:prSet presAssocID="{11AA0E77-59D7-E547-AEDC-B6A47850DD43}" presName="text3" presStyleCnt="0"/>
      <dgm:spPr/>
    </dgm:pt>
    <dgm:pt modelId="{9FD78D71-39AA-404B-A901-1823A193B8CA}" type="pres">
      <dgm:prSet presAssocID="{11AA0E77-59D7-E547-AEDC-B6A47850DD43}" presName="textRepeatNode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CBB946ED-C57A-4846-996F-A95BD94422AF}" type="pres">
      <dgm:prSet presAssocID="{11AA0E77-59D7-E547-AEDC-B6A47850DD43}" presName="textaccent3" presStyleCnt="0"/>
      <dgm:spPr/>
    </dgm:pt>
    <dgm:pt modelId="{4898E814-D3D1-4444-A081-A0B51442DD83}" type="pres">
      <dgm:prSet presAssocID="{11AA0E77-59D7-E547-AEDC-B6A47850DD43}" presName="accentRepeatNode" presStyleLbl="solidAlignAcc1" presStyleIdx="4" presStyleCnt="10" custLinFactX="-127929" custLinFactY="-100000" custLinFactNeighborX="-200000" custLinFactNeighborY="-143871"/>
      <dgm:spPr/>
    </dgm:pt>
    <dgm:pt modelId="{93E8BE2C-F045-DC4B-9836-A4BDAA3F6BF7}" type="pres">
      <dgm:prSet presAssocID="{9CBBE184-2E30-104B-9A17-CFBB32B64DA4}" presName="image3" presStyleCnt="0"/>
      <dgm:spPr/>
    </dgm:pt>
    <dgm:pt modelId="{E97C902A-AB0F-1946-AE44-322B1A49C704}" type="pres">
      <dgm:prSet presAssocID="{9CBBE184-2E30-104B-9A17-CFBB32B64DA4}" presName="imageRepeatNode" presStyleLbl="alignAcc1" presStyleIdx="2" presStyleCnt="5"/>
      <dgm:spPr/>
    </dgm:pt>
    <dgm:pt modelId="{5F7A0637-2CEB-7143-8F11-A99042881E8C}" type="pres">
      <dgm:prSet presAssocID="{9CBBE184-2E30-104B-9A17-CFBB32B64DA4}" presName="imageaccent3" presStyleCnt="0"/>
      <dgm:spPr/>
    </dgm:pt>
    <dgm:pt modelId="{CD390D90-B2AE-5340-87E3-1C2715BA7371}" type="pres">
      <dgm:prSet presAssocID="{9CBBE184-2E30-104B-9A17-CFBB32B64DA4}" presName="accentRepeatNode" presStyleLbl="solidAlignAcc1" presStyleIdx="5" presStyleCnt="10" custLinFactX="-210112" custLinFactNeighborX="-300000" custLinFactNeighborY="-74167"/>
      <dgm:spPr/>
    </dgm:pt>
    <dgm:pt modelId="{5624EEDC-FBB1-FD44-996D-6C83249657D3}" type="pres">
      <dgm:prSet presAssocID="{CCC6F175-2038-924E-9B7F-C09D2A0DA4A5}" presName="text4" presStyleCnt="0"/>
      <dgm:spPr/>
    </dgm:pt>
    <dgm:pt modelId="{5CF6FA2D-3EB7-C542-9F81-DA2AF1769B50}" type="pres">
      <dgm:prSet presAssocID="{CCC6F175-2038-924E-9B7F-C09D2A0DA4A5}" presName="textRepeatNode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004CD37C-4269-EB43-B168-37A1AD8C4D32}" type="pres">
      <dgm:prSet presAssocID="{CCC6F175-2038-924E-9B7F-C09D2A0DA4A5}" presName="textaccent4" presStyleCnt="0"/>
      <dgm:spPr/>
    </dgm:pt>
    <dgm:pt modelId="{8EC6E87A-B130-6E45-A89B-077EE70A2192}" type="pres">
      <dgm:prSet presAssocID="{CCC6F175-2038-924E-9B7F-C09D2A0DA4A5}" presName="accentRepeatNode" presStyleLbl="solidAlignAcc1" presStyleIdx="6" presStyleCnt="10" custLinFactX="-1000000" custLinFactY="-329261" custLinFactNeighborX="-1013118" custLinFactNeighborY="-400000"/>
      <dgm:spPr/>
    </dgm:pt>
    <dgm:pt modelId="{7098DDC2-8473-114C-85CA-9BEC23300E4E}" type="pres">
      <dgm:prSet presAssocID="{CE75F2C8-1FC9-6643-888F-AF7792EB5B35}" presName="image4" presStyleCnt="0"/>
      <dgm:spPr/>
    </dgm:pt>
    <dgm:pt modelId="{F25F67F3-798E-7540-AC28-96627D60F4B3}" type="pres">
      <dgm:prSet presAssocID="{CE75F2C8-1FC9-6643-888F-AF7792EB5B35}" presName="imageRepeatNode" presStyleLbl="alignAcc1" presStyleIdx="3" presStyleCnt="5"/>
      <dgm:spPr/>
    </dgm:pt>
    <dgm:pt modelId="{036051B3-B542-874A-BB53-0135F9C6841A}" type="pres">
      <dgm:prSet presAssocID="{CE75F2C8-1FC9-6643-888F-AF7792EB5B35}" presName="imageaccent4" presStyleCnt="0"/>
      <dgm:spPr/>
    </dgm:pt>
    <dgm:pt modelId="{95657F64-788D-5844-B8F9-FEABD541AD14}" type="pres">
      <dgm:prSet presAssocID="{CE75F2C8-1FC9-6643-888F-AF7792EB5B35}" presName="accentRepeatNode" presStyleLbl="solidAlignAcc1" presStyleIdx="7" presStyleCnt="10" custLinFactX="-1095300" custLinFactY="-371371" custLinFactNeighborX="-1100000" custLinFactNeighborY="-400000"/>
      <dgm:spPr/>
    </dgm:pt>
    <dgm:pt modelId="{3F49113F-0C3C-744A-86D9-A679C45D1F41}" type="pres">
      <dgm:prSet presAssocID="{60494435-85CC-9548-BAF0-BF3817E1E049}" presName="text5" presStyleCnt="0"/>
      <dgm:spPr/>
    </dgm:pt>
    <dgm:pt modelId="{E0836D54-5399-B14B-ACE2-1625816D2B73}" type="pres">
      <dgm:prSet presAssocID="{60494435-85CC-9548-BAF0-BF3817E1E049}" presName="textRepeatNode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F685B3D9-0ED7-7947-A80F-19F32CF590A6}" type="pres">
      <dgm:prSet presAssocID="{60494435-85CC-9548-BAF0-BF3817E1E049}" presName="textaccent5" presStyleCnt="0"/>
      <dgm:spPr/>
    </dgm:pt>
    <dgm:pt modelId="{9A67BA21-B1AF-2548-9FC4-E69F79483FE0}" type="pres">
      <dgm:prSet presAssocID="{60494435-85CC-9548-BAF0-BF3817E1E049}" presName="accentRepeatNode" presStyleLbl="solidAlignAcc1" presStyleIdx="8" presStyleCnt="10" custLinFactX="-1300000" custLinFactY="-37576" custLinFactNeighborX="-1350756" custLinFactNeighborY="-100000"/>
      <dgm:spPr/>
    </dgm:pt>
    <dgm:pt modelId="{435602D6-C2BE-174C-A0F4-4DF2B1EE7BE3}" type="pres">
      <dgm:prSet presAssocID="{B9E2E384-F310-5640-9E86-910CA9EF4250}" presName="image5" presStyleCnt="0"/>
      <dgm:spPr/>
    </dgm:pt>
    <dgm:pt modelId="{08A68A00-C190-BC40-A69F-49FFBE3EDC00}" type="pres">
      <dgm:prSet presAssocID="{B9E2E384-F310-5640-9E86-910CA9EF4250}" presName="imageRepeatNode" presStyleLbl="alignAcc1" presStyleIdx="4" presStyleCnt="5" custLinFactNeighborX="-7533" custLinFactNeighborY="-233"/>
      <dgm:spPr/>
    </dgm:pt>
    <dgm:pt modelId="{01FA3E03-8AD8-8349-B551-7EE2BAC83E77}" type="pres">
      <dgm:prSet presAssocID="{B9E2E384-F310-5640-9E86-910CA9EF4250}" presName="imageaccent5" presStyleCnt="0"/>
      <dgm:spPr/>
    </dgm:pt>
    <dgm:pt modelId="{D888307A-BC65-0B47-BCD6-839E551A2C79}" type="pres">
      <dgm:prSet presAssocID="{B9E2E384-F310-5640-9E86-910CA9EF4250}" presName="accentRepeatNode" presStyleLbl="solidAlignAcc1" presStyleIdx="9" presStyleCnt="10" custLinFactX="-1400000" custLinFactY="-107508" custLinFactNeighborX="-1423831" custLinFactNeighborY="-200000"/>
      <dgm:spPr/>
    </dgm:pt>
  </dgm:ptLst>
  <dgm:cxnLst>
    <dgm:cxn modelId="{28C01210-47C6-4945-8D61-E465A784D95E}" type="presOf" srcId="{CCC6F175-2038-924E-9B7F-C09D2A0DA4A5}" destId="{5CF6FA2D-3EB7-C542-9F81-DA2AF1769B50}" srcOrd="0" destOrd="0" presId="urn:microsoft.com/office/officeart/2008/layout/HexagonCluster"/>
    <dgm:cxn modelId="{C4E7B71F-828D-C747-9D41-B61603EBFA0C}" type="presOf" srcId="{11AA0E77-59D7-E547-AEDC-B6A47850DD43}" destId="{9FD78D71-39AA-404B-A901-1823A193B8CA}" srcOrd="0" destOrd="0" presId="urn:microsoft.com/office/officeart/2008/layout/HexagonCluster"/>
    <dgm:cxn modelId="{7B8C0527-FA07-E845-B5E8-A7218471F8E8}" srcId="{24C9A8DC-FF35-4D47-9869-1C95953E71BA}" destId="{11AA0E77-59D7-E547-AEDC-B6A47850DD43}" srcOrd="2" destOrd="0" parTransId="{DB0B036E-A9EE-564E-A644-6ED1FC40A7FB}" sibTransId="{9CBBE184-2E30-104B-9A17-CFBB32B64DA4}"/>
    <dgm:cxn modelId="{9F973429-27DE-324A-8720-73FC19EE6ED1}" type="presOf" srcId="{35FD0C1E-BC45-CF4E-A1E5-7DA2E29B28A4}" destId="{FDF25ECF-D751-A147-A492-25314F4071D6}" srcOrd="0" destOrd="0" presId="urn:microsoft.com/office/officeart/2008/layout/HexagonCluster"/>
    <dgm:cxn modelId="{435D804D-6360-7E4F-99AA-22E40BBA2C1B}" srcId="{24C9A8DC-FF35-4D47-9869-1C95953E71BA}" destId="{60494435-85CC-9548-BAF0-BF3817E1E049}" srcOrd="4" destOrd="0" parTransId="{3E3CB11C-BE59-6F4B-95AE-5A94FB4329D4}" sibTransId="{B9E2E384-F310-5640-9E86-910CA9EF4250}"/>
    <dgm:cxn modelId="{20825768-7769-8C4B-8A03-DF9959823FF2}" type="presOf" srcId="{24C9A8DC-FF35-4D47-9869-1C95953E71BA}" destId="{CE42999F-84B2-5A43-8A55-CD12019CBFCC}" srcOrd="0" destOrd="0" presId="urn:microsoft.com/office/officeart/2008/layout/HexagonCluster"/>
    <dgm:cxn modelId="{A7A08173-17C5-F542-A6A4-F1262EE3606F}" type="presOf" srcId="{B9E2E384-F310-5640-9E86-910CA9EF4250}" destId="{08A68A00-C190-BC40-A69F-49FFBE3EDC00}" srcOrd="0" destOrd="0" presId="urn:microsoft.com/office/officeart/2008/layout/HexagonCluster"/>
    <dgm:cxn modelId="{58052798-50E1-4D49-A69B-42C0D51A3CB3}" type="presOf" srcId="{290E4CD3-F2A3-5847-8B0D-765138028D15}" destId="{50D2FFA2-A5B5-FF49-8625-8BA1502B188B}" srcOrd="0" destOrd="0" presId="urn:microsoft.com/office/officeart/2008/layout/HexagonCluster"/>
    <dgm:cxn modelId="{8135B6BD-D0F7-7A41-918F-AE40A9A13A9A}" srcId="{24C9A8DC-FF35-4D47-9869-1C95953E71BA}" destId="{CCC6F175-2038-924E-9B7F-C09D2A0DA4A5}" srcOrd="3" destOrd="0" parTransId="{964AD841-596A-2F41-8797-D79C188CFCC6}" sibTransId="{CE75F2C8-1FC9-6643-888F-AF7792EB5B35}"/>
    <dgm:cxn modelId="{A40978C9-7A1E-F146-8473-F2ADF6E76D10}" type="presOf" srcId="{01C19436-B6B8-5D44-B15F-CCF1931DD688}" destId="{F372F21C-8AE5-2340-B2F9-FB331EC5DE89}" srcOrd="0" destOrd="0" presId="urn:microsoft.com/office/officeart/2008/layout/HexagonCluster"/>
    <dgm:cxn modelId="{315150D2-140F-9A4D-90DC-73A2A3EFD384}" type="presOf" srcId="{9CBBE184-2E30-104B-9A17-CFBB32B64DA4}" destId="{E97C902A-AB0F-1946-AE44-322B1A49C704}" srcOrd="0" destOrd="0" presId="urn:microsoft.com/office/officeart/2008/layout/HexagonCluster"/>
    <dgm:cxn modelId="{D7C339D6-D826-FE48-89F7-DEC636963BB6}" type="presOf" srcId="{644CDE2F-C13D-C34D-B9A1-238D7EA12CA3}" destId="{7E012893-FA7F-0347-BF1C-3F030DF19BEA}" srcOrd="0" destOrd="0" presId="urn:microsoft.com/office/officeart/2008/layout/HexagonCluster"/>
    <dgm:cxn modelId="{3C7CCFD7-30DB-9240-857D-043413188AC4}" type="presOf" srcId="{CE75F2C8-1FC9-6643-888F-AF7792EB5B35}" destId="{F25F67F3-798E-7540-AC28-96627D60F4B3}" srcOrd="0" destOrd="0" presId="urn:microsoft.com/office/officeart/2008/layout/HexagonCluster"/>
    <dgm:cxn modelId="{F2517CDB-28BB-584D-9FCE-F387DD02574F}" srcId="{24C9A8DC-FF35-4D47-9869-1C95953E71BA}" destId="{35FD0C1E-BC45-CF4E-A1E5-7DA2E29B28A4}" srcOrd="1" destOrd="0" parTransId="{D3E3655B-E9DC-454A-A22B-AE942E759A9B}" sibTransId="{01C19436-B6B8-5D44-B15F-CCF1931DD688}"/>
    <dgm:cxn modelId="{A10734E4-32B4-1046-8550-032500F403B7}" srcId="{24C9A8DC-FF35-4D47-9869-1C95953E71BA}" destId="{644CDE2F-C13D-C34D-B9A1-238D7EA12CA3}" srcOrd="0" destOrd="0" parTransId="{30AFCFC8-76DC-B243-B606-7B1EA25ABA92}" sibTransId="{290E4CD3-F2A3-5847-8B0D-765138028D15}"/>
    <dgm:cxn modelId="{C26FFBFE-942F-0344-878A-7D64E5156E79}" type="presOf" srcId="{60494435-85CC-9548-BAF0-BF3817E1E049}" destId="{E0836D54-5399-B14B-ACE2-1625816D2B73}" srcOrd="0" destOrd="0" presId="urn:microsoft.com/office/officeart/2008/layout/HexagonCluster"/>
    <dgm:cxn modelId="{BECCBF30-DB59-2144-B0D6-8AB2DD5E8354}" type="presParOf" srcId="{CE42999F-84B2-5A43-8A55-CD12019CBFCC}" destId="{27A6EAE8-C3E2-4240-8F0A-661D4C199D8B}" srcOrd="0" destOrd="0" presId="urn:microsoft.com/office/officeart/2008/layout/HexagonCluster"/>
    <dgm:cxn modelId="{3B868689-973A-1F4F-90CF-AE27E8A087C4}" type="presParOf" srcId="{27A6EAE8-C3E2-4240-8F0A-661D4C199D8B}" destId="{7E012893-FA7F-0347-BF1C-3F030DF19BEA}" srcOrd="0" destOrd="0" presId="urn:microsoft.com/office/officeart/2008/layout/HexagonCluster"/>
    <dgm:cxn modelId="{7D8CB6FD-FF30-CE41-ADA9-8B1D92BAE91C}" type="presParOf" srcId="{CE42999F-84B2-5A43-8A55-CD12019CBFCC}" destId="{7EEF87FF-C40F-824E-86C7-79A9A676BB16}" srcOrd="1" destOrd="0" presId="urn:microsoft.com/office/officeart/2008/layout/HexagonCluster"/>
    <dgm:cxn modelId="{3A5C858D-AEF8-4140-970D-49B2851FC998}" type="presParOf" srcId="{7EEF87FF-C40F-824E-86C7-79A9A676BB16}" destId="{6CC464F6-B380-7B40-ABE6-34BC874BEA94}" srcOrd="0" destOrd="0" presId="urn:microsoft.com/office/officeart/2008/layout/HexagonCluster"/>
    <dgm:cxn modelId="{940320D4-B614-3340-BA66-01DAC51998E9}" type="presParOf" srcId="{CE42999F-84B2-5A43-8A55-CD12019CBFCC}" destId="{F28D9449-FAD0-8844-BB23-279C5D083AD9}" srcOrd="2" destOrd="0" presId="urn:microsoft.com/office/officeart/2008/layout/HexagonCluster"/>
    <dgm:cxn modelId="{D67D411C-E75B-9C48-B233-3CF6AFD4B25F}" type="presParOf" srcId="{F28D9449-FAD0-8844-BB23-279C5D083AD9}" destId="{50D2FFA2-A5B5-FF49-8625-8BA1502B188B}" srcOrd="0" destOrd="0" presId="urn:microsoft.com/office/officeart/2008/layout/HexagonCluster"/>
    <dgm:cxn modelId="{8B3052FB-9840-CE46-B1CB-060BB017F8F0}" type="presParOf" srcId="{CE42999F-84B2-5A43-8A55-CD12019CBFCC}" destId="{9E57372C-A824-154D-A9DB-A401B421040A}" srcOrd="3" destOrd="0" presId="urn:microsoft.com/office/officeart/2008/layout/HexagonCluster"/>
    <dgm:cxn modelId="{AF067441-2B99-0F47-AED3-4BC4C51CBA57}" type="presParOf" srcId="{9E57372C-A824-154D-A9DB-A401B421040A}" destId="{A67DD80F-D12B-1E44-A88B-5B6990A4EBC6}" srcOrd="0" destOrd="0" presId="urn:microsoft.com/office/officeart/2008/layout/HexagonCluster"/>
    <dgm:cxn modelId="{ECAC283F-28E6-0F40-90E3-5E3DEF7AEDD2}" type="presParOf" srcId="{CE42999F-84B2-5A43-8A55-CD12019CBFCC}" destId="{63F38C29-9584-E44A-A3CA-BDFB226B60D5}" srcOrd="4" destOrd="0" presId="urn:microsoft.com/office/officeart/2008/layout/HexagonCluster"/>
    <dgm:cxn modelId="{6CCE3815-0A80-814B-A5E3-76D94D3C2DFA}" type="presParOf" srcId="{63F38C29-9584-E44A-A3CA-BDFB226B60D5}" destId="{FDF25ECF-D751-A147-A492-25314F4071D6}" srcOrd="0" destOrd="0" presId="urn:microsoft.com/office/officeart/2008/layout/HexagonCluster"/>
    <dgm:cxn modelId="{C073F0C2-E0D1-1A4C-9811-BB87BFCF0456}" type="presParOf" srcId="{CE42999F-84B2-5A43-8A55-CD12019CBFCC}" destId="{FEB1FBDC-7BB7-794B-B033-9EEFC8505EB0}" srcOrd="5" destOrd="0" presId="urn:microsoft.com/office/officeart/2008/layout/HexagonCluster"/>
    <dgm:cxn modelId="{3EE70A52-520F-AF4C-A9A3-A1868CA6A08E}" type="presParOf" srcId="{FEB1FBDC-7BB7-794B-B033-9EEFC8505EB0}" destId="{A78D596A-5C0F-8F48-AD50-A7CBE5065085}" srcOrd="0" destOrd="0" presId="urn:microsoft.com/office/officeart/2008/layout/HexagonCluster"/>
    <dgm:cxn modelId="{4A5C14AE-50B6-5240-A851-77FD927D4F28}" type="presParOf" srcId="{CE42999F-84B2-5A43-8A55-CD12019CBFCC}" destId="{36F9EA6A-5DE0-8641-BE12-4DB5A343FBB6}" srcOrd="6" destOrd="0" presId="urn:microsoft.com/office/officeart/2008/layout/HexagonCluster"/>
    <dgm:cxn modelId="{F5629F7F-DA7E-464A-9C01-05E513637F4C}" type="presParOf" srcId="{36F9EA6A-5DE0-8641-BE12-4DB5A343FBB6}" destId="{F372F21C-8AE5-2340-B2F9-FB331EC5DE89}" srcOrd="0" destOrd="0" presId="urn:microsoft.com/office/officeart/2008/layout/HexagonCluster"/>
    <dgm:cxn modelId="{0D8516C6-4299-F842-9802-9166E367EA5F}" type="presParOf" srcId="{CE42999F-84B2-5A43-8A55-CD12019CBFCC}" destId="{B244A0E1-4398-374F-8E6E-0B267C992A7E}" srcOrd="7" destOrd="0" presId="urn:microsoft.com/office/officeart/2008/layout/HexagonCluster"/>
    <dgm:cxn modelId="{C79047FB-B936-DA49-9CB1-3E51DE6772FB}" type="presParOf" srcId="{B244A0E1-4398-374F-8E6E-0B267C992A7E}" destId="{B86C2EE2-0265-0F4A-865C-3D3A7F55240E}" srcOrd="0" destOrd="0" presId="urn:microsoft.com/office/officeart/2008/layout/HexagonCluster"/>
    <dgm:cxn modelId="{614171BE-7A0C-0F45-8894-5500FEDABC8C}" type="presParOf" srcId="{CE42999F-84B2-5A43-8A55-CD12019CBFCC}" destId="{D927C61A-D2F5-0245-B06C-972655F7B643}" srcOrd="8" destOrd="0" presId="urn:microsoft.com/office/officeart/2008/layout/HexagonCluster"/>
    <dgm:cxn modelId="{554E3132-2A99-2A4D-80C1-F6B0363C4563}" type="presParOf" srcId="{D927C61A-D2F5-0245-B06C-972655F7B643}" destId="{9FD78D71-39AA-404B-A901-1823A193B8CA}" srcOrd="0" destOrd="0" presId="urn:microsoft.com/office/officeart/2008/layout/HexagonCluster"/>
    <dgm:cxn modelId="{E9A9BAE8-BE34-1644-B354-279F0FB6269C}" type="presParOf" srcId="{CE42999F-84B2-5A43-8A55-CD12019CBFCC}" destId="{CBB946ED-C57A-4846-996F-A95BD94422AF}" srcOrd="9" destOrd="0" presId="urn:microsoft.com/office/officeart/2008/layout/HexagonCluster"/>
    <dgm:cxn modelId="{2FB5574E-C732-8F4D-AD83-60E8FDD2AE9F}" type="presParOf" srcId="{CBB946ED-C57A-4846-996F-A95BD94422AF}" destId="{4898E814-D3D1-4444-A081-A0B51442DD83}" srcOrd="0" destOrd="0" presId="urn:microsoft.com/office/officeart/2008/layout/HexagonCluster"/>
    <dgm:cxn modelId="{9D6F91AB-0467-B545-A26D-7669CE698459}" type="presParOf" srcId="{CE42999F-84B2-5A43-8A55-CD12019CBFCC}" destId="{93E8BE2C-F045-DC4B-9836-A4BDAA3F6BF7}" srcOrd="10" destOrd="0" presId="urn:microsoft.com/office/officeart/2008/layout/HexagonCluster"/>
    <dgm:cxn modelId="{1FA1D93E-DAD3-B343-9CEA-B18582107327}" type="presParOf" srcId="{93E8BE2C-F045-DC4B-9836-A4BDAA3F6BF7}" destId="{E97C902A-AB0F-1946-AE44-322B1A49C704}" srcOrd="0" destOrd="0" presId="urn:microsoft.com/office/officeart/2008/layout/HexagonCluster"/>
    <dgm:cxn modelId="{267ABDBD-FE3E-2341-874C-B2D74096BED8}" type="presParOf" srcId="{CE42999F-84B2-5A43-8A55-CD12019CBFCC}" destId="{5F7A0637-2CEB-7143-8F11-A99042881E8C}" srcOrd="11" destOrd="0" presId="urn:microsoft.com/office/officeart/2008/layout/HexagonCluster"/>
    <dgm:cxn modelId="{8E40CA24-7896-9E4E-AADF-379AD3DCF77D}" type="presParOf" srcId="{5F7A0637-2CEB-7143-8F11-A99042881E8C}" destId="{CD390D90-B2AE-5340-87E3-1C2715BA7371}" srcOrd="0" destOrd="0" presId="urn:microsoft.com/office/officeart/2008/layout/HexagonCluster"/>
    <dgm:cxn modelId="{3F8E2B9E-9EB9-9645-BDF2-CC63EAC5BA33}" type="presParOf" srcId="{CE42999F-84B2-5A43-8A55-CD12019CBFCC}" destId="{5624EEDC-FBB1-FD44-996D-6C83249657D3}" srcOrd="12" destOrd="0" presId="urn:microsoft.com/office/officeart/2008/layout/HexagonCluster"/>
    <dgm:cxn modelId="{B6BF7849-46CE-264A-9A69-BAB74C447E7D}" type="presParOf" srcId="{5624EEDC-FBB1-FD44-996D-6C83249657D3}" destId="{5CF6FA2D-3EB7-C542-9F81-DA2AF1769B50}" srcOrd="0" destOrd="0" presId="urn:microsoft.com/office/officeart/2008/layout/HexagonCluster"/>
    <dgm:cxn modelId="{AD6FB433-F70E-9B4C-9182-EA97773B0527}" type="presParOf" srcId="{CE42999F-84B2-5A43-8A55-CD12019CBFCC}" destId="{004CD37C-4269-EB43-B168-37A1AD8C4D32}" srcOrd="13" destOrd="0" presId="urn:microsoft.com/office/officeart/2008/layout/HexagonCluster"/>
    <dgm:cxn modelId="{4CAB2A0B-713B-CB4E-8C41-C05814AD3C16}" type="presParOf" srcId="{004CD37C-4269-EB43-B168-37A1AD8C4D32}" destId="{8EC6E87A-B130-6E45-A89B-077EE70A2192}" srcOrd="0" destOrd="0" presId="urn:microsoft.com/office/officeart/2008/layout/HexagonCluster"/>
    <dgm:cxn modelId="{908FC2E4-1E84-7948-ADFF-377105C93C43}" type="presParOf" srcId="{CE42999F-84B2-5A43-8A55-CD12019CBFCC}" destId="{7098DDC2-8473-114C-85CA-9BEC23300E4E}" srcOrd="14" destOrd="0" presId="urn:microsoft.com/office/officeart/2008/layout/HexagonCluster"/>
    <dgm:cxn modelId="{9A35F4E6-E41C-AF4C-ABF0-F17EFF0FFAE7}" type="presParOf" srcId="{7098DDC2-8473-114C-85CA-9BEC23300E4E}" destId="{F25F67F3-798E-7540-AC28-96627D60F4B3}" srcOrd="0" destOrd="0" presId="urn:microsoft.com/office/officeart/2008/layout/HexagonCluster"/>
    <dgm:cxn modelId="{FC216D56-5EE8-E54F-9B60-B0503D9699EA}" type="presParOf" srcId="{CE42999F-84B2-5A43-8A55-CD12019CBFCC}" destId="{036051B3-B542-874A-BB53-0135F9C6841A}" srcOrd="15" destOrd="0" presId="urn:microsoft.com/office/officeart/2008/layout/HexagonCluster"/>
    <dgm:cxn modelId="{4DEDA1A6-93BD-CB4C-8910-DD7AA0C263D6}" type="presParOf" srcId="{036051B3-B542-874A-BB53-0135F9C6841A}" destId="{95657F64-788D-5844-B8F9-FEABD541AD14}" srcOrd="0" destOrd="0" presId="urn:microsoft.com/office/officeart/2008/layout/HexagonCluster"/>
    <dgm:cxn modelId="{99DEAB7A-2114-FB43-957F-BA59767D0D20}" type="presParOf" srcId="{CE42999F-84B2-5A43-8A55-CD12019CBFCC}" destId="{3F49113F-0C3C-744A-86D9-A679C45D1F41}" srcOrd="16" destOrd="0" presId="urn:microsoft.com/office/officeart/2008/layout/HexagonCluster"/>
    <dgm:cxn modelId="{D8295FBB-94C0-DE47-8841-3A70154128A5}" type="presParOf" srcId="{3F49113F-0C3C-744A-86D9-A679C45D1F41}" destId="{E0836D54-5399-B14B-ACE2-1625816D2B73}" srcOrd="0" destOrd="0" presId="urn:microsoft.com/office/officeart/2008/layout/HexagonCluster"/>
    <dgm:cxn modelId="{E8D32BD2-E34C-FE41-AF3A-79109D731F94}" type="presParOf" srcId="{CE42999F-84B2-5A43-8A55-CD12019CBFCC}" destId="{F685B3D9-0ED7-7947-A80F-19F32CF590A6}" srcOrd="17" destOrd="0" presId="urn:microsoft.com/office/officeart/2008/layout/HexagonCluster"/>
    <dgm:cxn modelId="{6E622670-CEC1-6C43-AB30-F3412939E64F}" type="presParOf" srcId="{F685B3D9-0ED7-7947-A80F-19F32CF590A6}" destId="{9A67BA21-B1AF-2548-9FC4-E69F79483FE0}" srcOrd="0" destOrd="0" presId="urn:microsoft.com/office/officeart/2008/layout/HexagonCluster"/>
    <dgm:cxn modelId="{45990EAF-00B8-1640-871F-195BEA2B13BB}" type="presParOf" srcId="{CE42999F-84B2-5A43-8A55-CD12019CBFCC}" destId="{435602D6-C2BE-174C-A0F4-4DF2B1EE7BE3}" srcOrd="18" destOrd="0" presId="urn:microsoft.com/office/officeart/2008/layout/HexagonCluster"/>
    <dgm:cxn modelId="{706DE9A3-4B0A-E54E-88C2-CBF3019B9F2C}" type="presParOf" srcId="{435602D6-C2BE-174C-A0F4-4DF2B1EE7BE3}" destId="{08A68A00-C190-BC40-A69F-49FFBE3EDC00}" srcOrd="0" destOrd="0" presId="urn:microsoft.com/office/officeart/2008/layout/HexagonCluster"/>
    <dgm:cxn modelId="{6BEB6465-589E-6942-8BA9-44C0728EC944}" type="presParOf" srcId="{CE42999F-84B2-5A43-8A55-CD12019CBFCC}" destId="{01FA3E03-8AD8-8349-B551-7EE2BAC83E77}" srcOrd="19" destOrd="0" presId="urn:microsoft.com/office/officeart/2008/layout/HexagonCluster"/>
    <dgm:cxn modelId="{D7AFB036-2C6A-EE4F-9200-D217A8A2C1A1}" type="presParOf" srcId="{01FA3E03-8AD8-8349-B551-7EE2BAC83E77}" destId="{D888307A-BC65-0B47-BCD6-839E551A2C79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392483-89A0-7A40-BA25-9770F31C05A9}">
      <dsp:nvSpPr>
        <dsp:cNvPr id="0" name=""/>
        <dsp:cNvSpPr/>
      </dsp:nvSpPr>
      <dsp:spPr>
        <a:xfrm>
          <a:off x="-4198401" y="-644215"/>
          <a:ext cx="5002475" cy="5002475"/>
        </a:xfrm>
        <a:prstGeom prst="blockArc">
          <a:avLst>
            <a:gd name="adj1" fmla="val 18900000"/>
            <a:gd name="adj2" fmla="val 2700000"/>
            <a:gd name="adj3" fmla="val 43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B60B71-CA25-054A-BBD4-D5ADFA3863DD}">
      <dsp:nvSpPr>
        <dsp:cNvPr id="0" name=""/>
        <dsp:cNvSpPr/>
      </dsp:nvSpPr>
      <dsp:spPr>
        <a:xfrm>
          <a:off x="300574" y="195581"/>
          <a:ext cx="5181321" cy="391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036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Data Lake</a:t>
          </a:r>
        </a:p>
      </dsp:txBody>
      <dsp:txXfrm>
        <a:off x="300574" y="195581"/>
        <a:ext cx="5181321" cy="391014"/>
      </dsp:txXfrm>
    </dsp:sp>
    <dsp:sp modelId="{FB26E2BA-E918-8F4B-B09C-0B032DFA97A4}">
      <dsp:nvSpPr>
        <dsp:cNvPr id="0" name=""/>
        <dsp:cNvSpPr/>
      </dsp:nvSpPr>
      <dsp:spPr>
        <a:xfrm>
          <a:off x="56190" y="146704"/>
          <a:ext cx="488768" cy="4887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549996-1176-7A4E-9226-2F3DB1967D9E}">
      <dsp:nvSpPr>
        <dsp:cNvPr id="0" name=""/>
        <dsp:cNvSpPr/>
      </dsp:nvSpPr>
      <dsp:spPr>
        <a:xfrm>
          <a:off x="622211" y="782029"/>
          <a:ext cx="4859685" cy="391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036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Software catalogue, methods and training</a:t>
          </a:r>
        </a:p>
      </dsp:txBody>
      <dsp:txXfrm>
        <a:off x="622211" y="782029"/>
        <a:ext cx="4859685" cy="391014"/>
      </dsp:txXfrm>
    </dsp:sp>
    <dsp:sp modelId="{5426187A-5FCA-1647-9C92-81CCDA3203E4}">
      <dsp:nvSpPr>
        <dsp:cNvPr id="0" name=""/>
        <dsp:cNvSpPr/>
      </dsp:nvSpPr>
      <dsp:spPr>
        <a:xfrm>
          <a:off x="377827" y="733152"/>
          <a:ext cx="488768" cy="4887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11AC60-15C7-8A48-BD79-5B058CAA89C4}">
      <dsp:nvSpPr>
        <dsp:cNvPr id="0" name=""/>
        <dsp:cNvSpPr/>
      </dsp:nvSpPr>
      <dsp:spPr>
        <a:xfrm>
          <a:off x="769287" y="1368476"/>
          <a:ext cx="4712609" cy="391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036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European Virtual Software Institute for Research </a:t>
          </a:r>
        </a:p>
      </dsp:txBody>
      <dsp:txXfrm>
        <a:off x="769287" y="1368476"/>
        <a:ext cx="4712609" cy="391014"/>
      </dsp:txXfrm>
    </dsp:sp>
    <dsp:sp modelId="{C71EC8C3-E705-2E46-B7AC-71EADE5A0243}">
      <dsp:nvSpPr>
        <dsp:cNvPr id="0" name=""/>
        <dsp:cNvSpPr/>
      </dsp:nvSpPr>
      <dsp:spPr>
        <a:xfrm>
          <a:off x="524903" y="1319599"/>
          <a:ext cx="488768" cy="4887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85CFDC-3A6F-CD41-8E96-F80CAD604900}">
      <dsp:nvSpPr>
        <dsp:cNvPr id="0" name=""/>
        <dsp:cNvSpPr/>
      </dsp:nvSpPr>
      <dsp:spPr>
        <a:xfrm>
          <a:off x="769287" y="1954552"/>
          <a:ext cx="4712609" cy="391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036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Virtual Research Environments </a:t>
          </a:r>
        </a:p>
      </dsp:txBody>
      <dsp:txXfrm>
        <a:off x="769287" y="1954552"/>
        <a:ext cx="4712609" cy="391014"/>
      </dsp:txXfrm>
    </dsp:sp>
    <dsp:sp modelId="{CB3CEC6A-D03C-EC43-B985-B060F6A35C5F}">
      <dsp:nvSpPr>
        <dsp:cNvPr id="0" name=""/>
        <dsp:cNvSpPr/>
      </dsp:nvSpPr>
      <dsp:spPr>
        <a:xfrm>
          <a:off x="524903" y="1905675"/>
          <a:ext cx="488768" cy="4887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3ED7E5-BC55-B647-8BD1-36601E667B68}">
      <dsp:nvSpPr>
        <dsp:cNvPr id="0" name=""/>
        <dsp:cNvSpPr/>
      </dsp:nvSpPr>
      <dsp:spPr>
        <a:xfrm>
          <a:off x="622211" y="2541000"/>
          <a:ext cx="4859685" cy="391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036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Open Science Research Projects</a:t>
          </a:r>
        </a:p>
      </dsp:txBody>
      <dsp:txXfrm>
        <a:off x="622211" y="2541000"/>
        <a:ext cx="4859685" cy="391014"/>
      </dsp:txXfrm>
    </dsp:sp>
    <dsp:sp modelId="{CF5A9A04-AABD-D040-9025-E0BD14DF292B}">
      <dsp:nvSpPr>
        <dsp:cNvPr id="0" name=""/>
        <dsp:cNvSpPr/>
      </dsp:nvSpPr>
      <dsp:spPr>
        <a:xfrm>
          <a:off x="377827" y="2492123"/>
          <a:ext cx="488768" cy="4887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C11FCB-F33E-8B47-BD72-178D29A597B4}">
      <dsp:nvSpPr>
        <dsp:cNvPr id="0" name=""/>
        <dsp:cNvSpPr/>
      </dsp:nvSpPr>
      <dsp:spPr>
        <a:xfrm>
          <a:off x="300574" y="3127447"/>
          <a:ext cx="5181321" cy="391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036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Data interoperability</a:t>
          </a:r>
        </a:p>
      </dsp:txBody>
      <dsp:txXfrm>
        <a:off x="300574" y="3127447"/>
        <a:ext cx="5181321" cy="391014"/>
      </dsp:txXfrm>
    </dsp:sp>
    <dsp:sp modelId="{99B40EA1-017D-F147-814E-787EE68B7191}">
      <dsp:nvSpPr>
        <dsp:cNvPr id="0" name=""/>
        <dsp:cNvSpPr/>
      </dsp:nvSpPr>
      <dsp:spPr>
        <a:xfrm>
          <a:off x="56190" y="3078571"/>
          <a:ext cx="488768" cy="4887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392483-89A0-7A40-BA25-9770F31C05A9}">
      <dsp:nvSpPr>
        <dsp:cNvPr id="0" name=""/>
        <dsp:cNvSpPr/>
      </dsp:nvSpPr>
      <dsp:spPr>
        <a:xfrm>
          <a:off x="-4198324" y="-644215"/>
          <a:ext cx="5002475" cy="5002475"/>
        </a:xfrm>
        <a:prstGeom prst="blockArc">
          <a:avLst>
            <a:gd name="adj1" fmla="val 18900000"/>
            <a:gd name="adj2" fmla="val 2700000"/>
            <a:gd name="adj3" fmla="val 43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B60B71-CA25-054A-BBD4-D5ADFA3863DD}">
      <dsp:nvSpPr>
        <dsp:cNvPr id="0" name=""/>
        <dsp:cNvSpPr/>
      </dsp:nvSpPr>
      <dsp:spPr>
        <a:xfrm>
          <a:off x="260540" y="168840"/>
          <a:ext cx="4906496" cy="3375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916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Low Latency data analysis</a:t>
          </a:r>
        </a:p>
      </dsp:txBody>
      <dsp:txXfrm>
        <a:off x="260540" y="168840"/>
        <a:ext cx="4906496" cy="337532"/>
      </dsp:txXfrm>
    </dsp:sp>
    <dsp:sp modelId="{FB26E2BA-E918-8F4B-B09C-0B032DFA97A4}">
      <dsp:nvSpPr>
        <dsp:cNvPr id="0" name=""/>
        <dsp:cNvSpPr/>
      </dsp:nvSpPr>
      <dsp:spPr>
        <a:xfrm>
          <a:off x="49582" y="126648"/>
          <a:ext cx="421915" cy="4219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549996-1176-7A4E-9226-2F3DB1967D9E}">
      <dsp:nvSpPr>
        <dsp:cNvPr id="0" name=""/>
        <dsp:cNvSpPr/>
      </dsp:nvSpPr>
      <dsp:spPr>
        <a:xfrm>
          <a:off x="566206" y="675436"/>
          <a:ext cx="4600830" cy="3375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916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Technological dev. and innovation (e.g. quantum)</a:t>
          </a:r>
        </a:p>
      </dsp:txBody>
      <dsp:txXfrm>
        <a:off x="566206" y="675436"/>
        <a:ext cx="4600830" cy="337532"/>
      </dsp:txXfrm>
    </dsp:sp>
    <dsp:sp modelId="{5426187A-5FCA-1647-9C92-81CCDA3203E4}">
      <dsp:nvSpPr>
        <dsp:cNvPr id="0" name=""/>
        <dsp:cNvSpPr/>
      </dsp:nvSpPr>
      <dsp:spPr>
        <a:xfrm>
          <a:off x="355248" y="633244"/>
          <a:ext cx="421915" cy="4219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11AC60-15C7-8A48-BD79-5B058CAA89C4}">
      <dsp:nvSpPr>
        <dsp:cNvPr id="0" name=""/>
        <dsp:cNvSpPr/>
      </dsp:nvSpPr>
      <dsp:spPr>
        <a:xfrm>
          <a:off x="733709" y="1181660"/>
          <a:ext cx="4433327" cy="3375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916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Curiosity driven RIs’ synergies</a:t>
          </a:r>
        </a:p>
      </dsp:txBody>
      <dsp:txXfrm>
        <a:off x="733709" y="1181660"/>
        <a:ext cx="4433327" cy="337532"/>
      </dsp:txXfrm>
    </dsp:sp>
    <dsp:sp modelId="{C71EC8C3-E705-2E46-B7AC-71EADE5A0243}">
      <dsp:nvSpPr>
        <dsp:cNvPr id="0" name=""/>
        <dsp:cNvSpPr/>
      </dsp:nvSpPr>
      <dsp:spPr>
        <a:xfrm>
          <a:off x="522751" y="1139468"/>
          <a:ext cx="421915" cy="4219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85CFDC-3A6F-CD41-8E96-F80CAD604900}">
      <dsp:nvSpPr>
        <dsp:cNvPr id="0" name=""/>
        <dsp:cNvSpPr/>
      </dsp:nvSpPr>
      <dsp:spPr>
        <a:xfrm>
          <a:off x="787191" y="1688255"/>
          <a:ext cx="4379844" cy="3375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916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Inter-cluster projects for society</a:t>
          </a:r>
        </a:p>
      </dsp:txBody>
      <dsp:txXfrm>
        <a:off x="787191" y="1688255"/>
        <a:ext cx="4379844" cy="337532"/>
      </dsp:txXfrm>
    </dsp:sp>
    <dsp:sp modelId="{CB3CEC6A-D03C-EC43-B985-B060F6A35C5F}">
      <dsp:nvSpPr>
        <dsp:cNvPr id="0" name=""/>
        <dsp:cNvSpPr/>
      </dsp:nvSpPr>
      <dsp:spPr>
        <a:xfrm>
          <a:off x="576233" y="1646064"/>
          <a:ext cx="421915" cy="4219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3ED7E5-BC55-B647-8BD1-36601E667B68}">
      <dsp:nvSpPr>
        <dsp:cNvPr id="0" name=""/>
        <dsp:cNvSpPr/>
      </dsp:nvSpPr>
      <dsp:spPr>
        <a:xfrm>
          <a:off x="733709" y="2194851"/>
          <a:ext cx="4433327" cy="3375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916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Citizen Science </a:t>
          </a:r>
        </a:p>
      </dsp:txBody>
      <dsp:txXfrm>
        <a:off x="733709" y="2194851"/>
        <a:ext cx="4433327" cy="337532"/>
      </dsp:txXfrm>
    </dsp:sp>
    <dsp:sp modelId="{CF5A9A04-AABD-D040-9025-E0BD14DF292B}">
      <dsp:nvSpPr>
        <dsp:cNvPr id="0" name=""/>
        <dsp:cNvSpPr/>
      </dsp:nvSpPr>
      <dsp:spPr>
        <a:xfrm>
          <a:off x="522751" y="2152659"/>
          <a:ext cx="421915" cy="4219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9DB7ED-C020-8340-BC0D-84B7421743D1}">
      <dsp:nvSpPr>
        <dsp:cNvPr id="0" name=""/>
        <dsp:cNvSpPr/>
      </dsp:nvSpPr>
      <dsp:spPr>
        <a:xfrm>
          <a:off x="566206" y="2701075"/>
          <a:ext cx="4600830" cy="3375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916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Researchers’ rewarding</a:t>
          </a:r>
        </a:p>
      </dsp:txBody>
      <dsp:txXfrm>
        <a:off x="566206" y="2701075"/>
        <a:ext cx="4600830" cy="337532"/>
      </dsp:txXfrm>
    </dsp:sp>
    <dsp:sp modelId="{B8FF3AF6-5428-BB48-B614-1BFE4DB3E714}">
      <dsp:nvSpPr>
        <dsp:cNvPr id="0" name=""/>
        <dsp:cNvSpPr/>
      </dsp:nvSpPr>
      <dsp:spPr>
        <a:xfrm>
          <a:off x="355248" y="2658884"/>
          <a:ext cx="421915" cy="4219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565B8D-AD8C-8C4D-B71B-4C14A12B933A}">
      <dsp:nvSpPr>
        <dsp:cNvPr id="0" name=""/>
        <dsp:cNvSpPr/>
      </dsp:nvSpPr>
      <dsp:spPr>
        <a:xfrm>
          <a:off x="260540" y="3207671"/>
          <a:ext cx="4906496" cy="3375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916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Sector Data Spaces […]</a:t>
          </a:r>
        </a:p>
      </dsp:txBody>
      <dsp:txXfrm>
        <a:off x="260540" y="3207671"/>
        <a:ext cx="4906496" cy="337532"/>
      </dsp:txXfrm>
    </dsp:sp>
    <dsp:sp modelId="{99B40EA1-017D-F147-814E-787EE68B7191}">
      <dsp:nvSpPr>
        <dsp:cNvPr id="0" name=""/>
        <dsp:cNvSpPr/>
      </dsp:nvSpPr>
      <dsp:spPr>
        <a:xfrm>
          <a:off x="49582" y="3165479"/>
          <a:ext cx="421915" cy="4219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012893-FA7F-0347-BF1C-3F030DF19BEA}">
      <dsp:nvSpPr>
        <dsp:cNvPr id="0" name=""/>
        <dsp:cNvSpPr/>
      </dsp:nvSpPr>
      <dsp:spPr>
        <a:xfrm>
          <a:off x="1876542" y="3783396"/>
          <a:ext cx="2180628" cy="187213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rgbClr val="002060"/>
              </a:solidFill>
            </a:rPr>
            <a:t>Advancing frontier knowledge of our RIs</a:t>
          </a:r>
          <a:endParaRPr lang="fr-FR" sz="1600" kern="1200" dirty="0"/>
        </a:p>
      </dsp:txBody>
      <dsp:txXfrm>
        <a:off x="2214272" y="4073347"/>
        <a:ext cx="1505168" cy="1292232"/>
      </dsp:txXfrm>
    </dsp:sp>
    <dsp:sp modelId="{6CC464F6-B380-7B40-ABE6-34BC874BEA94}">
      <dsp:nvSpPr>
        <dsp:cNvPr id="0" name=""/>
        <dsp:cNvSpPr/>
      </dsp:nvSpPr>
      <dsp:spPr>
        <a:xfrm>
          <a:off x="2368814" y="1214116"/>
          <a:ext cx="254368" cy="21925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0D2FFA2-A5B5-FF49-8625-8BA1502B188B}">
      <dsp:nvSpPr>
        <dsp:cNvPr id="0" name=""/>
        <dsp:cNvSpPr/>
      </dsp:nvSpPr>
      <dsp:spPr>
        <a:xfrm>
          <a:off x="0" y="2748416"/>
          <a:ext cx="2180628" cy="1872134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>
            <a:alphaModFix/>
          </a:blip>
          <a:srcRect/>
          <a:stretch>
            <a:fillRect t="-9000" b="-9000"/>
          </a:stretch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DD80F-D12B-1E44-A88B-5B6990A4EBC6}">
      <dsp:nvSpPr>
        <dsp:cNvPr id="0" name=""/>
        <dsp:cNvSpPr/>
      </dsp:nvSpPr>
      <dsp:spPr>
        <a:xfrm>
          <a:off x="2447788" y="1120286"/>
          <a:ext cx="254368" cy="21925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DF25ECF-D751-A147-A492-25314F4071D6}">
      <dsp:nvSpPr>
        <dsp:cNvPr id="0" name=""/>
        <dsp:cNvSpPr/>
      </dsp:nvSpPr>
      <dsp:spPr>
        <a:xfrm>
          <a:off x="3753085" y="2742436"/>
          <a:ext cx="2180628" cy="187213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rgbClr val="002060"/>
              </a:solidFill>
            </a:rPr>
            <a:t>VRE for assessing scientific knowledge production</a:t>
          </a:r>
        </a:p>
      </dsp:txBody>
      <dsp:txXfrm>
        <a:off x="4090815" y="3032387"/>
        <a:ext cx="1505168" cy="1292232"/>
      </dsp:txXfrm>
    </dsp:sp>
    <dsp:sp modelId="{A78D596A-5C0F-8F48-AD50-A7CBE5065085}">
      <dsp:nvSpPr>
        <dsp:cNvPr id="0" name=""/>
        <dsp:cNvSpPr/>
      </dsp:nvSpPr>
      <dsp:spPr>
        <a:xfrm>
          <a:off x="2311176" y="1120287"/>
          <a:ext cx="254368" cy="21925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72F21C-8AE5-2340-B2F9-FB331EC5DE89}">
      <dsp:nvSpPr>
        <dsp:cNvPr id="0" name=""/>
        <dsp:cNvSpPr/>
      </dsp:nvSpPr>
      <dsp:spPr>
        <a:xfrm>
          <a:off x="5535794" y="3734591"/>
          <a:ext cx="2180628" cy="1872134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/>
          <a:srcRect/>
          <a:stretch>
            <a:fillRect l="-26000" r="-26000"/>
          </a:stretch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86C2EE2-0265-0F4A-865C-3D3A7F55240E}">
      <dsp:nvSpPr>
        <dsp:cNvPr id="0" name=""/>
        <dsp:cNvSpPr/>
      </dsp:nvSpPr>
      <dsp:spPr>
        <a:xfrm>
          <a:off x="2391416" y="1229912"/>
          <a:ext cx="254368" cy="21925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FD78D71-39AA-404B-A901-1823A193B8CA}">
      <dsp:nvSpPr>
        <dsp:cNvPr id="0" name=""/>
        <dsp:cNvSpPr/>
      </dsp:nvSpPr>
      <dsp:spPr>
        <a:xfrm>
          <a:off x="1876542" y="1713435"/>
          <a:ext cx="2180628" cy="187213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rgbClr val="002060"/>
              </a:solidFill>
            </a:rPr>
            <a:t>Community-based scientific software development and preservation </a:t>
          </a:r>
          <a:endParaRPr lang="fr-FR" sz="1600" kern="1200" dirty="0"/>
        </a:p>
      </dsp:txBody>
      <dsp:txXfrm>
        <a:off x="2214272" y="2003386"/>
        <a:ext cx="1505168" cy="1292232"/>
      </dsp:txXfrm>
    </dsp:sp>
    <dsp:sp modelId="{4898E814-D3D1-4444-A081-A0B51442DD83}">
      <dsp:nvSpPr>
        <dsp:cNvPr id="0" name=""/>
        <dsp:cNvSpPr/>
      </dsp:nvSpPr>
      <dsp:spPr>
        <a:xfrm>
          <a:off x="2536230" y="1214117"/>
          <a:ext cx="254368" cy="21925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97C902A-AB0F-1946-AE44-322B1A49C704}">
      <dsp:nvSpPr>
        <dsp:cNvPr id="0" name=""/>
        <dsp:cNvSpPr/>
      </dsp:nvSpPr>
      <dsp:spPr>
        <a:xfrm>
          <a:off x="3753085" y="672474"/>
          <a:ext cx="2180628" cy="1872134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390D90-B2AE-5340-87E3-1C2715BA7371}">
      <dsp:nvSpPr>
        <dsp:cNvPr id="0" name=""/>
        <dsp:cNvSpPr/>
      </dsp:nvSpPr>
      <dsp:spPr>
        <a:xfrm>
          <a:off x="2516802" y="1339539"/>
          <a:ext cx="254368" cy="21925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F6FA2D-3EB7-C542-9F81-DA2AF1769B50}">
      <dsp:nvSpPr>
        <dsp:cNvPr id="0" name=""/>
        <dsp:cNvSpPr/>
      </dsp:nvSpPr>
      <dsp:spPr>
        <a:xfrm>
          <a:off x="5628471" y="1709448"/>
          <a:ext cx="2180628" cy="187213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rgbClr val="002060"/>
              </a:solidFill>
            </a:rPr>
            <a:t>Build on the Science Clusters approach to ensure the uptake of EOSC </a:t>
          </a:r>
          <a:endParaRPr lang="fr-FR" sz="1600" kern="1200" dirty="0"/>
        </a:p>
      </dsp:txBody>
      <dsp:txXfrm>
        <a:off x="5966201" y="1999399"/>
        <a:ext cx="1505168" cy="1292232"/>
      </dsp:txXfrm>
    </dsp:sp>
    <dsp:sp modelId="{8EC6E87A-B130-6E45-A89B-077EE70A2192}">
      <dsp:nvSpPr>
        <dsp:cNvPr id="0" name=""/>
        <dsp:cNvSpPr/>
      </dsp:nvSpPr>
      <dsp:spPr>
        <a:xfrm>
          <a:off x="2394690" y="940190"/>
          <a:ext cx="254368" cy="21925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5F67F3-798E-7540-AC28-96627D60F4B3}">
      <dsp:nvSpPr>
        <dsp:cNvPr id="0" name=""/>
        <dsp:cNvSpPr/>
      </dsp:nvSpPr>
      <dsp:spPr>
        <a:xfrm>
          <a:off x="7505014" y="2761870"/>
          <a:ext cx="2180628" cy="1872134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4"/>
          <a:srcRect/>
          <a:stretch>
            <a:fillRect l="-19000" r="-19000"/>
          </a:stretch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657F64-788D-5844-B8F9-FEABD541AD14}">
      <dsp:nvSpPr>
        <dsp:cNvPr id="0" name=""/>
        <dsp:cNvSpPr/>
      </dsp:nvSpPr>
      <dsp:spPr>
        <a:xfrm>
          <a:off x="2346360" y="1104489"/>
          <a:ext cx="254368" cy="21925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836D54-5399-B14B-ACE2-1625816D2B73}">
      <dsp:nvSpPr>
        <dsp:cNvPr id="0" name=""/>
        <dsp:cNvSpPr/>
      </dsp:nvSpPr>
      <dsp:spPr>
        <a:xfrm>
          <a:off x="7505014" y="692407"/>
          <a:ext cx="2180628" cy="187213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rgbClr val="002060"/>
              </a:solidFill>
            </a:rPr>
            <a:t>Future shared development of RI technologies and services</a:t>
          </a:r>
          <a:endParaRPr lang="fr-FR" sz="1600" kern="1200" dirty="0"/>
        </a:p>
      </dsp:txBody>
      <dsp:txXfrm>
        <a:off x="7842744" y="982358"/>
        <a:ext cx="1505168" cy="1292232"/>
      </dsp:txXfrm>
    </dsp:sp>
    <dsp:sp modelId="{9A67BA21-B1AF-2548-9FC4-E69F79483FE0}">
      <dsp:nvSpPr>
        <dsp:cNvPr id="0" name=""/>
        <dsp:cNvSpPr/>
      </dsp:nvSpPr>
      <dsp:spPr>
        <a:xfrm>
          <a:off x="2649285" y="1229912"/>
          <a:ext cx="254368" cy="21925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8A68A00-C190-BC40-A69F-49FFBE3EDC00}">
      <dsp:nvSpPr>
        <dsp:cNvPr id="0" name=""/>
        <dsp:cNvSpPr/>
      </dsp:nvSpPr>
      <dsp:spPr>
        <a:xfrm>
          <a:off x="9217290" y="1732493"/>
          <a:ext cx="2180628" cy="1872134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5"/>
          <a:srcRect/>
          <a:stretch>
            <a:fillRect l="-14000" r="-14000"/>
          </a:stretch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888307A-BC65-0B47-BCD6-839E551A2C79}">
      <dsp:nvSpPr>
        <dsp:cNvPr id="0" name=""/>
        <dsp:cNvSpPr/>
      </dsp:nvSpPr>
      <dsp:spPr>
        <a:xfrm>
          <a:off x="2633370" y="1104488"/>
          <a:ext cx="254368" cy="21925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2DCB7DF9-0D02-4585-BB95-A274CDB043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D03439E-816E-4B73-9747-56E6950143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8F809-F363-4872-84C9-D7CD75B4F4FB}" type="datetimeFigureOut">
              <a:rPr lang="it-IT" smtClean="0"/>
              <a:t>04/05/22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F80F5E3-5A6B-4274-9F07-3F4DC527B0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775B453-4FD3-4B45-9A4E-69A288F1E94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9A301-FF2A-45E5-97E1-7B158FC8E93D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3951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046F7-DDA4-3648-BD7E-85E6D1DE148B}" type="datetimeFigureOut">
              <a:rPr lang="it-IT" smtClean="0"/>
              <a:t>04/05/22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490F3-ADF7-B042-987D-93AF3DA3A926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7856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2" name="Google Shape;18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82997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260b52484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260b52484c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goal is to produce dark matter summary plots from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400929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260b52484c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260b52484c_0_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7297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5490F3-ADF7-B042-987D-93AF3DA3A926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6441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8529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endParaRPr dirty="0"/>
          </a:p>
        </p:txBody>
      </p:sp>
      <p:sp>
        <p:nvSpPr>
          <p:cNvPr id="252" name="Google Shape;2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16671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endParaRPr dirty="0"/>
          </a:p>
        </p:txBody>
      </p:sp>
      <p:sp>
        <p:nvSpPr>
          <p:cNvPr id="252" name="Google Shape;2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6074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endParaRPr dirty="0"/>
          </a:p>
        </p:txBody>
      </p:sp>
      <p:sp>
        <p:nvSpPr>
          <p:cNvPr id="252" name="Google Shape;2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4460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endParaRPr dirty="0"/>
          </a:p>
        </p:txBody>
      </p:sp>
      <p:sp>
        <p:nvSpPr>
          <p:cNvPr id="252" name="Google Shape;2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84728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endParaRPr dirty="0"/>
          </a:p>
        </p:txBody>
      </p:sp>
      <p:sp>
        <p:nvSpPr>
          <p:cNvPr id="252" name="Google Shape;2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871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endParaRPr dirty="0"/>
          </a:p>
        </p:txBody>
      </p:sp>
      <p:sp>
        <p:nvSpPr>
          <p:cNvPr id="252" name="Google Shape;2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5416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 </a:t>
            </a:r>
            <a:endParaRPr dirty="0"/>
          </a:p>
        </p:txBody>
      </p:sp>
      <p:sp>
        <p:nvSpPr>
          <p:cNvPr id="329" name="Google Shape;32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77176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hyperlink" Target="http://www.hep.lu.se/staff/doglioni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twitter.com/CatDogLund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6582" y="3221765"/>
            <a:ext cx="8497455" cy="159570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6581" y="5417819"/>
            <a:ext cx="8497456" cy="62405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37CFE4B-908F-744C-86B0-5575CC115044}"/>
              </a:ext>
            </a:extLst>
          </p:cNvPr>
          <p:cNvSpPr/>
          <p:nvPr userDrawn="1"/>
        </p:nvSpPr>
        <p:spPr>
          <a:xfrm>
            <a:off x="990601" y="6378090"/>
            <a:ext cx="948343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50" dirty="0">
                <a:solidFill>
                  <a:schemeClr val="bg1">
                    <a:lumMod val="95000"/>
                  </a:schemeClr>
                </a:solidFill>
              </a:rPr>
              <a:t>ESCAPE - The European Science Cluster of Astronomy &amp; Particle Physics ESFRI Research Infrastructures has received funding from the European Union’s Horizon 2020 research and innovation programme under the Grant Agreement n° 824064.</a:t>
            </a:r>
            <a:endParaRPr lang="en-GB" sz="1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8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20/11/2020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Giovanni Lamanna</a:t>
            </a:r>
          </a:p>
        </p:txBody>
      </p:sp>
    </p:spTree>
    <p:extLst>
      <p:ext uri="{BB962C8B-B14F-4D97-AF65-F5344CB8AC3E}">
        <p14:creationId xmlns:p14="http://schemas.microsoft.com/office/powerpoint/2010/main" val="1616576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20/11/2020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Giovanni Lamanna</a:t>
            </a:r>
          </a:p>
        </p:txBody>
      </p:sp>
    </p:spTree>
    <p:extLst>
      <p:ext uri="{BB962C8B-B14F-4D97-AF65-F5344CB8AC3E}">
        <p14:creationId xmlns:p14="http://schemas.microsoft.com/office/powerpoint/2010/main" val="3693551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titolo" type="title">
  <p:cSld name="Diapositiva titol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0"/>
          <p:cNvSpPr txBox="1"/>
          <p:nvPr/>
        </p:nvSpPr>
        <p:spPr>
          <a:xfrm>
            <a:off x="6875213" y="6364235"/>
            <a:ext cx="3624943" cy="370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Funded by the European Union’s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Horizon 2020 - Grant N° 824064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Google Shape;13;p30" descr="Immagin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55055" y="6303313"/>
            <a:ext cx="768797" cy="49268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0"/>
          <p:cNvSpPr txBox="1">
            <a:spLocks noGrp="1"/>
          </p:cNvSpPr>
          <p:nvPr>
            <p:ph type="title"/>
          </p:nvPr>
        </p:nvSpPr>
        <p:spPr>
          <a:xfrm>
            <a:off x="1976582" y="3221764"/>
            <a:ext cx="8497456" cy="1595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0"/>
          <p:cNvSpPr txBox="1"/>
          <p:nvPr/>
        </p:nvSpPr>
        <p:spPr>
          <a:xfrm>
            <a:off x="4937826" y="6237235"/>
            <a:ext cx="6379678" cy="624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000"/>
              <a:buFont typeface="Open Sans Light"/>
              <a:buNone/>
            </a:pPr>
            <a:r>
              <a:rPr lang="en-US" sz="1000" b="0" i="0" u="none" strike="noStrike" cap="none">
                <a:solidFill>
                  <a:srgbClr val="F2F2F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ESCAPE - The European Science Cluster of Astronomy &amp; Particle Physics ESFRI Research Infrastructures has received funding from the European Union’s Horizon 2020 research and innovation programme </a:t>
            </a:r>
            <a:br>
              <a:rPr lang="en-US" sz="1000" b="0" i="0" u="none" strike="noStrike" cap="none">
                <a:solidFill>
                  <a:srgbClr val="F2F2F2"/>
                </a:solidFill>
                <a:latin typeface="Open Sans Light"/>
                <a:ea typeface="Open Sans Light"/>
                <a:cs typeface="Open Sans Light"/>
                <a:sym typeface="Open Sans Light"/>
              </a:rPr>
            </a:br>
            <a:r>
              <a:rPr lang="en-US" sz="1000" b="0" i="0" u="none" strike="noStrike" cap="none">
                <a:solidFill>
                  <a:srgbClr val="F2F2F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under the Grant Agreement n° 824064.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30"/>
          <p:cNvSpPr/>
          <p:nvPr/>
        </p:nvSpPr>
        <p:spPr>
          <a:xfrm>
            <a:off x="-1550" y="5424902"/>
            <a:ext cx="3672835" cy="1016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0525" tIns="50525" rIns="50525" bIns="505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6114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9C611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30"/>
          <p:cNvSpPr/>
          <p:nvPr/>
        </p:nvSpPr>
        <p:spPr>
          <a:xfrm>
            <a:off x="-1550" y="5584731"/>
            <a:ext cx="3672835" cy="15742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0525" tIns="50525" rIns="50525" bIns="505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6114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9C611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30" descr="Imag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85028" y="5943269"/>
            <a:ext cx="857202" cy="85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30" descr="Imag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3835" y="5543848"/>
            <a:ext cx="2340696" cy="165604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0"/>
          <p:cNvSpPr txBox="1"/>
          <p:nvPr/>
        </p:nvSpPr>
        <p:spPr>
          <a:xfrm>
            <a:off x="1014657" y="5486067"/>
            <a:ext cx="2203671" cy="459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r>
              <a:rPr lang="en-US" sz="10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@CatDogLund, she/her</a:t>
            </a:r>
            <a:endParaRPr sz="1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000"/>
              <a:buFont typeface="Arial"/>
              <a:buNone/>
            </a:pPr>
            <a:r>
              <a:rPr lang="en-US" sz="1000" b="0" i="0" u="sng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http://www.hep.lu.se/staff/doglioni/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21;p30" descr="Image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559463" y="5517467"/>
            <a:ext cx="248158" cy="2481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7943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olo e contenuto">
  <p:cSld name="Titolo e contenuto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2"/>
          <p:cNvSpPr/>
          <p:nvPr/>
        </p:nvSpPr>
        <p:spPr>
          <a:xfrm>
            <a:off x="-1550" y="5305331"/>
            <a:ext cx="3672835" cy="15742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0525" tIns="50525" rIns="50525" bIns="505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6114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9C611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2"/>
          <p:cNvSpPr txBox="1">
            <a:spLocks noGrp="1"/>
          </p:cNvSpPr>
          <p:nvPr>
            <p:ph type="title"/>
          </p:nvPr>
        </p:nvSpPr>
        <p:spPr>
          <a:xfrm>
            <a:off x="1633268" y="160027"/>
            <a:ext cx="9720534" cy="1032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2"/>
          <p:cNvSpPr txBox="1">
            <a:spLocks noGrp="1"/>
          </p:cNvSpPr>
          <p:nvPr>
            <p:ph type="body" idx="1"/>
          </p:nvPr>
        </p:nvSpPr>
        <p:spPr>
          <a:xfrm>
            <a:off x="838200" y="1358781"/>
            <a:ext cx="10515600" cy="4818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2"/>
          <p:cNvSpPr txBox="1">
            <a:spLocks noGrp="1"/>
          </p:cNvSpPr>
          <p:nvPr>
            <p:ph type="sldNum" idx="12"/>
          </p:nvPr>
        </p:nvSpPr>
        <p:spPr>
          <a:xfrm>
            <a:off x="11171210" y="6590892"/>
            <a:ext cx="245230" cy="307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 b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" name="Google Shape;30;p32" descr="Imag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16718" y="5967762"/>
            <a:ext cx="857202" cy="85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32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4475" y="5568341"/>
            <a:ext cx="2340696" cy="1656043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2"/>
          <p:cNvSpPr txBox="1"/>
          <p:nvPr/>
        </p:nvSpPr>
        <p:spPr>
          <a:xfrm>
            <a:off x="4817240" y="6343362"/>
            <a:ext cx="5883658" cy="396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Caterina Doglioni - EOSC-Future meeting - 22/01/2020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" name="Google Shape;33;p32" descr="Bildobjekt 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59986" y="95204"/>
            <a:ext cx="697762" cy="8572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7973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>
  <p:cSld name="Vuota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3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5336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olo e contenuto">
  <p:cSld name="1_Titolo e contenuto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4"/>
          <p:cNvSpPr/>
          <p:nvPr/>
        </p:nvSpPr>
        <p:spPr>
          <a:xfrm>
            <a:off x="-1550" y="5305331"/>
            <a:ext cx="3672835" cy="15742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0525" tIns="50525" rIns="50525" bIns="505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6114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9C611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34"/>
          <p:cNvSpPr txBox="1">
            <a:spLocks noGrp="1"/>
          </p:cNvSpPr>
          <p:nvPr>
            <p:ph type="title"/>
          </p:nvPr>
        </p:nvSpPr>
        <p:spPr>
          <a:xfrm>
            <a:off x="1633268" y="160027"/>
            <a:ext cx="9720534" cy="1032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4"/>
          <p:cNvSpPr txBox="1">
            <a:spLocks noGrp="1"/>
          </p:cNvSpPr>
          <p:nvPr>
            <p:ph type="body" idx="1"/>
          </p:nvPr>
        </p:nvSpPr>
        <p:spPr>
          <a:xfrm>
            <a:off x="838200" y="1358781"/>
            <a:ext cx="10515600" cy="4818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34"/>
          <p:cNvSpPr txBox="1">
            <a:spLocks noGrp="1"/>
          </p:cNvSpPr>
          <p:nvPr>
            <p:ph type="sldNum" idx="12"/>
          </p:nvPr>
        </p:nvSpPr>
        <p:spPr>
          <a:xfrm>
            <a:off x="11171210" y="6590892"/>
            <a:ext cx="245230" cy="307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 b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" name="Google Shape;41;p34" descr="Imag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16718" y="5967762"/>
            <a:ext cx="857202" cy="85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34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4475" y="5568341"/>
            <a:ext cx="2340696" cy="1656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34" descr="Bildobjekt 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59986" y="95204"/>
            <a:ext cx="697762" cy="857201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34"/>
          <p:cNvSpPr txBox="1"/>
          <p:nvPr/>
        </p:nvSpPr>
        <p:spPr>
          <a:xfrm>
            <a:off x="4817240" y="6343362"/>
            <a:ext cx="5444541" cy="396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Caterina Doglioni - TOOLS workshop - 04/11/2020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144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olo e contenuto dark">
  <p:cSld name="Titolo e contenuto dark">
    <p:bg>
      <p:bgPr>
        <a:solidFill>
          <a:srgbClr val="000000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5"/>
          <p:cNvSpPr/>
          <p:nvPr/>
        </p:nvSpPr>
        <p:spPr>
          <a:xfrm>
            <a:off x="-12700" y="5962388"/>
            <a:ext cx="3173611" cy="12700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35"/>
          <p:cNvSpPr txBox="1">
            <a:spLocks noGrp="1"/>
          </p:cNvSpPr>
          <p:nvPr>
            <p:ph type="title"/>
          </p:nvPr>
        </p:nvSpPr>
        <p:spPr>
          <a:xfrm>
            <a:off x="1633268" y="160027"/>
            <a:ext cx="9720534" cy="1032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5"/>
          <p:cNvSpPr txBox="1">
            <a:spLocks noGrp="1"/>
          </p:cNvSpPr>
          <p:nvPr>
            <p:ph type="sldNum" idx="12"/>
          </p:nvPr>
        </p:nvSpPr>
        <p:spPr>
          <a:xfrm>
            <a:off x="11171210" y="6590892"/>
            <a:ext cx="245230" cy="307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 b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35" descr="Imag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91318" y="5967762"/>
            <a:ext cx="857202" cy="85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35" descr="Image"/>
          <p:cNvPicPr preferRelativeResize="0"/>
          <p:nvPr/>
        </p:nvPicPr>
        <p:blipFill rotWithShape="1">
          <a:blip r:embed="rId3">
            <a:alphaModFix/>
          </a:blip>
          <a:srcRect t="24272"/>
          <a:stretch/>
        </p:blipFill>
        <p:spPr>
          <a:xfrm>
            <a:off x="-44475" y="5970326"/>
            <a:ext cx="2340696" cy="1254058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35"/>
          <p:cNvSpPr txBox="1"/>
          <p:nvPr/>
        </p:nvSpPr>
        <p:spPr>
          <a:xfrm>
            <a:off x="4817240" y="6343362"/>
            <a:ext cx="5478362" cy="396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Open Sans"/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Caterina Doglioni - TOOLS Workshop - 04/11/2020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35" descr="Imag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95542" y="-25400"/>
            <a:ext cx="2050724" cy="14499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4272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olo e contenuto (kopia)">
  <p:cSld name="Titolo e contenuto (kopia)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6"/>
          <p:cNvSpPr/>
          <p:nvPr/>
        </p:nvSpPr>
        <p:spPr>
          <a:xfrm>
            <a:off x="-1550" y="5305331"/>
            <a:ext cx="3672835" cy="15742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0525" tIns="50525" rIns="50525" bIns="505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6114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9C611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36"/>
          <p:cNvSpPr txBox="1">
            <a:spLocks noGrp="1"/>
          </p:cNvSpPr>
          <p:nvPr>
            <p:ph type="title"/>
          </p:nvPr>
        </p:nvSpPr>
        <p:spPr>
          <a:xfrm>
            <a:off x="1633268" y="160027"/>
            <a:ext cx="9720534" cy="1032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6"/>
          <p:cNvSpPr txBox="1">
            <a:spLocks noGrp="1"/>
          </p:cNvSpPr>
          <p:nvPr>
            <p:ph type="body" idx="1"/>
          </p:nvPr>
        </p:nvSpPr>
        <p:spPr>
          <a:xfrm>
            <a:off x="838200" y="1358781"/>
            <a:ext cx="10515600" cy="4818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36"/>
          <p:cNvSpPr txBox="1">
            <a:spLocks noGrp="1"/>
          </p:cNvSpPr>
          <p:nvPr>
            <p:ph type="sldNum" idx="12"/>
          </p:nvPr>
        </p:nvSpPr>
        <p:spPr>
          <a:xfrm>
            <a:off x="11171210" y="6590892"/>
            <a:ext cx="245230" cy="307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 b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36" descr="Imag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16718" y="5967762"/>
            <a:ext cx="857202" cy="85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36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4475" y="5568341"/>
            <a:ext cx="2340696" cy="1656043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36"/>
          <p:cNvSpPr txBox="1"/>
          <p:nvPr/>
        </p:nvSpPr>
        <p:spPr>
          <a:xfrm>
            <a:off x="4817240" y="6343362"/>
            <a:ext cx="5444541" cy="396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Caterina Doglioni - TOOLS workshop - 04/11/2020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857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>
  <p:cSld name="Intestazione sezion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7"/>
          <p:cNvSpPr txBox="1">
            <a:spLocks noGrp="1"/>
          </p:cNvSpPr>
          <p:nvPr>
            <p:ph type="title"/>
          </p:nvPr>
        </p:nvSpPr>
        <p:spPr>
          <a:xfrm>
            <a:off x="831850" y="1709740"/>
            <a:ext cx="10515601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7"/>
          <p:cNvSpPr txBox="1">
            <a:spLocks noGrp="1"/>
          </p:cNvSpPr>
          <p:nvPr>
            <p:ph type="body" idx="1"/>
          </p:nvPr>
        </p:nvSpPr>
        <p:spPr>
          <a:xfrm>
            <a:off x="831850" y="4589464"/>
            <a:ext cx="10515601" cy="1500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3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3972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>
  <p:cSld name="Due contenuti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8"/>
          <p:cNvSpPr txBox="1">
            <a:spLocks noGrp="1"/>
          </p:cNvSpPr>
          <p:nvPr>
            <p:ph type="title"/>
          </p:nvPr>
        </p:nvSpPr>
        <p:spPr>
          <a:xfrm>
            <a:off x="1633268" y="160027"/>
            <a:ext cx="9720534" cy="1032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38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1096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 Edit Master text styles</a:t>
            </a:r>
          </a:p>
          <a:p>
            <a:pPr lvl="1"/>
            <a:r>
              <a:rPr lang="en-US" dirty="0"/>
              <a:t> </a:t>
            </a:r>
          </a:p>
          <a:p>
            <a:pPr lvl="2"/>
            <a:r>
              <a:rPr lang="en-US" dirty="0"/>
              <a:t> </a:t>
            </a:r>
          </a:p>
          <a:p>
            <a:pPr lvl="3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20/11/2020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Giovanni Lamanna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37601" y="6346704"/>
            <a:ext cx="731981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 algn="ctr"/>
            <a:fld id="{F815B12F-D02A-B845-865F-37AC5B232343}" type="slidenum">
              <a:rPr lang="it-IT" smtClean="0"/>
              <a:pPr algn="ctr"/>
              <a:t>‹N°›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727370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>
  <p:cSld name="Confronto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9"/>
          <p:cNvSpPr txBox="1">
            <a:spLocks noGrp="1"/>
          </p:cNvSpPr>
          <p:nvPr>
            <p:ph type="title"/>
          </p:nvPr>
        </p:nvSpPr>
        <p:spPr>
          <a:xfrm>
            <a:off x="839787" y="365127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9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39"/>
          <p:cNvSpPr txBox="1">
            <a:spLocks noGrp="1"/>
          </p:cNvSpPr>
          <p:nvPr>
            <p:ph type="body" idx="2"/>
          </p:nvPr>
        </p:nvSpPr>
        <p:spPr>
          <a:xfrm>
            <a:off x="6172201" y="1681163"/>
            <a:ext cx="5183189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3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8571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>
  <p:cSld name="Solo titolo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0"/>
          <p:cNvSpPr txBox="1">
            <a:spLocks noGrp="1"/>
          </p:cNvSpPr>
          <p:nvPr>
            <p:ph type="title"/>
          </p:nvPr>
        </p:nvSpPr>
        <p:spPr>
          <a:xfrm>
            <a:off x="1633268" y="160027"/>
            <a:ext cx="9720534" cy="1032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464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>
  <p:cSld name="Contenuto con didascali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1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41"/>
          <p:cNvSpPr txBox="1">
            <a:spLocks noGrp="1"/>
          </p:cNvSpPr>
          <p:nvPr>
            <p:ph type="body" idx="1"/>
          </p:nvPr>
        </p:nvSpPr>
        <p:spPr>
          <a:xfrm>
            <a:off x="5183187" y="987427"/>
            <a:ext cx="6172201" cy="4873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Char char="•"/>
              <a:defRPr sz="3200"/>
            </a:lvl1pPr>
            <a:lvl2pPr marL="914400" lvl="1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Char char="•"/>
              <a:defRPr sz="3200"/>
            </a:lvl2pPr>
            <a:lvl3pPr marL="1371600" lvl="2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Char char="•"/>
              <a:defRPr sz="3200"/>
            </a:lvl3pPr>
            <a:lvl4pPr marL="1828800" lvl="3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Char char="•"/>
              <a:defRPr sz="3200"/>
            </a:lvl4pPr>
            <a:lvl5pPr marL="2286000" lvl="4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Char char="•"/>
              <a:defRPr sz="32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41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41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91023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>
  <p:cSld name="Immagine con didascalia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42"/>
          <p:cNvSpPr>
            <a:spLocks noGrp="1"/>
          </p:cNvSpPr>
          <p:nvPr>
            <p:ph type="pic" idx="2"/>
          </p:nvPr>
        </p:nvSpPr>
        <p:spPr>
          <a:xfrm>
            <a:off x="5183187" y="987427"/>
            <a:ext cx="6172201" cy="4873626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42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42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646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eyond WIMP">
  <p:cSld name="Beyond WIMP">
    <p:bg>
      <p:bgPr>
        <a:solidFill>
          <a:srgbClr val="FFFFFF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3"/>
          <p:cNvSpPr/>
          <p:nvPr/>
        </p:nvSpPr>
        <p:spPr>
          <a:xfrm>
            <a:off x="2657172" y="33505"/>
            <a:ext cx="892970" cy="10447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5700" tIns="35700" rIns="35700" bIns="3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Open Sans Light"/>
              <a:buNone/>
            </a:pPr>
            <a:endParaRPr sz="2400" b="0" i="0" u="none" strike="noStrike" cap="none">
              <a:solidFill>
                <a:srgbClr val="000000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89" name="Google Shape;89;p43"/>
          <p:cNvSpPr txBox="1">
            <a:spLocks noGrp="1"/>
          </p:cNvSpPr>
          <p:nvPr>
            <p:ph type="title"/>
          </p:nvPr>
        </p:nvSpPr>
        <p:spPr>
          <a:xfrm>
            <a:off x="1826327" y="489093"/>
            <a:ext cx="8374827" cy="60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425" tIns="35425" rIns="35425" bIns="35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EB Garamond"/>
              <a:buNone/>
              <a:defRPr sz="4200">
                <a:latin typeface="EB Garamond"/>
                <a:ea typeface="EB Garamond"/>
                <a:cs typeface="EB Garamond"/>
                <a:sym typeface="EB Garamond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43"/>
          <p:cNvSpPr/>
          <p:nvPr/>
        </p:nvSpPr>
        <p:spPr>
          <a:xfrm>
            <a:off x="1578663" y="5710328"/>
            <a:ext cx="2582463" cy="110691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5525" tIns="35525" rIns="35525" bIns="355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6114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9C611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43" descr="Imag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27039" y="5989214"/>
            <a:ext cx="602720" cy="602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43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6824" y="5708372"/>
            <a:ext cx="1645803" cy="116440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3" name="Google Shape;93;p43"/>
          <p:cNvCxnSpPr/>
          <p:nvPr/>
        </p:nvCxnSpPr>
        <p:spPr>
          <a:xfrm>
            <a:off x="1828829" y="1091812"/>
            <a:ext cx="8534341" cy="1"/>
          </a:xfrm>
          <a:prstGeom prst="straightConnector1">
            <a:avLst/>
          </a:prstGeom>
          <a:noFill/>
          <a:ln w="12700" cap="flat" cmpd="sng">
            <a:solidFill>
              <a:srgbClr val="0096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" dist="12700" dir="5400000" rotWithShape="0">
              <a:srgbClr val="000000">
                <a:alpha val="49411"/>
              </a:srgbClr>
            </a:outerShdw>
          </a:effectLst>
        </p:spPr>
      </p:cxnSp>
      <p:sp>
        <p:nvSpPr>
          <p:cNvPr id="94" name="Google Shape;94;p43"/>
          <p:cNvSpPr txBox="1">
            <a:spLocks noGrp="1"/>
          </p:cNvSpPr>
          <p:nvPr>
            <p:ph type="sldNum" idx="12"/>
          </p:nvPr>
        </p:nvSpPr>
        <p:spPr>
          <a:xfrm>
            <a:off x="8363545" y="6254154"/>
            <a:ext cx="2133601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2125" tIns="32125" rIns="32125" bIns="32125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 Light"/>
              <a:buNone/>
              <a:defRPr sz="11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 Light"/>
              <a:buNone/>
              <a:defRPr sz="11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 Light"/>
              <a:buNone/>
              <a:defRPr sz="11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 Light"/>
              <a:buNone/>
              <a:defRPr sz="11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 Light"/>
              <a:buNone/>
              <a:defRPr sz="11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 Light"/>
              <a:buNone/>
              <a:defRPr sz="11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 Light"/>
              <a:buNone/>
              <a:defRPr sz="11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 Light"/>
              <a:buNone/>
              <a:defRPr sz="11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 Light"/>
              <a:buNone/>
              <a:defRPr sz="11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5" name="Google Shape;95;p43"/>
          <p:cNvCxnSpPr/>
          <p:nvPr/>
        </p:nvCxnSpPr>
        <p:spPr>
          <a:xfrm>
            <a:off x="1841892" y="457804"/>
            <a:ext cx="6898910" cy="1"/>
          </a:xfrm>
          <a:prstGeom prst="straightConnector1">
            <a:avLst/>
          </a:prstGeom>
          <a:noFill/>
          <a:ln w="12700" cap="flat" cmpd="sng">
            <a:solidFill>
              <a:srgbClr val="0096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" dist="12700" dir="5400000" rotWithShape="0">
              <a:srgbClr val="000000">
                <a:alpha val="49411"/>
              </a:srgbClr>
            </a:outerShdw>
          </a:effectLst>
        </p:spPr>
      </p:cxnSp>
      <p:sp>
        <p:nvSpPr>
          <p:cNvPr id="96" name="Google Shape;96;p43"/>
          <p:cNvSpPr txBox="1"/>
          <p:nvPr/>
        </p:nvSpPr>
        <p:spPr>
          <a:xfrm>
            <a:off x="1900337" y="91070"/>
            <a:ext cx="1178777" cy="338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EB Garamond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Introduction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43"/>
          <p:cNvSpPr txBox="1"/>
          <p:nvPr/>
        </p:nvSpPr>
        <p:spPr>
          <a:xfrm>
            <a:off x="3436012" y="83318"/>
            <a:ext cx="2981567" cy="338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EB Garamond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Weakly Interacting Massive Particles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43"/>
          <p:cNvSpPr txBox="1"/>
          <p:nvPr/>
        </p:nvSpPr>
        <p:spPr>
          <a:xfrm>
            <a:off x="9109785" y="91070"/>
            <a:ext cx="1095465" cy="338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EB Garamond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Foundations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43"/>
          <p:cNvSpPr txBox="1"/>
          <p:nvPr/>
        </p:nvSpPr>
        <p:spPr>
          <a:xfrm>
            <a:off x="7043491" y="91070"/>
            <a:ext cx="1366940" cy="338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EB Garamond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Beyond WIMPs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43"/>
          <p:cNvSpPr txBox="1"/>
          <p:nvPr/>
        </p:nvSpPr>
        <p:spPr>
          <a:xfrm>
            <a:off x="5793463" y="6307335"/>
            <a:ext cx="2855355" cy="2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 Light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Caterina Doglioni - 2019/11/15 - JENAS 2019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06562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olo e contenuto">
  <p:cSld name="1_Titolo e contenuto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4"/>
          <p:cNvSpPr/>
          <p:nvPr/>
        </p:nvSpPr>
        <p:spPr>
          <a:xfrm>
            <a:off x="-1550" y="5305331"/>
            <a:ext cx="3672835" cy="15742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50525" tIns="50525" rIns="50525" bIns="505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6114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9C611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4"/>
          <p:cNvSpPr txBox="1">
            <a:spLocks noGrp="1"/>
          </p:cNvSpPr>
          <p:nvPr>
            <p:ph type="title"/>
          </p:nvPr>
        </p:nvSpPr>
        <p:spPr>
          <a:xfrm>
            <a:off x="1633268" y="160027"/>
            <a:ext cx="9720534" cy="1032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44"/>
          <p:cNvSpPr txBox="1">
            <a:spLocks noGrp="1"/>
          </p:cNvSpPr>
          <p:nvPr>
            <p:ph type="body" idx="1"/>
          </p:nvPr>
        </p:nvSpPr>
        <p:spPr>
          <a:xfrm>
            <a:off x="838200" y="1358781"/>
            <a:ext cx="10515600" cy="4818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44"/>
          <p:cNvSpPr txBox="1">
            <a:spLocks noGrp="1"/>
          </p:cNvSpPr>
          <p:nvPr>
            <p:ph type="sldNum" idx="12"/>
          </p:nvPr>
        </p:nvSpPr>
        <p:spPr>
          <a:xfrm>
            <a:off x="11171210" y="6590892"/>
            <a:ext cx="245230" cy="307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Open Sans"/>
              <a:buNone/>
              <a:defRPr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 b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p44" descr="Imag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16718" y="5967762"/>
            <a:ext cx="857202" cy="85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44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4475" y="5568341"/>
            <a:ext cx="2340696" cy="1656043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44"/>
          <p:cNvSpPr txBox="1"/>
          <p:nvPr/>
        </p:nvSpPr>
        <p:spPr>
          <a:xfrm>
            <a:off x="5480483" y="6343362"/>
            <a:ext cx="4634233" cy="32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Open Sans"/>
              <a:buNone/>
            </a:pPr>
            <a:r>
              <a:rPr lang="en-US" sz="13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Caterina Doglioni - ESCAPE WOSSL Workshop - 27/07/2020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44" descr="Bildobjekt 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59986" y="95204"/>
            <a:ext cx="697762" cy="8572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89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20/11/2020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Giovanni Lamanna</a:t>
            </a:r>
          </a:p>
        </p:txBody>
      </p:sp>
    </p:spTree>
    <p:extLst>
      <p:ext uri="{BB962C8B-B14F-4D97-AF65-F5344CB8AC3E}">
        <p14:creationId xmlns:p14="http://schemas.microsoft.com/office/powerpoint/2010/main" val="187389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20/11/2020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Giovanni Lamanna</a:t>
            </a:r>
          </a:p>
        </p:txBody>
      </p:sp>
    </p:spTree>
    <p:extLst>
      <p:ext uri="{BB962C8B-B14F-4D97-AF65-F5344CB8AC3E}">
        <p14:creationId xmlns:p14="http://schemas.microsoft.com/office/powerpoint/2010/main" val="1117481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20/11/2020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Giovanni Lamanna</a:t>
            </a:r>
          </a:p>
        </p:txBody>
      </p:sp>
    </p:spTree>
    <p:extLst>
      <p:ext uri="{BB962C8B-B14F-4D97-AF65-F5344CB8AC3E}">
        <p14:creationId xmlns:p14="http://schemas.microsoft.com/office/powerpoint/2010/main" val="2973323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20/11/2020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Giovanni Lamanna</a:t>
            </a:r>
          </a:p>
        </p:txBody>
      </p:sp>
    </p:spTree>
    <p:extLst>
      <p:ext uri="{BB962C8B-B14F-4D97-AF65-F5344CB8AC3E}">
        <p14:creationId xmlns:p14="http://schemas.microsoft.com/office/powerpoint/2010/main" val="3491686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>
            <a:extLst>
              <a:ext uri="{FF2B5EF4-FFF2-40B4-BE49-F238E27FC236}">
                <a16:creationId xmlns:a16="http://schemas.microsoft.com/office/drawing/2014/main" id="{05583004-DE42-6D41-89C5-C270818BDD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80832" y="6383711"/>
            <a:ext cx="999356" cy="365125"/>
          </a:xfrm>
        </p:spPr>
        <p:txBody>
          <a:bodyPr/>
          <a:lstStyle/>
          <a:p>
            <a:r>
              <a:rPr lang="fr-FR" dirty="0"/>
              <a:t>29/9/2021</a:t>
            </a:r>
            <a:endParaRPr lang="it-IT" dirty="0"/>
          </a:p>
        </p:txBody>
      </p: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BDDC8D5E-3963-2F48-B4A4-22AA4B3CC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64181" y="6363273"/>
            <a:ext cx="1940975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</p:spTree>
    <p:extLst>
      <p:ext uri="{BB962C8B-B14F-4D97-AF65-F5344CB8AC3E}">
        <p14:creationId xmlns:p14="http://schemas.microsoft.com/office/powerpoint/2010/main" val="196795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20/11/2020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Giovanni Lamanna</a:t>
            </a:r>
          </a:p>
        </p:txBody>
      </p:sp>
    </p:spTree>
    <p:extLst>
      <p:ext uri="{BB962C8B-B14F-4D97-AF65-F5344CB8AC3E}">
        <p14:creationId xmlns:p14="http://schemas.microsoft.com/office/powerpoint/2010/main" val="3578926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20/11/2020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Giovanni Lamanna</a:t>
            </a:r>
          </a:p>
        </p:txBody>
      </p:sp>
    </p:spTree>
    <p:extLst>
      <p:ext uri="{BB962C8B-B14F-4D97-AF65-F5344CB8AC3E}">
        <p14:creationId xmlns:p14="http://schemas.microsoft.com/office/powerpoint/2010/main" val="3297032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33269" y="160028"/>
            <a:ext cx="9720532" cy="1032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58781"/>
            <a:ext cx="10515600" cy="4818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 Fare clic per modificare stili del testo dello schema</a:t>
            </a:r>
          </a:p>
          <a:p>
            <a:pPr lvl="1"/>
            <a:r>
              <a:rPr lang="it-IT" dirty="0"/>
              <a:t> 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2514" y="6356352"/>
            <a:ext cx="15613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20/11/2020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10929" y="6356352"/>
            <a:ext cx="37381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Giovanni Lamanna</a:t>
            </a:r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DCE86EC0-9AA0-9445-A96A-DFDEC4EB036F}"/>
              </a:ext>
            </a:extLst>
          </p:cNvPr>
          <p:cNvSpPr/>
          <p:nvPr userDrawn="1"/>
        </p:nvSpPr>
        <p:spPr>
          <a:xfrm>
            <a:off x="6829494" y="6364235"/>
            <a:ext cx="371638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50" dirty="0">
                <a:solidFill>
                  <a:schemeClr val="tx1"/>
                </a:solidFill>
              </a:rPr>
              <a:t>Funded by the European Union’s </a:t>
            </a:r>
          </a:p>
          <a:p>
            <a:pPr algn="r"/>
            <a:r>
              <a:rPr lang="en-US" sz="1050" dirty="0">
                <a:solidFill>
                  <a:schemeClr val="tx1"/>
                </a:solidFill>
              </a:rPr>
              <a:t>Horizon 2020 - Grant N° </a:t>
            </a:r>
            <a:r>
              <a:rPr lang="uk-UA" sz="1050" dirty="0">
                <a:solidFill>
                  <a:schemeClr val="tx1"/>
                </a:solidFill>
              </a:rPr>
              <a:t>824064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E0477E6-C1AD-094D-A442-EF1BE2575039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5877" y="6425157"/>
            <a:ext cx="608780" cy="293654"/>
          </a:xfrm>
          <a:prstGeom prst="rect">
            <a:avLst/>
          </a:prstGeom>
          <a:ln w="3175">
            <a:noFill/>
          </a:ln>
        </p:spPr>
      </p:pic>
    </p:spTree>
    <p:extLst>
      <p:ext uri="{BB962C8B-B14F-4D97-AF65-F5344CB8AC3E}">
        <p14:creationId xmlns:p14="http://schemas.microsoft.com/office/powerpoint/2010/main" val="1567622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q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9"/>
          <p:cNvSpPr txBox="1"/>
          <p:nvPr/>
        </p:nvSpPr>
        <p:spPr>
          <a:xfrm>
            <a:off x="6875213" y="6364235"/>
            <a:ext cx="3624943" cy="370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Funded by the European Union’s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Horizon 2020 - Grant N° 824064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oogle Shape;7;p29" descr="Immagine 7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0545877" y="6425157"/>
            <a:ext cx="608781" cy="29365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29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9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66432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71.png"/><Relationship Id="rId5" Type="http://schemas.openxmlformats.org/officeDocument/2006/relationships/image" Target="../media/image66.png"/><Relationship Id="rId10" Type="http://schemas.openxmlformats.org/officeDocument/2006/relationships/image" Target="../media/image70.png"/><Relationship Id="rId4" Type="http://schemas.openxmlformats.org/officeDocument/2006/relationships/image" Target="../media/image65.png"/><Relationship Id="rId9" Type="http://schemas.openxmlformats.org/officeDocument/2006/relationships/image" Target="../media/image6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tiff"/><Relationship Id="rId3" Type="http://schemas.openxmlformats.org/officeDocument/2006/relationships/image" Target="../media/image45.png"/><Relationship Id="rId7" Type="http://schemas.openxmlformats.org/officeDocument/2006/relationships/hyperlink" Target="https://zenodo.org/record/5592584#.Yg_UGpPML0o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tiff"/><Relationship Id="rId5" Type="http://schemas.openxmlformats.org/officeDocument/2006/relationships/hyperlink" Target="https://gitlab.in2p3.fr/escape2020/wp3/eossr" TargetMode="Externa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13" Type="http://schemas.openxmlformats.org/officeDocument/2006/relationships/hyperlink" Target="https://gitlab.in2p3.fr/" TargetMode="External"/><Relationship Id="rId3" Type="http://schemas.openxmlformats.org/officeDocument/2006/relationships/image" Target="../media/image74.tiff"/><Relationship Id="rId7" Type="http://schemas.openxmlformats.org/officeDocument/2006/relationships/image" Target="../media/image78.tiff"/><Relationship Id="rId12" Type="http://schemas.openxmlformats.org/officeDocument/2006/relationships/image" Target="../media/image82.tiff"/><Relationship Id="rId2" Type="http://schemas.openxmlformats.org/officeDocument/2006/relationships/hyperlink" Target="https://gitlab.in2p3.fr/escape2020/wp3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11" Type="http://schemas.openxmlformats.org/officeDocument/2006/relationships/image" Target="../media/image81.jpeg"/><Relationship Id="rId5" Type="http://schemas.openxmlformats.org/officeDocument/2006/relationships/image" Target="../media/image76.tiff"/><Relationship Id="rId10" Type="http://schemas.openxmlformats.org/officeDocument/2006/relationships/image" Target="../media/image80.jpeg"/><Relationship Id="rId4" Type="http://schemas.openxmlformats.org/officeDocument/2006/relationships/image" Target="../media/image75.jpeg"/><Relationship Id="rId9" Type="http://schemas.openxmlformats.org/officeDocument/2006/relationships/hyperlink" Target="https://zenodo.org/communities/escape2020" TargetMode="External"/><Relationship Id="rId14" Type="http://schemas.openxmlformats.org/officeDocument/2006/relationships/image" Target="../media/image8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scape2020.github.io/school2021/" TargetMode="External"/><Relationship Id="rId7" Type="http://schemas.openxmlformats.org/officeDocument/2006/relationships/image" Target="../media/image86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5" Type="http://schemas.openxmlformats.org/officeDocument/2006/relationships/hyperlink" Target="https://projectescape.eu/events/escape-summer-school-2021" TargetMode="External"/><Relationship Id="rId4" Type="http://schemas.openxmlformats.org/officeDocument/2006/relationships/image" Target="../media/image8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ijclab.in2p3.fr/event/5418/contributions/17542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in2p3.fr/event/24327/" TargetMode="External"/><Relationship Id="rId4" Type="http://schemas.openxmlformats.org/officeDocument/2006/relationships/hyperlink" Target="https://projectescape.eu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87.tiff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sdc-dev.astron.nl/esap-gui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jp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jpg"/><Relationship Id="rId11" Type="http://schemas.openxmlformats.org/officeDocument/2006/relationships/image" Target="../media/image99.tiff"/><Relationship Id="rId5" Type="http://schemas.openxmlformats.org/officeDocument/2006/relationships/image" Target="../media/image94.jpg"/><Relationship Id="rId10" Type="http://schemas.openxmlformats.org/officeDocument/2006/relationships/image" Target="../media/image3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jp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jpg"/><Relationship Id="rId3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3.png"/><Relationship Id="rId20" Type="http://schemas.openxmlformats.org/officeDocument/2006/relationships/image" Target="../media/image27.jpg"/><Relationship Id="rId29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10" Type="http://schemas.openxmlformats.org/officeDocument/2006/relationships/image" Target="../media/image17.png"/><Relationship Id="rId19" Type="http://schemas.openxmlformats.org/officeDocument/2006/relationships/image" Target="../media/image26.jpg"/><Relationship Id="rId31" Type="http://schemas.openxmlformats.org/officeDocument/2006/relationships/image" Target="../media/image38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gif"/><Relationship Id="rId27" Type="http://schemas.openxmlformats.org/officeDocument/2006/relationships/image" Target="../media/image34.jpg"/><Relationship Id="rId30" Type="http://schemas.openxmlformats.org/officeDocument/2006/relationships/image" Target="../media/image37.png"/><Relationship Id="rId8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png"/><Relationship Id="rId5" Type="http://schemas.openxmlformats.org/officeDocument/2006/relationships/hyperlink" Target="https://arxiv.org/abs/2002.12811" TargetMode="External"/><Relationship Id="rId4" Type="http://schemas.openxmlformats.org/officeDocument/2006/relationships/image" Target="../media/image11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jectescape.eu/sites/default/files/Escape_position_statement_web.pdf" TargetMode="External"/><Relationship Id="rId3" Type="http://schemas.openxmlformats.org/officeDocument/2006/relationships/image" Target="../media/image42.png"/><Relationship Id="rId7" Type="http://schemas.openxmlformats.org/officeDocument/2006/relationships/hyperlink" Target="https://zenodo.org/record/3675081#.X2R2PJNLhTY" TargetMode="External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zenodo.org/record/4889503" TargetMode="External"/><Relationship Id="rId5" Type="http://schemas.openxmlformats.org/officeDocument/2006/relationships/image" Target="../media/image114.tiff"/><Relationship Id="rId4" Type="http://schemas.openxmlformats.org/officeDocument/2006/relationships/image" Target="../media/image113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in2p3.fr/event/24327/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tiff"/><Relationship Id="rId3" Type="http://schemas.openxmlformats.org/officeDocument/2006/relationships/image" Target="../media/image66.png"/><Relationship Id="rId7" Type="http://schemas.openxmlformats.org/officeDocument/2006/relationships/image" Target="../media/image118.tiff"/><Relationship Id="rId2" Type="http://schemas.openxmlformats.org/officeDocument/2006/relationships/image" Target="../media/image116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7.tiff"/><Relationship Id="rId11" Type="http://schemas.openxmlformats.org/officeDocument/2006/relationships/image" Target="../media/image3.png"/><Relationship Id="rId5" Type="http://schemas.openxmlformats.org/officeDocument/2006/relationships/image" Target="../media/image52.png"/><Relationship Id="rId10" Type="http://schemas.openxmlformats.org/officeDocument/2006/relationships/image" Target="../media/image121.tiff"/><Relationship Id="rId4" Type="http://schemas.openxmlformats.org/officeDocument/2006/relationships/image" Target="../media/image51.png"/><Relationship Id="rId9" Type="http://schemas.openxmlformats.org/officeDocument/2006/relationships/image" Target="../media/image120.tif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tiff"/><Relationship Id="rId3" Type="http://schemas.openxmlformats.org/officeDocument/2006/relationships/image" Target="../media/image129.tiff"/><Relationship Id="rId7" Type="http://schemas.openxmlformats.org/officeDocument/2006/relationships/image" Target="../media/image133.tiff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tiff"/><Relationship Id="rId5" Type="http://schemas.openxmlformats.org/officeDocument/2006/relationships/image" Target="../media/image131.tiff"/><Relationship Id="rId4" Type="http://schemas.openxmlformats.org/officeDocument/2006/relationships/image" Target="../media/image130.tiff"/><Relationship Id="rId9" Type="http://schemas.openxmlformats.org/officeDocument/2006/relationships/image" Target="../media/image135.tif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CF9914-6A8C-414A-AF31-0758485B4E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7974" y="3824020"/>
            <a:ext cx="8844922" cy="1595705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C000"/>
                </a:solidFill>
              </a:rPr>
              <a:t>From OPEN DATA to OPEN RESEARCH </a:t>
            </a:r>
            <a:br>
              <a:rPr lang="en-GB" sz="3200" dirty="0">
                <a:solidFill>
                  <a:srgbClr val="FFC000"/>
                </a:solidFill>
              </a:rPr>
            </a:br>
            <a:r>
              <a:rPr lang="en-GB" sz="2800" dirty="0">
                <a:solidFill>
                  <a:srgbClr val="FFC000"/>
                </a:solidFill>
              </a:rPr>
              <a:t>(new paradigms, challenges and opportunities)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C893D75-00CA-9042-B133-1091B1F6CA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1553" y="5419725"/>
            <a:ext cx="6858000" cy="901915"/>
          </a:xfrm>
        </p:spPr>
        <p:txBody>
          <a:bodyPr>
            <a:normAutofit fontScale="85000" lnSpcReduction="20000"/>
          </a:bodyPr>
          <a:lstStyle/>
          <a:p>
            <a:r>
              <a:rPr lang="it-IT" sz="2800" dirty="0"/>
              <a:t>Giovanni Lamanna</a:t>
            </a:r>
          </a:p>
          <a:p>
            <a:r>
              <a:rPr lang="en-GB" sz="1600" i="1" dirty="0">
                <a:cs typeface="Avenir Heavy"/>
              </a:rPr>
              <a:t>LAPP, </a:t>
            </a:r>
            <a:r>
              <a:rPr lang="en-GB" sz="1600" i="1" dirty="0" err="1">
                <a:cs typeface="Avenir Heavy"/>
              </a:rPr>
              <a:t>Laboratoire</a:t>
            </a:r>
            <a:r>
              <a:rPr lang="en-GB" sz="1600" i="1" dirty="0">
                <a:cs typeface="Avenir Heavy"/>
              </a:rPr>
              <a:t> </a:t>
            </a:r>
            <a:r>
              <a:rPr lang="en-GB" sz="1600" i="1" dirty="0" err="1">
                <a:cs typeface="Avenir Heavy"/>
              </a:rPr>
              <a:t>d’Annecy</a:t>
            </a:r>
            <a:r>
              <a:rPr lang="en-GB" sz="1600" i="1" dirty="0">
                <a:cs typeface="Avenir Heavy"/>
              </a:rPr>
              <a:t> de Physique des </a:t>
            </a:r>
            <a:r>
              <a:rPr lang="en-GB" sz="1600" i="1" dirty="0" err="1">
                <a:cs typeface="Avenir Heavy"/>
              </a:rPr>
              <a:t>Particules</a:t>
            </a:r>
            <a:r>
              <a:rPr lang="en-GB" sz="1600" i="1" dirty="0">
                <a:cs typeface="Avenir Heavy"/>
              </a:rPr>
              <a:t>, CNRS-IN2P3        </a:t>
            </a:r>
            <a:endParaRPr lang="it-IT" sz="1600" dirty="0"/>
          </a:p>
          <a:p>
            <a:r>
              <a:rPr lang="en-GB" sz="1400" dirty="0"/>
              <a:t>JENAS Symposium – 5</a:t>
            </a:r>
            <a:r>
              <a:rPr lang="en-GB" sz="1400" baseline="30000" dirty="0"/>
              <a:t> </a:t>
            </a:r>
            <a:r>
              <a:rPr lang="en-GB" sz="1400" dirty="0"/>
              <a:t>May 2022</a:t>
            </a:r>
          </a:p>
        </p:txBody>
      </p:sp>
    </p:spTree>
    <p:extLst>
      <p:ext uri="{BB962C8B-B14F-4D97-AF65-F5344CB8AC3E}">
        <p14:creationId xmlns:p14="http://schemas.microsoft.com/office/powerpoint/2010/main" val="2634715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17314C39-FE7C-1543-BDBE-63B17FF348C9}"/>
              </a:ext>
            </a:extLst>
          </p:cNvPr>
          <p:cNvSpPr txBox="1">
            <a:spLocks/>
          </p:cNvSpPr>
          <p:nvPr/>
        </p:nvSpPr>
        <p:spPr>
          <a:xfrm>
            <a:off x="615950" y="1769295"/>
            <a:ext cx="11020425" cy="45870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accent2"/>
              </a:buClr>
              <a:buSzPct val="110000"/>
              <a:buNone/>
            </a:pPr>
            <a:endParaRPr lang="en-GB" sz="1800" dirty="0">
              <a:solidFill>
                <a:srgbClr val="002060"/>
              </a:solidFill>
            </a:endParaRPr>
          </a:p>
          <a:p>
            <a:pPr marL="0" indent="0" algn="ctr">
              <a:buClr>
                <a:schemeClr val="accent2"/>
              </a:buClr>
              <a:buSzPct val="110000"/>
              <a:buNone/>
            </a:pP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From preliminary plans or first prototypes </a:t>
            </a:r>
          </a:p>
          <a:p>
            <a:pPr marL="0" indent="0" algn="ctr">
              <a:buClr>
                <a:schemeClr val="accent2"/>
              </a:buClr>
              <a:buSzPct val="110000"/>
              <a:buNone/>
            </a:pPr>
            <a:r>
              <a:rPr lang="en-US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to operational components of the ESCAPE EOSC-cell for open science:</a:t>
            </a:r>
          </a:p>
          <a:p>
            <a:pPr marL="0" indent="0" algn="ctr">
              <a:buClr>
                <a:schemeClr val="accent2"/>
              </a:buClr>
              <a:buSzPct val="110000"/>
              <a:buNone/>
            </a:pPr>
            <a:endParaRPr lang="en-US" sz="1200" dirty="0">
              <a:solidFill>
                <a:srgbClr val="002060"/>
              </a:solidFill>
            </a:endParaRPr>
          </a:p>
          <a:p>
            <a:pPr marL="457200" lvl="1" indent="0" algn="ctr">
              <a:buClr>
                <a:schemeClr val="accent2"/>
              </a:buClr>
              <a:buSzPct val="110000"/>
              <a:buNone/>
            </a:pPr>
            <a:endParaRPr lang="en-US" sz="2000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marL="457200" lvl="1" indent="0" algn="ctr">
              <a:buClr>
                <a:schemeClr val="accent2"/>
              </a:buClr>
              <a:buSzPct val="110000"/>
              <a:buNone/>
            </a:pPr>
            <a:endParaRPr lang="en-US" sz="2000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marL="457200" lvl="1" indent="0" algn="ctr">
              <a:buClr>
                <a:schemeClr val="accent2"/>
              </a:buClr>
              <a:buSzPct val="110000"/>
              <a:buNone/>
            </a:pPr>
            <a:endParaRPr lang="en-GB" sz="3200" dirty="0">
              <a:solidFill>
                <a:srgbClr val="002060"/>
              </a:solidFill>
              <a:ea typeface="Times New Roman" panose="02020603050405020304" pitchFamily="18" charset="0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4C303ABD-BE68-464C-AFEF-6EDE0F0DC5A0}"/>
              </a:ext>
            </a:extLst>
          </p:cNvPr>
          <p:cNvSpPr txBox="1">
            <a:spLocks/>
          </p:cNvSpPr>
          <p:nvPr/>
        </p:nvSpPr>
        <p:spPr>
          <a:xfrm>
            <a:off x="2825392" y="0"/>
            <a:ext cx="9254603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b="1" dirty="0">
                <a:solidFill>
                  <a:srgbClr val="000090"/>
                </a:solidFill>
                <a:latin typeface="+mn-lt"/>
                <a:ea typeface="MS PGothic" charset="0"/>
              </a:rPr>
              <a:t>Overview progress: implementing the EOSC-cell</a:t>
            </a:r>
            <a:endParaRPr lang="en-GB" sz="32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F3273F40-7235-EF42-AB5D-C44C451BC884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10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Espace réservé du pied de page 2">
            <a:extLst>
              <a:ext uri="{FF2B5EF4-FFF2-40B4-BE49-F238E27FC236}">
                <a16:creationId xmlns:a16="http://schemas.microsoft.com/office/drawing/2014/main" id="{6CC72770-B51D-4647-B8B4-E9C915C92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9AB30E4C-0439-274E-B952-8FBC4618A2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85360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F3273F40-7235-EF42-AB5D-C44C451BC884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11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Google Shape;173;p20">
            <a:extLst>
              <a:ext uri="{FF2B5EF4-FFF2-40B4-BE49-F238E27FC236}">
                <a16:creationId xmlns:a16="http://schemas.microsoft.com/office/drawing/2014/main" id="{657AFAFD-AB02-6242-B22A-8F16548ACEBB}"/>
              </a:ext>
            </a:extLst>
          </p:cNvPr>
          <p:cNvSpPr txBox="1">
            <a:spLocks/>
          </p:cNvSpPr>
          <p:nvPr/>
        </p:nvSpPr>
        <p:spPr>
          <a:xfrm>
            <a:off x="325791" y="1357737"/>
            <a:ext cx="6544466" cy="46388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04800">
              <a:lnSpc>
                <a:spcPct val="100000"/>
              </a:lnSpc>
              <a:spcBef>
                <a:spcPts val="0"/>
              </a:spcBef>
              <a:buSzPts val="1200"/>
              <a:buFont typeface="Arial"/>
              <a:buChar char="•"/>
            </a:pPr>
            <a:r>
              <a:rPr lang="en-GB" sz="16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The main </a:t>
            </a:r>
            <a:r>
              <a:rPr lang="en-GB" sz="1600" b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Data Lake (DL) </a:t>
            </a:r>
            <a:r>
              <a:rPr lang="en-GB" sz="16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building blocks are deployed and </a:t>
            </a:r>
            <a:r>
              <a:rPr lang="en-GB" sz="1600" b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operated by the ESCAPE partner institutes</a:t>
            </a:r>
            <a:r>
              <a:rPr lang="en-GB" sz="18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</a:pPr>
            <a:endParaRPr lang="en-GB" sz="1800" dirty="0">
              <a:solidFill>
                <a:srgbClr val="002060"/>
              </a:solidFill>
              <a:ea typeface="Arial"/>
              <a:cs typeface="Arial"/>
              <a:sym typeface="Arial"/>
            </a:endParaRPr>
          </a:p>
          <a:p>
            <a:pPr marL="457200" indent="-304800">
              <a:lnSpc>
                <a:spcPct val="100000"/>
              </a:lnSpc>
              <a:spcBef>
                <a:spcPts val="0"/>
              </a:spcBef>
              <a:buSzPts val="1200"/>
              <a:buFont typeface="Arial"/>
              <a:buChar char="•"/>
            </a:pPr>
            <a:r>
              <a:rPr lang="en-GB" sz="1600" b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Petabyte scale storage</a:t>
            </a:r>
            <a:r>
              <a:rPr lang="en-GB" sz="16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 harnessing capacity provided at DESY, SURF-SARA, IN2P3-CC, CERN, IFAE-PIC, LAPP, GSI and INFN (CNAF, ROMA and Napoli) </a:t>
            </a:r>
          </a:p>
          <a:p>
            <a:pPr marL="457200" indent="-304800">
              <a:lnSpc>
                <a:spcPct val="100000"/>
              </a:lnSpc>
              <a:buSzPts val="1200"/>
              <a:buFont typeface="Arial"/>
              <a:buChar char="•"/>
            </a:pPr>
            <a:r>
              <a:rPr lang="en-GB" sz="1600" b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Data management and storage orchestration</a:t>
            </a:r>
            <a:r>
              <a:rPr lang="en-GB" sz="16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 layer provided by </a:t>
            </a:r>
            <a:r>
              <a:rPr lang="en-GB" sz="1600" dirty="0" err="1">
                <a:solidFill>
                  <a:srgbClr val="002060"/>
                </a:solidFill>
                <a:ea typeface="Arial"/>
                <a:cs typeface="Arial"/>
                <a:sym typeface="Arial"/>
              </a:rPr>
              <a:t>Rucio</a:t>
            </a:r>
            <a:r>
              <a:rPr lang="en-GB" sz="16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 (framework developed in ATLAS/LHC)</a:t>
            </a:r>
          </a:p>
          <a:p>
            <a:pPr marL="457200" indent="-304800">
              <a:lnSpc>
                <a:spcPct val="100000"/>
              </a:lnSpc>
              <a:buSzPts val="1200"/>
              <a:buFont typeface="Arial"/>
              <a:buChar char="•"/>
            </a:pPr>
            <a:r>
              <a:rPr lang="en-GB" sz="1600" b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File transfer and data movement services</a:t>
            </a:r>
            <a:r>
              <a:rPr lang="en-GB" sz="16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 provided by FTS (developed in WLCG/CERN) and </a:t>
            </a:r>
            <a:r>
              <a:rPr lang="en-GB" sz="1600" b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enabling different transfer and access protocols</a:t>
            </a:r>
            <a:r>
              <a:rPr lang="en-GB" sz="16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: http, </a:t>
            </a:r>
            <a:r>
              <a:rPr lang="en-GB" sz="1600" dirty="0" err="1">
                <a:solidFill>
                  <a:srgbClr val="002060"/>
                </a:solidFill>
                <a:ea typeface="Arial"/>
                <a:cs typeface="Arial"/>
                <a:sym typeface="Arial"/>
              </a:rPr>
              <a:t>gridftp</a:t>
            </a:r>
            <a:r>
              <a:rPr lang="en-GB" sz="16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, </a:t>
            </a:r>
            <a:r>
              <a:rPr lang="en-GB" sz="1600" dirty="0" err="1">
                <a:solidFill>
                  <a:srgbClr val="002060"/>
                </a:solidFill>
                <a:ea typeface="Arial"/>
                <a:cs typeface="Arial"/>
                <a:sym typeface="Arial"/>
              </a:rPr>
              <a:t>xrootd</a:t>
            </a:r>
            <a:r>
              <a:rPr lang="en-GB" sz="16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 and swift/S3</a:t>
            </a:r>
            <a:r>
              <a:rPr lang="en-GB" sz="20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 </a:t>
            </a:r>
          </a:p>
          <a:p>
            <a:pPr marL="457200" indent="-304800">
              <a:lnSpc>
                <a:spcPct val="100000"/>
              </a:lnSpc>
              <a:buSzPts val="1200"/>
              <a:buFont typeface="Arial"/>
              <a:buChar char="•"/>
            </a:pPr>
            <a:r>
              <a:rPr lang="en-GB" sz="1600" b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Global Data Lake Information System</a:t>
            </a:r>
            <a:r>
              <a:rPr lang="en-GB" sz="16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: endpoints, protocols, ports provided by CRIC (from ATLAS/LHC)</a:t>
            </a:r>
          </a:p>
          <a:p>
            <a:pPr marL="457200" indent="-304800">
              <a:lnSpc>
                <a:spcPct val="100000"/>
              </a:lnSpc>
              <a:buSzPts val="1200"/>
              <a:buFont typeface="Arial"/>
              <a:buChar char="•"/>
            </a:pPr>
            <a:r>
              <a:rPr lang="en-GB" sz="1600" b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Common </a:t>
            </a:r>
            <a:r>
              <a:rPr lang="en-GB" sz="1600" b="1" dirty="0" err="1">
                <a:solidFill>
                  <a:srgbClr val="002060"/>
                </a:solidFill>
                <a:ea typeface="Arial"/>
                <a:cs typeface="Arial"/>
                <a:sym typeface="Arial"/>
              </a:rPr>
              <a:t>Auth</a:t>
            </a:r>
            <a:r>
              <a:rPr lang="en-GB" sz="1600" b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/</a:t>
            </a:r>
            <a:r>
              <a:rPr lang="en-GB" sz="1600" b="1" dirty="0" err="1">
                <a:solidFill>
                  <a:srgbClr val="002060"/>
                </a:solidFill>
                <a:ea typeface="Arial"/>
                <a:cs typeface="Arial"/>
                <a:sym typeface="Arial"/>
              </a:rPr>
              <a:t>Authz</a:t>
            </a:r>
            <a:r>
              <a:rPr lang="en-GB" sz="1600" b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/IM (AAI) - the ESCAPE IAM</a:t>
            </a:r>
            <a:r>
              <a:rPr lang="en-GB" sz="1600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, from INDIGO-DATACLOUD, AARC/AARC2 and FIM4R projects, deployed and operated in INFN/CNAF</a:t>
            </a:r>
            <a:endParaRPr lang="en-GB" sz="1050" dirty="0">
              <a:solidFill>
                <a:srgbClr val="002060"/>
              </a:solidFill>
              <a:ea typeface="Arial"/>
              <a:cs typeface="Arial"/>
              <a:sym typeface="Arial"/>
            </a:endParaRPr>
          </a:p>
          <a:p>
            <a:pPr marL="0" indent="0">
              <a:spcBef>
                <a:spcPts val="750"/>
              </a:spcBef>
              <a:buFont typeface="Wingdings" pitchFamily="2" charset="2"/>
              <a:buNone/>
            </a:pPr>
            <a:endParaRPr lang="en-GB" sz="2400" dirty="0">
              <a:solidFill>
                <a:srgbClr val="002060"/>
              </a:solidFill>
            </a:endParaRPr>
          </a:p>
        </p:txBody>
      </p:sp>
      <p:pic>
        <p:nvPicPr>
          <p:cNvPr id="7" name="Google Shape;178;p20">
            <a:extLst>
              <a:ext uri="{FF2B5EF4-FFF2-40B4-BE49-F238E27FC236}">
                <a16:creationId xmlns:a16="http://schemas.microsoft.com/office/drawing/2014/main" id="{CD8A8941-390B-CC4F-A583-62B01941F95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2229"/>
          <a:stretch/>
        </p:blipFill>
        <p:spPr>
          <a:xfrm>
            <a:off x="7117299" y="3607315"/>
            <a:ext cx="4721746" cy="2467746"/>
          </a:xfrm>
          <a:prstGeom prst="rect">
            <a:avLst/>
          </a:prstGeom>
          <a:noFill/>
          <a:ln w="28575" cap="flat" cmpd="sng">
            <a:solidFill>
              <a:srgbClr val="3D85C6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1" name="Google Shape;179;p20">
            <a:extLst>
              <a:ext uri="{FF2B5EF4-FFF2-40B4-BE49-F238E27FC236}">
                <a16:creationId xmlns:a16="http://schemas.microsoft.com/office/drawing/2014/main" id="{1F6205D4-B87B-7B4E-B680-18670295C36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45161" y="933655"/>
            <a:ext cx="3287645" cy="2665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80;p20">
            <a:extLst>
              <a:ext uri="{FF2B5EF4-FFF2-40B4-BE49-F238E27FC236}">
                <a16:creationId xmlns:a16="http://schemas.microsoft.com/office/drawing/2014/main" id="{2D69A3FC-8945-974C-B900-DC7C9445FD84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898722" y="1357738"/>
            <a:ext cx="648995" cy="574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81;p20">
            <a:extLst>
              <a:ext uri="{FF2B5EF4-FFF2-40B4-BE49-F238E27FC236}">
                <a16:creationId xmlns:a16="http://schemas.microsoft.com/office/drawing/2014/main" id="{1BCB8EDD-C312-DA45-A60C-80CD9358DFB0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85168" y="1357738"/>
            <a:ext cx="890164" cy="40495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75;p20">
            <a:extLst>
              <a:ext uri="{FF2B5EF4-FFF2-40B4-BE49-F238E27FC236}">
                <a16:creationId xmlns:a16="http://schemas.microsoft.com/office/drawing/2014/main" id="{A3FAD167-2B70-F74F-9AFC-0CDAA65EF171}"/>
              </a:ext>
            </a:extLst>
          </p:cNvPr>
          <p:cNvSpPr txBox="1">
            <a:spLocks/>
          </p:cNvSpPr>
          <p:nvPr/>
        </p:nvSpPr>
        <p:spPr>
          <a:xfrm>
            <a:off x="2069431" y="26171"/>
            <a:ext cx="9894928" cy="774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>
              <a:spcBef>
                <a:spcPts val="0"/>
              </a:spcBef>
            </a:pPr>
            <a:r>
              <a:rPr lang="en-GB" sz="2800" dirty="0">
                <a:solidFill>
                  <a:srgbClr val="002060"/>
                </a:solidFill>
                <a:latin typeface="+mn-lt"/>
              </a:rPr>
              <a:t>The ESCAPE Data Infrastructure for Open Science (DIOS)</a:t>
            </a:r>
          </a:p>
        </p:txBody>
      </p:sp>
      <p:sp>
        <p:nvSpPr>
          <p:cNvPr id="15" name="Google Shape;306;p29">
            <a:extLst>
              <a:ext uri="{FF2B5EF4-FFF2-40B4-BE49-F238E27FC236}">
                <a16:creationId xmlns:a16="http://schemas.microsoft.com/office/drawing/2014/main" id="{848B0627-E14C-8346-9D37-FCE437D27A0B}"/>
              </a:ext>
            </a:extLst>
          </p:cNvPr>
          <p:cNvSpPr txBox="1"/>
          <p:nvPr/>
        </p:nvSpPr>
        <p:spPr>
          <a:xfrm>
            <a:off x="1913342" y="6387414"/>
            <a:ext cx="5275734" cy="3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GB" sz="1100" b="1" kern="0" dirty="0">
                <a:solidFill>
                  <a:srgbClr val="434343"/>
                </a:solidFill>
                <a:ea typeface="Calibri"/>
                <a:cs typeface="Calibri"/>
                <a:sym typeface="Calibri"/>
              </a:rPr>
              <a:t>Xavier Espinal - CERN</a:t>
            </a:r>
            <a:endParaRPr sz="1400" b="1" kern="0" dirty="0">
              <a:solidFill>
                <a:srgbClr val="434343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16" name="Espace réservé de la date 1">
            <a:extLst>
              <a:ext uri="{FF2B5EF4-FFF2-40B4-BE49-F238E27FC236}">
                <a16:creationId xmlns:a16="http://schemas.microsoft.com/office/drawing/2014/main" id="{6AECCE43-CAFF-4E4A-8A6D-FCDE22839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83442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7C32CBA-8EA6-294F-861A-549183B838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497" t="39841" r="2484" b="3301"/>
          <a:stretch/>
        </p:blipFill>
        <p:spPr>
          <a:xfrm>
            <a:off x="1919111" y="3132084"/>
            <a:ext cx="10125441" cy="3047336"/>
          </a:xfrm>
          <a:prstGeom prst="rect">
            <a:avLst/>
          </a:prstGeom>
        </p:spPr>
      </p:pic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2D8F15E2-AE9E-484F-BA88-9255E1EF0997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12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Espace réservé du pied de page 2">
            <a:extLst>
              <a:ext uri="{FF2B5EF4-FFF2-40B4-BE49-F238E27FC236}">
                <a16:creationId xmlns:a16="http://schemas.microsoft.com/office/drawing/2014/main" id="{0D021C5A-48DD-3E4D-B3F7-75F9AFF77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10" name="Google Shape;173;p20">
            <a:extLst>
              <a:ext uri="{FF2B5EF4-FFF2-40B4-BE49-F238E27FC236}">
                <a16:creationId xmlns:a16="http://schemas.microsoft.com/office/drawing/2014/main" id="{6DA6D6BF-15F3-5D44-AA60-A9BDFE1B23C6}"/>
              </a:ext>
            </a:extLst>
          </p:cNvPr>
          <p:cNvSpPr txBox="1">
            <a:spLocks/>
          </p:cNvSpPr>
          <p:nvPr/>
        </p:nvSpPr>
        <p:spPr>
          <a:xfrm>
            <a:off x="687237" y="1274100"/>
            <a:ext cx="10610164" cy="198311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002060"/>
                </a:solidFill>
                <a:cs typeface="Calibri" panose="020F0502020204030204" pitchFamily="34" charset="0"/>
              </a:rPr>
              <a:t>The ESCAPE pilot </a:t>
            </a:r>
            <a:r>
              <a:rPr lang="en-GB" sz="1600" b="1" dirty="0">
                <a:solidFill>
                  <a:srgbClr val="002060"/>
                </a:solidFill>
                <a:cs typeface="Calibri" panose="020F0502020204030204" pitchFamily="34" charset="0"/>
              </a:rPr>
              <a:t>Data Lake</a:t>
            </a:r>
            <a:r>
              <a:rPr lang="en-GB" sz="1600" dirty="0">
                <a:solidFill>
                  <a:srgbClr val="002060"/>
                </a:solidFill>
                <a:cs typeface="Calibri" panose="020F0502020204030204" pitchFamily="34" charset="0"/>
              </a:rPr>
              <a:t> (DL), after design and deployment was recently assessed, culminating in a joint exercise labelled as </a:t>
            </a:r>
            <a:r>
              <a:rPr lang="en-GB" sz="1600" b="1" dirty="0">
                <a:solidFill>
                  <a:srgbClr val="002060"/>
                </a:solidFill>
                <a:cs typeface="Calibri" panose="020F0502020204030204" pitchFamily="34" charset="0"/>
              </a:rPr>
              <a:t>Full Dress Rehearsal </a:t>
            </a:r>
            <a:r>
              <a:rPr lang="en-GB" sz="1600" dirty="0">
                <a:solidFill>
                  <a:srgbClr val="002060"/>
                </a:solidFill>
                <a:cs typeface="Calibri" panose="020F0502020204030204" pitchFamily="34" charset="0"/>
              </a:rPr>
              <a:t>(FDR20):  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002060"/>
                </a:solidFill>
                <a:cs typeface="Calibri" panose="020F0502020204030204" pitchFamily="34" charset="0"/>
              </a:rPr>
              <a:t>- </a:t>
            </a:r>
            <a:r>
              <a:rPr lang="en-GB" sz="1600" dirty="0">
                <a:solidFill>
                  <a:srgbClr val="002060"/>
                </a:solidFill>
                <a:cs typeface="Calibri" panose="020F0502020204030204" pitchFamily="34" charset="0"/>
              </a:rPr>
              <a:t>a 24h production-like window where ESFRI’s executed relevant workloads.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2060"/>
                </a:solidFill>
                <a:cs typeface="Calibri" panose="020F0502020204030204" pitchFamily="34" charset="0"/>
              </a:rPr>
              <a:t>Followed by a full scale </a:t>
            </a:r>
            <a:r>
              <a:rPr lang="en-GB" sz="1600" b="1" dirty="0">
                <a:solidFill>
                  <a:srgbClr val="002060"/>
                </a:solidFill>
                <a:cs typeface="Calibri" panose="020F0502020204030204" pitchFamily="34" charset="0"/>
              </a:rPr>
              <a:t>Data and Analysis Challenge </a:t>
            </a:r>
            <a:r>
              <a:rPr lang="en-GB" sz="1600" dirty="0">
                <a:solidFill>
                  <a:srgbClr val="002060"/>
                </a:solidFill>
                <a:cs typeface="Calibri" panose="020F0502020204030204" pitchFamily="34" charset="0"/>
              </a:rPr>
              <a:t>(DAC21) performing production-like Data Management, Processing and Analysis workloads including interplay possibilities using large scale resources (batch systems and clouds) and user-analysis oriented platforms (online notebooks and analysis platforms). </a:t>
            </a:r>
          </a:p>
          <a:p>
            <a:pPr marL="0" indent="0">
              <a:spcBef>
                <a:spcPts val="750"/>
              </a:spcBef>
              <a:buClr>
                <a:schemeClr val="dk1"/>
              </a:buClr>
              <a:buSzPts val="1100"/>
              <a:buNone/>
            </a:pPr>
            <a:endParaRPr lang="en-GB" sz="1600" dirty="0">
              <a:solidFill>
                <a:srgbClr val="002060"/>
              </a:solidFill>
              <a:ea typeface="Arial"/>
              <a:cs typeface="Arial"/>
              <a:sym typeface="Arial"/>
            </a:endParaRPr>
          </a:p>
          <a:p>
            <a:pPr marL="0" indent="0">
              <a:spcBef>
                <a:spcPts val="750"/>
              </a:spcBef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8C0E85AB-8DCB-0040-A6B7-BE64908BC7F1}"/>
              </a:ext>
            </a:extLst>
          </p:cNvPr>
          <p:cNvSpPr txBox="1">
            <a:spLocks/>
          </p:cNvSpPr>
          <p:nvPr/>
        </p:nvSpPr>
        <p:spPr>
          <a:xfrm>
            <a:off x="2825392" y="0"/>
            <a:ext cx="9254603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b="1" dirty="0">
                <a:solidFill>
                  <a:srgbClr val="000090"/>
                </a:solidFill>
                <a:latin typeface="+mn-lt"/>
                <a:ea typeface="MS PGothic" charset="0"/>
              </a:rPr>
              <a:t>Overview progress: implementing the EOSC-cell</a:t>
            </a:r>
            <a:endParaRPr lang="en-GB" sz="32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56B1C7-B784-2744-B05B-BD943493508E}"/>
              </a:ext>
            </a:extLst>
          </p:cNvPr>
          <p:cNvSpPr/>
          <p:nvPr/>
        </p:nvSpPr>
        <p:spPr>
          <a:xfrm>
            <a:off x="3942819" y="838822"/>
            <a:ext cx="83325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Clr>
                <a:schemeClr val="accent2"/>
              </a:buClr>
              <a:buSzPct val="110000"/>
            </a:pPr>
            <a:r>
              <a:rPr lang="en-US" sz="2000" i="1" u="sng" dirty="0">
                <a:solidFill>
                  <a:srgbClr val="002060"/>
                </a:solidFill>
                <a:ea typeface="Times New Roman" panose="02020603050405020304" pitchFamily="18" charset="0"/>
              </a:rPr>
              <a:t>A functional Data Lake implemented</a:t>
            </a:r>
            <a:r>
              <a:rPr lang="en-US" sz="2000" i="1" dirty="0">
                <a:solidFill>
                  <a:srgbClr val="002060"/>
                </a:solidFill>
                <a:ea typeface="Times New Roman" panose="02020603050405020304" pitchFamily="18" charset="0"/>
              </a:rPr>
              <a:t> (by all RIs and for their requirements)</a:t>
            </a:r>
          </a:p>
        </p:txBody>
      </p:sp>
      <p:sp>
        <p:nvSpPr>
          <p:cNvPr id="12" name="Espace réservé de la date 1">
            <a:extLst>
              <a:ext uri="{FF2B5EF4-FFF2-40B4-BE49-F238E27FC236}">
                <a16:creationId xmlns:a16="http://schemas.microsoft.com/office/drawing/2014/main" id="{E920E887-ED9C-7D44-9A35-50BEC922A2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46887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F3273F40-7235-EF42-AB5D-C44C451BC884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13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Google Shape;238;p26">
            <a:extLst>
              <a:ext uri="{FF2B5EF4-FFF2-40B4-BE49-F238E27FC236}">
                <a16:creationId xmlns:a16="http://schemas.microsoft.com/office/drawing/2014/main" id="{3A89F5E0-EC7B-1846-977F-3198A30FDCB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927823" y="3151054"/>
            <a:ext cx="1125485" cy="1291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41;p26">
            <a:extLst>
              <a:ext uri="{FF2B5EF4-FFF2-40B4-BE49-F238E27FC236}">
                <a16:creationId xmlns:a16="http://schemas.microsoft.com/office/drawing/2014/main" id="{64D1B67B-110A-9644-9FD2-488FB3C8CA3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6597" t="20289" r="38752" b="3205"/>
          <a:stretch/>
        </p:blipFill>
        <p:spPr>
          <a:xfrm>
            <a:off x="431983" y="1316921"/>
            <a:ext cx="907475" cy="734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42;p26">
            <a:extLst>
              <a:ext uri="{FF2B5EF4-FFF2-40B4-BE49-F238E27FC236}">
                <a16:creationId xmlns:a16="http://schemas.microsoft.com/office/drawing/2014/main" id="{A0FF6462-1CA9-3844-8268-B6DF60DEB62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2626" y="2294449"/>
            <a:ext cx="1179559" cy="385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43;p26">
            <a:extLst>
              <a:ext uri="{FF2B5EF4-FFF2-40B4-BE49-F238E27FC236}">
                <a16:creationId xmlns:a16="http://schemas.microsoft.com/office/drawing/2014/main" id="{3F2EA7D7-6A92-324B-8080-8DFE85C3BE4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3860" t="26867" r="79120" b="24396"/>
          <a:stretch/>
        </p:blipFill>
        <p:spPr>
          <a:xfrm>
            <a:off x="351790" y="3301465"/>
            <a:ext cx="1561552" cy="896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46;p26">
            <a:extLst>
              <a:ext uri="{FF2B5EF4-FFF2-40B4-BE49-F238E27FC236}">
                <a16:creationId xmlns:a16="http://schemas.microsoft.com/office/drawing/2014/main" id="{677F15ED-7F30-3940-9719-41E87F47A565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865580" y="2239137"/>
            <a:ext cx="1704882" cy="129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247;p26">
            <a:extLst>
              <a:ext uri="{FF2B5EF4-FFF2-40B4-BE49-F238E27FC236}">
                <a16:creationId xmlns:a16="http://schemas.microsoft.com/office/drawing/2014/main" id="{E1999BAD-38F8-3144-975E-98C290F419D7}"/>
              </a:ext>
            </a:extLst>
          </p:cNvPr>
          <p:cNvSpPr txBox="1"/>
          <p:nvPr/>
        </p:nvSpPr>
        <p:spPr>
          <a:xfrm>
            <a:off x="2068325" y="1308154"/>
            <a:ext cx="6940441" cy="7386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 dirty="0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Raw data injected, stored and preserved in the DL. Data processed by users, results are stored back in the DL.</a:t>
            </a:r>
            <a:endParaRPr i="1" dirty="0">
              <a:solidFill>
                <a:srgbClr val="CC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248;p26">
            <a:extLst>
              <a:ext uri="{FF2B5EF4-FFF2-40B4-BE49-F238E27FC236}">
                <a16:creationId xmlns:a16="http://schemas.microsoft.com/office/drawing/2014/main" id="{EE15AB11-B64C-3648-A7CE-F31A8F16C05B}"/>
              </a:ext>
            </a:extLst>
          </p:cNvPr>
          <p:cNvSpPr txBox="1"/>
          <p:nvPr/>
        </p:nvSpPr>
        <p:spPr>
          <a:xfrm>
            <a:off x="1623204" y="2407392"/>
            <a:ext cx="8129731" cy="7386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 dirty="0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Offload data from the storage buffer in the coast, replicate across sites, run data calibration, store back. Data product ready for user consumption</a:t>
            </a:r>
            <a:endParaRPr i="1" dirty="0">
              <a:solidFill>
                <a:srgbClr val="CC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249;p26">
            <a:extLst>
              <a:ext uri="{FF2B5EF4-FFF2-40B4-BE49-F238E27FC236}">
                <a16:creationId xmlns:a16="http://schemas.microsoft.com/office/drawing/2014/main" id="{80BAA922-56C0-DF45-B170-2A85A03A7F2D}"/>
              </a:ext>
            </a:extLst>
          </p:cNvPr>
          <p:cNvSpPr txBox="1"/>
          <p:nvPr/>
        </p:nvSpPr>
        <p:spPr>
          <a:xfrm>
            <a:off x="2496237" y="4029119"/>
            <a:ext cx="6084616" cy="7386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 dirty="0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Distributed data re-processing taken at remote locations (La Palma)</a:t>
            </a:r>
            <a:endParaRPr i="1" dirty="0">
              <a:solidFill>
                <a:srgbClr val="CC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257;p27">
            <a:extLst>
              <a:ext uri="{FF2B5EF4-FFF2-40B4-BE49-F238E27FC236}">
                <a16:creationId xmlns:a16="http://schemas.microsoft.com/office/drawing/2014/main" id="{2E491828-E4F3-C047-8BC0-3397BF2005E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76790" t="37557" r="3273" b="25954"/>
          <a:stretch/>
        </p:blipFill>
        <p:spPr>
          <a:xfrm>
            <a:off x="597795" y="4831269"/>
            <a:ext cx="1151921" cy="558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258;p27">
            <a:extLst>
              <a:ext uri="{FF2B5EF4-FFF2-40B4-BE49-F238E27FC236}">
                <a16:creationId xmlns:a16="http://schemas.microsoft.com/office/drawing/2014/main" id="{28809F7E-7805-7F49-A283-6271D0402809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17412" y="5434674"/>
            <a:ext cx="973475" cy="404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62;p27">
            <a:extLst>
              <a:ext uri="{FF2B5EF4-FFF2-40B4-BE49-F238E27FC236}">
                <a16:creationId xmlns:a16="http://schemas.microsoft.com/office/drawing/2014/main" id="{22EEA5A0-3F28-EC43-B0F7-2817AB796B2F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053308" y="4871369"/>
            <a:ext cx="1329426" cy="90875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66;p27">
            <a:extLst>
              <a:ext uri="{FF2B5EF4-FFF2-40B4-BE49-F238E27FC236}">
                <a16:creationId xmlns:a16="http://schemas.microsoft.com/office/drawing/2014/main" id="{E198F4CC-1EC3-5044-9F00-B38A0AF9A015}"/>
              </a:ext>
            </a:extLst>
          </p:cNvPr>
          <p:cNvSpPr txBox="1"/>
          <p:nvPr/>
        </p:nvSpPr>
        <p:spPr>
          <a:xfrm>
            <a:off x="3619204" y="5173653"/>
            <a:ext cx="6133731" cy="7386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 dirty="0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Large experiment demonstrating open data capabilities (with ad-hoc ATLAS open-data software)</a:t>
            </a:r>
            <a:endParaRPr i="1" dirty="0">
              <a:solidFill>
                <a:srgbClr val="CC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Google Shape;263;p27">
            <a:extLst>
              <a:ext uri="{FF2B5EF4-FFF2-40B4-BE49-F238E27FC236}">
                <a16:creationId xmlns:a16="http://schemas.microsoft.com/office/drawing/2014/main" id="{C8653A8D-8828-2C40-8FB6-FC8DC665133C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0307318" y="3774132"/>
            <a:ext cx="1449800" cy="96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59;p27">
            <a:extLst>
              <a:ext uri="{FF2B5EF4-FFF2-40B4-BE49-F238E27FC236}">
                <a16:creationId xmlns:a16="http://schemas.microsoft.com/office/drawing/2014/main" id="{2ADB6F75-109A-3844-8B50-5264BBFFED35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162784" y="4089945"/>
            <a:ext cx="839281" cy="440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37;p26">
            <a:extLst>
              <a:ext uri="{FF2B5EF4-FFF2-40B4-BE49-F238E27FC236}">
                <a16:creationId xmlns:a16="http://schemas.microsoft.com/office/drawing/2014/main" id="{5232577B-75F1-9E47-B197-2540FAB3EAF8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9153100" y="644535"/>
            <a:ext cx="2571827" cy="146214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306;p29">
            <a:extLst>
              <a:ext uri="{FF2B5EF4-FFF2-40B4-BE49-F238E27FC236}">
                <a16:creationId xmlns:a16="http://schemas.microsoft.com/office/drawing/2014/main" id="{BC9BF11F-27A9-C043-AA90-7F356D5DAAE9}"/>
              </a:ext>
            </a:extLst>
          </p:cNvPr>
          <p:cNvSpPr txBox="1"/>
          <p:nvPr/>
        </p:nvSpPr>
        <p:spPr>
          <a:xfrm>
            <a:off x="1913342" y="6387414"/>
            <a:ext cx="5275734" cy="3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GB" sz="1100" b="1" kern="0" dirty="0">
                <a:solidFill>
                  <a:srgbClr val="434343"/>
                </a:solidFill>
                <a:ea typeface="Calibri"/>
                <a:cs typeface="Calibri"/>
                <a:sym typeface="Calibri"/>
              </a:rPr>
              <a:t>Xavier Espinal - CERN</a:t>
            </a:r>
            <a:endParaRPr sz="1400" b="1" kern="0" dirty="0">
              <a:solidFill>
                <a:srgbClr val="434343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175;p20">
            <a:extLst>
              <a:ext uri="{FF2B5EF4-FFF2-40B4-BE49-F238E27FC236}">
                <a16:creationId xmlns:a16="http://schemas.microsoft.com/office/drawing/2014/main" id="{ADAC4EA5-8A02-5B48-ADAA-9A763C45890A}"/>
              </a:ext>
            </a:extLst>
          </p:cNvPr>
          <p:cNvSpPr txBox="1">
            <a:spLocks/>
          </p:cNvSpPr>
          <p:nvPr/>
        </p:nvSpPr>
        <p:spPr>
          <a:xfrm>
            <a:off x="2069431" y="26171"/>
            <a:ext cx="9894928" cy="774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>
              <a:spcBef>
                <a:spcPts val="0"/>
              </a:spcBef>
            </a:pPr>
            <a:r>
              <a:rPr lang="en-GB" sz="2800" dirty="0">
                <a:solidFill>
                  <a:srgbClr val="002060"/>
                </a:solidFill>
                <a:latin typeface="+mn-lt"/>
              </a:rPr>
              <a:t>The ESCAPE Data Infrastructure for Open Science (DIOS)</a:t>
            </a:r>
          </a:p>
        </p:txBody>
      </p:sp>
      <p:sp>
        <p:nvSpPr>
          <p:cNvPr id="27" name="Espace réservé de la date 1">
            <a:extLst>
              <a:ext uri="{FF2B5EF4-FFF2-40B4-BE49-F238E27FC236}">
                <a16:creationId xmlns:a16="http://schemas.microsoft.com/office/drawing/2014/main" id="{BDF8EC41-D98C-2A40-AB97-CCC409E3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3310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F3273F40-7235-EF42-AB5D-C44C451BC884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14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Google Shape;297;p29">
            <a:extLst>
              <a:ext uri="{FF2B5EF4-FFF2-40B4-BE49-F238E27FC236}">
                <a16:creationId xmlns:a16="http://schemas.microsoft.com/office/drawing/2014/main" id="{B11EE87D-36E7-294A-BB85-AD4ADAADFB4A}"/>
              </a:ext>
            </a:extLst>
          </p:cNvPr>
          <p:cNvSpPr txBox="1"/>
          <p:nvPr/>
        </p:nvSpPr>
        <p:spPr>
          <a:xfrm>
            <a:off x="1970311" y="2163777"/>
            <a:ext cx="1444200" cy="10314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1. Data injected to the DL from </a:t>
            </a: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three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radio source observations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 external locations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" name="Google Shape;298;p29">
            <a:extLst>
              <a:ext uri="{FF2B5EF4-FFF2-40B4-BE49-F238E27FC236}">
                <a16:creationId xmlns:a16="http://schemas.microsoft.com/office/drawing/2014/main" id="{0F0511C2-1B7D-854C-BA4C-99139D538860}"/>
              </a:ext>
            </a:extLst>
          </p:cNvPr>
          <p:cNvSpPr txBox="1"/>
          <p:nvPr/>
        </p:nvSpPr>
        <p:spPr>
          <a:xfrm>
            <a:off x="3576067" y="2154748"/>
            <a:ext cx="1351500" cy="10314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2. User in external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location download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data, process and store results back to the DL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" name="Google Shape;299;p29">
            <a:extLst>
              <a:ext uri="{FF2B5EF4-FFF2-40B4-BE49-F238E27FC236}">
                <a16:creationId xmlns:a16="http://schemas.microsoft.com/office/drawing/2014/main" id="{EF6B5692-649C-C147-A0A4-9B23BDB6604A}"/>
              </a:ext>
            </a:extLst>
          </p:cNvPr>
          <p:cNvSpPr txBox="1"/>
          <p:nvPr/>
        </p:nvSpPr>
        <p:spPr>
          <a:xfrm>
            <a:off x="5082574" y="2094734"/>
            <a:ext cx="1581900" cy="10314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3. User interested in combining results 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stored with other public data to cover also visible spectrum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3" name="Google Shape;300;p29">
            <a:extLst>
              <a:ext uri="{FF2B5EF4-FFF2-40B4-BE49-F238E27FC236}">
                <a16:creationId xmlns:a16="http://schemas.microsoft.com/office/drawing/2014/main" id="{78F27DE2-556E-EA4A-933C-8B9DA610F96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38240" y="3499437"/>
            <a:ext cx="3081124" cy="2478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301;p29">
            <a:extLst>
              <a:ext uri="{FF2B5EF4-FFF2-40B4-BE49-F238E27FC236}">
                <a16:creationId xmlns:a16="http://schemas.microsoft.com/office/drawing/2014/main" id="{20478945-DDEA-8344-B470-5BCB71B42E3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1489" y="3461886"/>
            <a:ext cx="3273258" cy="247821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302;p29">
            <a:extLst>
              <a:ext uri="{FF2B5EF4-FFF2-40B4-BE49-F238E27FC236}">
                <a16:creationId xmlns:a16="http://schemas.microsoft.com/office/drawing/2014/main" id="{F5E848A7-6B8C-0C4A-ABA5-9E520B5BC529}"/>
              </a:ext>
            </a:extLst>
          </p:cNvPr>
          <p:cNvSpPr txBox="1"/>
          <p:nvPr/>
        </p:nvSpPr>
        <p:spPr>
          <a:xfrm>
            <a:off x="1649614" y="5772128"/>
            <a:ext cx="9604976" cy="4000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1" i="1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   From left to right: Radio image, Optical image and the Combined image (LOFAR with optical contours)</a:t>
            </a:r>
            <a:endParaRPr kumimoji="0" sz="1400" b="1" i="1" u="none" strike="noStrike" kern="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6" name="Google Shape;303;p29">
            <a:extLst>
              <a:ext uri="{FF2B5EF4-FFF2-40B4-BE49-F238E27FC236}">
                <a16:creationId xmlns:a16="http://schemas.microsoft.com/office/drawing/2014/main" id="{BB81DB9B-9185-0E44-B0F7-9EFEB296884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86614" y="3538724"/>
            <a:ext cx="2883252" cy="225685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304;p29">
            <a:extLst>
              <a:ext uri="{FF2B5EF4-FFF2-40B4-BE49-F238E27FC236}">
                <a16:creationId xmlns:a16="http://schemas.microsoft.com/office/drawing/2014/main" id="{9888B96C-78B3-B047-A9E5-98C604FBC28B}"/>
              </a:ext>
            </a:extLst>
          </p:cNvPr>
          <p:cNvSpPr txBox="1"/>
          <p:nvPr/>
        </p:nvSpPr>
        <p:spPr>
          <a:xfrm>
            <a:off x="6791155" y="2263173"/>
            <a:ext cx="1581900" cy="8619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4. Combined optical data from the Hubble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located via the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VO (WP4) </a:t>
            </a:r>
            <a:endParaRPr kumimoji="0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305;p29">
            <a:extLst>
              <a:ext uri="{FF2B5EF4-FFF2-40B4-BE49-F238E27FC236}">
                <a16:creationId xmlns:a16="http://schemas.microsoft.com/office/drawing/2014/main" id="{60ADF294-DF4D-6542-945C-C4BA8C856D34}"/>
              </a:ext>
            </a:extLst>
          </p:cNvPr>
          <p:cNvSpPr txBox="1"/>
          <p:nvPr/>
        </p:nvSpPr>
        <p:spPr>
          <a:xfrm>
            <a:off x="8635493" y="2093673"/>
            <a:ext cx="1809000" cy="10314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5. Optical and radio data aggregate in via the </a:t>
            </a: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ESAP (WP5), combined analysis done. 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Results uploaded back to the DL.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9" name="Google Shape;306;p29">
            <a:extLst>
              <a:ext uri="{FF2B5EF4-FFF2-40B4-BE49-F238E27FC236}">
                <a16:creationId xmlns:a16="http://schemas.microsoft.com/office/drawing/2014/main" id="{FC3B3CB9-673F-4644-BFA8-CAA260426CDA}"/>
              </a:ext>
            </a:extLst>
          </p:cNvPr>
          <p:cNvSpPr txBox="1"/>
          <p:nvPr/>
        </p:nvSpPr>
        <p:spPr>
          <a:xfrm>
            <a:off x="1913342" y="6387414"/>
            <a:ext cx="5275734" cy="3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GB" sz="1100" b="1" kern="0" dirty="0">
                <a:solidFill>
                  <a:srgbClr val="434343"/>
                </a:solidFill>
                <a:ea typeface="Calibri"/>
                <a:cs typeface="Calibri"/>
                <a:sym typeface="Calibri"/>
              </a:rPr>
              <a:t>Xavier Espinal - CERN</a:t>
            </a:r>
            <a:endParaRPr sz="1400" b="1" kern="0" dirty="0">
              <a:solidFill>
                <a:srgbClr val="434343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307;p29">
            <a:extLst>
              <a:ext uri="{FF2B5EF4-FFF2-40B4-BE49-F238E27FC236}">
                <a16:creationId xmlns:a16="http://schemas.microsoft.com/office/drawing/2014/main" id="{30097872-2AED-D541-825D-49A84DDAE86C}"/>
              </a:ext>
            </a:extLst>
          </p:cNvPr>
          <p:cNvSpPr/>
          <p:nvPr/>
        </p:nvSpPr>
        <p:spPr>
          <a:xfrm>
            <a:off x="1682114" y="3436756"/>
            <a:ext cx="9479872" cy="2688874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FF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24" name="Google Shape;260;p27">
            <a:extLst>
              <a:ext uri="{FF2B5EF4-FFF2-40B4-BE49-F238E27FC236}">
                <a16:creationId xmlns:a16="http://schemas.microsoft.com/office/drawing/2014/main" id="{8B32B5B4-D6E4-8143-B903-1F797C047440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4254" y="1439319"/>
            <a:ext cx="1577745" cy="699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64;p27">
            <a:extLst>
              <a:ext uri="{FF2B5EF4-FFF2-40B4-BE49-F238E27FC236}">
                <a16:creationId xmlns:a16="http://schemas.microsoft.com/office/drawing/2014/main" id="{1E0CDD7C-4EE1-8C4C-9596-2F9389886D4B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3433" r="17101" b="28299"/>
          <a:stretch/>
        </p:blipFill>
        <p:spPr>
          <a:xfrm>
            <a:off x="9410662" y="1319115"/>
            <a:ext cx="2067662" cy="700638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8;p27">
            <a:extLst>
              <a:ext uri="{FF2B5EF4-FFF2-40B4-BE49-F238E27FC236}">
                <a16:creationId xmlns:a16="http://schemas.microsoft.com/office/drawing/2014/main" id="{37266CA3-66C5-C647-A122-AFA9BAD6F802}"/>
              </a:ext>
            </a:extLst>
          </p:cNvPr>
          <p:cNvSpPr txBox="1"/>
          <p:nvPr/>
        </p:nvSpPr>
        <p:spPr>
          <a:xfrm>
            <a:off x="2825392" y="1518868"/>
            <a:ext cx="6202994" cy="4616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 dirty="0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Full-cycle scientific data management and data processing</a:t>
            </a:r>
            <a:endParaRPr i="1" baseline="30000" dirty="0">
              <a:solidFill>
                <a:srgbClr val="CC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75;p20">
            <a:extLst>
              <a:ext uri="{FF2B5EF4-FFF2-40B4-BE49-F238E27FC236}">
                <a16:creationId xmlns:a16="http://schemas.microsoft.com/office/drawing/2014/main" id="{699FECB7-7B75-5A40-AF19-44154E827C80}"/>
              </a:ext>
            </a:extLst>
          </p:cNvPr>
          <p:cNvSpPr txBox="1">
            <a:spLocks/>
          </p:cNvSpPr>
          <p:nvPr/>
        </p:nvSpPr>
        <p:spPr>
          <a:xfrm>
            <a:off x="2069431" y="26171"/>
            <a:ext cx="9894928" cy="774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>
              <a:spcBef>
                <a:spcPts val="0"/>
              </a:spcBef>
            </a:pPr>
            <a:r>
              <a:rPr lang="en-GB" sz="2800" dirty="0">
                <a:solidFill>
                  <a:srgbClr val="002060"/>
                </a:solidFill>
                <a:latin typeface="+mn-lt"/>
              </a:rPr>
              <a:t>The ESCAPE Data Infrastructure for Open Science (DIOS)</a:t>
            </a:r>
          </a:p>
        </p:txBody>
      </p:sp>
      <p:sp>
        <p:nvSpPr>
          <p:cNvPr id="28" name="Espace réservé de la date 1">
            <a:extLst>
              <a:ext uri="{FF2B5EF4-FFF2-40B4-BE49-F238E27FC236}">
                <a16:creationId xmlns:a16="http://schemas.microsoft.com/office/drawing/2014/main" id="{00F05842-ABF4-864B-9235-0B3D7F1B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5521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F3273F40-7235-EF42-AB5D-C44C451BC884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15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Google Shape;260;p27">
            <a:extLst>
              <a:ext uri="{FF2B5EF4-FFF2-40B4-BE49-F238E27FC236}">
                <a16:creationId xmlns:a16="http://schemas.microsoft.com/office/drawing/2014/main" id="{1A024501-FADE-CB49-BE11-0E2B12ABD92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64254" y="1439319"/>
            <a:ext cx="1577745" cy="699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64;p27">
            <a:extLst>
              <a:ext uri="{FF2B5EF4-FFF2-40B4-BE49-F238E27FC236}">
                <a16:creationId xmlns:a16="http://schemas.microsoft.com/office/drawing/2014/main" id="{C9795D2D-0893-4247-940A-FCBF16FF836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23433" r="17101" b="28299"/>
          <a:stretch/>
        </p:blipFill>
        <p:spPr>
          <a:xfrm>
            <a:off x="9410662" y="1319115"/>
            <a:ext cx="2067662" cy="70063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268;p27">
            <a:extLst>
              <a:ext uri="{FF2B5EF4-FFF2-40B4-BE49-F238E27FC236}">
                <a16:creationId xmlns:a16="http://schemas.microsoft.com/office/drawing/2014/main" id="{794A47C1-BFA5-6945-9051-74E71E3946D0}"/>
              </a:ext>
            </a:extLst>
          </p:cNvPr>
          <p:cNvSpPr txBox="1"/>
          <p:nvPr/>
        </p:nvSpPr>
        <p:spPr>
          <a:xfrm>
            <a:off x="2825392" y="1518868"/>
            <a:ext cx="6202994" cy="4616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 dirty="0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Full-cycle scientific data management and data processing</a:t>
            </a:r>
            <a:endParaRPr i="1" baseline="30000" dirty="0">
              <a:solidFill>
                <a:srgbClr val="CC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281;p28">
            <a:extLst>
              <a:ext uri="{FF2B5EF4-FFF2-40B4-BE49-F238E27FC236}">
                <a16:creationId xmlns:a16="http://schemas.microsoft.com/office/drawing/2014/main" id="{EF6B7360-D39C-8842-AC7E-B84FB083D3CA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84582" y="2316257"/>
            <a:ext cx="2179237" cy="878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82;p28">
            <a:extLst>
              <a:ext uri="{FF2B5EF4-FFF2-40B4-BE49-F238E27FC236}">
                <a16:creationId xmlns:a16="http://schemas.microsoft.com/office/drawing/2014/main" id="{E4753799-E0C4-8E43-A91E-6306C3C80AD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3635" y="2656090"/>
            <a:ext cx="1162286" cy="32252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286;p28">
            <a:extLst>
              <a:ext uri="{FF2B5EF4-FFF2-40B4-BE49-F238E27FC236}">
                <a16:creationId xmlns:a16="http://schemas.microsoft.com/office/drawing/2014/main" id="{4F25B03B-402D-CF43-818E-6DC7BA59C665}"/>
              </a:ext>
            </a:extLst>
          </p:cNvPr>
          <p:cNvSpPr txBox="1"/>
          <p:nvPr/>
        </p:nvSpPr>
        <p:spPr>
          <a:xfrm>
            <a:off x="2825392" y="2516980"/>
            <a:ext cx="5851750" cy="7386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en-GB" i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Global-scale (</a:t>
            </a:r>
            <a:r>
              <a:rPr lang="en-GB" i="1" dirty="0">
                <a:solidFill>
                  <a:srgbClr val="C00000"/>
                </a:solidFill>
              </a:rPr>
              <a:t>Australia, South-Africa and Northern hemisphere sites )</a:t>
            </a:r>
            <a:r>
              <a:rPr lang="en-GB" i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Data Management</a:t>
            </a:r>
            <a:endParaRPr i="1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" name="Google Shape;276;p28">
            <a:extLst>
              <a:ext uri="{FF2B5EF4-FFF2-40B4-BE49-F238E27FC236}">
                <a16:creationId xmlns:a16="http://schemas.microsoft.com/office/drawing/2014/main" id="{ECAEC546-BFF2-C847-B66A-7140CA16834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76790" t="37557" r="3273" b="25954"/>
          <a:stretch/>
        </p:blipFill>
        <p:spPr>
          <a:xfrm>
            <a:off x="540301" y="4753484"/>
            <a:ext cx="1073098" cy="577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77;p28">
            <a:extLst>
              <a:ext uri="{FF2B5EF4-FFF2-40B4-BE49-F238E27FC236}">
                <a16:creationId xmlns:a16="http://schemas.microsoft.com/office/drawing/2014/main" id="{F2621F63-2131-5D4A-A5BC-0B1AB0899B3F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18729" y="5187676"/>
            <a:ext cx="592200" cy="59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83;p28">
            <a:extLst>
              <a:ext uri="{FF2B5EF4-FFF2-40B4-BE49-F238E27FC236}">
                <a16:creationId xmlns:a16="http://schemas.microsoft.com/office/drawing/2014/main" id="{4AC5E2D6-30ED-8541-8F40-A0BED70EE9D8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968456" y="4679250"/>
            <a:ext cx="1735949" cy="110062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287;p28">
            <a:extLst>
              <a:ext uri="{FF2B5EF4-FFF2-40B4-BE49-F238E27FC236}">
                <a16:creationId xmlns:a16="http://schemas.microsoft.com/office/drawing/2014/main" id="{E271BC3B-FEBD-1E44-AE6A-B206722D9CF5}"/>
              </a:ext>
            </a:extLst>
          </p:cNvPr>
          <p:cNvSpPr txBox="1"/>
          <p:nvPr/>
        </p:nvSpPr>
        <p:spPr>
          <a:xfrm>
            <a:off x="2888848" y="5084517"/>
            <a:ext cx="6801689" cy="7386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 dirty="0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DL interface with local and heterogeneous resources (HPC), control access, caching and analysis</a:t>
            </a:r>
            <a:endParaRPr i="1" dirty="0">
              <a:solidFill>
                <a:srgbClr val="CC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78;p28">
            <a:extLst>
              <a:ext uri="{FF2B5EF4-FFF2-40B4-BE49-F238E27FC236}">
                <a16:creationId xmlns:a16="http://schemas.microsoft.com/office/drawing/2014/main" id="{4993B110-BCA2-D643-9CC4-E2B8BA897BF4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73707" t="47661" r="2285" b="24584"/>
          <a:stretch/>
        </p:blipFill>
        <p:spPr>
          <a:xfrm>
            <a:off x="743635" y="3747426"/>
            <a:ext cx="1045226" cy="300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79;p28">
            <a:extLst>
              <a:ext uri="{FF2B5EF4-FFF2-40B4-BE49-F238E27FC236}">
                <a16:creationId xmlns:a16="http://schemas.microsoft.com/office/drawing/2014/main" id="{0C80E1EF-8CF5-014C-8278-31BC90D876BB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 t="7459" r="68366" b="10113"/>
          <a:stretch/>
        </p:blipFill>
        <p:spPr>
          <a:xfrm>
            <a:off x="1963203" y="3897836"/>
            <a:ext cx="1048848" cy="610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84;p28">
            <a:extLst>
              <a:ext uri="{FF2B5EF4-FFF2-40B4-BE49-F238E27FC236}">
                <a16:creationId xmlns:a16="http://schemas.microsoft.com/office/drawing/2014/main" id="{D10F1909-5BCF-7C44-8D26-78B0512A270A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9184582" y="3507209"/>
            <a:ext cx="2519823" cy="9843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88;p28">
            <a:extLst>
              <a:ext uri="{FF2B5EF4-FFF2-40B4-BE49-F238E27FC236}">
                <a16:creationId xmlns:a16="http://schemas.microsoft.com/office/drawing/2014/main" id="{C984252F-0AF7-AA43-B86F-79223ED5FC61}"/>
              </a:ext>
            </a:extLst>
          </p:cNvPr>
          <p:cNvSpPr txBox="1"/>
          <p:nvPr/>
        </p:nvSpPr>
        <p:spPr>
          <a:xfrm>
            <a:off x="3310760" y="3557345"/>
            <a:ext cx="5525138" cy="129263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65100" lvl="0">
              <a:buSzPts val="1000"/>
            </a:pPr>
            <a:r>
              <a:rPr lang="en-GB" i="1" dirty="0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Simulate observations and leverage telescope local </a:t>
            </a:r>
            <a:r>
              <a:rPr lang="en-GB" i="1" dirty="0">
                <a:solidFill>
                  <a:srgbClr val="C00000"/>
                </a:solidFill>
                <a:ea typeface="Calibri"/>
                <a:cs typeface="Calibri"/>
                <a:sym typeface="Calibri"/>
              </a:rPr>
              <a:t>storage data replication to fulfil daily  data management cycles (i</a:t>
            </a:r>
            <a:r>
              <a:rPr lang="en-GB" i="1" dirty="0">
                <a:solidFill>
                  <a:srgbClr val="C00000"/>
                </a:solidFill>
              </a:rPr>
              <a:t>ncorporating SLAC in the data replication chain) </a:t>
            </a:r>
            <a:endParaRPr i="1" dirty="0">
              <a:solidFill>
                <a:srgbClr val="C00000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306;p29">
            <a:extLst>
              <a:ext uri="{FF2B5EF4-FFF2-40B4-BE49-F238E27FC236}">
                <a16:creationId xmlns:a16="http://schemas.microsoft.com/office/drawing/2014/main" id="{79E0CB50-7B46-DD49-ACBF-0C9FF4C834D4}"/>
              </a:ext>
            </a:extLst>
          </p:cNvPr>
          <p:cNvSpPr txBox="1"/>
          <p:nvPr/>
        </p:nvSpPr>
        <p:spPr>
          <a:xfrm>
            <a:off x="1913342" y="6387414"/>
            <a:ext cx="5275734" cy="3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GB" sz="1100" b="1" kern="0" dirty="0">
                <a:solidFill>
                  <a:srgbClr val="434343"/>
                </a:solidFill>
                <a:ea typeface="Calibri"/>
                <a:cs typeface="Calibri"/>
                <a:sym typeface="Calibri"/>
              </a:rPr>
              <a:t>Xavier Espinal - CERN</a:t>
            </a:r>
            <a:endParaRPr sz="1400" b="1" kern="0" dirty="0">
              <a:solidFill>
                <a:srgbClr val="434343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175;p20">
            <a:extLst>
              <a:ext uri="{FF2B5EF4-FFF2-40B4-BE49-F238E27FC236}">
                <a16:creationId xmlns:a16="http://schemas.microsoft.com/office/drawing/2014/main" id="{E42A81BD-3313-0949-BFF5-6BA3A5273B03}"/>
              </a:ext>
            </a:extLst>
          </p:cNvPr>
          <p:cNvSpPr txBox="1">
            <a:spLocks/>
          </p:cNvSpPr>
          <p:nvPr/>
        </p:nvSpPr>
        <p:spPr>
          <a:xfrm>
            <a:off x="2069431" y="26171"/>
            <a:ext cx="9894928" cy="774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>
              <a:spcBef>
                <a:spcPts val="0"/>
              </a:spcBef>
            </a:pPr>
            <a:r>
              <a:rPr lang="en-GB" sz="2800" dirty="0">
                <a:solidFill>
                  <a:srgbClr val="002060"/>
                </a:solidFill>
                <a:latin typeface="+mn-lt"/>
              </a:rPr>
              <a:t>The ESCAPE Data Infrastructure for Open Science (DIOS)</a:t>
            </a:r>
          </a:p>
        </p:txBody>
      </p:sp>
      <p:sp>
        <p:nvSpPr>
          <p:cNvPr id="26" name="Espace réservé de la date 1">
            <a:extLst>
              <a:ext uri="{FF2B5EF4-FFF2-40B4-BE49-F238E27FC236}">
                <a16:creationId xmlns:a16="http://schemas.microsoft.com/office/drawing/2014/main" id="{E2A4B32A-BE19-9B43-855D-18A521AC87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65123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7C32CBA-8EA6-294F-861A-549183B838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44" t="9053" r="82802"/>
          <a:stretch/>
        </p:blipFill>
        <p:spPr>
          <a:xfrm>
            <a:off x="115613" y="1481959"/>
            <a:ext cx="1765739" cy="4874393"/>
          </a:xfrm>
          <a:prstGeom prst="rect">
            <a:avLst/>
          </a:prstGeom>
        </p:spPr>
      </p:pic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2D8F15E2-AE9E-484F-BA88-9255E1EF0997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16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Espace réservé du pied de page 2">
            <a:extLst>
              <a:ext uri="{FF2B5EF4-FFF2-40B4-BE49-F238E27FC236}">
                <a16:creationId xmlns:a16="http://schemas.microsoft.com/office/drawing/2014/main" id="{0D021C5A-48DD-3E4D-B3F7-75F9AFF77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68093AF-E02F-4647-A4C6-852443B5C897}"/>
              </a:ext>
            </a:extLst>
          </p:cNvPr>
          <p:cNvSpPr txBox="1">
            <a:spLocks/>
          </p:cNvSpPr>
          <p:nvPr/>
        </p:nvSpPr>
        <p:spPr>
          <a:xfrm>
            <a:off x="2825392" y="0"/>
            <a:ext cx="9254603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b="1" dirty="0">
                <a:solidFill>
                  <a:srgbClr val="000090"/>
                </a:solidFill>
                <a:latin typeface="+mn-lt"/>
                <a:ea typeface="MS PGothic" charset="0"/>
              </a:rPr>
              <a:t>Overview progress: implementing the EOSC-cell</a:t>
            </a:r>
            <a:endParaRPr lang="en-GB" sz="32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CC7FD1-C302-3744-9314-8915FD70C715}"/>
              </a:ext>
            </a:extLst>
          </p:cNvPr>
          <p:cNvSpPr/>
          <p:nvPr/>
        </p:nvSpPr>
        <p:spPr>
          <a:xfrm>
            <a:off x="2743199" y="841996"/>
            <a:ext cx="97215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>
                <a:schemeClr val="accent2"/>
              </a:buClr>
              <a:buSzPct val="110000"/>
            </a:pPr>
            <a:r>
              <a:rPr lang="en-US" sz="2000" i="1" u="sng" dirty="0">
                <a:solidFill>
                  <a:srgbClr val="002060"/>
                </a:solidFill>
                <a:ea typeface="Times New Roman" panose="02020603050405020304" pitchFamily="18" charset="0"/>
              </a:rPr>
              <a:t>Deployment of the Open-source ESCAPE catalogue of resources (data and software)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152C550B-70C9-7345-AA53-C693FEDCC65F}"/>
              </a:ext>
            </a:extLst>
          </p:cNvPr>
          <p:cNvSpPr txBox="1">
            <a:spLocks/>
          </p:cNvSpPr>
          <p:nvPr/>
        </p:nvSpPr>
        <p:spPr>
          <a:xfrm>
            <a:off x="1912884" y="1358780"/>
            <a:ext cx="10279116" cy="481500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800" b="1" dirty="0">
                <a:solidFill>
                  <a:srgbClr val="002060"/>
                </a:solidFill>
              </a:rPr>
              <a:t>Shared domain-based open science software and services based on FAIR principles </a:t>
            </a:r>
            <a:endParaRPr lang="en-GB" sz="1800" dirty="0">
              <a:solidFill>
                <a:srgbClr val="00206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800" dirty="0">
                <a:solidFill>
                  <a:srgbClr val="002060"/>
                </a:solidFill>
              </a:rPr>
              <a:t>Objectives:</a:t>
            </a:r>
          </a:p>
          <a:p>
            <a:pPr lvl="1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Facilitate and support continuous </a:t>
            </a:r>
            <a:r>
              <a:rPr lang="en-GB" sz="1400" b="1" dirty="0">
                <a:solidFill>
                  <a:srgbClr val="002060"/>
                </a:solidFill>
              </a:rPr>
              <a:t>development, deployment, exposure and preservation </a:t>
            </a:r>
            <a:r>
              <a:rPr lang="en-GB" sz="1400" dirty="0">
                <a:solidFill>
                  <a:srgbClr val="002060"/>
                </a:solidFill>
              </a:rPr>
              <a:t>of partners’ software/tools/services</a:t>
            </a:r>
          </a:p>
          <a:p>
            <a:pPr lvl="1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Foster </a:t>
            </a:r>
            <a:r>
              <a:rPr lang="en-GB" sz="1400" b="1" dirty="0">
                <a:solidFill>
                  <a:srgbClr val="002060"/>
                </a:solidFill>
              </a:rPr>
              <a:t>interoperability, software re-use and cross-fertilisation </a:t>
            </a:r>
            <a:r>
              <a:rPr lang="en-GB" sz="1400" dirty="0">
                <a:solidFill>
                  <a:srgbClr val="002060"/>
                </a:solidFill>
              </a:rPr>
              <a:t>between ESFRIs</a:t>
            </a:r>
            <a:r>
              <a:rPr lang="en-GB" sz="1400" b="1" dirty="0">
                <a:solidFill>
                  <a:srgbClr val="002060"/>
                </a:solidFill>
              </a:rPr>
              <a:t> </a:t>
            </a:r>
            <a:r>
              <a:rPr lang="en-GB" sz="1400" dirty="0">
                <a:solidFill>
                  <a:srgbClr val="002060"/>
                </a:solidFill>
              </a:rPr>
              <a:t>(e.g. simulation)</a:t>
            </a:r>
          </a:p>
          <a:p>
            <a:pPr lvl="1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Offer an </a:t>
            </a:r>
            <a:r>
              <a:rPr lang="en-GB" sz="1400" b="1" dirty="0">
                <a:solidFill>
                  <a:srgbClr val="002060"/>
                </a:solidFill>
              </a:rPr>
              <a:t>open innovation environment for open standards</a:t>
            </a:r>
            <a:r>
              <a:rPr lang="en-GB" sz="1400" dirty="0">
                <a:solidFill>
                  <a:srgbClr val="002060"/>
                </a:solidFill>
              </a:rPr>
              <a:t> (e.g. workflows, data-formats), </a:t>
            </a:r>
            <a:r>
              <a:rPr lang="en-GB" sz="1400" b="1" dirty="0">
                <a:solidFill>
                  <a:srgbClr val="002060"/>
                </a:solidFill>
              </a:rPr>
              <a:t>common regulations </a:t>
            </a:r>
            <a:r>
              <a:rPr lang="en-GB" sz="1400" dirty="0">
                <a:solidFill>
                  <a:srgbClr val="002060"/>
                </a:solidFill>
              </a:rPr>
              <a:t>and </a:t>
            </a:r>
            <a:r>
              <a:rPr lang="en-GB" sz="1400" b="1" dirty="0">
                <a:solidFill>
                  <a:srgbClr val="002060"/>
                </a:solidFill>
              </a:rPr>
              <a:t>shared (novel) software </a:t>
            </a:r>
            <a:r>
              <a:rPr lang="en-GB" sz="1400" dirty="0">
                <a:solidFill>
                  <a:srgbClr val="002060"/>
                </a:solidFill>
              </a:rPr>
              <a:t>for multi-messenger &amp; multi-probe data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785E024B-FC84-A444-B13A-B042BD8AA61C}"/>
              </a:ext>
            </a:extLst>
          </p:cNvPr>
          <p:cNvSpPr txBox="1">
            <a:spLocks/>
          </p:cNvSpPr>
          <p:nvPr/>
        </p:nvSpPr>
        <p:spPr>
          <a:xfrm>
            <a:off x="2181704" y="3847672"/>
            <a:ext cx="8334676" cy="207743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i="1" dirty="0" err="1">
                <a:solidFill>
                  <a:srgbClr val="002060"/>
                </a:solidFill>
              </a:rPr>
              <a:t>eOSSR</a:t>
            </a:r>
            <a:r>
              <a:rPr lang="en-GB" sz="1600" dirty="0">
                <a:solidFill>
                  <a:srgbClr val="002060"/>
                </a:solidFill>
              </a:rPr>
              <a:t> library </a:t>
            </a:r>
            <a:r>
              <a:rPr lang="en-GB" sz="1600" dirty="0">
                <a:solidFill>
                  <a:srgbClr val="00206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https://gitlab.in2p3.fr/escape2020/wp3/eossr</a:t>
            </a:r>
            <a:endParaRPr lang="en-GB" sz="1600" dirty="0">
              <a:solidFill>
                <a:srgbClr val="00206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incorporates all OSSR developments, based on the commonly defined practices and standards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python-based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OSSR API : send request to the OSSR, find and filter software and services, upload new entries, update existing entries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CI : automated upload / update using </a:t>
            </a:r>
            <a:r>
              <a:rPr lang="en-GB" sz="1400" dirty="0" err="1">
                <a:solidFill>
                  <a:srgbClr val="002060"/>
                </a:solidFill>
              </a:rPr>
              <a:t>gitlab</a:t>
            </a:r>
            <a:r>
              <a:rPr lang="en-GB" sz="1400" dirty="0">
                <a:solidFill>
                  <a:srgbClr val="002060"/>
                </a:solidFill>
              </a:rPr>
              <a:t> CI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Metadata : schema definition, crosswalk between </a:t>
            </a:r>
            <a:r>
              <a:rPr lang="en-GB" sz="1400" dirty="0" err="1">
                <a:solidFill>
                  <a:srgbClr val="002060"/>
                </a:solidFill>
              </a:rPr>
              <a:t>CodeMeta</a:t>
            </a:r>
            <a:r>
              <a:rPr lang="en-GB" sz="1400" dirty="0">
                <a:solidFill>
                  <a:srgbClr val="002060"/>
                </a:solidFill>
              </a:rPr>
              <a:t> and </a:t>
            </a:r>
            <a:r>
              <a:rPr lang="en-GB" sz="1400" dirty="0" err="1">
                <a:solidFill>
                  <a:srgbClr val="002060"/>
                </a:solidFill>
              </a:rPr>
              <a:t>Zenodo</a:t>
            </a:r>
            <a:r>
              <a:rPr lang="en-GB" sz="1400" dirty="0">
                <a:solidFill>
                  <a:srgbClr val="002060"/>
                </a:solidFill>
              </a:rPr>
              <a:t>, generator and validator available </a:t>
            </a:r>
            <a:br>
              <a:rPr lang="en-GB" sz="1400" dirty="0">
                <a:solidFill>
                  <a:srgbClr val="002060"/>
                </a:solidFill>
              </a:rPr>
            </a:br>
            <a:endParaRPr lang="en-GB" sz="1400" dirty="0">
              <a:solidFill>
                <a:srgbClr val="002060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D7DA514-CC92-3B45-AF33-0053A12F9E0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2527" y="3514402"/>
            <a:ext cx="1870769" cy="433192"/>
          </a:xfrm>
          <a:prstGeom prst="rect">
            <a:avLst/>
          </a:prstGeom>
        </p:spPr>
      </p:pic>
      <p:pic>
        <p:nvPicPr>
          <p:cNvPr id="15" name="Image 14">
            <a:hlinkClick r:id="rId7"/>
            <a:extLst>
              <a:ext uri="{FF2B5EF4-FFF2-40B4-BE49-F238E27FC236}">
                <a16:creationId xmlns:a16="http://schemas.microsoft.com/office/drawing/2014/main" id="{186E27F6-5808-4A46-87F2-7B0181FEBF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99927" y="4148926"/>
            <a:ext cx="1398066" cy="169398"/>
          </a:xfrm>
          <a:prstGeom prst="rect">
            <a:avLst/>
          </a:prstGeom>
        </p:spPr>
      </p:pic>
      <p:sp>
        <p:nvSpPr>
          <p:cNvPr id="16" name="Espace réservé de la date 1">
            <a:extLst>
              <a:ext uri="{FF2B5EF4-FFF2-40B4-BE49-F238E27FC236}">
                <a16:creationId xmlns:a16="http://schemas.microsoft.com/office/drawing/2014/main" id="{0B95137B-3051-FF4F-ABD8-36ED4A8BE9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3896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F3273F40-7235-EF42-AB5D-C44C451BC884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17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Espace réservé du pied de page 2">
            <a:extLst>
              <a:ext uri="{FF2B5EF4-FFF2-40B4-BE49-F238E27FC236}">
                <a16:creationId xmlns:a16="http://schemas.microsoft.com/office/drawing/2014/main" id="{6CC72770-B51D-4647-B8B4-E9C915C92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29" name="Titre 1">
            <a:extLst>
              <a:ext uri="{FF2B5EF4-FFF2-40B4-BE49-F238E27FC236}">
                <a16:creationId xmlns:a16="http://schemas.microsoft.com/office/drawing/2014/main" id="{7A87DFD0-FA4C-764F-BAEA-C06A07F3EB4B}"/>
              </a:ext>
            </a:extLst>
          </p:cNvPr>
          <p:cNvSpPr txBox="1">
            <a:spLocks/>
          </p:cNvSpPr>
          <p:nvPr/>
        </p:nvSpPr>
        <p:spPr>
          <a:xfrm>
            <a:off x="1633269" y="160028"/>
            <a:ext cx="9720532" cy="10323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fr-FR" sz="3200" dirty="0">
                <a:solidFill>
                  <a:srgbClr val="000090"/>
                </a:solidFill>
                <a:latin typeface="+mn-lt"/>
                <a:ea typeface="MS PGothic" charset="0"/>
              </a:rPr>
              <a:t>ESCAPE OSSR Workflow</a:t>
            </a:r>
          </a:p>
        </p:txBody>
      </p:sp>
      <p:pic>
        <p:nvPicPr>
          <p:cNvPr id="30" name="Image 29">
            <a:hlinkClick r:id="rId2"/>
            <a:extLst>
              <a:ext uri="{FF2B5EF4-FFF2-40B4-BE49-F238E27FC236}">
                <a16:creationId xmlns:a16="http://schemas.microsoft.com/office/drawing/2014/main" id="{A9E881A0-31D6-A04E-8EC3-1EB52C7E7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2" y="2302424"/>
            <a:ext cx="2722894" cy="1200329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EF777DB0-CBD0-CF40-9809-92A1204AC77B}"/>
              </a:ext>
            </a:extLst>
          </p:cNvPr>
          <p:cNvSpPr txBox="1"/>
          <p:nvPr/>
        </p:nvSpPr>
        <p:spPr>
          <a:xfrm>
            <a:off x="-4474" y="3478303"/>
            <a:ext cx="28790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Avenir Book" panose="02000503020000020003" pitchFamily="2" charset="0"/>
              </a:rPr>
              <a:t>develop</a:t>
            </a:r>
            <a:r>
              <a:rPr lang="fr-FR" dirty="0">
                <a:latin typeface="Avenir Book" panose="02000503020000020003" pitchFamily="2" charset="0"/>
              </a:rPr>
              <a:t>/</a:t>
            </a:r>
            <a:r>
              <a:rPr lang="fr-FR" dirty="0" err="1">
                <a:latin typeface="Avenir Book" panose="02000503020000020003" pitchFamily="2" charset="0"/>
              </a:rPr>
              <a:t>maintain</a:t>
            </a:r>
            <a:r>
              <a:rPr lang="fr-FR" dirty="0">
                <a:latin typeface="Avenir Book" panose="02000503020000020003" pitchFamily="2" charset="0"/>
              </a:rPr>
              <a:t>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venir Book" panose="02000503020000020003" pitchFamily="2" charset="0"/>
              </a:rPr>
              <a:t>tag a version(release)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Avenir Book" panose="02000503020000020003" pitchFamily="2" charset="0"/>
              </a:rPr>
              <a:t>add</a:t>
            </a:r>
            <a:r>
              <a:rPr lang="fr-FR" dirty="0">
                <a:latin typeface="Avenir Book" panose="02000503020000020003" pitchFamily="2" charset="0"/>
              </a:rPr>
              <a:t> </a:t>
            </a:r>
            <a:r>
              <a:rPr lang="fr-FR" dirty="0" err="1">
                <a:latin typeface="Avenir Book" panose="02000503020000020003" pitchFamily="2" charset="0"/>
              </a:rPr>
              <a:t>metadata</a:t>
            </a:r>
            <a:endParaRPr lang="fr-FR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venir Book" panose="02000503020000020003" pitchFamily="2" charset="0"/>
              </a:rPr>
              <a:t>let the CI do the </a:t>
            </a:r>
            <a:r>
              <a:rPr lang="fr-FR" dirty="0" err="1">
                <a:latin typeface="Avenir Book" panose="02000503020000020003" pitchFamily="2" charset="0"/>
              </a:rPr>
              <a:t>rest</a:t>
            </a:r>
            <a:endParaRPr lang="fr-FR" dirty="0">
              <a:latin typeface="Avenir Book" panose="02000503020000020003" pitchFamily="2" charset="0"/>
            </a:endParaRP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62B3E1C5-D231-0740-86E9-72D93C9EF9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duotone>
              <a:prstClr val="black"/>
              <a:srgbClr val="131E3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1438771" flipH="1" flipV="1">
            <a:off x="2584937" y="3574750"/>
            <a:ext cx="2093279" cy="439810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F8D79DF9-AB4A-CF4D-89F6-B6FC2D5CF16D}"/>
              </a:ext>
            </a:extLst>
          </p:cNvPr>
          <p:cNvSpPr txBox="1"/>
          <p:nvPr/>
        </p:nvSpPr>
        <p:spPr>
          <a:xfrm>
            <a:off x="2755398" y="3921072"/>
            <a:ext cx="2185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Avenir Book" panose="02000503020000020003" pitchFamily="2" charset="0"/>
              </a:rPr>
              <a:t>builds</a:t>
            </a:r>
            <a:r>
              <a:rPr lang="fr-FR" dirty="0">
                <a:latin typeface="Avenir Book" panose="02000503020000020003" pitchFamily="2" charset="0"/>
              </a:rPr>
              <a:t> a </a:t>
            </a:r>
            <a:br>
              <a:rPr lang="fr-FR" dirty="0">
                <a:latin typeface="Avenir Book" panose="02000503020000020003" pitchFamily="2" charset="0"/>
              </a:rPr>
            </a:br>
            <a:r>
              <a:rPr lang="fr-FR" dirty="0">
                <a:latin typeface="Avenir Book" panose="02000503020000020003" pitchFamily="2" charset="0"/>
              </a:rPr>
              <a:t>container image 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000DC3B6-D566-D64F-AED8-9ECFF81F1B9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6736" y="2865700"/>
            <a:ext cx="1468358" cy="1468358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7BB2FEAC-8F4E-C646-8B05-CC764B40029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duotone>
              <a:prstClr val="black"/>
              <a:srgbClr val="131E3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984344" flipH="1" flipV="1">
            <a:off x="6142624" y="3225090"/>
            <a:ext cx="1535441" cy="439810"/>
          </a:xfrm>
          <a:prstGeom prst="rect">
            <a:avLst/>
          </a:prstGeom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8C466DEB-F6EF-DB4B-B218-7B2DE4BD979B}"/>
              </a:ext>
            </a:extLst>
          </p:cNvPr>
          <p:cNvSpPr txBox="1"/>
          <p:nvPr/>
        </p:nvSpPr>
        <p:spPr>
          <a:xfrm>
            <a:off x="7275240" y="2925564"/>
            <a:ext cx="2185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Avenir Book" panose="02000503020000020003" pitchFamily="2" charset="0"/>
              </a:rPr>
              <a:t>publishes</a:t>
            </a:r>
            <a:r>
              <a:rPr lang="fr-FR" dirty="0">
                <a:latin typeface="Avenir Book" panose="02000503020000020003" pitchFamily="2" charset="0"/>
              </a:rPr>
              <a:t> </a:t>
            </a:r>
            <a:br>
              <a:rPr lang="fr-FR" dirty="0">
                <a:latin typeface="Avenir Book" panose="02000503020000020003" pitchFamily="2" charset="0"/>
              </a:rPr>
            </a:br>
            <a:r>
              <a:rPr lang="fr-FR" dirty="0">
                <a:latin typeface="Avenir Book" panose="02000503020000020003" pitchFamily="2" charset="0"/>
              </a:rPr>
              <a:t>image</a:t>
            </a: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7DE0273F-556E-5D44-97F9-FE6379239B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7949" y="4289975"/>
            <a:ext cx="1819910" cy="1032097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1C85EF51-A3A5-9142-AC75-11A7A5034F0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duotone>
              <a:prstClr val="black"/>
              <a:srgbClr val="131E3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3189642" flipH="1">
            <a:off x="6162872" y="4061318"/>
            <a:ext cx="1753133" cy="439810"/>
          </a:xfrm>
          <a:prstGeom prst="rect">
            <a:avLst/>
          </a:prstGeom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2893A518-BF15-E14E-AD69-E00EC00B99B5}"/>
              </a:ext>
            </a:extLst>
          </p:cNvPr>
          <p:cNvSpPr txBox="1"/>
          <p:nvPr/>
        </p:nvSpPr>
        <p:spPr>
          <a:xfrm>
            <a:off x="9901216" y="3781262"/>
            <a:ext cx="2185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Avenir Book" panose="02000503020000020003" pitchFamily="2" charset="0"/>
              </a:rPr>
              <a:t>integrates</a:t>
            </a:r>
            <a:r>
              <a:rPr lang="fr-FR" dirty="0">
                <a:latin typeface="Avenir Book" panose="02000503020000020003" pitchFamily="2" charset="0"/>
              </a:rPr>
              <a:t> </a:t>
            </a:r>
            <a:r>
              <a:rPr lang="fr-FR" dirty="0" err="1">
                <a:latin typeface="Avenir Book" panose="02000503020000020003" pitchFamily="2" charset="0"/>
              </a:rPr>
              <a:t>into</a:t>
            </a:r>
            <a:r>
              <a:rPr lang="fr-FR" dirty="0">
                <a:latin typeface="Avenir Book" panose="02000503020000020003" pitchFamily="2" charset="0"/>
              </a:rPr>
              <a:t> ESCAPE EOSC </a:t>
            </a:r>
            <a:r>
              <a:rPr lang="fr-FR" dirty="0" err="1">
                <a:latin typeface="Avenir Book" panose="02000503020000020003" pitchFamily="2" charset="0"/>
              </a:rPr>
              <a:t>cell</a:t>
            </a:r>
            <a:endParaRPr lang="fr-FR" dirty="0">
              <a:latin typeface="Avenir Book" panose="02000503020000020003" pitchFamily="2" charset="0"/>
            </a:endParaRPr>
          </a:p>
        </p:txBody>
      </p:sp>
      <p:pic>
        <p:nvPicPr>
          <p:cNvPr id="40" name="Image 39">
            <a:hlinkClick r:id="rId9"/>
            <a:extLst>
              <a:ext uri="{FF2B5EF4-FFF2-40B4-BE49-F238E27FC236}">
                <a16:creationId xmlns:a16="http://schemas.microsoft.com/office/drawing/2014/main" id="{8C50567C-28E5-964C-A006-EE9A6AE0FB3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997" y="1435156"/>
            <a:ext cx="1981200" cy="1111673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980E6AC5-6EEB-444C-8B1E-3F8A7A56A90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duotone>
              <a:prstClr val="black"/>
              <a:srgbClr val="131E3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143880" flipH="1">
            <a:off x="2726825" y="2444484"/>
            <a:ext cx="3828960" cy="30583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203EDE37-4419-CD4C-9BCF-C34B10EADED1}"/>
              </a:ext>
            </a:extLst>
          </p:cNvPr>
          <p:cNvSpPr txBox="1"/>
          <p:nvPr/>
        </p:nvSpPr>
        <p:spPr>
          <a:xfrm>
            <a:off x="2498519" y="1466836"/>
            <a:ext cx="3076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Avenir Book" panose="02000503020000020003" pitchFamily="2" charset="0"/>
              </a:rPr>
              <a:t>publishes</a:t>
            </a:r>
            <a:r>
              <a:rPr lang="fr-FR" dirty="0">
                <a:latin typeface="Avenir Book" panose="02000503020000020003" pitchFamily="2" charset="0"/>
              </a:rPr>
              <a:t> source code</a:t>
            </a:r>
            <a:br>
              <a:rPr lang="fr-FR" dirty="0">
                <a:latin typeface="Avenir Book" panose="02000503020000020003" pitchFamily="2" charset="0"/>
              </a:rPr>
            </a:br>
            <a:r>
              <a:rPr lang="fr-FR" dirty="0">
                <a:latin typeface="Avenir Book" panose="02000503020000020003" pitchFamily="2" charset="0"/>
              </a:rPr>
              <a:t>(updates </a:t>
            </a:r>
            <a:r>
              <a:rPr lang="fr-FR" dirty="0" err="1">
                <a:latin typeface="Avenir Book" panose="02000503020000020003" pitchFamily="2" charset="0"/>
              </a:rPr>
              <a:t>your</a:t>
            </a:r>
            <a:r>
              <a:rPr lang="fr-FR" dirty="0">
                <a:latin typeface="Avenir Book" panose="02000503020000020003" pitchFamily="2" charset="0"/>
              </a:rPr>
              <a:t> </a:t>
            </a:r>
            <a:r>
              <a:rPr lang="fr-FR" dirty="0" err="1">
                <a:latin typeface="Avenir Book" panose="02000503020000020003" pitchFamily="2" charset="0"/>
              </a:rPr>
              <a:t>existing</a:t>
            </a:r>
            <a:r>
              <a:rPr lang="fr-FR" dirty="0">
                <a:latin typeface="Avenir Book" panose="02000503020000020003" pitchFamily="2" charset="0"/>
              </a:rPr>
              <a:t> record </a:t>
            </a:r>
            <a:r>
              <a:rPr lang="fr-FR" dirty="0" err="1">
                <a:latin typeface="Avenir Book" panose="02000503020000020003" pitchFamily="2" charset="0"/>
              </a:rPr>
              <a:t>with</a:t>
            </a:r>
            <a:r>
              <a:rPr lang="fr-FR" dirty="0">
                <a:latin typeface="Avenir Book" panose="02000503020000020003" pitchFamily="2" charset="0"/>
              </a:rPr>
              <a:t> new versions) 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C481364-6704-A241-B67A-544706FDAF70}"/>
              </a:ext>
            </a:extLst>
          </p:cNvPr>
          <p:cNvSpPr txBox="1"/>
          <p:nvPr/>
        </p:nvSpPr>
        <p:spPr>
          <a:xfrm>
            <a:off x="8431007" y="1414000"/>
            <a:ext cx="2060294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Avenir Book" panose="02000503020000020003" pitchFamily="2" charset="0"/>
              </a:rPr>
              <a:t>long </a:t>
            </a:r>
            <a:r>
              <a:rPr lang="fr-FR" sz="1600" dirty="0" err="1">
                <a:latin typeface="Avenir Book" panose="02000503020000020003" pitchFamily="2" charset="0"/>
              </a:rPr>
              <a:t>term</a:t>
            </a:r>
            <a:r>
              <a:rPr lang="fr-FR" sz="1600" dirty="0">
                <a:latin typeface="Avenir Book" panose="02000503020000020003" pitchFamily="2" charset="0"/>
              </a:rPr>
              <a:t> </a:t>
            </a:r>
            <a:r>
              <a:rPr lang="fr-FR" sz="1600" dirty="0" err="1">
                <a:latin typeface="Avenir Book" panose="02000503020000020003" pitchFamily="2" charset="0"/>
              </a:rPr>
              <a:t>archived</a:t>
            </a:r>
            <a:endParaRPr lang="fr-FR" sz="1600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latin typeface="Avenir Book" panose="02000503020000020003" pitchFamily="2" charset="0"/>
              </a:rPr>
              <a:t>findable</a:t>
            </a:r>
            <a:endParaRPr lang="fr-FR" sz="1600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latin typeface="Avenir Book" panose="02000503020000020003" pitchFamily="2" charset="0"/>
              </a:rPr>
              <a:t>citable</a:t>
            </a:r>
            <a:endParaRPr lang="fr-FR" sz="1600" dirty="0">
              <a:latin typeface="Avenir Book" panose="02000503020000020003" pitchFamily="2" charset="0"/>
            </a:endParaRPr>
          </a:p>
        </p:txBody>
      </p:sp>
      <p:pic>
        <p:nvPicPr>
          <p:cNvPr id="44" name="Image 22">
            <a:extLst>
              <a:ext uri="{FF2B5EF4-FFF2-40B4-BE49-F238E27FC236}">
                <a16:creationId xmlns:a16="http://schemas.microsoft.com/office/drawing/2014/main" id="{5AF6A6AE-4C53-494F-AF66-9281FEDC75D9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3319" y="4558306"/>
            <a:ext cx="2060294" cy="864538"/>
          </a:xfrm>
          <a:prstGeom prst="rect">
            <a:avLst/>
          </a:prstGeom>
        </p:spPr>
      </p:pic>
      <p:pic>
        <p:nvPicPr>
          <p:cNvPr id="45" name="Image 6">
            <a:hlinkClick r:id="rId13"/>
            <a:extLst>
              <a:ext uri="{FF2B5EF4-FFF2-40B4-BE49-F238E27FC236}">
                <a16:creationId xmlns:a16="http://schemas.microsoft.com/office/drawing/2014/main" id="{8C4718E0-47CE-1E4C-88EB-D910039EC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3319" y="5422844"/>
            <a:ext cx="2060294" cy="908236"/>
          </a:xfrm>
          <a:prstGeom prst="rect">
            <a:avLst/>
          </a:prstGeom>
        </p:spPr>
      </p:pic>
      <p:pic>
        <p:nvPicPr>
          <p:cNvPr id="46" name="Image 23">
            <a:extLst>
              <a:ext uri="{FF2B5EF4-FFF2-40B4-BE49-F238E27FC236}">
                <a16:creationId xmlns:a16="http://schemas.microsoft.com/office/drawing/2014/main" id="{33AC194E-75AB-554D-B0FC-A73C968388D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duotone>
              <a:prstClr val="black"/>
              <a:srgbClr val="131E3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3189642" flipH="1">
            <a:off x="8237209" y="2625842"/>
            <a:ext cx="1753133" cy="439810"/>
          </a:xfrm>
          <a:prstGeom prst="rect">
            <a:avLst/>
          </a:prstGeom>
        </p:spPr>
      </p:pic>
      <p:pic>
        <p:nvPicPr>
          <p:cNvPr id="47" name="Picture 2" descr="https://lh4.googleusercontent.com/H4FKbk7DsOlO70LIcnKaep8QOWlIrv4FZ4VQflmddKV-ZMUjVgFAKcCZIoFPWrpQS-NFIH-DqWcoVrvlyliNJxRLmDwBfi-FOSgPNyT1XG1Y7-r09_dlQEPKI7L2UuA0G14uURqVsd8">
            <a:extLst>
              <a:ext uri="{FF2B5EF4-FFF2-40B4-BE49-F238E27FC236}">
                <a16:creationId xmlns:a16="http://schemas.microsoft.com/office/drawing/2014/main" id="{A6AB960A-005F-A040-93AD-C85B9EE468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73215" y="2404193"/>
            <a:ext cx="1817015" cy="142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ZoneTexte 24">
            <a:extLst>
              <a:ext uri="{FF2B5EF4-FFF2-40B4-BE49-F238E27FC236}">
                <a16:creationId xmlns:a16="http://schemas.microsoft.com/office/drawing/2014/main" id="{1B835C00-9E7A-C24E-B339-2E05B2238487}"/>
              </a:ext>
            </a:extLst>
          </p:cNvPr>
          <p:cNvSpPr txBox="1"/>
          <p:nvPr/>
        </p:nvSpPr>
        <p:spPr>
          <a:xfrm>
            <a:off x="7275240" y="3907820"/>
            <a:ext cx="2185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Avenir Book" panose="02000503020000020003" pitchFamily="2" charset="0"/>
              </a:rPr>
              <a:t>registers</a:t>
            </a:r>
            <a:r>
              <a:rPr lang="fr-FR" dirty="0">
                <a:latin typeface="Avenir Book" panose="02000503020000020003" pitchFamily="2" charset="0"/>
              </a:rPr>
              <a:t> </a:t>
            </a:r>
            <a:br>
              <a:rPr lang="fr-FR" dirty="0">
                <a:latin typeface="Avenir Book" panose="02000503020000020003" pitchFamily="2" charset="0"/>
              </a:rPr>
            </a:br>
            <a:r>
              <a:rPr lang="fr-FR" dirty="0">
                <a:latin typeface="Avenir Book" panose="02000503020000020003" pitchFamily="2" charset="0"/>
              </a:rPr>
              <a:t>image</a:t>
            </a:r>
          </a:p>
        </p:txBody>
      </p:sp>
      <p:sp>
        <p:nvSpPr>
          <p:cNvPr id="49" name="Espace réservé de la date 1">
            <a:extLst>
              <a:ext uri="{FF2B5EF4-FFF2-40B4-BE49-F238E27FC236}">
                <a16:creationId xmlns:a16="http://schemas.microsoft.com/office/drawing/2014/main" id="{6C62078E-7C6D-1449-B256-36B2D66C4A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741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/>
      <p:bldP spid="39" grpId="0"/>
      <p:bldP spid="42" grpId="0"/>
      <p:bldP spid="43" grpId="0"/>
      <p:bldP spid="4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63F0535-ADE8-144F-819F-A3E9EDCCA83E}"/>
              </a:ext>
            </a:extLst>
          </p:cNvPr>
          <p:cNvSpPr txBox="1">
            <a:spLocks/>
          </p:cNvSpPr>
          <p:nvPr/>
        </p:nvSpPr>
        <p:spPr>
          <a:xfrm>
            <a:off x="838200" y="1358781"/>
            <a:ext cx="8379372" cy="48181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Software as first class EOSC citizen</a:t>
            </a:r>
          </a:p>
          <a:p>
            <a:r>
              <a:rPr lang="en-GB" sz="2000" dirty="0"/>
              <a:t>Enable software custodians</a:t>
            </a:r>
          </a:p>
          <a:p>
            <a:r>
              <a:rPr lang="en-GB" sz="2000" dirty="0"/>
              <a:t>All lectures/materials online: </a:t>
            </a:r>
          </a:p>
          <a:p>
            <a:pPr marL="0" indent="0">
              <a:buNone/>
            </a:pPr>
            <a:r>
              <a:rPr lang="en-GB" sz="2000" dirty="0">
                <a:hlinkClick r:id="rId3"/>
              </a:rPr>
              <a:t>https://escape2020.github.io/school2021/</a:t>
            </a:r>
            <a:endParaRPr lang="en-GB" sz="2000" dirty="0"/>
          </a:p>
          <a:p>
            <a:pPr marL="0" indent="0">
              <a:buFont typeface="Wingdings" pitchFamily="2" charset="2"/>
              <a:buNone/>
            </a:pPr>
            <a:endParaRPr lang="en-GB" sz="24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45006D4-7E20-9E43-8331-7955187E5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766" y="3025147"/>
            <a:ext cx="6231130" cy="313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>
            <a:hlinkClick r:id="rId5"/>
            <a:extLst>
              <a:ext uri="{FF2B5EF4-FFF2-40B4-BE49-F238E27FC236}">
                <a16:creationId xmlns:a16="http://schemas.microsoft.com/office/drawing/2014/main" id="{F692F3B0-9F6D-9C4B-BA76-8DA2BE5168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2087" y="542091"/>
            <a:ext cx="2725485" cy="496611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8CDBEA7-D4B7-C24B-86D5-F54344CE63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3234" y="4397921"/>
            <a:ext cx="5168766" cy="137702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1D4A96A-183D-D747-B68B-5FF21966743D}"/>
              </a:ext>
            </a:extLst>
          </p:cNvPr>
          <p:cNvSpPr txBox="1">
            <a:spLocks/>
          </p:cNvSpPr>
          <p:nvPr/>
        </p:nvSpPr>
        <p:spPr>
          <a:xfrm>
            <a:off x="2018280" y="140118"/>
            <a:ext cx="9720532" cy="103235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3200" dirty="0">
                <a:solidFill>
                  <a:srgbClr val="000090"/>
                </a:solidFill>
                <a:latin typeface="+mn-lt"/>
                <a:ea typeface="MS PGothic" charset="0"/>
              </a:rPr>
              <a:t>OSSR training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3106A9-B0B7-124D-92CA-4AC84D64E5C3}"/>
              </a:ext>
            </a:extLst>
          </p:cNvPr>
          <p:cNvSpPr/>
          <p:nvPr/>
        </p:nvSpPr>
        <p:spPr>
          <a:xfrm>
            <a:off x="8502733" y="5762287"/>
            <a:ext cx="32360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i="1" dirty="0">
                <a:solidFill>
                  <a:srgbClr val="C00000"/>
                </a:solidFill>
              </a:rPr>
              <a:t>https://indico.in2p3.fr/</a:t>
            </a:r>
            <a:r>
              <a:rPr lang="fr-FR" sz="1600" i="1" dirty="0" err="1">
                <a:solidFill>
                  <a:srgbClr val="C00000"/>
                </a:solidFill>
              </a:rPr>
              <a:t>event</a:t>
            </a:r>
            <a:r>
              <a:rPr lang="fr-FR" sz="1600" i="1" dirty="0">
                <a:solidFill>
                  <a:srgbClr val="C00000"/>
                </a:solidFill>
              </a:rPr>
              <a:t>/26913/</a:t>
            </a:r>
          </a:p>
        </p:txBody>
      </p:sp>
      <p:sp>
        <p:nvSpPr>
          <p:cNvPr id="10" name="Espace réservé du pied de page 2">
            <a:extLst>
              <a:ext uri="{FF2B5EF4-FFF2-40B4-BE49-F238E27FC236}">
                <a16:creationId xmlns:a16="http://schemas.microsoft.com/office/drawing/2014/main" id="{7836A169-6895-954F-A6D0-3B1AC330F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77040179-649A-CB4E-8317-974F23F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14528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7C32CBA-8EA6-294F-861A-549183B838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91" t="2773" r="2485" b="60052"/>
          <a:stretch/>
        </p:blipFill>
        <p:spPr>
          <a:xfrm>
            <a:off x="1905801" y="1145406"/>
            <a:ext cx="10138751" cy="1992430"/>
          </a:xfrm>
          <a:prstGeom prst="rect">
            <a:avLst/>
          </a:prstGeom>
        </p:spPr>
      </p:pic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2D8F15E2-AE9E-484F-BA88-9255E1EF0997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19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Espace réservé du pied de page 2">
            <a:extLst>
              <a:ext uri="{FF2B5EF4-FFF2-40B4-BE49-F238E27FC236}">
                <a16:creationId xmlns:a16="http://schemas.microsoft.com/office/drawing/2014/main" id="{0D021C5A-48DD-3E4D-B3F7-75F9AFF77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7549920C-AB9C-3745-9A91-02F69064AB30}"/>
              </a:ext>
            </a:extLst>
          </p:cNvPr>
          <p:cNvSpPr txBox="1">
            <a:spLocks/>
          </p:cNvSpPr>
          <p:nvPr/>
        </p:nvSpPr>
        <p:spPr>
          <a:xfrm>
            <a:off x="2825392" y="0"/>
            <a:ext cx="9254603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b="1" dirty="0">
                <a:solidFill>
                  <a:srgbClr val="000090"/>
                </a:solidFill>
                <a:latin typeface="+mn-lt"/>
                <a:ea typeface="MS PGothic" charset="0"/>
              </a:rPr>
              <a:t>Overview progress: implementing the EOSC-cell</a:t>
            </a:r>
            <a:endParaRPr lang="en-GB" sz="32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3B50AF-752A-184F-B34D-3118B3412085}"/>
              </a:ext>
            </a:extLst>
          </p:cNvPr>
          <p:cNvSpPr/>
          <p:nvPr/>
        </p:nvSpPr>
        <p:spPr>
          <a:xfrm>
            <a:off x="3927176" y="3760577"/>
            <a:ext cx="6096000" cy="2308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Development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of the 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ESFRI Science </a:t>
            </a:r>
            <a:r>
              <a:rPr lang="fr-FR" b="1" dirty="0" err="1">
                <a:solidFill>
                  <a:srgbClr val="002060"/>
                </a:solidFill>
                <a:latin typeface="Calibri" panose="020F0502020204030204" pitchFamily="34" charset="0"/>
              </a:rPr>
              <a:t>Analysis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 Platform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: a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toolkit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for building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platforms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through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which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users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can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discover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and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interact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with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the data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products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, software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tools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, workflows, and services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that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are made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available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through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ESCAPE. </a:t>
            </a:r>
            <a:endParaRPr lang="fr-FR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Preparing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ESFRI services, data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products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, and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tools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for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integration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with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ESAP and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their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subsequent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use </a:t>
            </a:r>
            <a:r>
              <a:rPr lang="fr-FR" dirty="0" err="1">
                <a:solidFill>
                  <a:srgbClr val="002060"/>
                </a:solidFill>
                <a:latin typeface="Calibri" panose="020F0502020204030204" pitchFamily="34" charset="0"/>
              </a:rPr>
              <a:t>within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</a:rPr>
              <a:t> ESCAPE and EOSC. </a:t>
            </a:r>
            <a:endParaRPr lang="fr-FR" dirty="0">
              <a:solidFill>
                <a:srgbClr val="002060"/>
              </a:solidFill>
              <a:effectLst/>
            </a:endParaRPr>
          </a:p>
        </p:txBody>
      </p:sp>
      <p:sp>
        <p:nvSpPr>
          <p:cNvPr id="6" name="Flèche vers le bas 5">
            <a:extLst>
              <a:ext uri="{FF2B5EF4-FFF2-40B4-BE49-F238E27FC236}">
                <a16:creationId xmlns:a16="http://schemas.microsoft.com/office/drawing/2014/main" id="{EB1FADDF-39AE-884E-A2FF-98A964D4EB67}"/>
              </a:ext>
            </a:extLst>
          </p:cNvPr>
          <p:cNvSpPr/>
          <p:nvPr/>
        </p:nvSpPr>
        <p:spPr>
          <a:xfrm>
            <a:off x="6420051" y="3251888"/>
            <a:ext cx="442762" cy="394636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e la date 1">
            <a:extLst>
              <a:ext uri="{FF2B5EF4-FFF2-40B4-BE49-F238E27FC236}">
                <a16:creationId xmlns:a16="http://schemas.microsoft.com/office/drawing/2014/main" id="{BD64C817-A8D2-C641-9B77-947F361191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9375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CA4B0-1D2E-BA4D-B5D5-B133D673C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2248" y="-8110"/>
            <a:ext cx="10129752" cy="1032353"/>
          </a:xfrm>
        </p:spPr>
        <p:txBody>
          <a:bodyPr>
            <a:normAutofit/>
          </a:bodyPr>
          <a:lstStyle/>
          <a:p>
            <a:pPr algn="r"/>
            <a:r>
              <a:rPr lang="en-GB" sz="2800" dirty="0">
                <a:solidFill>
                  <a:srgbClr val="002060"/>
                </a:solidFill>
              </a:rPr>
              <a:t>Preamble and outline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60D37DB-CB8E-F242-B215-76BC4719D60C}"/>
              </a:ext>
            </a:extLst>
          </p:cNvPr>
          <p:cNvSpPr txBox="1">
            <a:spLocks/>
          </p:cNvSpPr>
          <p:nvPr/>
        </p:nvSpPr>
        <p:spPr>
          <a:xfrm>
            <a:off x="394760" y="1208708"/>
            <a:ext cx="9644590" cy="5147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1600" dirty="0"/>
              <a:t>@ JENAS 1</a:t>
            </a:r>
            <a:r>
              <a:rPr lang="en-GB" sz="1600" baseline="30000" dirty="0"/>
              <a:t>st</a:t>
            </a:r>
            <a:r>
              <a:rPr lang="en-GB" sz="1600" dirty="0"/>
              <a:t> Symposium (October 2019) ESCAPE was presented and discussions brought to an important evolution of our work plan: Open Test Science Projects […]</a:t>
            </a:r>
          </a:p>
          <a:p>
            <a:pPr marL="0" indent="0">
              <a:buFont typeface="Wingdings" pitchFamily="2" charset="2"/>
              <a:buNone/>
            </a:pPr>
            <a:endParaRPr lang="en-GB" sz="1600" dirty="0">
              <a:solidFill>
                <a:srgbClr val="002060"/>
              </a:solidFill>
            </a:endParaRP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800" dirty="0">
                <a:solidFill>
                  <a:srgbClr val="002060"/>
                </a:solidFill>
              </a:rPr>
              <a:t>ESCAPE builds an Open Research Environment: current status </a:t>
            </a:r>
            <a:endParaRPr lang="en-GB" sz="1600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endParaRPr lang="en-GB" sz="1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1600" dirty="0"/>
              <a:t>The European Open Science Cloud (EOSC) and the current evolution of the EU Research ecosystem acknowledges the contributions from the Science Clusters and their mutual cooperation 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2060"/>
                </a:solidFill>
              </a:rPr>
              <a:t> </a:t>
            </a:r>
          </a:p>
          <a:p>
            <a:pPr lvl="1"/>
            <a:r>
              <a:rPr lang="en-GB" sz="1800" dirty="0">
                <a:solidFill>
                  <a:srgbClr val="002060"/>
                </a:solidFill>
                <a:cs typeface="Calibri" panose="020F0502020204030204" pitchFamily="34" charset="0"/>
              </a:rPr>
              <a:t>Science Cluster scheme as “coordinating structure” for Open Science and </a:t>
            </a:r>
            <a:r>
              <a:rPr lang="en-GB" sz="1800" dirty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operationalising the European Research Area (ERA).</a:t>
            </a:r>
            <a:endParaRPr lang="en-GB" sz="18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1600" dirty="0"/>
              <a:t>Committing JENA++ scientific communities at large in the Horizon Europe work programme for enabling an operational open science, large cooperative schemes and for Research Infrastructure consolidation</a:t>
            </a:r>
          </a:p>
          <a:p>
            <a:pPr marL="0" indent="0">
              <a:buNone/>
            </a:pPr>
            <a:endParaRPr lang="en-GB" sz="1600" dirty="0">
              <a:solidFill>
                <a:srgbClr val="002060"/>
              </a:solidFill>
            </a:endParaRPr>
          </a:p>
          <a:p>
            <a:pPr lvl="1"/>
            <a:r>
              <a:rPr lang="en-GB" sz="1800" dirty="0">
                <a:solidFill>
                  <a:srgbClr val="002060"/>
                </a:solidFill>
                <a:cs typeface="Calibri" panose="020F0502020204030204" pitchFamily="34" charset="0"/>
              </a:rPr>
              <a:t>The new ESCAPE Open Collaboration and its work plan</a:t>
            </a:r>
            <a:endParaRPr lang="en-GB" sz="18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9" name="Espace réservé de la date 1">
            <a:extLst>
              <a:ext uri="{FF2B5EF4-FFF2-40B4-BE49-F238E27FC236}">
                <a16:creationId xmlns:a16="http://schemas.microsoft.com/office/drawing/2014/main" id="{B861601D-58F8-FC49-A0C1-634AB20FA2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  <p:sp>
        <p:nvSpPr>
          <p:cNvPr id="10" name="Espace réservé du pied de page 2">
            <a:extLst>
              <a:ext uri="{FF2B5EF4-FFF2-40B4-BE49-F238E27FC236}">
                <a16:creationId xmlns:a16="http://schemas.microsoft.com/office/drawing/2014/main" id="{A771EE72-5938-404B-BC86-23F4920EB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F1B823B0-2F7A-9C4E-AB64-79BC00044E01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2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4267904-9B18-884A-837E-461041515565}"/>
              </a:ext>
            </a:extLst>
          </p:cNvPr>
          <p:cNvSpPr txBox="1"/>
          <p:nvPr/>
        </p:nvSpPr>
        <p:spPr>
          <a:xfrm>
            <a:off x="5981348" y="1576523"/>
            <a:ext cx="60992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200" i="1" dirty="0">
                <a:solidFill>
                  <a:srgbClr val="C00000"/>
                </a:solidFill>
                <a:hlinkClick r:id="rId3"/>
              </a:rPr>
              <a:t>https://indico.ijclab.in2p3.fr/</a:t>
            </a:r>
            <a:r>
              <a:rPr lang="fr-FR" sz="1200" i="1" dirty="0" err="1">
                <a:solidFill>
                  <a:srgbClr val="C00000"/>
                </a:solidFill>
                <a:hlinkClick r:id="rId3"/>
              </a:rPr>
              <a:t>event</a:t>
            </a:r>
            <a:r>
              <a:rPr lang="fr-FR" sz="1200" i="1" dirty="0">
                <a:solidFill>
                  <a:srgbClr val="C00000"/>
                </a:solidFill>
                <a:hlinkClick r:id="rId3"/>
              </a:rPr>
              <a:t>/5418/contributions/17542/</a:t>
            </a:r>
            <a:endParaRPr lang="fr-FR" sz="1200" i="1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3F616A-A7F8-CA4D-A129-84C32ACE01D4}"/>
              </a:ext>
            </a:extLst>
          </p:cNvPr>
          <p:cNvSpPr/>
          <p:nvPr/>
        </p:nvSpPr>
        <p:spPr>
          <a:xfrm>
            <a:off x="10368005" y="2082837"/>
            <a:ext cx="17125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>
                <a:solidFill>
                  <a:srgbClr val="C00000"/>
                </a:solidFill>
                <a:hlinkClick r:id="rId4"/>
              </a:rPr>
              <a:t>https://</a:t>
            </a:r>
            <a:r>
              <a:rPr lang="fr-FR" sz="1200" i="1" dirty="0" err="1">
                <a:solidFill>
                  <a:srgbClr val="C00000"/>
                </a:solidFill>
                <a:hlinkClick r:id="rId4"/>
              </a:rPr>
              <a:t>projectescape.eu</a:t>
            </a:r>
            <a:endParaRPr lang="fr-FR" sz="1200" i="1" dirty="0">
              <a:solidFill>
                <a:srgbClr val="C00000"/>
              </a:solidFill>
            </a:endParaRPr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40692863-E217-864D-863A-AC3595F90F45}"/>
              </a:ext>
            </a:extLst>
          </p:cNvPr>
          <p:cNvSpPr/>
          <p:nvPr/>
        </p:nvSpPr>
        <p:spPr>
          <a:xfrm>
            <a:off x="9613761" y="2998658"/>
            <a:ext cx="24668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5"/>
              </a:rPr>
              <a:t>https://indico.in2p3.fr/</a:t>
            </a:r>
            <a:r>
              <a:rPr kumimoji="0" lang="fr-FR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5"/>
              </a:rPr>
              <a:t>event</a:t>
            </a: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5"/>
              </a:rPr>
              <a:t>/24327/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21403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3AE65272-BAF1-0045-917E-62182A1C2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174" y="3010565"/>
            <a:ext cx="7553325" cy="3106739"/>
          </a:xfrm>
          <a:prstGeom prst="rect">
            <a:avLst/>
          </a:prstGeom>
        </p:spPr>
      </p:pic>
      <p:pic>
        <p:nvPicPr>
          <p:cNvPr id="3" name="Immagine 4">
            <a:extLst>
              <a:ext uri="{FF2B5EF4-FFF2-40B4-BE49-F238E27FC236}">
                <a16:creationId xmlns:a16="http://schemas.microsoft.com/office/drawing/2014/main" id="{93D278D2-05A5-0348-AA80-81F4B32490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91" t="2773" r="2485" b="60052"/>
          <a:stretch/>
        </p:blipFill>
        <p:spPr>
          <a:xfrm>
            <a:off x="1905801" y="1145406"/>
            <a:ext cx="10138751" cy="1992430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384CF25F-ACC6-5C42-BE9F-DDA9D43C0F24}"/>
              </a:ext>
            </a:extLst>
          </p:cNvPr>
          <p:cNvSpPr txBox="1">
            <a:spLocks/>
          </p:cNvSpPr>
          <p:nvPr/>
        </p:nvSpPr>
        <p:spPr>
          <a:xfrm>
            <a:off x="2825392" y="0"/>
            <a:ext cx="9254603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b="1" dirty="0">
                <a:solidFill>
                  <a:srgbClr val="000090"/>
                </a:solidFill>
                <a:latin typeface="+mn-lt"/>
                <a:ea typeface="MS PGothic" charset="0"/>
              </a:rPr>
              <a:t>Overview progress: implementing the EOSC-cell</a:t>
            </a:r>
            <a:endParaRPr lang="en-GB" sz="32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339842-A204-2844-B214-851B0914A384}"/>
              </a:ext>
            </a:extLst>
          </p:cNvPr>
          <p:cNvSpPr/>
          <p:nvPr/>
        </p:nvSpPr>
        <p:spPr>
          <a:xfrm>
            <a:off x="2695575" y="5517140"/>
            <a:ext cx="2625367" cy="6001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100" dirty="0" err="1">
                <a:latin typeface="Calibri" panose="020F0502020204030204" pitchFamily="34" charset="0"/>
              </a:rPr>
              <a:t>Demo</a:t>
            </a:r>
            <a:r>
              <a:rPr lang="fr-FR" sz="1100" dirty="0">
                <a:latin typeface="Calibri" panose="020F0502020204030204" pitchFamily="34" charset="0"/>
              </a:rPr>
              <a:t> system </a:t>
            </a:r>
            <a:endParaRPr lang="fr-FR" sz="1100" dirty="0"/>
          </a:p>
          <a:p>
            <a:r>
              <a:rPr lang="fr-FR" sz="1100" dirty="0">
                <a:solidFill>
                  <a:srgbClr val="0260BF"/>
                </a:solidFill>
                <a:latin typeface="Calibri" panose="020F0502020204030204" pitchFamily="34" charset="0"/>
                <a:hlinkClick r:id="rId4"/>
              </a:rPr>
              <a:t>https://sdc-dev.astron.nl/esap-gui</a:t>
            </a:r>
            <a:endParaRPr lang="fr-FR" sz="1100" dirty="0">
              <a:solidFill>
                <a:srgbClr val="0260BF"/>
              </a:solidFill>
              <a:latin typeface="Calibri" panose="020F0502020204030204" pitchFamily="34" charset="0"/>
            </a:endParaRPr>
          </a:p>
          <a:p>
            <a:r>
              <a:rPr lang="fr-FR" sz="1100" dirty="0">
                <a:solidFill>
                  <a:srgbClr val="0260BF"/>
                </a:solidFill>
                <a:latin typeface="Calibri" panose="020F0502020204030204" pitchFamily="34" charset="0"/>
              </a:rPr>
              <a:t> 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41853698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7C32CBA-8EA6-294F-861A-549183B838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91" t="2773" r="2485" b="60052"/>
          <a:stretch/>
        </p:blipFill>
        <p:spPr>
          <a:xfrm>
            <a:off x="1905801" y="1145406"/>
            <a:ext cx="10138751" cy="1992430"/>
          </a:xfrm>
          <a:prstGeom prst="rect">
            <a:avLst/>
          </a:prstGeom>
        </p:spPr>
      </p:pic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2D8F15E2-AE9E-484F-BA88-9255E1EF0997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21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Espace réservé du pied de page 2">
            <a:extLst>
              <a:ext uri="{FF2B5EF4-FFF2-40B4-BE49-F238E27FC236}">
                <a16:creationId xmlns:a16="http://schemas.microsoft.com/office/drawing/2014/main" id="{0D021C5A-48DD-3E4D-B3F7-75F9AFF77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7549920C-AB9C-3745-9A91-02F69064AB30}"/>
              </a:ext>
            </a:extLst>
          </p:cNvPr>
          <p:cNvSpPr txBox="1">
            <a:spLocks/>
          </p:cNvSpPr>
          <p:nvPr/>
        </p:nvSpPr>
        <p:spPr>
          <a:xfrm>
            <a:off x="2825392" y="0"/>
            <a:ext cx="9254603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b="1" dirty="0">
                <a:solidFill>
                  <a:srgbClr val="000090"/>
                </a:solidFill>
                <a:latin typeface="+mn-lt"/>
                <a:ea typeface="MS PGothic" charset="0"/>
              </a:rPr>
              <a:t>Overview progress: implementing the EOSC-cell</a:t>
            </a:r>
            <a:endParaRPr lang="en-GB" sz="32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6" name="Flèche vers le bas 5">
            <a:extLst>
              <a:ext uri="{FF2B5EF4-FFF2-40B4-BE49-F238E27FC236}">
                <a16:creationId xmlns:a16="http://schemas.microsoft.com/office/drawing/2014/main" id="{EB1FADDF-39AE-884E-A2FF-98A964D4EB67}"/>
              </a:ext>
            </a:extLst>
          </p:cNvPr>
          <p:cNvSpPr/>
          <p:nvPr/>
        </p:nvSpPr>
        <p:spPr>
          <a:xfrm>
            <a:off x="10231655" y="3261513"/>
            <a:ext cx="442762" cy="394636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page11image30803584">
            <a:extLst>
              <a:ext uri="{FF2B5EF4-FFF2-40B4-BE49-F238E27FC236}">
                <a16:creationId xmlns:a16="http://schemas.microsoft.com/office/drawing/2014/main" id="{FD1735BD-CDF1-F746-A3BF-AA04250EBC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844" y="3261513"/>
            <a:ext cx="4405423" cy="3199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11image30812944">
            <a:extLst>
              <a:ext uri="{FF2B5EF4-FFF2-40B4-BE49-F238E27FC236}">
                <a16:creationId xmlns:a16="http://schemas.microsoft.com/office/drawing/2014/main" id="{5F796F00-8615-B74F-A55A-C2FF6CE4A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693" y="3646470"/>
            <a:ext cx="4499522" cy="3267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9DE5AAE-2FE4-5044-8C44-5EE1E60C5E23}"/>
              </a:ext>
            </a:extLst>
          </p:cNvPr>
          <p:cNvSpPr/>
          <p:nvPr/>
        </p:nvSpPr>
        <p:spPr>
          <a:xfrm>
            <a:off x="2825392" y="4146929"/>
            <a:ext cx="2438400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Full </a:t>
            </a:r>
            <a:r>
              <a:rPr lang="fr-FR" b="1" dirty="0" err="1">
                <a:solidFill>
                  <a:srgbClr val="002060"/>
                </a:solidFill>
                <a:latin typeface="Calibri" panose="020F0502020204030204" pitchFamily="34" charset="0"/>
              </a:rPr>
              <a:t>integration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 of ESAP </a:t>
            </a:r>
            <a:r>
              <a:rPr lang="fr-FR" b="1" dirty="0" err="1">
                <a:solidFill>
                  <a:srgbClr val="002060"/>
                </a:solidFill>
                <a:latin typeface="Calibri" panose="020F0502020204030204" pitchFamily="34" charset="0"/>
              </a:rPr>
              <a:t>with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 the ESCAPE </a:t>
            </a:r>
            <a:r>
              <a:rPr lang="fr-FR" b="1" dirty="0" err="1">
                <a:solidFill>
                  <a:srgbClr val="002060"/>
                </a:solidFill>
                <a:latin typeface="Calibri" panose="020F0502020204030204" pitchFamily="34" charset="0"/>
              </a:rPr>
              <a:t>Zooniverse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 “</a:t>
            </a:r>
            <a:r>
              <a:rPr lang="fr-FR" b="1" dirty="0" err="1">
                <a:solidFill>
                  <a:srgbClr val="002060"/>
                </a:solidFill>
                <a:latin typeface="Calibri" panose="020F0502020204030204" pitchFamily="34" charset="0"/>
              </a:rPr>
              <a:t>Panoptes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” system. 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13" name="Espace réservé de la date 1">
            <a:extLst>
              <a:ext uri="{FF2B5EF4-FFF2-40B4-BE49-F238E27FC236}">
                <a16:creationId xmlns:a16="http://schemas.microsoft.com/office/drawing/2014/main" id="{FD1DC0B0-32ED-B149-8124-A414695FA6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1387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7C32CBA-8EA6-294F-861A-549183B838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91" t="2773" r="2485" b="60052"/>
          <a:stretch/>
        </p:blipFill>
        <p:spPr>
          <a:xfrm>
            <a:off x="1905801" y="1145406"/>
            <a:ext cx="10138751" cy="1992430"/>
          </a:xfrm>
          <a:prstGeom prst="rect">
            <a:avLst/>
          </a:prstGeom>
        </p:spPr>
      </p:pic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2D8F15E2-AE9E-484F-BA88-9255E1EF0997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22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Espace réservé du pied de page 2">
            <a:extLst>
              <a:ext uri="{FF2B5EF4-FFF2-40B4-BE49-F238E27FC236}">
                <a16:creationId xmlns:a16="http://schemas.microsoft.com/office/drawing/2014/main" id="{0D021C5A-48DD-3E4D-B3F7-75F9AFF77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7549920C-AB9C-3745-9A91-02F69064AB30}"/>
              </a:ext>
            </a:extLst>
          </p:cNvPr>
          <p:cNvSpPr txBox="1">
            <a:spLocks/>
          </p:cNvSpPr>
          <p:nvPr/>
        </p:nvSpPr>
        <p:spPr>
          <a:xfrm>
            <a:off x="2825392" y="0"/>
            <a:ext cx="9254603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b="1" dirty="0">
                <a:solidFill>
                  <a:srgbClr val="000090"/>
                </a:solidFill>
                <a:latin typeface="+mn-lt"/>
                <a:ea typeface="MS PGothic" charset="0"/>
              </a:rPr>
              <a:t>Overview progress: implementing the EOSC-cell</a:t>
            </a:r>
            <a:endParaRPr lang="en-GB" sz="32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6" name="Flèche vers le bas 5">
            <a:extLst>
              <a:ext uri="{FF2B5EF4-FFF2-40B4-BE49-F238E27FC236}">
                <a16:creationId xmlns:a16="http://schemas.microsoft.com/office/drawing/2014/main" id="{EB1FADDF-39AE-884E-A2FF-98A964D4EB67}"/>
              </a:ext>
            </a:extLst>
          </p:cNvPr>
          <p:cNvSpPr/>
          <p:nvPr/>
        </p:nvSpPr>
        <p:spPr>
          <a:xfrm>
            <a:off x="3253339" y="3354350"/>
            <a:ext cx="442762" cy="394636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49" name="Picture 1" descr="page7image30803584">
            <a:extLst>
              <a:ext uri="{FF2B5EF4-FFF2-40B4-BE49-F238E27FC236}">
                <a16:creationId xmlns:a16="http://schemas.microsoft.com/office/drawing/2014/main" id="{5F20537D-5E4F-FB4B-AF07-8019E6DE9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47" y="3624553"/>
            <a:ext cx="2691414" cy="26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page7image30806496">
            <a:extLst>
              <a:ext uri="{FF2B5EF4-FFF2-40B4-BE49-F238E27FC236}">
                <a16:creationId xmlns:a16="http://schemas.microsoft.com/office/drawing/2014/main" id="{B2A02FD1-67B0-3A48-86B6-4EF17F481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565" y="3912072"/>
            <a:ext cx="3084519" cy="167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2726B0A-E13E-C945-9A45-D4BCCB66D6DB}"/>
              </a:ext>
            </a:extLst>
          </p:cNvPr>
          <p:cNvSpPr/>
          <p:nvPr/>
        </p:nvSpPr>
        <p:spPr>
          <a:xfrm>
            <a:off x="5019643" y="3210683"/>
            <a:ext cx="3911065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002060"/>
                </a:solidFill>
                <a:latin typeface="Calibri" panose="020F0502020204030204" pitchFamily="34" charset="0"/>
              </a:rPr>
              <a:t>Enables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 a </a:t>
            </a:r>
            <a:r>
              <a:rPr lang="fr-FR" b="1" i="1" dirty="0">
                <a:solidFill>
                  <a:srgbClr val="002060"/>
                </a:solidFill>
                <a:latin typeface="Calibri" panose="020F0502020204030204" pitchFamily="34" charset="0"/>
              </a:rPr>
              <a:t>Virtual </a:t>
            </a:r>
            <a:r>
              <a:rPr lang="fr-FR" b="1" i="1" dirty="0" err="1">
                <a:solidFill>
                  <a:srgbClr val="002060"/>
                </a:solidFill>
                <a:latin typeface="Calibri" panose="020F0502020204030204" pitchFamily="34" charset="0"/>
              </a:rPr>
              <a:t>Research</a:t>
            </a:r>
            <a:r>
              <a:rPr lang="fr-FR" b="1" i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b="1" i="1" dirty="0" err="1">
                <a:solidFill>
                  <a:srgbClr val="002060"/>
                </a:solidFill>
                <a:latin typeface="Calibri" panose="020F0502020204030204" pitchFamily="34" charset="0"/>
              </a:rPr>
              <a:t>Environment</a:t>
            </a:r>
            <a:r>
              <a:rPr lang="fr-FR" b="1" i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of </a:t>
            </a:r>
            <a:r>
              <a:rPr lang="fr-FR" b="1" dirty="0" err="1">
                <a:solidFill>
                  <a:srgbClr val="002060"/>
                </a:solidFill>
                <a:latin typeface="Calibri" panose="020F0502020204030204" pitchFamily="34" charset="0"/>
              </a:rPr>
              <a:t>interoperable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fr-FR" b="1" dirty="0" err="1">
                <a:solidFill>
                  <a:srgbClr val="002060"/>
                </a:solidFill>
                <a:latin typeface="Calibri" panose="020F0502020204030204" pitchFamily="34" charset="0"/>
              </a:rPr>
              <a:t>tools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 and services </a:t>
            </a:r>
            <a:r>
              <a:rPr lang="fr-FR" b="1" dirty="0" err="1">
                <a:solidFill>
                  <a:srgbClr val="002060"/>
                </a:solidFill>
                <a:latin typeface="Calibri" panose="020F0502020204030204" pitchFamily="34" charset="0"/>
              </a:rPr>
              <a:t>based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 on IVOA standards, </a:t>
            </a:r>
            <a:r>
              <a:rPr lang="fr-FR" b="1" dirty="0" err="1">
                <a:solidFill>
                  <a:srgbClr val="002060"/>
                </a:solidFill>
                <a:latin typeface="Calibri" panose="020F0502020204030204" pitchFamily="34" charset="0"/>
              </a:rPr>
              <a:t>including</a:t>
            </a:r>
            <a:r>
              <a:rPr lang="fr-FR" b="1" dirty="0">
                <a:solidFill>
                  <a:srgbClr val="002060"/>
                </a:solidFill>
                <a:latin typeface="Calibri" panose="020F0502020204030204" pitchFamily="34" charset="0"/>
              </a:rPr>
              <a:t> ESO Science Archive and ESO Science Portal</a:t>
            </a:r>
            <a:endParaRPr lang="fr-FR" dirty="0">
              <a:solidFill>
                <a:srgbClr val="002060"/>
              </a:solidFill>
              <a:effectLst/>
            </a:endParaRPr>
          </a:p>
        </p:txBody>
      </p:sp>
      <p:sp>
        <p:nvSpPr>
          <p:cNvPr id="14" name="Espace réservé de la date 1">
            <a:extLst>
              <a:ext uri="{FF2B5EF4-FFF2-40B4-BE49-F238E27FC236}">
                <a16:creationId xmlns:a16="http://schemas.microsoft.com/office/drawing/2014/main" id="{CAF83BA6-5C70-474F-AF57-3B5E83E5A2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87829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17314C39-FE7C-1543-BDBE-63B17FF348C9}"/>
              </a:ext>
            </a:extLst>
          </p:cNvPr>
          <p:cNvSpPr txBox="1">
            <a:spLocks/>
          </p:cNvSpPr>
          <p:nvPr/>
        </p:nvSpPr>
        <p:spPr>
          <a:xfrm>
            <a:off x="404323" y="721343"/>
            <a:ext cx="11039475" cy="15723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7D31"/>
              </a:buClr>
              <a:buSzPct val="110000"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7D31"/>
              </a:buClr>
              <a:buSzPct val="110000"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ESCAPE EOSC-cell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a three-fold impact: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7D31"/>
              </a:buClr>
              <a:buSzPct val="110000"/>
              <a:buFontTx/>
              <a:buBlip>
                <a:blip r:embed="rId2"/>
              </a:buBlip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FAIR </a:t>
            </a:r>
            <a:r>
              <a:rPr lang="en-GB" sz="1600" dirty="0">
                <a:solidFill>
                  <a:srgbClr val="002060"/>
                </a:solidFill>
                <a:latin typeface="Calibri"/>
              </a:rPr>
              <a:t>digital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environment dedicated to scientists at large to interoperate data and workflows for fundamental science;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7D31"/>
              </a:buClr>
              <a:buSzPct val="110000"/>
              <a:buFontTx/>
              <a:buBlip>
                <a:blip r:embed="rId2"/>
              </a:buBlip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management solutions mutually adopted by a large fraction of RIs and potentially extendible to further disciplines; </a:t>
            </a:r>
          </a:p>
          <a:p>
            <a:pPr lvl="1">
              <a:buClr>
                <a:srgbClr val="ED7D31"/>
              </a:buClr>
              <a:buSzPct val="110000"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“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EOSC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Web of FAIR Data and Services for Science”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our disciplines</a:t>
            </a:r>
          </a:p>
          <a:p>
            <a:pPr marL="0" indent="0">
              <a:spcBef>
                <a:spcPts val="500"/>
              </a:spcBef>
              <a:buClr>
                <a:srgbClr val="ED7D31"/>
              </a:buClr>
              <a:buSzPct val="110000"/>
              <a:buNone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4C303ABD-BE68-464C-AFEF-6EDE0F0DC5A0}"/>
              </a:ext>
            </a:extLst>
          </p:cNvPr>
          <p:cNvSpPr txBox="1">
            <a:spLocks/>
          </p:cNvSpPr>
          <p:nvPr/>
        </p:nvSpPr>
        <p:spPr>
          <a:xfrm>
            <a:off x="2815867" y="0"/>
            <a:ext cx="9254603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Implementing the ESCAPE disciplinary EOSC-cell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F3273F40-7235-EF42-AB5D-C44C451BC884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15B12F-D02A-B845-865F-37AC5B232343}" type="slidenum">
              <a:rPr kumimoji="0" lang="it-IT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t-IT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Espace réservé du pied de page 2">
            <a:extLst>
              <a:ext uri="{FF2B5EF4-FFF2-40B4-BE49-F238E27FC236}">
                <a16:creationId xmlns:a16="http://schemas.microsoft.com/office/drawing/2014/main" id="{3A0B8BA0-BD15-1745-9385-267FBC63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Giovanni Lamanna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387E51-F11F-4E4C-AE12-72539BCDA3A5}"/>
              </a:ext>
            </a:extLst>
          </p:cNvPr>
          <p:cNvSpPr/>
          <p:nvPr/>
        </p:nvSpPr>
        <p:spPr>
          <a:xfrm>
            <a:off x="404323" y="2199222"/>
            <a:ext cx="108351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en-GB" sz="16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               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</a:t>
            </a:r>
            <a:r>
              <a:rPr lang="en-GB" sz="16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Virtual Research Environment (VRE): 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thematic collaborative digital environment used by scientists, which enables FAIR community-based scientific research, training, innovation, cross-fertilisation and open science.</a:t>
            </a:r>
          </a:p>
          <a:p>
            <a:pPr algn="just"/>
            <a:endParaRPr lang="en-GB" sz="16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just"/>
            <a:r>
              <a:rPr lang="en-GB" sz="1600" dirty="0">
                <a:solidFill>
                  <a:srgbClr val="002060"/>
                </a:solidFill>
              </a:rPr>
              <a:t>Evolving practices on the assessment of research giving </a:t>
            </a:r>
            <a:r>
              <a:rPr lang="en-GB" sz="1600" u="sng" dirty="0">
                <a:solidFill>
                  <a:srgbClr val="002060"/>
                </a:solidFill>
              </a:rPr>
              <a:t>increasing value to open science contributions </a:t>
            </a:r>
            <a:r>
              <a:rPr lang="en-GB" sz="1600" dirty="0">
                <a:solidFill>
                  <a:srgbClr val="002060"/>
                </a:solidFill>
              </a:rPr>
              <a:t>and outputs beyond publications.</a:t>
            </a:r>
            <a:r>
              <a:rPr lang="en-GB" sz="1600" u="sng" dirty="0">
                <a:solidFill>
                  <a:srgbClr val="002060"/>
                </a:solidFill>
              </a:rPr>
              <a:t> A wide range of digital objects beyond publications</a:t>
            </a:r>
            <a:r>
              <a:rPr lang="en-GB" sz="1600" dirty="0">
                <a:solidFill>
                  <a:srgbClr val="002060"/>
                </a:solidFill>
              </a:rPr>
              <a:t>, including data, software, code, workflows, and processes, such as open peer-reviews (requiring an enhanced traceability, coherent and comprehensive metrics and </a:t>
            </a:r>
            <a:r>
              <a:rPr lang="en-GB" sz="1600" dirty="0" err="1">
                <a:solidFill>
                  <a:srgbClr val="002060"/>
                </a:solidFill>
              </a:rPr>
              <a:t>FAIRness</a:t>
            </a:r>
            <a:r>
              <a:rPr lang="en-GB" sz="1600" dirty="0">
                <a:solidFill>
                  <a:srgbClr val="002060"/>
                </a:solidFill>
              </a:rPr>
              <a:t> of a wide range of digital objects).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Digital content added in order to :</a:t>
            </a:r>
          </a:p>
          <a:p>
            <a:pPr marL="285750" indent="-285750" algn="just">
              <a:buFontTx/>
              <a:buChar char="-"/>
            </a:pP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Perform analysis</a:t>
            </a:r>
          </a:p>
          <a:p>
            <a:pPr marL="285750" indent="-285750" algn="just">
              <a:buFontTx/>
              <a:buChar char="-"/>
            </a:pP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Explore analysis</a:t>
            </a:r>
          </a:p>
          <a:p>
            <a:pPr marL="285750" indent="-285750" algn="just">
              <a:buFontTx/>
              <a:buChar char="-"/>
            </a:pP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Repeat analysis</a:t>
            </a:r>
          </a:p>
          <a:p>
            <a:pPr marL="285750" indent="-285750" algn="just">
              <a:buFontTx/>
              <a:buChar char="-"/>
            </a:pP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Modify analysis</a:t>
            </a:r>
          </a:p>
          <a:p>
            <a:pPr marL="285750" indent="-285750" algn="just">
              <a:buFontTx/>
              <a:buChar char="-"/>
            </a:pP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Upload analysis</a:t>
            </a:r>
          </a:p>
          <a:p>
            <a:pPr marL="285750" indent="-285750" algn="just">
              <a:buFontTx/>
              <a:buChar char="-"/>
            </a:pP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Publish new results</a:t>
            </a:r>
          </a:p>
          <a:p>
            <a:pPr marL="285750" indent="-285750" algn="just">
              <a:buFontTx/>
              <a:buChar char="-"/>
            </a:pP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Rewarding scientists</a:t>
            </a:r>
          </a:p>
        </p:txBody>
      </p:sp>
      <p:sp>
        <p:nvSpPr>
          <p:cNvPr id="2" name="Flèche vers la droite 1">
            <a:extLst>
              <a:ext uri="{FF2B5EF4-FFF2-40B4-BE49-F238E27FC236}">
                <a16:creationId xmlns:a16="http://schemas.microsoft.com/office/drawing/2014/main" id="{57D971F8-1925-1547-A64C-AB0749B7C2D0}"/>
              </a:ext>
            </a:extLst>
          </p:cNvPr>
          <p:cNvSpPr/>
          <p:nvPr/>
        </p:nvSpPr>
        <p:spPr>
          <a:xfrm>
            <a:off x="790575" y="2503252"/>
            <a:ext cx="304800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200886-A13D-784B-B6EF-126AE283D7E9}"/>
              </a:ext>
            </a:extLst>
          </p:cNvPr>
          <p:cNvSpPr/>
          <p:nvPr/>
        </p:nvSpPr>
        <p:spPr>
          <a:xfrm>
            <a:off x="4966447" y="4627895"/>
            <a:ext cx="61230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1600" dirty="0">
              <a:solidFill>
                <a:srgbClr val="C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en-GB" sz="1600" b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The ESCAPE Virtual Research Environment prototype </a:t>
            </a:r>
          </a:p>
          <a:p>
            <a:pPr algn="ctr"/>
            <a:r>
              <a:rPr lang="en-GB" sz="1600" b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to host the Test Science Projects </a:t>
            </a:r>
          </a:p>
          <a:p>
            <a:pPr algn="ctr"/>
            <a:r>
              <a:rPr lang="en-GB" sz="16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(and part of the EOSC Future project […])</a:t>
            </a:r>
          </a:p>
          <a:p>
            <a:pPr algn="ctr"/>
            <a:endParaRPr lang="en-GB" sz="1600" b="1" dirty="0">
              <a:solidFill>
                <a:srgbClr val="C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4" name="Espace réservé de la date 1">
            <a:extLst>
              <a:ext uri="{FF2B5EF4-FFF2-40B4-BE49-F238E27FC236}">
                <a16:creationId xmlns:a16="http://schemas.microsoft.com/office/drawing/2014/main" id="{83644DEB-A3B2-724D-91CE-E2E9EF26F2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74365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21526F5-9384-1548-9D35-ADDF5CC1445C}"/>
              </a:ext>
            </a:extLst>
          </p:cNvPr>
          <p:cNvSpPr txBox="1">
            <a:spLocks/>
          </p:cNvSpPr>
          <p:nvPr/>
        </p:nvSpPr>
        <p:spPr>
          <a:xfrm>
            <a:off x="739418" y="1278375"/>
            <a:ext cx="5036231" cy="6099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(Test) Science Projects – (T)SPs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F5B19E7-676B-BB49-ADEC-20663324D07E}"/>
              </a:ext>
            </a:extLst>
          </p:cNvPr>
          <p:cNvSpPr txBox="1">
            <a:spLocks/>
          </p:cNvSpPr>
          <p:nvPr/>
        </p:nvSpPr>
        <p:spPr>
          <a:xfrm>
            <a:off x="294526" y="1723284"/>
            <a:ext cx="11223176" cy="46330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Originally part of the ESCAPE work programme, proposed to validate ESCAPE services for Open Science at the end of the project.</a:t>
            </a:r>
          </a:p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ESCAPE-TSP concept finds consensus and evolves for a larger impact.</a:t>
            </a:r>
          </a:p>
          <a:p>
            <a:pPr marL="91440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Stimulating and/or cooperating with Joint ECFA,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NuPPEC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APPEC Activities (JENAA)</a:t>
            </a:r>
          </a:p>
          <a:p>
            <a:pPr marL="91440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TSP “bench” concept aiming at enhancing researchers participation in open science and cross-domain scientific research (and guiding the EOSC architecture). </a:t>
            </a:r>
          </a:p>
          <a:p>
            <a:pPr marL="91440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Included in the new H2020 </a:t>
            </a: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EOSC Future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project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7F511954-A66C-4A44-B6C0-F559F76F7A7B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15B12F-D02A-B845-865F-37AC5B232343}" type="slidenum">
              <a:rPr kumimoji="0" lang="it-IT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t-IT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F3251C11-C7E8-3B42-9A98-88A3DCBE7B7D}"/>
              </a:ext>
            </a:extLst>
          </p:cNvPr>
          <p:cNvSpPr txBox="1">
            <a:spLocks/>
          </p:cNvSpPr>
          <p:nvPr/>
        </p:nvSpPr>
        <p:spPr>
          <a:xfrm>
            <a:off x="2447926" y="0"/>
            <a:ext cx="9632070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Enhancing participation in EOSC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2" name="Espace réservé du pied de page 2">
            <a:extLst>
              <a:ext uri="{FF2B5EF4-FFF2-40B4-BE49-F238E27FC236}">
                <a16:creationId xmlns:a16="http://schemas.microsoft.com/office/drawing/2014/main" id="{88AE7615-4B45-874F-A951-D0B94A217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Giovanni Lamanna</a:t>
            </a:r>
          </a:p>
        </p:txBody>
      </p:sp>
      <p:sp>
        <p:nvSpPr>
          <p:cNvPr id="10" name="Espace réservé de la date 1">
            <a:extLst>
              <a:ext uri="{FF2B5EF4-FFF2-40B4-BE49-F238E27FC236}">
                <a16:creationId xmlns:a16="http://schemas.microsoft.com/office/drawing/2014/main" id="{8DAF956A-7955-CF46-8620-B494E5881D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38875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354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8378" y="1525319"/>
            <a:ext cx="4770955" cy="44041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Google Shape;356;p15"/>
          <p:cNvGrpSpPr/>
          <p:nvPr/>
        </p:nvGrpSpPr>
        <p:grpSpPr>
          <a:xfrm>
            <a:off x="7803746" y="1525320"/>
            <a:ext cx="3889192" cy="3986072"/>
            <a:chOff x="7127784" y="500683"/>
            <a:chExt cx="4979881" cy="5200936"/>
          </a:xfrm>
        </p:grpSpPr>
        <p:pic>
          <p:nvPicPr>
            <p:cNvPr id="18" name="Google Shape;357;p15" descr="https://egi.eu/wp-content/uploads/2016/05/cropped-logo_site-1-300x300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9184240" y="546563"/>
              <a:ext cx="864742" cy="8647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358;p15" descr="EUDAT - EUDAT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627545" y="1993149"/>
              <a:ext cx="1431962" cy="9546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359;p15" descr="GÉANT — Wikipédia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7279720" y="2108406"/>
              <a:ext cx="1267218" cy="7241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360;p15" descr="OpenAIRE Guidelines — OpenAIRE Guidelines documentation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0741045" y="4496828"/>
              <a:ext cx="923924" cy="923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361;p15" descr="RDA | Research Data Sharing without barriers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7701298" y="4496828"/>
              <a:ext cx="1414972" cy="9239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Google Shape;362;p15"/>
            <p:cNvSpPr/>
            <p:nvPr/>
          </p:nvSpPr>
          <p:spPr>
            <a:xfrm>
              <a:off x="9917397" y="1086993"/>
              <a:ext cx="1404724" cy="1265790"/>
            </a:xfrm>
            <a:prstGeom prst="arc">
              <a:avLst>
                <a:gd name="adj1" fmla="val 15305547"/>
                <a:gd name="adj2" fmla="val 0"/>
              </a:avLst>
            </a:prstGeom>
            <a:noFill/>
            <a:ln w="19050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363;p15"/>
            <p:cNvSpPr/>
            <p:nvPr/>
          </p:nvSpPr>
          <p:spPr>
            <a:xfrm rot="4715280">
              <a:off x="10425147" y="2911333"/>
              <a:ext cx="1404724" cy="1265790"/>
            </a:xfrm>
            <a:prstGeom prst="arc">
              <a:avLst>
                <a:gd name="adj1" fmla="val 15305547"/>
                <a:gd name="adj2" fmla="val 20963305"/>
              </a:avLst>
            </a:prstGeom>
            <a:noFill/>
            <a:ln w="19050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364;p15"/>
            <p:cNvSpPr/>
            <p:nvPr/>
          </p:nvSpPr>
          <p:spPr>
            <a:xfrm rot="-7232958">
              <a:off x="7569100" y="2900703"/>
              <a:ext cx="1404724" cy="1265790"/>
            </a:xfrm>
            <a:prstGeom prst="arc">
              <a:avLst>
                <a:gd name="adj1" fmla="val 14428123"/>
                <a:gd name="adj2" fmla="val 19922403"/>
              </a:avLst>
            </a:prstGeom>
            <a:noFill/>
            <a:ln w="19050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365;p15"/>
            <p:cNvSpPr/>
            <p:nvPr/>
          </p:nvSpPr>
          <p:spPr>
            <a:xfrm rot="-4806474">
              <a:off x="7833587" y="1184129"/>
              <a:ext cx="1404724" cy="1265790"/>
            </a:xfrm>
            <a:prstGeom prst="arc">
              <a:avLst>
                <a:gd name="adj1" fmla="val 15305547"/>
                <a:gd name="adj2" fmla="val 0"/>
              </a:avLst>
            </a:prstGeom>
            <a:noFill/>
            <a:ln w="19050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366;p15"/>
            <p:cNvSpPr/>
            <p:nvPr/>
          </p:nvSpPr>
          <p:spPr>
            <a:xfrm rot="9453438">
              <a:off x="9165417" y="4215630"/>
              <a:ext cx="1404724" cy="1265790"/>
            </a:xfrm>
            <a:prstGeom prst="arc">
              <a:avLst>
                <a:gd name="adj1" fmla="val 15305547"/>
                <a:gd name="adj2" fmla="val 19922403"/>
              </a:avLst>
            </a:prstGeom>
            <a:noFill/>
            <a:ln w="19050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367;p15"/>
            <p:cNvSpPr/>
            <p:nvPr/>
          </p:nvSpPr>
          <p:spPr>
            <a:xfrm>
              <a:off x="7613151" y="4460155"/>
              <a:ext cx="1571090" cy="956502"/>
            </a:xfrm>
            <a:prstGeom prst="rect">
              <a:avLst/>
            </a:prstGeom>
            <a:noFill/>
            <a:ln w="2857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368;p15"/>
            <p:cNvSpPr/>
            <p:nvPr/>
          </p:nvSpPr>
          <p:spPr>
            <a:xfrm>
              <a:off x="10369823" y="4439260"/>
              <a:ext cx="1571090" cy="956502"/>
            </a:xfrm>
            <a:prstGeom prst="rect">
              <a:avLst/>
            </a:prstGeom>
            <a:noFill/>
            <a:ln w="2857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69;p15"/>
            <p:cNvSpPr/>
            <p:nvPr/>
          </p:nvSpPr>
          <p:spPr>
            <a:xfrm>
              <a:off x="7127784" y="2001169"/>
              <a:ext cx="1571090" cy="956502"/>
            </a:xfrm>
            <a:prstGeom prst="rect">
              <a:avLst/>
            </a:prstGeom>
            <a:noFill/>
            <a:ln w="2857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70;p15"/>
            <p:cNvSpPr/>
            <p:nvPr/>
          </p:nvSpPr>
          <p:spPr>
            <a:xfrm>
              <a:off x="10536576" y="1978624"/>
              <a:ext cx="1571090" cy="956502"/>
            </a:xfrm>
            <a:prstGeom prst="rect">
              <a:avLst/>
            </a:prstGeom>
            <a:noFill/>
            <a:ln w="2857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71;p15"/>
            <p:cNvSpPr/>
            <p:nvPr/>
          </p:nvSpPr>
          <p:spPr>
            <a:xfrm>
              <a:off x="8828166" y="500683"/>
              <a:ext cx="1571090" cy="956502"/>
            </a:xfrm>
            <a:prstGeom prst="rect">
              <a:avLst/>
            </a:prstGeom>
            <a:noFill/>
            <a:ln w="28575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3" name="Google Shape;372;p15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8908488" y="2939093"/>
              <a:ext cx="1486801" cy="54248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" name="Google Shape;375;p15"/>
          <p:cNvSpPr txBox="1"/>
          <p:nvPr/>
        </p:nvSpPr>
        <p:spPr>
          <a:xfrm>
            <a:off x="5052482" y="1654863"/>
            <a:ext cx="2769646" cy="4031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Roboto" panose="02000000000000000000" pitchFamily="2" charset="0"/>
              <a:sym typeface="Calibri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1800"/>
              <a:buFontTx/>
              <a:buBlip>
                <a:blip r:embed="rId10"/>
              </a:buBlip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EOSC Service Delivery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1800"/>
              <a:buFontTx/>
              <a:buBlip>
                <a:blip r:embed="rId10"/>
              </a:buBlip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Innovation capacity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and procurement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1800"/>
              <a:buFontTx/>
              <a:buBlip>
                <a:blip r:embed="rId10"/>
              </a:buBlip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Architecture and Interoperability 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1800"/>
              <a:buFontTx/>
              <a:buBlip>
                <a:blip r:embed="rId10"/>
              </a:buBlip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Design and Development of Portal Layers 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1800"/>
              <a:buFontTx/>
              <a:buBlip>
                <a:blip r:embed="rId10"/>
              </a:buBlip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Training and Skills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1800"/>
              <a:buFontTx/>
              <a:buBlip>
                <a:blip r:embed="rId10"/>
              </a:buBlip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Integration of Community Services and Products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873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Arial" panose="020B0604020202020204" pitchFamily="34" charset="0"/>
              <a:buChar char="•"/>
              <a:tabLst/>
              <a:defRPr/>
            </a:pPr>
            <a:endParaRPr kumimoji="0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Calibri"/>
            </a:endParaRP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D9DB41FC-B091-964E-8AB7-8C776F92E7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32385" y="235398"/>
            <a:ext cx="1534797" cy="817761"/>
          </a:xfrm>
          <a:prstGeom prst="rect">
            <a:avLst/>
          </a:prstGeom>
        </p:spPr>
      </p:pic>
      <p:sp>
        <p:nvSpPr>
          <p:cNvPr id="38" name="Espace réservé du numéro de diapositive 2">
            <a:extLst>
              <a:ext uri="{FF2B5EF4-FFF2-40B4-BE49-F238E27FC236}">
                <a16:creationId xmlns:a16="http://schemas.microsoft.com/office/drawing/2014/main" id="{997E5E56-534E-C748-ABB9-E1F11C1E1101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15B12F-D02A-B845-865F-37AC5B232343}" type="slidenum">
              <a:rPr kumimoji="0" lang="it-IT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it-IT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Titolo 1">
            <a:extLst>
              <a:ext uri="{FF2B5EF4-FFF2-40B4-BE49-F238E27FC236}">
                <a16:creationId xmlns:a16="http://schemas.microsoft.com/office/drawing/2014/main" id="{67E090D8-5C8B-CA46-BA5D-44EFD3E40552}"/>
              </a:ext>
            </a:extLst>
          </p:cNvPr>
          <p:cNvSpPr txBox="1">
            <a:spLocks/>
          </p:cNvSpPr>
          <p:nvPr/>
        </p:nvSpPr>
        <p:spPr>
          <a:xfrm>
            <a:off x="2447926" y="0"/>
            <a:ext cx="9632070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TSPs and synergies in EOSC Future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0" name="Google Shape;375;p15">
            <a:extLst>
              <a:ext uri="{FF2B5EF4-FFF2-40B4-BE49-F238E27FC236}">
                <a16:creationId xmlns:a16="http://schemas.microsoft.com/office/drawing/2014/main" id="{2D0FCB19-93FF-934A-8562-0115E2DD2A06}"/>
              </a:ext>
            </a:extLst>
          </p:cNvPr>
          <p:cNvSpPr txBox="1"/>
          <p:nvPr/>
        </p:nvSpPr>
        <p:spPr>
          <a:xfrm>
            <a:off x="3935491" y="1128952"/>
            <a:ext cx="4481750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Synergy between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Clusters &amp; e- infrastructures</a:t>
            </a:r>
          </a:p>
          <a:p>
            <a:pPr marL="101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Calibri"/>
            </a:endParaRPr>
          </a:p>
        </p:txBody>
      </p:sp>
      <p:sp>
        <p:nvSpPr>
          <p:cNvPr id="42" name="Espace réservé du pied de page 2">
            <a:extLst>
              <a:ext uri="{FF2B5EF4-FFF2-40B4-BE49-F238E27FC236}">
                <a16:creationId xmlns:a16="http://schemas.microsoft.com/office/drawing/2014/main" id="{91702FCF-EC60-C544-BA47-D04D27C4E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Giovanni Lamanna</a:t>
            </a:r>
          </a:p>
        </p:txBody>
      </p:sp>
      <p:sp>
        <p:nvSpPr>
          <p:cNvPr id="37" name="Espace réservé de la date 1">
            <a:extLst>
              <a:ext uri="{FF2B5EF4-FFF2-40B4-BE49-F238E27FC236}">
                <a16:creationId xmlns:a16="http://schemas.microsoft.com/office/drawing/2014/main" id="{A4254517-4CF5-1B48-A4FA-A4BB3D5959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63443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AA30FDB-7743-3040-A825-EC5211BDD3F1}"/>
              </a:ext>
            </a:extLst>
          </p:cNvPr>
          <p:cNvSpPr txBox="1">
            <a:spLocks/>
          </p:cNvSpPr>
          <p:nvPr/>
        </p:nvSpPr>
        <p:spPr>
          <a:xfrm>
            <a:off x="616449" y="1192379"/>
            <a:ext cx="10527590" cy="46330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TSPs are proposed to demonstrate multi-domain science integration across ESCAPE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demonstrate new cutting edge open science capabilities, making use of the services implemented within ESCAPE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feedback on the capabilities delivered by ESCAPE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benefit real science goals in exploring synergies between the ESFRIs and largely among three scientific communities Astrophysics/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Astroparticle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accelerator-based Particle and Nuclear Physics (supported by consortia of EU member states research agencies and institutes within JENAA)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03A3D79-EB65-CF4F-B324-02A04FE1D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6318" y="3877350"/>
            <a:ext cx="3647752" cy="109735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0B26067-D5F9-AC40-AA45-75C6A9BBB5B4}"/>
              </a:ext>
            </a:extLst>
          </p:cNvPr>
          <p:cNvSpPr txBox="1"/>
          <p:nvPr/>
        </p:nvSpPr>
        <p:spPr>
          <a:xfrm>
            <a:off x="7441249" y="5148400"/>
            <a:ext cx="4352821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top-down endorsement for a bottom-up approach based  on Expression of Interests (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EoI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subscribed by researchers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8D43D3-6EBA-0D45-BA82-A8C004D41D03}"/>
              </a:ext>
            </a:extLst>
          </p:cNvPr>
          <p:cNvSpPr/>
          <p:nvPr/>
        </p:nvSpPr>
        <p:spPr>
          <a:xfrm>
            <a:off x="1336983" y="4159643"/>
            <a:ext cx="6104266" cy="86177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 Dark Matter Science Project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 Extreme Universe (&amp; Gravitational waves) Science Project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898CA86-31B9-5C4E-8995-2BE92C7568BB}"/>
              </a:ext>
            </a:extLst>
          </p:cNvPr>
          <p:cNvSpPr txBox="1"/>
          <p:nvPr/>
        </p:nvSpPr>
        <p:spPr>
          <a:xfrm>
            <a:off x="2688917" y="5317647"/>
            <a:ext cx="4352821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Linked to two corresponding JENAA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EoIs</a:t>
            </a:r>
            <a:endParaRPr kumimoji="0" lang="en-GB" sz="16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(with already about 1000 subscribed scientists) </a:t>
            </a:r>
          </a:p>
        </p:txBody>
      </p:sp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DA7109D0-FD1B-D04F-AC2A-B395ED76BA76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15B12F-D02A-B845-865F-37AC5B232343}" type="slidenum">
              <a:rPr kumimoji="0" lang="it-IT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it-IT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B38BAE2F-E74E-6C48-81F8-80FCD2DF672E}"/>
              </a:ext>
            </a:extLst>
          </p:cNvPr>
          <p:cNvSpPr txBox="1">
            <a:spLocks/>
          </p:cNvSpPr>
          <p:nvPr/>
        </p:nvSpPr>
        <p:spPr>
          <a:xfrm>
            <a:off x="2447926" y="0"/>
            <a:ext cx="9632070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Enhancing participation in EOSC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5" name="Espace réservé du pied de page 2">
            <a:extLst>
              <a:ext uri="{FF2B5EF4-FFF2-40B4-BE49-F238E27FC236}">
                <a16:creationId xmlns:a16="http://schemas.microsoft.com/office/drawing/2014/main" id="{CA885CF3-37BB-974B-A7ED-D16E4BD3C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Giovanni Lamanna</a:t>
            </a:r>
          </a:p>
        </p:txBody>
      </p:sp>
      <p:sp>
        <p:nvSpPr>
          <p:cNvPr id="14" name="Espace réservé de la date 1">
            <a:extLst>
              <a:ext uri="{FF2B5EF4-FFF2-40B4-BE49-F238E27FC236}">
                <a16:creationId xmlns:a16="http://schemas.microsoft.com/office/drawing/2014/main" id="{581FD333-4ECC-AD40-A835-40CC6B9588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24246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60b52484c_0_0"/>
          <p:cNvSpPr txBox="1"/>
          <p:nvPr/>
        </p:nvSpPr>
        <p:spPr>
          <a:xfrm>
            <a:off x="437650" y="6348450"/>
            <a:ext cx="775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Slides by E. Gazzarrini and DM Science Project  organizers (F. Calore, C. Doglioni, L. Heinrich)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g1260b52484c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0200" y="1192327"/>
            <a:ext cx="6493566" cy="4851322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1260b52484c_0_0"/>
          <p:cNvSpPr txBox="1"/>
          <p:nvPr/>
        </p:nvSpPr>
        <p:spPr>
          <a:xfrm>
            <a:off x="247098" y="1918928"/>
            <a:ext cx="5207700" cy="4062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b="0" i="0" u="sng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Primary goal of TSP: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produce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summary plots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 different hypotheses (starting from WIMP hypothesis) using fully reproducible workflows on the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EOSC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, using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ESCAPE services</a:t>
            </a:r>
            <a:endParaRPr kumimoji="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-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Starting for now from RIs in ESCAPE partners (LHC, CTA, KM3Net,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Darkside</a:t>
            </a:r>
            <a:r>
              <a:rPr lang="en-US" kern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…) , will open up to others once the first workflows are up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-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Bottom-up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effort: start from the individual science inputs and make tools + digital objects (data) shareable and sustainable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b="0" i="0" u="sng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Additional goal of TSP: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share software methods that can be useful to other communities (e.g. ML algorithms)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g1260b52484c_0_0"/>
          <p:cNvSpPr txBox="1"/>
          <p:nvPr/>
        </p:nvSpPr>
        <p:spPr>
          <a:xfrm>
            <a:off x="129941" y="1056638"/>
            <a:ext cx="5230259" cy="800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Open Science Pilots </a:t>
            </a:r>
            <a:r>
              <a:rPr kumimoji="0" 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withi</a:t>
            </a:r>
            <a:r>
              <a:rPr lang="en-US" sz="2000" b="1" kern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n “Dark Matter” as f</a:t>
            </a:r>
            <a:r>
              <a:rPr kumimoji="0" 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ocus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/ scientific question</a:t>
            </a:r>
            <a:endParaRPr kumimoji="0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A570213-5C66-7044-9DA5-1CAFF5BB1065}"/>
              </a:ext>
            </a:extLst>
          </p:cNvPr>
          <p:cNvSpPr txBox="1">
            <a:spLocks/>
          </p:cNvSpPr>
          <p:nvPr/>
        </p:nvSpPr>
        <p:spPr>
          <a:xfrm>
            <a:off x="2447926" y="0"/>
            <a:ext cx="9632070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GB" sz="3200" b="1" dirty="0">
                <a:solidFill>
                  <a:srgbClr val="002060"/>
                </a:solidFill>
                <a:latin typeface="Calibri"/>
              </a:rPr>
              <a:t>Dark Matter Science Project</a:t>
            </a:r>
            <a:endParaRPr lang="fr-FR" sz="2400" dirty="0">
              <a:solidFill>
                <a:srgbClr val="00206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1944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260b52484c_0_4"/>
          <p:cNvSpPr txBox="1"/>
          <p:nvPr/>
        </p:nvSpPr>
        <p:spPr>
          <a:xfrm>
            <a:off x="437650" y="6348450"/>
            <a:ext cx="775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Slides by E. Gazzarrini and  DM Science Project  organizers (F. Calore, C. Doglioni, L. Heinrich)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g1260b52484c_0_4"/>
          <p:cNvSpPr txBox="1"/>
          <p:nvPr/>
        </p:nvSpPr>
        <p:spPr>
          <a:xfrm>
            <a:off x="133009" y="1098751"/>
            <a:ext cx="5207700" cy="4893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u="sng" kern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Ex. LHC. </a:t>
            </a:r>
            <a:r>
              <a:rPr kumimoji="0" lang="en-US" b="0" i="0" u="sng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Work in progress on: </a:t>
            </a:r>
            <a:br>
              <a:rPr kumimoji="0" lang="en-US" b="0" i="0" u="sng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-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Individual DM analyses (science cases)</a:t>
            </a:r>
            <a:endParaRPr kumimoji="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-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 examples from colliders: see Jared Little and Josh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Greaves’s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JENAS posters </a:t>
            </a:r>
            <a:b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-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Preparing and onboarding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software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, discussing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data access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-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Virtual Research Environment (VRE)</a:t>
            </a:r>
            <a:endParaRPr kumimoji="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-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Building the core of the project </a:t>
            </a:r>
            <a:b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where the workflows will run</a:t>
            </a:r>
            <a:b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-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Understanding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computing resource needs </a:t>
            </a:r>
            <a:endParaRPr kumimoji="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First full data analysis results expected for October 2022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6" name="Google Shape;126;g1260b52484c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84734" y="3359900"/>
            <a:ext cx="5523968" cy="298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1260b52484c_0_4"/>
          <p:cNvPicPr preferRelativeResize="0"/>
          <p:nvPr/>
        </p:nvPicPr>
        <p:blipFill rotWithShape="1">
          <a:blip r:embed="rId4">
            <a:alphaModFix/>
          </a:blip>
          <a:srcRect b="30347"/>
          <a:stretch/>
        </p:blipFill>
        <p:spPr>
          <a:xfrm>
            <a:off x="8551100" y="1613612"/>
            <a:ext cx="3640899" cy="1509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1260b52484c_0_4"/>
          <p:cNvSpPr txBox="1"/>
          <p:nvPr/>
        </p:nvSpPr>
        <p:spPr>
          <a:xfrm>
            <a:off x="8932100" y="899225"/>
            <a:ext cx="2960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J. Little (with T. Hryn’ova): making DM summary plots using ATLAS High Luminosity projections, withinthe ESCAPE VRE 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1260b52484c_0_4"/>
          <p:cNvSpPr txBox="1"/>
          <p:nvPr/>
        </p:nvSpPr>
        <p:spPr>
          <a:xfrm>
            <a:off x="5401375" y="928550"/>
            <a:ext cx="33369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J. Greaves (with P. Harris and C. Doglioni): reinterpreting ATLAS DM results to connect to accelerator DM searches 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g1260b52484c_0_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06275" y="1558100"/>
            <a:ext cx="2413693" cy="172635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1260b52484c_0_4"/>
          <p:cNvSpPr txBox="1"/>
          <p:nvPr/>
        </p:nvSpPr>
        <p:spPr>
          <a:xfrm>
            <a:off x="8353875" y="32443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E. Gazzarrini, E. Garcia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F0CAF930-09D9-FE4A-8452-9E9D6234BA78}"/>
              </a:ext>
            </a:extLst>
          </p:cNvPr>
          <p:cNvSpPr txBox="1">
            <a:spLocks/>
          </p:cNvSpPr>
          <p:nvPr/>
        </p:nvSpPr>
        <p:spPr>
          <a:xfrm>
            <a:off x="2447926" y="0"/>
            <a:ext cx="9632070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GB" sz="3200" b="1" dirty="0">
                <a:solidFill>
                  <a:srgbClr val="002060"/>
                </a:solidFill>
                <a:latin typeface="Calibri"/>
              </a:rPr>
              <a:t>Dark Matter Science Project</a:t>
            </a:r>
            <a:endParaRPr lang="fr-FR" sz="2400" dirty="0">
              <a:solidFill>
                <a:srgbClr val="00206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32614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DA7109D0-FD1B-D04F-AC2A-B395ED76BA76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15B12F-D02A-B845-865F-37AC5B232343}" type="slidenum">
              <a:rPr kumimoji="0" lang="it-IT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it-IT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B38BAE2F-E74E-6C48-81F8-80FCD2DF672E}"/>
              </a:ext>
            </a:extLst>
          </p:cNvPr>
          <p:cNvSpPr txBox="1">
            <a:spLocks/>
          </p:cNvSpPr>
          <p:nvPr/>
        </p:nvSpPr>
        <p:spPr>
          <a:xfrm>
            <a:off x="2447926" y="0"/>
            <a:ext cx="9632070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GB" sz="3200" b="1" dirty="0">
                <a:solidFill>
                  <a:srgbClr val="002060"/>
                </a:solidFill>
                <a:latin typeface="Calibri"/>
              </a:rPr>
              <a:t>Extreme Universe Science Project</a:t>
            </a:r>
            <a:endParaRPr lang="fr-FR" sz="24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5" name="Espace réservé du pied de page 2">
            <a:extLst>
              <a:ext uri="{FF2B5EF4-FFF2-40B4-BE49-F238E27FC236}">
                <a16:creationId xmlns:a16="http://schemas.microsoft.com/office/drawing/2014/main" id="{CA885CF3-37BB-974B-A7ED-D16E4BD3C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Giovanni Lamanna</a:t>
            </a:r>
          </a:p>
        </p:txBody>
      </p:sp>
      <p:graphicFrame>
        <p:nvGraphicFramePr>
          <p:cNvPr id="6" name="Google Shape;62;p14">
            <a:extLst>
              <a:ext uri="{FF2B5EF4-FFF2-40B4-BE49-F238E27FC236}">
                <a16:creationId xmlns:a16="http://schemas.microsoft.com/office/drawing/2014/main" id="{DE81BBAA-554C-364F-AC23-4975D53421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3638069"/>
              </p:ext>
            </p:extLst>
          </p:nvPr>
        </p:nvGraphicFramePr>
        <p:xfrm>
          <a:off x="2843919" y="1861162"/>
          <a:ext cx="9133245" cy="4192834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761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6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8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73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99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45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20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25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30782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/>
                        <a:t>Main Research Area</a:t>
                      </a:r>
                      <a:endParaRPr sz="900" b="1"/>
                    </a:p>
                  </a:txBody>
                  <a:tcPr marL="63500" marR="63500" marT="63500" marB="63500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Objects/sources</a:t>
                      </a:r>
                      <a:endParaRPr sz="1000" b="1"/>
                    </a:p>
                  </a:txBody>
                  <a:tcPr marL="63500" marR="63500" marT="63500" marB="63500"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Messengers</a:t>
                      </a:r>
                      <a:endParaRPr sz="1000" b="1"/>
                    </a:p>
                  </a:txBody>
                  <a:tcPr marL="63500" marR="63500" marT="63500" marB="63500"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ESF/RI involved </a:t>
                      </a:r>
                      <a:endParaRPr sz="1000" b="1"/>
                    </a:p>
                  </a:txBody>
                  <a:tcPr marL="63500" marR="63500" marT="63500" marB="63500"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ESCAPE services  EOSC-Future  integrations</a:t>
                      </a:r>
                      <a:endParaRPr sz="1000" b="1"/>
                    </a:p>
                  </a:txBody>
                  <a:tcPr marL="63500" marR="63500" marT="63500" marB="63500"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 dirty="0"/>
                        <a:t>Data Analysis tools (AI,ML)</a:t>
                      </a:r>
                      <a:endParaRPr sz="1000" b="1" dirty="0"/>
                    </a:p>
                  </a:txBody>
                  <a:tcPr marL="63500" marR="63500" marT="63500" marB="63500"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Pilot project(s)</a:t>
                      </a:r>
                      <a:endParaRPr sz="1000" b="1"/>
                    </a:p>
                  </a:txBody>
                  <a:tcPr marL="63500" marR="63500" marT="63500" marB="63500"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000" b="1"/>
                        <a:t>Computing resources required</a:t>
                      </a:r>
                      <a:endParaRPr sz="1000" b="1"/>
                    </a:p>
                  </a:txBody>
                  <a:tcPr marL="63500" marR="63500" marT="63500" marB="63500"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068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300" b="1"/>
                        <a:t>Compact objects</a:t>
                      </a:r>
                      <a:endParaRPr sz="1300" b="1"/>
                    </a:p>
                  </a:txBody>
                  <a:tcPr marL="63500" marR="63500" marT="63500" marB="63500"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Pulsars,</a:t>
                      </a:r>
                      <a:endParaRPr sz="900" b="1" i="1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FRBs,  </a:t>
                      </a:r>
                      <a:endParaRPr sz="900" b="1" i="1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Off-nuclear AGN</a:t>
                      </a:r>
                      <a:endParaRPr sz="900" b="1" i="1"/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radio, optical, X-ray, …</a:t>
                      </a:r>
                      <a:endParaRPr sz="900" b="1" i="1"/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LOFAR...</a:t>
                      </a:r>
                      <a:endParaRPr sz="900" b="1" i="1"/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Multiwavelength platform/Software catalogue,VO tools</a:t>
                      </a:r>
                      <a:endParaRPr sz="900" b="1" i="1"/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Data science, Machine Learning</a:t>
                      </a:r>
                      <a:endParaRPr sz="900" b="1" i="1"/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1) Radio astronomy: FRBs,  pulsars, plerions, off-nuclear AGN</a:t>
                      </a:r>
                      <a:endParaRPr sz="900" b="1" i="1"/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Compute cluster,</a:t>
                      </a:r>
                      <a:endParaRPr sz="900" b="1" i="1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Jupyter hub,</a:t>
                      </a:r>
                      <a:endParaRPr sz="900" b="1" i="1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Rucio</a:t>
                      </a:r>
                      <a:endParaRPr sz="900" b="1" i="1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Data lake</a:t>
                      </a:r>
                      <a:endParaRPr sz="900" b="1" i="1"/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068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300" b="1"/>
                        <a:t>High energy</a:t>
                      </a:r>
                      <a:endParaRPr sz="1300" b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300" b="1"/>
                        <a:t>Astrophysics</a:t>
                      </a:r>
                      <a:endParaRPr sz="1300" b="1"/>
                    </a:p>
                  </a:txBody>
                  <a:tcPr marL="63500" marR="63500" marT="63500" marB="63500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GRBs, jets, AGN, BNS, CCSN</a:t>
                      </a:r>
                      <a:endParaRPr sz="900" b="1" i="1"/>
                    </a:p>
                  </a:txBody>
                  <a:tcPr marL="63500" marR="63500" marT="63500" marB="63500"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neutrinos, gamma-ray, radio,X-ray, GW,...</a:t>
                      </a:r>
                      <a:endParaRPr sz="900" b="1" i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 b="1" i="1"/>
                    </a:p>
                  </a:txBody>
                  <a:tcPr marL="63500" marR="63500" marT="63500" marB="63500"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 dirty="0"/>
                        <a:t>CTA, Virgo, KM3NeT, SKA,LSST</a:t>
                      </a:r>
                      <a:endParaRPr sz="900" b="1" i="1" dirty="0"/>
                    </a:p>
                  </a:txBody>
                  <a:tcPr marL="63500" marR="63500" marT="63500" marB="63500"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Multimessenger platform/Software catalogue,... Virtual Observatory tools</a:t>
                      </a:r>
                      <a:endParaRPr sz="900" b="1" i="1"/>
                    </a:p>
                  </a:txBody>
                  <a:tcPr marL="63500" marR="63500" marT="63500" marB="63500"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Model comparison, Machine Learning</a:t>
                      </a:r>
                      <a:endParaRPr sz="900" b="1" i="1"/>
                    </a:p>
                  </a:txBody>
                  <a:tcPr marL="63500" marR="63500" marT="63500" marB="63500"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1)GRB/neutrino/GW analysis,</a:t>
                      </a:r>
                      <a:endParaRPr sz="900" b="1" i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2) Blazar MWL/neutrino </a:t>
                      </a:r>
                      <a:endParaRPr sz="900" b="1" i="1"/>
                    </a:p>
                  </a:txBody>
                  <a:tcPr marL="63500" marR="63500" marT="63500" marB="63500"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GPU cluster Jupyter hub </a:t>
                      </a:r>
                      <a:endParaRPr sz="900" b="1" i="1"/>
                    </a:p>
                  </a:txBody>
                  <a:tcPr marL="63500" marR="63500" marT="63500" marB="63500"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068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300" b="1" dirty="0"/>
                        <a:t>Fundamental physics</a:t>
                      </a:r>
                      <a:endParaRPr sz="1300" b="1" dirty="0"/>
                    </a:p>
                  </a:txBody>
                  <a:tcPr marL="63500" marR="63500" marT="63500" marB="63500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Dark matter, GR, Primordial Universe</a:t>
                      </a:r>
                      <a:endParaRPr sz="900" b="1" i="1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GW,</a:t>
                      </a:r>
                      <a:endParaRPr sz="900" b="1" i="1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Virgo, Einstein Telescope</a:t>
                      </a:r>
                      <a:endParaRPr sz="900" b="1" i="1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Template banks, generation software,...</a:t>
                      </a:r>
                      <a:endParaRPr sz="900" b="1" i="1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 </a:t>
                      </a:r>
                      <a:endParaRPr sz="900" b="1" i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Machine  learning approach</a:t>
                      </a:r>
                      <a:endParaRPr sz="900" b="1" i="1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1) DM template bank and ML analysis pipeline</a:t>
                      </a:r>
                      <a:endParaRPr sz="900" b="1" i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900" b="1" i="1"/>
                        <a:t> </a:t>
                      </a:r>
                      <a:endParaRPr sz="900" b="1" i="1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it" sz="900" b="1" i="1" dirty="0">
                          <a:solidFill>
                            <a:schemeClr val="dk1"/>
                          </a:solidFill>
                        </a:rPr>
                        <a:t>GPU cluster Jupyter hub </a:t>
                      </a:r>
                      <a:endParaRPr sz="900" b="1" i="1" dirty="0"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Google Shape;125;g1260b52484c_0_4">
            <a:extLst>
              <a:ext uri="{FF2B5EF4-FFF2-40B4-BE49-F238E27FC236}">
                <a16:creationId xmlns:a16="http://schemas.microsoft.com/office/drawing/2014/main" id="{2C63A8FB-5054-CF43-95C5-5A0BA3652261}"/>
              </a:ext>
            </a:extLst>
          </p:cNvPr>
          <p:cNvSpPr txBox="1"/>
          <p:nvPr/>
        </p:nvSpPr>
        <p:spPr>
          <a:xfrm>
            <a:off x="133009" y="1098751"/>
            <a:ext cx="1140735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u="sng" kern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 series of pilots focused on violent phenomena in the Universe with </a:t>
            </a:r>
            <a:r>
              <a:rPr lang="en-US" b="1" u="sng" kern="0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Astrophyiscal</a:t>
            </a:r>
            <a:r>
              <a:rPr lang="en-US" u="sng" kern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as well as </a:t>
            </a:r>
            <a:r>
              <a:rPr lang="en-US" b="1" u="sng" kern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fundamental implications </a:t>
            </a:r>
            <a:r>
              <a:rPr lang="en-US" u="sng" kern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(e.g. Dark Matter)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125;g1260b52484c_0_4">
            <a:extLst>
              <a:ext uri="{FF2B5EF4-FFF2-40B4-BE49-F238E27FC236}">
                <a16:creationId xmlns:a16="http://schemas.microsoft.com/office/drawing/2014/main" id="{DC87751C-A49B-DD48-9FA3-277EDB967A05}"/>
              </a:ext>
            </a:extLst>
          </p:cNvPr>
          <p:cNvSpPr txBox="1"/>
          <p:nvPr/>
        </p:nvSpPr>
        <p:spPr>
          <a:xfrm>
            <a:off x="307769" y="2064768"/>
            <a:ext cx="2303160" cy="350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Collecting requirement</a:t>
            </a:r>
            <a:r>
              <a:rPr lang="en-US" b="1" kern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b="1" kern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for VRE.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kern="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Understanding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services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computing resource needs and technical challenges.</a:t>
            </a:r>
            <a:endParaRPr kumimoji="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First full data analysis results expected for October 2022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Espace réservé de la date 1">
            <a:extLst>
              <a:ext uri="{FF2B5EF4-FFF2-40B4-BE49-F238E27FC236}">
                <a16:creationId xmlns:a16="http://schemas.microsoft.com/office/drawing/2014/main" id="{C04D17A0-6FFD-CB46-A714-EACF485939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0614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à coins arrondis 38"/>
          <p:cNvSpPr/>
          <p:nvPr/>
        </p:nvSpPr>
        <p:spPr>
          <a:xfrm>
            <a:off x="4978505" y="4402861"/>
            <a:ext cx="4355382" cy="1505859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4978506" y="1195570"/>
            <a:ext cx="7071528" cy="2929469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41" name="Title 5"/>
          <p:cNvSpPr>
            <a:spLocks noGrp="1"/>
          </p:cNvSpPr>
          <p:nvPr>
            <p:ph type="title"/>
          </p:nvPr>
        </p:nvSpPr>
        <p:spPr>
          <a:xfrm>
            <a:off x="1612238" y="163217"/>
            <a:ext cx="10064650" cy="1032353"/>
          </a:xfrm>
        </p:spPr>
        <p:txBody>
          <a:bodyPr>
            <a:normAutofit/>
          </a:bodyPr>
          <a:lstStyle/>
          <a:p>
            <a:pPr algn="r"/>
            <a:r>
              <a:rPr lang="en-GB" sz="28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ESCAPE H2020 CONSORTIUM</a:t>
            </a:r>
          </a:p>
        </p:txBody>
      </p:sp>
      <p:pic>
        <p:nvPicPr>
          <p:cNvPr id="36" name="Google Shape;189;p6" descr="Image result for cnrs log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4047" y="1566394"/>
            <a:ext cx="463311" cy="424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190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01715" y="1371188"/>
            <a:ext cx="416525" cy="368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191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04336" y="1056795"/>
            <a:ext cx="386994" cy="45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192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432345" y="1083381"/>
            <a:ext cx="657734" cy="330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193;p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86753" y="1774826"/>
            <a:ext cx="359728" cy="325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194;p6"/>
          <p:cNvPicPr preferRelativeResize="0"/>
          <p:nvPr/>
        </p:nvPicPr>
        <p:blipFill rotWithShape="1">
          <a:blip r:embed="rId8">
            <a:alphaModFix/>
          </a:blip>
          <a:srcRect l="12194" t="19935" r="12166" b="21244"/>
          <a:stretch/>
        </p:blipFill>
        <p:spPr>
          <a:xfrm>
            <a:off x="3601134" y="5090510"/>
            <a:ext cx="721273" cy="338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195;p6"/>
          <p:cNvPicPr preferRelativeResize="0"/>
          <p:nvPr/>
        </p:nvPicPr>
        <p:blipFill rotWithShape="1">
          <a:blip r:embed="rId9">
            <a:alphaModFix/>
          </a:blip>
          <a:srcRect t="9391" r="2030" b="12041"/>
          <a:stretch/>
        </p:blipFill>
        <p:spPr>
          <a:xfrm>
            <a:off x="1523244" y="2000760"/>
            <a:ext cx="586597" cy="319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196;p6" descr="Image result for cta observatory logo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569763" y="2668843"/>
            <a:ext cx="875050" cy="310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197;p6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973112" y="2619299"/>
            <a:ext cx="357798" cy="359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198;p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951284" y="3252567"/>
            <a:ext cx="407714" cy="307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199;p6" descr="Image result for gsi gmbh logo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93385" y="3261442"/>
            <a:ext cx="639396" cy="182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200;p6" descr="Image result for ifae logo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998760" y="1864453"/>
            <a:ext cx="553072" cy="1660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201;p6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274895" y="3712022"/>
            <a:ext cx="954285" cy="320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202;p6" descr="&quot;{$webpage.title}&quot;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671788" y="2453426"/>
            <a:ext cx="427412" cy="33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203;p6" descr="Image result for mpg germany logo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2747738" y="3315109"/>
            <a:ext cx="493120" cy="363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204;p6" descr="Image result for ucm madrid logo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3908850" y="2468876"/>
            <a:ext cx="362458" cy="374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205;p6" descr="Related image"/>
          <p:cNvPicPr preferRelativeResize="0"/>
          <p:nvPr/>
        </p:nvPicPr>
        <p:blipFill rotWithShape="1">
          <a:blip r:embed="rId19">
            <a:alphaModFix/>
          </a:blip>
          <a:srcRect l="6107" t="10387" r="4925" b="10941"/>
          <a:stretch/>
        </p:blipFill>
        <p:spPr>
          <a:xfrm>
            <a:off x="2873328" y="4072334"/>
            <a:ext cx="542207" cy="434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206;p6" descr="UniversitÃ¤t Heidelberg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3663644" y="3279739"/>
            <a:ext cx="633056" cy="300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207;p6" descr="Image result for ego logo gravitational"/>
          <p:cNvPicPr preferRelativeResize="0"/>
          <p:nvPr/>
        </p:nvPicPr>
        <p:blipFill rotWithShape="1">
          <a:blip r:embed="rId21">
            <a:alphaModFix/>
          </a:blip>
          <a:srcRect r="20717" b="-5619"/>
          <a:stretch/>
        </p:blipFill>
        <p:spPr>
          <a:xfrm>
            <a:off x="770738" y="4349936"/>
            <a:ext cx="753292" cy="162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208;p6" descr="Image result for inta logo spain"/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>
            <a:off x="1890509" y="3886483"/>
            <a:ext cx="427944" cy="387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209;p6" descr="Image result for unitov rome logo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513383" y="4877118"/>
            <a:ext cx="402664" cy="364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210;p6" descr="HITS gGmbH"/>
          <p:cNvPicPr preferRelativeResize="0"/>
          <p:nvPr/>
        </p:nvPicPr>
        <p:blipFill rotWithShape="1">
          <a:blip r:embed="rId24">
            <a:alphaModFix/>
          </a:blip>
          <a:srcRect t="17108" b="19661"/>
          <a:stretch/>
        </p:blipFill>
        <p:spPr>
          <a:xfrm>
            <a:off x="3627348" y="4503031"/>
            <a:ext cx="925463" cy="251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211;p6" descr="Image result for desy logo"/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3884644" y="3849471"/>
            <a:ext cx="386664" cy="350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212;p6" descr="Image result for rug groningen logo"/>
          <p:cNvPicPr preferRelativeResize="0"/>
          <p:nvPr/>
        </p:nvPicPr>
        <p:blipFill rotWithShape="1">
          <a:blip r:embed="rId26">
            <a:alphaModFix/>
          </a:blip>
          <a:srcRect/>
          <a:stretch/>
        </p:blipFill>
        <p:spPr>
          <a:xfrm>
            <a:off x="2809946" y="5082419"/>
            <a:ext cx="489599" cy="298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213;p6" descr="Image result for surfsara logo"/>
          <p:cNvPicPr preferRelativeResize="0"/>
          <p:nvPr/>
        </p:nvPicPr>
        <p:blipFill rotWithShape="1">
          <a:blip r:embed="rId27">
            <a:alphaModFix/>
          </a:blip>
          <a:srcRect/>
          <a:stretch/>
        </p:blipFill>
        <p:spPr>
          <a:xfrm>
            <a:off x="2197879" y="5767620"/>
            <a:ext cx="713936" cy="241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214;p6"/>
          <p:cNvPicPr preferRelativeResize="0"/>
          <p:nvPr/>
        </p:nvPicPr>
        <p:blipFill rotWithShape="1">
          <a:blip r:embed="rId28">
            <a:alphaModFix/>
          </a:blip>
          <a:srcRect/>
          <a:stretch/>
        </p:blipFill>
        <p:spPr>
          <a:xfrm>
            <a:off x="2007614" y="4739505"/>
            <a:ext cx="414703" cy="3753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215;p6" descr="Image result for trust it services logo"/>
          <p:cNvPicPr preferRelativeResize="0"/>
          <p:nvPr/>
        </p:nvPicPr>
        <p:blipFill rotWithShape="1">
          <a:blip r:embed="rId29">
            <a:alphaModFix/>
          </a:blip>
          <a:srcRect/>
          <a:stretch/>
        </p:blipFill>
        <p:spPr>
          <a:xfrm>
            <a:off x="3379889" y="5695239"/>
            <a:ext cx="910770" cy="231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216;p6" descr="Royal Observatory of Belgium"/>
          <p:cNvPicPr preferRelativeResize="0"/>
          <p:nvPr/>
        </p:nvPicPr>
        <p:blipFill rotWithShape="1">
          <a:blip r:embed="rId30">
            <a:alphaModFix/>
          </a:blip>
          <a:srcRect/>
          <a:stretch/>
        </p:blipFill>
        <p:spPr>
          <a:xfrm>
            <a:off x="727725" y="5730459"/>
            <a:ext cx="1008876" cy="175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217;p6" descr="Image result for infn logo"/>
          <p:cNvPicPr preferRelativeResize="0"/>
          <p:nvPr/>
        </p:nvPicPr>
        <p:blipFill rotWithShape="1">
          <a:blip r:embed="rId31">
            <a:alphaModFix/>
          </a:blip>
          <a:srcRect/>
          <a:stretch/>
        </p:blipFill>
        <p:spPr>
          <a:xfrm>
            <a:off x="2525386" y="1990760"/>
            <a:ext cx="427127" cy="383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218;p6" descr="Image result for csic logo"/>
          <p:cNvPicPr preferRelativeResize="0"/>
          <p:nvPr/>
        </p:nvPicPr>
        <p:blipFill rotWithShape="1">
          <a:blip r:embed="rId32">
            <a:alphaModFix/>
          </a:blip>
          <a:srcRect l="3844" t="7006" r="9143" b="8317"/>
          <a:stretch/>
        </p:blipFill>
        <p:spPr>
          <a:xfrm>
            <a:off x="1442967" y="5259755"/>
            <a:ext cx="802413" cy="2194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978505" y="4433171"/>
            <a:ext cx="6202299" cy="1363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ts val="1800"/>
              <a:buBlip>
                <a:blip r:embed="rId33"/>
              </a:buBlip>
            </a:pPr>
            <a:r>
              <a:rPr lang="en-GB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Budget: </a:t>
            </a:r>
            <a:r>
              <a:rPr lang="en-GB" sz="1600" b="1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15.98 M€</a:t>
            </a:r>
            <a:endParaRPr lang="en-GB" sz="1600" b="1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ts val="1800"/>
              <a:buBlip>
                <a:blip r:embed="rId33"/>
              </a:buBlip>
            </a:pPr>
            <a:r>
              <a:rPr lang="en-GB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Started: </a:t>
            </a:r>
            <a:r>
              <a:rPr lang="en-GB" sz="1600" b="1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1/2/2019</a:t>
            </a:r>
            <a:endParaRPr lang="en-GB" sz="1600" b="1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ts val="1800"/>
              <a:buBlip>
                <a:blip r:embed="rId33"/>
              </a:buBlip>
            </a:pPr>
            <a:r>
              <a:rPr lang="en-GB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Duration:</a:t>
            </a:r>
            <a:r>
              <a:rPr lang="en-GB" sz="1600" b="1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48 months </a:t>
            </a:r>
            <a:r>
              <a:rPr lang="en-GB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(end date 31/1/2023) </a:t>
            </a:r>
            <a:endParaRPr lang="en-GB" sz="1600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ts val="1800"/>
              <a:buBlip>
                <a:blip r:embed="rId33"/>
              </a:buBlip>
            </a:pPr>
            <a:r>
              <a:rPr lang="en-GB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Coordinator: </a:t>
            </a:r>
            <a:r>
              <a:rPr lang="en-GB" sz="1600" b="1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CNRS-LAPP</a:t>
            </a:r>
            <a:endParaRPr lang="en-GB" sz="1600" b="1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78506" y="1437772"/>
            <a:ext cx="7125520" cy="2506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ts val="1800"/>
              <a:buBlip>
                <a:blip r:embed="rId33"/>
              </a:buBlip>
            </a:pP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31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partners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including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2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SMEs</a:t>
            </a:r>
            <a:endParaRPr lang="fr-FR" sz="1600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ts val="1800"/>
              <a:buBlip>
                <a:blip r:embed="rId33"/>
              </a:buBlip>
            </a:pP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10 ESFRI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projects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&amp;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landmarks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: CTA, EST, FAIR, HL-LHC, KM3NeT, SKA, LSST, VIRGO, ESO, JIVE</a:t>
            </a:r>
            <a:endParaRPr lang="fr-FR" sz="1600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ts val="1800"/>
              <a:buBlip>
                <a:blip r:embed="rId33"/>
              </a:buBlip>
            </a:pP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2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pan-European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International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Organizations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: CERN, ESO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with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their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world-class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established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infrastructures,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experiments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and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observatories</a:t>
            </a:r>
            <a:endParaRPr lang="fr-FR" sz="1600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ts val="1800"/>
              <a:buBlip>
                <a:blip r:embed="rId33"/>
              </a:buBlip>
            </a:pP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2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European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Research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Infrastructures: EGO and JIV-ERIC</a:t>
            </a:r>
            <a:endParaRPr lang="fr-FR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Calibri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ts val="1800"/>
              <a:buBlip>
                <a:blip r:embed="rId33"/>
              </a:buBlip>
            </a:pP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1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involved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initiative/infrastructure: EURO-VO</a:t>
            </a:r>
            <a:endParaRPr lang="fr-FR" sz="1600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SzPts val="1800"/>
              <a:buBlip>
                <a:blip r:embed="rId33"/>
              </a:buBlip>
            </a:pP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4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supporting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European</a:t>
            </a:r>
            <a:r>
              <a:rPr lang="fr-FR" sz="1600" kern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consortia: APPEC, ASTRONET, ECFA and </a:t>
            </a:r>
            <a:r>
              <a:rPr lang="fr-FR" sz="1600" kern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NuPECC</a:t>
            </a:r>
            <a:endParaRPr lang="fr-FR" sz="1600" kern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Calibri"/>
            </a:endParaRPr>
          </a:p>
        </p:txBody>
      </p:sp>
      <p:sp>
        <p:nvSpPr>
          <p:cNvPr id="71" name="Espace réservé du numéro de diapositive 2">
            <a:extLst>
              <a:ext uri="{FF2B5EF4-FFF2-40B4-BE49-F238E27FC236}">
                <a16:creationId xmlns:a16="http://schemas.microsoft.com/office/drawing/2014/main" id="{5E55B49E-AE25-F245-8DB6-FA89814FE85F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3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3" name="Espace réservé du pied de page 2">
            <a:extLst>
              <a:ext uri="{FF2B5EF4-FFF2-40B4-BE49-F238E27FC236}">
                <a16:creationId xmlns:a16="http://schemas.microsoft.com/office/drawing/2014/main" id="{D23FA506-AF26-FC42-A884-435D12677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69" name="Espace réservé de la date 1">
            <a:extLst>
              <a:ext uri="{FF2B5EF4-FFF2-40B4-BE49-F238E27FC236}">
                <a16:creationId xmlns:a16="http://schemas.microsoft.com/office/drawing/2014/main" id="{F6F9D387-613E-8744-B4D7-D1AE4CB974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899130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DA7109D0-FD1B-D04F-AC2A-B395ED76BA76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15B12F-D02A-B845-865F-37AC5B232343}" type="slidenum">
              <a:rPr kumimoji="0" lang="it-IT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it-IT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B38BAE2F-E74E-6C48-81F8-80FCD2DF672E}"/>
              </a:ext>
            </a:extLst>
          </p:cNvPr>
          <p:cNvSpPr txBox="1">
            <a:spLocks/>
          </p:cNvSpPr>
          <p:nvPr/>
        </p:nvSpPr>
        <p:spPr>
          <a:xfrm>
            <a:off x="2447926" y="0"/>
            <a:ext cx="9632070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GB" sz="3200" b="1" dirty="0">
                <a:solidFill>
                  <a:srgbClr val="002060"/>
                </a:solidFill>
                <a:latin typeface="Calibri"/>
              </a:rPr>
              <a:t>Extreme Universe Science Project</a:t>
            </a:r>
            <a:endParaRPr lang="fr-FR" sz="24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5" name="Espace réservé du pied de page 2">
            <a:extLst>
              <a:ext uri="{FF2B5EF4-FFF2-40B4-BE49-F238E27FC236}">
                <a16:creationId xmlns:a16="http://schemas.microsoft.com/office/drawing/2014/main" id="{CA885CF3-37BB-974B-A7ED-D16E4BD3C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Giovanni Lamanna</a:t>
            </a:r>
          </a:p>
        </p:txBody>
      </p:sp>
      <p:sp>
        <p:nvSpPr>
          <p:cNvPr id="7" name="Google Shape;62;p14">
            <a:extLst>
              <a:ext uri="{FF2B5EF4-FFF2-40B4-BE49-F238E27FC236}">
                <a16:creationId xmlns:a16="http://schemas.microsoft.com/office/drawing/2014/main" id="{DB5C717E-8E20-D947-B393-ADC4CA4A7DCB}"/>
              </a:ext>
            </a:extLst>
          </p:cNvPr>
          <p:cNvSpPr txBox="1">
            <a:spLocks/>
          </p:cNvSpPr>
          <p:nvPr/>
        </p:nvSpPr>
        <p:spPr>
          <a:xfrm>
            <a:off x="586144" y="1172726"/>
            <a:ext cx="5455118" cy="1223775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fr-FR" sz="2400" b="1" dirty="0">
                <a:solidFill>
                  <a:srgbClr val="002060"/>
                </a:solidFill>
                <a:ea typeface="Kalam"/>
                <a:cs typeface="Kalam"/>
                <a:sym typeface="Kalam"/>
              </a:rPr>
              <a:t>Multi-Messenger </a:t>
            </a:r>
            <a:r>
              <a:rPr lang="fr-FR" sz="2400" b="1" dirty="0" err="1">
                <a:solidFill>
                  <a:srgbClr val="002060"/>
                </a:solidFill>
                <a:ea typeface="Kalam"/>
                <a:cs typeface="Kalam"/>
                <a:sym typeface="Kalam"/>
              </a:rPr>
              <a:t>Astrophysics</a:t>
            </a:r>
            <a:r>
              <a:rPr lang="fr-FR" sz="2400" b="1" dirty="0">
                <a:solidFill>
                  <a:srgbClr val="002060"/>
                </a:solidFill>
                <a:ea typeface="Kalam"/>
                <a:cs typeface="Kalam"/>
                <a:sym typeface="Kalam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</a:pPr>
            <a:endParaRPr lang="fr-FR" sz="1800" b="1" dirty="0">
              <a:solidFill>
                <a:srgbClr val="002060"/>
              </a:solidFill>
              <a:ea typeface="Arial"/>
              <a:cs typeface="Arial"/>
              <a:sym typeface="Arial"/>
            </a:endParaRPr>
          </a:p>
          <a:p>
            <a:pPr marL="457200" indent="-29845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100"/>
              <a:buFont typeface="Wingdings" pitchFamily="2" charset="2"/>
              <a:buChar char="•"/>
            </a:pPr>
            <a:r>
              <a:rPr lang="fr-FR" sz="1600" b="1" dirty="0" err="1">
                <a:solidFill>
                  <a:srgbClr val="002060"/>
                </a:solidFill>
              </a:rPr>
              <a:t>Analyzing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Multimessenger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signals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within</a:t>
            </a:r>
            <a:r>
              <a:rPr lang="fr-FR" sz="1600" b="1" dirty="0">
                <a:solidFill>
                  <a:srgbClr val="002060"/>
                </a:solidFill>
              </a:rPr>
              <a:t> ESCAPE/EOSC </a:t>
            </a:r>
            <a:r>
              <a:rPr lang="fr-FR" sz="1600" b="1" dirty="0" err="1">
                <a:solidFill>
                  <a:srgbClr val="002060"/>
                </a:solidFill>
              </a:rPr>
              <a:t>framework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with</a:t>
            </a:r>
            <a:r>
              <a:rPr lang="fr-FR" sz="1600" b="1" dirty="0">
                <a:solidFill>
                  <a:srgbClr val="002060"/>
                </a:solidFill>
              </a:rPr>
              <a:t> a real time </a:t>
            </a:r>
            <a:r>
              <a:rPr lang="fr-FR" sz="1600" b="1" dirty="0" err="1">
                <a:solidFill>
                  <a:srgbClr val="002060"/>
                </a:solidFill>
              </a:rPr>
              <a:t>transient</a:t>
            </a:r>
            <a:r>
              <a:rPr lang="fr-FR" sz="1600" b="1" dirty="0">
                <a:solidFill>
                  <a:srgbClr val="002060"/>
                </a:solidFill>
              </a:rPr>
              <a:t> signal classifier</a:t>
            </a:r>
          </a:p>
        </p:txBody>
      </p:sp>
      <p:pic>
        <p:nvPicPr>
          <p:cNvPr id="8" name="Google Shape;64;p14">
            <a:extLst>
              <a:ext uri="{FF2B5EF4-FFF2-40B4-BE49-F238E27FC236}">
                <a16:creationId xmlns:a16="http://schemas.microsoft.com/office/drawing/2014/main" id="{DB4B8FAF-5AB1-4B4B-B13E-5948C1DDCE3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051" y="2333296"/>
            <a:ext cx="5536991" cy="326060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67;p14">
            <a:extLst>
              <a:ext uri="{FF2B5EF4-FFF2-40B4-BE49-F238E27FC236}">
                <a16:creationId xmlns:a16="http://schemas.microsoft.com/office/drawing/2014/main" id="{5A439407-5AE2-7D42-AF07-6DED80BE39E3}"/>
              </a:ext>
            </a:extLst>
          </p:cNvPr>
          <p:cNvSpPr txBox="1"/>
          <p:nvPr/>
        </p:nvSpPr>
        <p:spPr>
          <a:xfrm>
            <a:off x="189541" y="5468755"/>
            <a:ext cx="4211146" cy="415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dirty="0">
                <a:solidFill>
                  <a:schemeClr val="dk2"/>
                </a:solidFill>
                <a:ea typeface="Kalam"/>
                <a:cs typeface="Kalam"/>
                <a:sym typeface="Kalam"/>
              </a:rPr>
              <a:t>Abbott et al. 2017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10" name="Google Shape;74;p15">
            <a:extLst>
              <a:ext uri="{FF2B5EF4-FFF2-40B4-BE49-F238E27FC236}">
                <a16:creationId xmlns:a16="http://schemas.microsoft.com/office/drawing/2014/main" id="{C628FB32-CFC5-4941-8D3B-5F3AABD72336}"/>
              </a:ext>
            </a:extLst>
          </p:cNvPr>
          <p:cNvSpPr txBox="1">
            <a:spLocks/>
          </p:cNvSpPr>
          <p:nvPr/>
        </p:nvSpPr>
        <p:spPr>
          <a:xfrm>
            <a:off x="6835909" y="1304971"/>
            <a:ext cx="4515442" cy="1134525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</a:pPr>
            <a:endParaRPr lang="fr-FR" sz="2400" b="1" dirty="0">
              <a:solidFill>
                <a:srgbClr val="002060"/>
              </a:solidFill>
              <a:ea typeface="Arial"/>
              <a:cs typeface="Arial"/>
              <a:sym typeface="Arial"/>
            </a:endParaRPr>
          </a:p>
          <a:p>
            <a:pPr marL="457200" indent="-311150">
              <a:lnSpc>
                <a:spcPct val="100000"/>
              </a:lnSpc>
              <a:spcBef>
                <a:spcPts val="0"/>
              </a:spcBef>
              <a:buSzPts val="1300"/>
              <a:buFont typeface="Arial"/>
              <a:buChar char="•"/>
            </a:pPr>
            <a:r>
              <a:rPr lang="fr-FR" sz="1400" b="1" i="1" dirty="0" err="1">
                <a:solidFill>
                  <a:srgbClr val="002060"/>
                </a:solidFill>
                <a:ea typeface="Arial"/>
                <a:cs typeface="Arial"/>
                <a:sym typeface="Arial"/>
              </a:rPr>
              <a:t>Multimessenger</a:t>
            </a:r>
            <a:r>
              <a:rPr lang="fr-FR" sz="1400" b="1" i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 </a:t>
            </a:r>
            <a:r>
              <a:rPr lang="fr-FR" sz="1400" b="1" i="1" dirty="0" err="1">
                <a:solidFill>
                  <a:srgbClr val="002060"/>
                </a:solidFill>
                <a:ea typeface="Arial"/>
                <a:cs typeface="Arial"/>
                <a:sym typeface="Arial"/>
              </a:rPr>
              <a:t>platform</a:t>
            </a:r>
            <a:r>
              <a:rPr lang="fr-FR" sz="1400" b="1" i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/Software catalogue</a:t>
            </a:r>
          </a:p>
          <a:p>
            <a:pPr marL="457200" indent="-285750">
              <a:lnSpc>
                <a:spcPct val="100000"/>
              </a:lnSpc>
              <a:spcBef>
                <a:spcPts val="0"/>
              </a:spcBef>
              <a:buSzPts val="900"/>
              <a:buFont typeface="Arial"/>
              <a:buChar char="•"/>
            </a:pPr>
            <a:r>
              <a:rPr lang="fr-FR" sz="1400" b="1" i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GRB/neutrino/GW </a:t>
            </a:r>
            <a:r>
              <a:rPr lang="fr-FR" sz="1400" b="1" i="1" dirty="0" err="1">
                <a:solidFill>
                  <a:srgbClr val="002060"/>
                </a:solidFill>
                <a:ea typeface="Arial"/>
                <a:cs typeface="Arial"/>
                <a:sym typeface="Arial"/>
              </a:rPr>
              <a:t>analysis</a:t>
            </a:r>
            <a:endParaRPr lang="fr-FR" sz="1400" b="1" i="1" dirty="0">
              <a:solidFill>
                <a:srgbClr val="002060"/>
              </a:solidFill>
              <a:ea typeface="Arial"/>
              <a:cs typeface="Arial"/>
              <a:sym typeface="Arial"/>
            </a:endParaRPr>
          </a:p>
          <a:p>
            <a:pPr marL="457200" indent="-28575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900"/>
              <a:buFont typeface="Arial"/>
              <a:buChar char="•"/>
            </a:pPr>
            <a:r>
              <a:rPr lang="fr-FR" sz="1400" b="1" i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EOSC </a:t>
            </a:r>
            <a:r>
              <a:rPr lang="fr-FR" sz="1400" b="1" i="1" dirty="0" err="1">
                <a:solidFill>
                  <a:srgbClr val="002060"/>
                </a:solidFill>
                <a:ea typeface="Arial"/>
                <a:cs typeface="Arial"/>
                <a:sym typeface="Arial"/>
              </a:rPr>
              <a:t>implementation</a:t>
            </a:r>
            <a:r>
              <a:rPr lang="fr-FR" sz="1400" b="1" i="1" dirty="0">
                <a:solidFill>
                  <a:srgbClr val="002060"/>
                </a:solidFill>
                <a:ea typeface="Arial"/>
                <a:cs typeface="Arial"/>
                <a:sym typeface="Arial"/>
              </a:rPr>
              <a:t> of real time classifier</a:t>
            </a:r>
          </a:p>
        </p:txBody>
      </p:sp>
      <p:pic>
        <p:nvPicPr>
          <p:cNvPr id="14" name="Google Shape;78;p15">
            <a:extLst>
              <a:ext uri="{FF2B5EF4-FFF2-40B4-BE49-F238E27FC236}">
                <a16:creationId xmlns:a16="http://schemas.microsoft.com/office/drawing/2014/main" id="{BCA514B2-2BCF-6E40-8693-DE8F0A3C29A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34057" y="2386865"/>
            <a:ext cx="1255250" cy="57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79;p15">
            <a:extLst>
              <a:ext uri="{FF2B5EF4-FFF2-40B4-BE49-F238E27FC236}">
                <a16:creationId xmlns:a16="http://schemas.microsoft.com/office/drawing/2014/main" id="{0C8DDDFC-D04F-944F-81A1-8A0DB98ED0D5}"/>
              </a:ext>
            </a:extLst>
          </p:cNvPr>
          <p:cNvSpPr txBox="1"/>
          <p:nvPr/>
        </p:nvSpPr>
        <p:spPr>
          <a:xfrm>
            <a:off x="6767793" y="1192321"/>
            <a:ext cx="465207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 dirty="0">
                <a:solidFill>
                  <a:srgbClr val="002060"/>
                </a:solidFill>
                <a:ea typeface="Kalam"/>
                <a:cs typeface="Kalam"/>
                <a:sym typeface="Kalam"/>
              </a:rPr>
              <a:t>Wavefier: A prototype for Real time analysis</a:t>
            </a:r>
            <a:endParaRPr sz="700" dirty="0">
              <a:solidFill>
                <a:srgbClr val="002060"/>
              </a:solidFill>
            </a:endParaRPr>
          </a:p>
        </p:txBody>
      </p:sp>
      <p:grpSp>
        <p:nvGrpSpPr>
          <p:cNvPr id="17" name="Google Shape;80;p15">
            <a:extLst>
              <a:ext uri="{FF2B5EF4-FFF2-40B4-BE49-F238E27FC236}">
                <a16:creationId xmlns:a16="http://schemas.microsoft.com/office/drawing/2014/main" id="{6FB3D343-782F-4B44-840F-F9085F74CB16}"/>
              </a:ext>
            </a:extLst>
          </p:cNvPr>
          <p:cNvGrpSpPr/>
          <p:nvPr/>
        </p:nvGrpSpPr>
        <p:grpSpPr>
          <a:xfrm>
            <a:off x="7162804" y="2611409"/>
            <a:ext cx="4787458" cy="2664784"/>
            <a:chOff x="285550" y="828538"/>
            <a:chExt cx="7530387" cy="3603675"/>
          </a:xfrm>
        </p:grpSpPr>
        <p:pic>
          <p:nvPicPr>
            <p:cNvPr id="18" name="Google Shape;81;p15">
              <a:extLst>
                <a:ext uri="{FF2B5EF4-FFF2-40B4-BE49-F238E27FC236}">
                  <a16:creationId xmlns:a16="http://schemas.microsoft.com/office/drawing/2014/main" id="{3EF538F2-6C3B-3049-B653-AA172B28EE7A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422974" y="828538"/>
              <a:ext cx="4322651" cy="3603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Google Shape;82;p15">
              <a:extLst>
                <a:ext uri="{FF2B5EF4-FFF2-40B4-BE49-F238E27FC236}">
                  <a16:creationId xmlns:a16="http://schemas.microsoft.com/office/drawing/2014/main" id="{1D7A48DA-9388-1E48-8AB4-97762FD686BD}"/>
                </a:ext>
              </a:extLst>
            </p:cNvPr>
            <p:cNvSpPr/>
            <p:nvPr/>
          </p:nvSpPr>
          <p:spPr>
            <a:xfrm>
              <a:off x="1192375" y="2916413"/>
              <a:ext cx="1485300" cy="1465800"/>
            </a:xfrm>
            <a:prstGeom prst="rect">
              <a:avLst/>
            </a:prstGeom>
            <a:solidFill>
              <a:srgbClr val="93C47D"/>
            </a:solidFill>
            <a:ln w="9525" cap="flat" cmpd="sng">
              <a:solidFill>
                <a:srgbClr val="C6FC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3;p15">
              <a:extLst>
                <a:ext uri="{FF2B5EF4-FFF2-40B4-BE49-F238E27FC236}">
                  <a16:creationId xmlns:a16="http://schemas.microsoft.com/office/drawing/2014/main" id="{A22C1F05-0EAA-C043-A2FA-41CC9D5959E4}"/>
                </a:ext>
              </a:extLst>
            </p:cNvPr>
            <p:cNvSpPr txBox="1"/>
            <p:nvPr/>
          </p:nvSpPr>
          <p:spPr>
            <a:xfrm>
              <a:off x="1231275" y="3136963"/>
              <a:ext cx="1342801" cy="12331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200" dirty="0">
                  <a:ea typeface="Calibri"/>
                  <a:cs typeface="Calibri"/>
                  <a:sym typeface="Calibri"/>
                </a:rPr>
                <a:t>Data analysis pipelines:</a:t>
              </a:r>
              <a:endParaRPr sz="1200" dirty="0">
                <a:ea typeface="Calibri"/>
                <a:cs typeface="Calibri"/>
                <a:sym typeface="Calibri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84;p15">
              <a:extLst>
                <a:ext uri="{FF2B5EF4-FFF2-40B4-BE49-F238E27FC236}">
                  <a16:creationId xmlns:a16="http://schemas.microsoft.com/office/drawing/2014/main" id="{691ACE54-E032-8A47-8987-559312BB6F2C}"/>
                </a:ext>
              </a:extLst>
            </p:cNvPr>
            <p:cNvSpPr/>
            <p:nvPr/>
          </p:nvSpPr>
          <p:spPr>
            <a:xfrm>
              <a:off x="303875" y="1506088"/>
              <a:ext cx="1060200" cy="3375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6B26B"/>
            </a:solidFill>
            <a:ln w="9525" cap="flat" cmpd="sng">
              <a:solidFill>
                <a:srgbClr val="C6FC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5;p15">
              <a:extLst>
                <a:ext uri="{FF2B5EF4-FFF2-40B4-BE49-F238E27FC236}">
                  <a16:creationId xmlns:a16="http://schemas.microsoft.com/office/drawing/2014/main" id="{A276DAEF-F090-C148-A7A5-59040F8E809E}"/>
                </a:ext>
              </a:extLst>
            </p:cNvPr>
            <p:cNvSpPr/>
            <p:nvPr/>
          </p:nvSpPr>
          <p:spPr>
            <a:xfrm>
              <a:off x="362775" y="980388"/>
              <a:ext cx="1060200" cy="3375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6FA8DC"/>
            </a:solidFill>
            <a:ln w="9525" cap="flat" cmpd="sng">
              <a:solidFill>
                <a:srgbClr val="C6FC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/>
                <a:t> </a:t>
              </a:r>
              <a:endParaRPr/>
            </a:p>
          </p:txBody>
        </p:sp>
        <p:sp>
          <p:nvSpPr>
            <p:cNvPr id="23" name="Google Shape;86;p15">
              <a:extLst>
                <a:ext uri="{FF2B5EF4-FFF2-40B4-BE49-F238E27FC236}">
                  <a16:creationId xmlns:a16="http://schemas.microsoft.com/office/drawing/2014/main" id="{2E44FE6C-F105-BA45-B3B6-17B5A82FE76D}"/>
                </a:ext>
              </a:extLst>
            </p:cNvPr>
            <p:cNvSpPr txBox="1"/>
            <p:nvPr/>
          </p:nvSpPr>
          <p:spPr>
            <a:xfrm>
              <a:off x="362775" y="980388"/>
              <a:ext cx="1614000" cy="22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>
                  <a:ea typeface="Kalam"/>
                  <a:cs typeface="Kalam"/>
                  <a:sym typeface="Kalam"/>
                </a:rPr>
                <a:t>GW data</a:t>
              </a:r>
              <a:endParaRPr sz="1000">
                <a:ea typeface="Kalam"/>
                <a:cs typeface="Kalam"/>
                <a:sym typeface="Kalam"/>
              </a:endParaRPr>
            </a:p>
          </p:txBody>
        </p:sp>
        <p:sp>
          <p:nvSpPr>
            <p:cNvPr id="24" name="Google Shape;87;p15">
              <a:extLst>
                <a:ext uri="{FF2B5EF4-FFF2-40B4-BE49-F238E27FC236}">
                  <a16:creationId xmlns:a16="http://schemas.microsoft.com/office/drawing/2014/main" id="{1A2579D5-3D11-9E48-999E-2479879B7E5F}"/>
                </a:ext>
              </a:extLst>
            </p:cNvPr>
            <p:cNvSpPr txBox="1"/>
            <p:nvPr/>
          </p:nvSpPr>
          <p:spPr>
            <a:xfrm>
              <a:off x="303875" y="1502450"/>
              <a:ext cx="1614000" cy="22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>
                  <a:ea typeface="Kalam"/>
                  <a:cs typeface="Kalam"/>
                  <a:sym typeface="Kalam"/>
                </a:rPr>
                <a:t>GRB data</a:t>
              </a:r>
              <a:endParaRPr sz="1000">
                <a:ea typeface="Kalam"/>
                <a:cs typeface="Kalam"/>
                <a:sym typeface="Kalam"/>
              </a:endParaRPr>
            </a:p>
          </p:txBody>
        </p:sp>
        <p:sp>
          <p:nvSpPr>
            <p:cNvPr id="25" name="Google Shape;88;p15">
              <a:extLst>
                <a:ext uri="{FF2B5EF4-FFF2-40B4-BE49-F238E27FC236}">
                  <a16:creationId xmlns:a16="http://schemas.microsoft.com/office/drawing/2014/main" id="{AD0AE599-F86D-314E-91FB-2D833E6C08EF}"/>
                </a:ext>
              </a:extLst>
            </p:cNvPr>
            <p:cNvSpPr/>
            <p:nvPr/>
          </p:nvSpPr>
          <p:spPr>
            <a:xfrm>
              <a:off x="3322625" y="2242663"/>
              <a:ext cx="1614000" cy="1330200"/>
            </a:xfrm>
            <a:prstGeom prst="rect">
              <a:avLst/>
            </a:prstGeom>
            <a:noFill/>
            <a:ln w="9525" cap="flat" cmpd="sng">
              <a:solidFill>
                <a:srgbClr val="C6FC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67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9;p15">
              <a:extLst>
                <a:ext uri="{FF2B5EF4-FFF2-40B4-BE49-F238E27FC236}">
                  <a16:creationId xmlns:a16="http://schemas.microsoft.com/office/drawing/2014/main" id="{FEF4B6EB-8041-1349-9177-B37575013F72}"/>
                </a:ext>
              </a:extLst>
            </p:cNvPr>
            <p:cNvSpPr txBox="1"/>
            <p:nvPr/>
          </p:nvSpPr>
          <p:spPr>
            <a:xfrm>
              <a:off x="5594371" y="1684481"/>
              <a:ext cx="2221566" cy="11871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400" b="1" dirty="0">
                  <a:solidFill>
                    <a:srgbClr val="990000"/>
                  </a:solidFill>
                  <a:ea typeface="Calibri"/>
                  <a:cs typeface="Calibri"/>
                  <a:sym typeface="Calibri"/>
                </a:rPr>
                <a:t>Machine Learning Analysis</a:t>
              </a:r>
              <a:endParaRPr sz="1400" b="1" dirty="0">
                <a:solidFill>
                  <a:srgbClr val="990000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90;p15">
              <a:extLst>
                <a:ext uri="{FF2B5EF4-FFF2-40B4-BE49-F238E27FC236}">
                  <a16:creationId xmlns:a16="http://schemas.microsoft.com/office/drawing/2014/main" id="{BB7AD644-AF7F-4B42-85A3-0BF4DC6A2C51}"/>
                </a:ext>
              </a:extLst>
            </p:cNvPr>
            <p:cNvSpPr/>
            <p:nvPr/>
          </p:nvSpPr>
          <p:spPr>
            <a:xfrm>
              <a:off x="314475" y="1275138"/>
              <a:ext cx="1060200" cy="3375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D966"/>
            </a:solidFill>
            <a:ln w="9525" cap="flat" cmpd="sng">
              <a:solidFill>
                <a:srgbClr val="C6FC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1;p15">
              <a:extLst>
                <a:ext uri="{FF2B5EF4-FFF2-40B4-BE49-F238E27FC236}">
                  <a16:creationId xmlns:a16="http://schemas.microsoft.com/office/drawing/2014/main" id="{6B66282D-87CD-2C4A-8E40-0B613A95DC0A}"/>
                </a:ext>
              </a:extLst>
            </p:cNvPr>
            <p:cNvSpPr txBox="1"/>
            <p:nvPr/>
          </p:nvSpPr>
          <p:spPr>
            <a:xfrm>
              <a:off x="285550" y="1248088"/>
              <a:ext cx="1614000" cy="22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>
                  <a:ea typeface="Kalam"/>
                  <a:cs typeface="Kalam"/>
                  <a:sym typeface="Kalam"/>
                </a:rPr>
                <a:t>neutrino data</a:t>
              </a:r>
              <a:endParaRPr sz="1000">
                <a:ea typeface="Kalam"/>
                <a:cs typeface="Kalam"/>
                <a:sym typeface="Kalam"/>
              </a:endParaRPr>
            </a:p>
          </p:txBody>
        </p:sp>
      </p:grpSp>
      <p:pic>
        <p:nvPicPr>
          <p:cNvPr id="29" name="Google Shape;92;p15">
            <a:extLst>
              <a:ext uri="{FF2B5EF4-FFF2-40B4-BE49-F238E27FC236}">
                <a16:creationId xmlns:a16="http://schemas.microsoft.com/office/drawing/2014/main" id="{358CCCF2-9A62-C041-BAF9-4518BB667579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5400000">
            <a:off x="6387060" y="3905975"/>
            <a:ext cx="1606652" cy="75677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67;p14">
            <a:extLst>
              <a:ext uri="{FF2B5EF4-FFF2-40B4-BE49-F238E27FC236}">
                <a16:creationId xmlns:a16="http://schemas.microsoft.com/office/drawing/2014/main" id="{E90941E3-B64D-554E-9E70-C66FB954218A}"/>
              </a:ext>
            </a:extLst>
          </p:cNvPr>
          <p:cNvSpPr txBox="1"/>
          <p:nvPr/>
        </p:nvSpPr>
        <p:spPr>
          <a:xfrm>
            <a:off x="7263961" y="5517021"/>
            <a:ext cx="4211146" cy="415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dirty="0">
                <a:solidFill>
                  <a:schemeClr val="dk2"/>
                </a:solidFill>
                <a:ea typeface="Kalam"/>
                <a:cs typeface="Kalam"/>
                <a:sym typeface="Kalam"/>
              </a:rPr>
              <a:t>Elena Cuoco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31" name="Espace réservé de la date 1">
            <a:extLst>
              <a:ext uri="{FF2B5EF4-FFF2-40B4-BE49-F238E27FC236}">
                <a16:creationId xmlns:a16="http://schemas.microsoft.com/office/drawing/2014/main" id="{92C48B81-8441-7444-84E8-FEC084E870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137371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2">
            <a:extLst>
              <a:ext uri="{FF2B5EF4-FFF2-40B4-BE49-F238E27FC236}">
                <a16:creationId xmlns:a16="http://schemas.microsoft.com/office/drawing/2014/main" id="{DA7109D0-FD1B-D04F-AC2A-B395ED76BA76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15B12F-D02A-B845-865F-37AC5B232343}" type="slidenum">
              <a:rPr kumimoji="0" lang="it-IT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it-IT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B38BAE2F-E74E-6C48-81F8-80FCD2DF672E}"/>
              </a:ext>
            </a:extLst>
          </p:cNvPr>
          <p:cNvSpPr txBox="1">
            <a:spLocks/>
          </p:cNvSpPr>
          <p:nvPr/>
        </p:nvSpPr>
        <p:spPr>
          <a:xfrm>
            <a:off x="2447926" y="0"/>
            <a:ext cx="9632070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GB" sz="3200" b="1" dirty="0">
                <a:solidFill>
                  <a:srgbClr val="002060"/>
                </a:solidFill>
                <a:latin typeface="Calibri"/>
              </a:rPr>
              <a:t>Extreme Universe Science Project</a:t>
            </a:r>
            <a:endParaRPr lang="fr-FR" sz="24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5" name="Espace réservé du pied de page 2">
            <a:extLst>
              <a:ext uri="{FF2B5EF4-FFF2-40B4-BE49-F238E27FC236}">
                <a16:creationId xmlns:a16="http://schemas.microsoft.com/office/drawing/2014/main" id="{CA885CF3-37BB-974B-A7ED-D16E4BD3C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0418" y="6356350"/>
            <a:ext cx="37381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Giovanni Lamanna</a:t>
            </a:r>
          </a:p>
        </p:txBody>
      </p:sp>
      <p:sp>
        <p:nvSpPr>
          <p:cNvPr id="10" name="Google Shape;125;g1260b52484c_0_4">
            <a:extLst>
              <a:ext uri="{FF2B5EF4-FFF2-40B4-BE49-F238E27FC236}">
                <a16:creationId xmlns:a16="http://schemas.microsoft.com/office/drawing/2014/main" id="{543C82AD-3BD0-974A-B3A9-645973DC6955}"/>
              </a:ext>
            </a:extLst>
          </p:cNvPr>
          <p:cNvSpPr txBox="1"/>
          <p:nvPr/>
        </p:nvSpPr>
        <p:spPr>
          <a:xfrm>
            <a:off x="133009" y="1098751"/>
            <a:ext cx="1140735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b="1" u="sng" kern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Fundamental physics </a:t>
            </a:r>
            <a:r>
              <a:rPr lang="en-US" u="sng" kern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(.. again Dark Matter) by emerging topics (e.g. Einstein Telescope </a:t>
            </a:r>
            <a:r>
              <a:rPr lang="en-US" u="sng" kern="0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perpsectives</a:t>
            </a:r>
            <a:r>
              <a:rPr lang="en-US" u="sng" kern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63;p14">
            <a:extLst>
              <a:ext uri="{FF2B5EF4-FFF2-40B4-BE49-F238E27FC236}">
                <a16:creationId xmlns:a16="http://schemas.microsoft.com/office/drawing/2014/main" id="{6A2C0D78-F659-9948-9829-43009C83971A}"/>
              </a:ext>
            </a:extLst>
          </p:cNvPr>
          <p:cNvSpPr txBox="1">
            <a:spLocks/>
          </p:cNvSpPr>
          <p:nvPr/>
        </p:nvSpPr>
        <p:spPr>
          <a:xfrm>
            <a:off x="6515045" y="1871604"/>
            <a:ext cx="4981904" cy="4351200"/>
          </a:xfrm>
          <a:prstGeom prst="rect">
            <a:avLst/>
          </a:prstGeom>
        </p:spPr>
        <p:txBody>
          <a:bodyPr spcFirstLastPara="1" wrap="square" lIns="91433" tIns="45700" rIns="91433" bIns="457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9329" indent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1600"/>
              <a:buFont typeface="Wingdings" pitchFamily="2" charset="2"/>
              <a:buNone/>
            </a:pPr>
            <a:r>
              <a:rPr lang="fr-FR" sz="1600" b="1">
                <a:solidFill>
                  <a:srgbClr val="002060"/>
                </a:solidFill>
              </a:rPr>
              <a:t>Distinguish DM matter presence with GW detection and waveform classification</a:t>
            </a:r>
          </a:p>
          <a:p>
            <a:pPr marL="609585" lvl="1" indent="0">
              <a:buFontTx/>
              <a:buNone/>
            </a:pPr>
            <a:r>
              <a:rPr lang="fr-FR" sz="160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Possibility to detect and constrain dense DM ‘spikes’ with just a few cycles of GW ‘dephasing’ → but these subtle differences can be hard to detect!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</a:pPr>
            <a:endParaRPr lang="fr-FR" sz="1400" b="1" i="1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65;p14">
            <a:extLst>
              <a:ext uri="{FF2B5EF4-FFF2-40B4-BE49-F238E27FC236}">
                <a16:creationId xmlns:a16="http://schemas.microsoft.com/office/drawing/2014/main" id="{575CF70D-7D07-114A-A384-FA23A89835D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6167" y="3745427"/>
            <a:ext cx="6062531" cy="1867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66;p14">
            <a:extLst>
              <a:ext uri="{FF2B5EF4-FFF2-40B4-BE49-F238E27FC236}">
                <a16:creationId xmlns:a16="http://schemas.microsoft.com/office/drawing/2014/main" id="{58689950-CCD3-E548-87F7-990D6B063615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69401" y="3075059"/>
            <a:ext cx="1122599" cy="112259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68;p14">
            <a:extLst>
              <a:ext uri="{FF2B5EF4-FFF2-40B4-BE49-F238E27FC236}">
                <a16:creationId xmlns:a16="http://schemas.microsoft.com/office/drawing/2014/main" id="{295CC7F6-84BA-CD4A-8C55-4F771E679653}"/>
              </a:ext>
            </a:extLst>
          </p:cNvPr>
          <p:cNvSpPr txBox="1"/>
          <p:nvPr/>
        </p:nvSpPr>
        <p:spPr>
          <a:xfrm>
            <a:off x="6172067" y="5327038"/>
            <a:ext cx="5776800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it" sz="1333" kern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Kavanagh et al., </a:t>
            </a:r>
            <a:r>
              <a:rPr lang="it" sz="1333" u="sng" kern="0">
                <a:solidFill>
                  <a:srgbClr val="0563C1"/>
                </a:solidFill>
                <a:latin typeface="Roboto Slab"/>
                <a:ea typeface="Roboto Slab"/>
                <a:cs typeface="Roboto Slab"/>
                <a:sym typeface="Roboto Slab"/>
                <a:hlinkClick r:id="rId5"/>
              </a:rPr>
              <a:t>https://arxiv.org/abs/2002.12811</a:t>
            </a:r>
            <a:r>
              <a:rPr lang="it" sz="1333" kern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br>
              <a:rPr lang="it" sz="1333" kern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it" sz="1333" kern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Coogan et al., </a:t>
            </a:r>
            <a:r>
              <a:rPr lang="it" sz="1333" u="sng" kern="0">
                <a:solidFill>
                  <a:srgbClr val="0563C1"/>
                </a:solidFill>
                <a:latin typeface="Roboto Slab"/>
                <a:ea typeface="Roboto Slab"/>
                <a:cs typeface="Roboto Slab"/>
                <a:sym typeface="Roboto Slab"/>
                <a:hlinkClick r:id="rId5"/>
              </a:rPr>
              <a:t>https://arxiv.org/abs/2002.12811</a:t>
            </a:r>
            <a:r>
              <a:rPr lang="it" sz="1333" kern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1333" kern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9" name="Google Shape;75;p15">
            <a:extLst>
              <a:ext uri="{FF2B5EF4-FFF2-40B4-BE49-F238E27FC236}">
                <a16:creationId xmlns:a16="http://schemas.microsoft.com/office/drawing/2014/main" id="{94E056A2-66A3-8E40-AA4D-6D236BC711B3}"/>
              </a:ext>
            </a:extLst>
          </p:cNvPr>
          <p:cNvSpPr txBox="1">
            <a:spLocks/>
          </p:cNvSpPr>
          <p:nvPr/>
        </p:nvSpPr>
        <p:spPr>
          <a:xfrm>
            <a:off x="76093" y="1565853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609585" marR="0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•"/>
              <a:defRPr sz="2100" b="0" i="0" u="none" strike="noStrike" cap="none">
                <a:solidFill>
                  <a:srgbClr val="666666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L="1219170" marR="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•"/>
              <a:defRPr sz="1800" b="0" i="1" u="none" strike="noStrike" cap="none">
                <a:solidFill>
                  <a:srgbClr val="888888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L="1828754" marR="0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•"/>
              <a:defRPr sz="1500" b="0" i="1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L="2438339" marR="0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047924" marR="0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94729" indent="0">
              <a:lnSpc>
                <a:spcPct val="100000"/>
              </a:lnSpc>
              <a:spcBef>
                <a:spcPts val="0"/>
              </a:spcBef>
              <a:buSzPts val="1300"/>
              <a:buNone/>
            </a:pPr>
            <a:r>
              <a:rPr lang="fr-FR" sz="1600" b="1" i="1" kern="0" dirty="0">
                <a:solidFill>
                  <a:srgbClr val="00206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Template </a:t>
            </a:r>
            <a:r>
              <a:rPr lang="fr-FR" sz="1600" b="1" i="1" kern="0" dirty="0" err="1">
                <a:solidFill>
                  <a:srgbClr val="00206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banks</a:t>
            </a:r>
            <a:r>
              <a:rPr lang="fr-FR" sz="1600" b="1" i="1" kern="0" dirty="0">
                <a:solidFill>
                  <a:srgbClr val="00206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</a:t>
            </a:r>
            <a:r>
              <a:rPr lang="fr-FR" sz="1600" b="1" i="1" kern="0" dirty="0" err="1">
                <a:solidFill>
                  <a:srgbClr val="00206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generation</a:t>
            </a:r>
            <a:r>
              <a:rPr lang="fr-FR" sz="1600" b="1" i="1" kern="0" dirty="0">
                <a:solidFill>
                  <a:srgbClr val="00206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software</a:t>
            </a:r>
          </a:p>
          <a:p>
            <a:pPr marL="194729" indent="0">
              <a:lnSpc>
                <a:spcPct val="100000"/>
              </a:lnSpc>
              <a:spcBef>
                <a:spcPts val="0"/>
              </a:spcBef>
              <a:buSzPts val="1300"/>
              <a:buNone/>
            </a:pPr>
            <a:r>
              <a:rPr lang="fr-FR" sz="1600" b="1" i="1" kern="0" dirty="0">
                <a:solidFill>
                  <a:srgbClr val="00206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DM </a:t>
            </a:r>
            <a:r>
              <a:rPr lang="fr-FR" sz="1600" b="1" i="1" kern="0" dirty="0" err="1">
                <a:solidFill>
                  <a:srgbClr val="00206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template</a:t>
            </a:r>
            <a:r>
              <a:rPr lang="fr-FR" sz="1600" b="1" i="1" kern="0" dirty="0">
                <a:solidFill>
                  <a:srgbClr val="00206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fr-FR" sz="1600" b="1" i="1" kern="0" dirty="0" err="1">
                <a:solidFill>
                  <a:srgbClr val="00206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bank</a:t>
            </a:r>
            <a:r>
              <a:rPr lang="fr-FR" sz="1600" b="1" i="1" kern="0" dirty="0">
                <a:solidFill>
                  <a:srgbClr val="00206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and ML </a:t>
            </a:r>
            <a:r>
              <a:rPr lang="fr-FR" sz="1600" b="1" i="1" kern="0" dirty="0" err="1">
                <a:solidFill>
                  <a:srgbClr val="00206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analysis</a:t>
            </a:r>
            <a:r>
              <a:rPr lang="fr-FR" sz="1600" b="1" i="1" kern="0" dirty="0">
                <a:solidFill>
                  <a:srgbClr val="00206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pipeline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Roboto Slab"/>
              <a:buNone/>
            </a:pPr>
            <a:endParaRPr lang="fr-FR" sz="1333" b="1" i="1" kern="0" dirty="0">
              <a:solidFill>
                <a:srgbClr val="00206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0" name="Google Shape;76;p15">
            <a:extLst>
              <a:ext uri="{FF2B5EF4-FFF2-40B4-BE49-F238E27FC236}">
                <a16:creationId xmlns:a16="http://schemas.microsoft.com/office/drawing/2014/main" id="{AE5B6AD3-249B-5B45-A74A-E01DF1CD875E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47454" y="2106820"/>
            <a:ext cx="2458959" cy="177875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77;p15">
            <a:extLst>
              <a:ext uri="{FF2B5EF4-FFF2-40B4-BE49-F238E27FC236}">
                <a16:creationId xmlns:a16="http://schemas.microsoft.com/office/drawing/2014/main" id="{BD2A29CF-21CD-8A4D-8709-DF09896C0915}"/>
              </a:ext>
            </a:extLst>
          </p:cNvPr>
          <p:cNvSpPr txBox="1"/>
          <p:nvPr/>
        </p:nvSpPr>
        <p:spPr>
          <a:xfrm>
            <a:off x="0" y="2106820"/>
            <a:ext cx="4914715" cy="3975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spcBef>
                <a:spcPts val="1067"/>
              </a:spcBef>
              <a:buClr>
                <a:srgbClr val="000000"/>
              </a:buClr>
            </a:pPr>
            <a:endParaRPr sz="1400" kern="0" dirty="0">
              <a:solidFill>
                <a:srgbClr val="00206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609585" indent="-389457" defTabSz="1219170">
              <a:spcBef>
                <a:spcPts val="1067"/>
              </a:spcBef>
              <a:buClr>
                <a:srgbClr val="000000"/>
              </a:buClr>
              <a:buSzPts val="1000"/>
              <a:buFont typeface="Roboto Slab"/>
              <a:buChar char="●"/>
            </a:pPr>
            <a: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Frequency band of ET means that most</a:t>
            </a:r>
            <a:b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promising target would be solar and</a:t>
            </a:r>
            <a:b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sub-solar mass binaries</a:t>
            </a:r>
            <a:b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endParaRPr sz="1400" kern="0" dirty="0">
              <a:solidFill>
                <a:srgbClr val="00206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609585" indent="-389457" defTabSz="1219170">
              <a:buClr>
                <a:srgbClr val="000000"/>
              </a:buClr>
              <a:buSzPts val="1000"/>
              <a:buFont typeface="Roboto Slab"/>
              <a:buChar char="●"/>
            </a:pPr>
            <a:r>
              <a:rPr lang="it" sz="1400" b="1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Primordial black holes</a:t>
            </a:r>
            <a: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 (PBHs) could</a:t>
            </a:r>
            <a:b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form such binaries, and must be surrounded by a </a:t>
            </a:r>
            <a:b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dense spike of particle DM</a:t>
            </a:r>
            <a:b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endParaRPr sz="1400" kern="0" dirty="0">
              <a:solidFill>
                <a:srgbClr val="00206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609585" indent="-389457" defTabSz="1219170">
              <a:buClr>
                <a:srgbClr val="000000"/>
              </a:buClr>
              <a:buSzPts val="1000"/>
              <a:buFont typeface="Roboto Slab"/>
              <a:buChar char="●"/>
            </a:pPr>
            <a: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Currently developing an ET pipeline to search for ‘de-phased’ GW waveforms due to DM around PBHs, using machine learning </a:t>
            </a:r>
            <a:b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endParaRPr sz="1400" kern="0" dirty="0">
              <a:solidFill>
                <a:srgbClr val="00206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609585" indent="-389457" defTabSz="1219170">
              <a:buClr>
                <a:srgbClr val="000000"/>
              </a:buClr>
              <a:buSzPts val="1000"/>
              <a:buFont typeface="Roboto Slab"/>
              <a:buChar char="●"/>
            </a:pPr>
            <a: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Waveform generation &amp; search pipeline will all be public → implementation in virtual research environment will allow easy </a:t>
            </a:r>
            <a:r>
              <a:rPr lang="it" sz="1400" b="1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access</a:t>
            </a:r>
            <a:r>
              <a:rPr lang="it" sz="1400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 and </a:t>
            </a:r>
            <a:r>
              <a:rPr lang="it" sz="1400" b="1" kern="0" dirty="0">
                <a:solidFill>
                  <a:srgbClr val="002060"/>
                </a:solidFill>
                <a:latin typeface="Roboto Slab"/>
                <a:ea typeface="Roboto Slab"/>
                <a:cs typeface="Roboto Slab"/>
                <a:sym typeface="Roboto Slab"/>
              </a:rPr>
              <a:t>re-use</a:t>
            </a:r>
            <a:endParaRPr sz="1400" b="1" kern="0" dirty="0">
              <a:solidFill>
                <a:srgbClr val="00206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2" name="Espace réservé de la date 1">
            <a:extLst>
              <a:ext uri="{FF2B5EF4-FFF2-40B4-BE49-F238E27FC236}">
                <a16:creationId xmlns:a16="http://schemas.microsoft.com/office/drawing/2014/main" id="{DCF9AE87-4098-E548-ACD7-E93FE5F63C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255767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>
            <a:extLst>
              <a:ext uri="{FF2B5EF4-FFF2-40B4-BE49-F238E27FC236}">
                <a16:creationId xmlns:a16="http://schemas.microsoft.com/office/drawing/2014/main" id="{1B5B8761-A4C1-804E-B48F-D553A010A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2718" y="1686050"/>
            <a:ext cx="2632763" cy="3673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7" descr="C:\_D\ENVRI-FAIR\Outreach\InfoGraphics\ESFRI Thematic cluster view on EOSC .png">
            <a:extLst>
              <a:ext uri="{FF2B5EF4-FFF2-40B4-BE49-F238E27FC236}">
                <a16:creationId xmlns:a16="http://schemas.microsoft.com/office/drawing/2014/main" id="{3D579EF0-5452-F24C-A938-A25BF42D6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8739" r="80909" b="4130"/>
          <a:stretch>
            <a:fillRect/>
          </a:stretch>
        </p:blipFill>
        <p:spPr bwMode="auto">
          <a:xfrm>
            <a:off x="9448311" y="1214502"/>
            <a:ext cx="2407951" cy="2308074"/>
          </a:xfrm>
          <a:custGeom>
            <a:avLst/>
            <a:gdLst>
              <a:gd name="connsiteX0" fmla="*/ 760597 w 1521194"/>
              <a:gd name="connsiteY0" fmla="*/ 0 h 1458098"/>
              <a:gd name="connsiteX1" fmla="*/ 1521194 w 1521194"/>
              <a:gd name="connsiteY1" fmla="*/ 729049 h 1458098"/>
              <a:gd name="connsiteX2" fmla="*/ 760597 w 1521194"/>
              <a:gd name="connsiteY2" fmla="*/ 1458098 h 1458098"/>
              <a:gd name="connsiteX3" fmla="*/ 0 w 1521194"/>
              <a:gd name="connsiteY3" fmla="*/ 729049 h 1458098"/>
              <a:gd name="connsiteX4" fmla="*/ 760597 w 1521194"/>
              <a:gd name="connsiteY4" fmla="*/ 0 h 145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194" h="1458098">
                <a:moveTo>
                  <a:pt x="760597" y="0"/>
                </a:moveTo>
                <a:cubicBezTo>
                  <a:pt x="1180663" y="0"/>
                  <a:pt x="1521194" y="326406"/>
                  <a:pt x="1521194" y="729049"/>
                </a:cubicBezTo>
                <a:cubicBezTo>
                  <a:pt x="1521194" y="1131692"/>
                  <a:pt x="1180663" y="1458098"/>
                  <a:pt x="760597" y="1458098"/>
                </a:cubicBezTo>
                <a:cubicBezTo>
                  <a:pt x="340531" y="1458098"/>
                  <a:pt x="0" y="1131692"/>
                  <a:pt x="0" y="729049"/>
                </a:cubicBezTo>
                <a:cubicBezTo>
                  <a:pt x="0" y="326406"/>
                  <a:pt x="340531" y="0"/>
                  <a:pt x="760597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E4F2CAF-D91C-7E46-B2C7-752C2EBFC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007" y="1345000"/>
            <a:ext cx="2306034" cy="3281903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86F0BE8-9078-4842-B934-F223DF5198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989" y="968192"/>
            <a:ext cx="3617585" cy="51087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95ABE22-6721-6740-B2DD-D996A2E23992}"/>
              </a:ext>
            </a:extLst>
          </p:cNvPr>
          <p:cNvSpPr/>
          <p:nvPr/>
        </p:nvSpPr>
        <p:spPr>
          <a:xfrm>
            <a:off x="6264181" y="5758449"/>
            <a:ext cx="28229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6"/>
              </a:rPr>
              <a:t>https://zenodo.org/record/4889503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B802E1-8763-D347-A5CF-42FA850BD13D}"/>
              </a:ext>
            </a:extLst>
          </p:cNvPr>
          <p:cNvSpPr/>
          <p:nvPr/>
        </p:nvSpPr>
        <p:spPr>
          <a:xfrm>
            <a:off x="2234624" y="5517748"/>
            <a:ext cx="35235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7"/>
              </a:rPr>
              <a:t>https://zenodo.org/record/3675081 - .X2R2PJNLhTY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A5FD6C3-77A6-434A-B4E8-BCF3C25C090A}"/>
              </a:ext>
            </a:extLst>
          </p:cNvPr>
          <p:cNvSpPr/>
          <p:nvPr/>
        </p:nvSpPr>
        <p:spPr>
          <a:xfrm>
            <a:off x="267261" y="4779627"/>
            <a:ext cx="1834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8"/>
              </a:rPr>
              <a:t>https://www.projectescape.eu/sites/default/files/Escape_position_statement_web.pdf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Espace réservé du numéro de diapositive 2">
            <a:extLst>
              <a:ext uri="{FF2B5EF4-FFF2-40B4-BE49-F238E27FC236}">
                <a16:creationId xmlns:a16="http://schemas.microsoft.com/office/drawing/2014/main" id="{E29F82DF-4E76-7B42-B3D0-88F492F3FD3D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15B12F-D02A-B845-865F-37AC5B232343}" type="slidenum">
              <a:rPr kumimoji="0" lang="it-IT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it-IT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934CAE1B-81C9-9A46-883A-9E1266BAB0F3}"/>
              </a:ext>
            </a:extLst>
          </p:cNvPr>
          <p:cNvSpPr txBox="1">
            <a:spLocks/>
          </p:cNvSpPr>
          <p:nvPr/>
        </p:nvSpPr>
        <p:spPr>
          <a:xfrm>
            <a:off x="2825392" y="0"/>
            <a:ext cx="9254603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Science Cluster synergies and outlook for the future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8" name="Espace réservé du pied de page 2">
            <a:extLst>
              <a:ext uri="{FF2B5EF4-FFF2-40B4-BE49-F238E27FC236}">
                <a16:creationId xmlns:a16="http://schemas.microsoft.com/office/drawing/2014/main" id="{51678823-9E1B-F147-B31F-84E5D51F7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Giovanni Lamanna</a:t>
            </a:r>
          </a:p>
        </p:txBody>
      </p:sp>
      <p:sp>
        <p:nvSpPr>
          <p:cNvPr id="14" name="Espace réservé de la date 1">
            <a:extLst>
              <a:ext uri="{FF2B5EF4-FFF2-40B4-BE49-F238E27FC236}">
                <a16:creationId xmlns:a16="http://schemas.microsoft.com/office/drawing/2014/main" id="{B3433C91-A6BC-C040-B782-D251C1931D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850230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Giovanni Lamanna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557BB-9379-8A48-BF33-5C1630352BEC}" type="slidenum">
              <a:rPr lang="fr-FR" smtClean="0"/>
              <a:t>33</a:t>
            </a:fld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F92408-9F2D-2B4B-BD12-8AEBD07F3F6E}"/>
              </a:ext>
            </a:extLst>
          </p:cNvPr>
          <p:cNvSpPr/>
          <p:nvPr/>
        </p:nvSpPr>
        <p:spPr>
          <a:xfrm>
            <a:off x="972864" y="959812"/>
            <a:ext cx="10804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endParaRPr lang="en-GB" dirty="0">
              <a:solidFill>
                <a:srgbClr val="00206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spcAft>
                <a:spcPts val="0"/>
              </a:spcAft>
            </a:pPr>
            <a:r>
              <a:rPr lang="en-US" b="1" dirty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The Science Clusters occupy a unique position between EOSC, ESFRI RIs and scientific communities.  </a:t>
            </a:r>
            <a:endParaRPr lang="en-GB" dirty="0">
              <a:solidFill>
                <a:srgbClr val="002060"/>
              </a:solidFill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en-GB" dirty="0">
                <a:solidFill>
                  <a:srgbClr val="002060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Three momenta mark the success of the </a:t>
            </a:r>
            <a:r>
              <a:rPr lang="en-GB" b="1" dirty="0">
                <a:solidFill>
                  <a:srgbClr val="002060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Science Clusters </a:t>
            </a:r>
            <a:r>
              <a:rPr lang="en-GB" dirty="0">
                <a:solidFill>
                  <a:srgbClr val="002060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-&gt; We all want to keep on them for the future.</a:t>
            </a:r>
            <a:endParaRPr lang="fr-FR" sz="1400" dirty="0">
              <a:solidFill>
                <a:srgbClr val="2A2A2A"/>
              </a:solidFill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Flèche droite rayée 9">
            <a:extLst>
              <a:ext uri="{FF2B5EF4-FFF2-40B4-BE49-F238E27FC236}">
                <a16:creationId xmlns:a16="http://schemas.microsoft.com/office/drawing/2014/main" id="{6027328D-F9AC-9941-B5A0-B725CEE18367}"/>
              </a:ext>
            </a:extLst>
          </p:cNvPr>
          <p:cNvSpPr/>
          <p:nvPr/>
        </p:nvSpPr>
        <p:spPr>
          <a:xfrm>
            <a:off x="4913678" y="2174689"/>
            <a:ext cx="706582" cy="290945"/>
          </a:xfrm>
          <a:prstGeom prst="stripedRightArrow">
            <a:avLst>
              <a:gd name="adj1" fmla="val 55714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droite rayée 10">
            <a:extLst>
              <a:ext uri="{FF2B5EF4-FFF2-40B4-BE49-F238E27FC236}">
                <a16:creationId xmlns:a16="http://schemas.microsoft.com/office/drawing/2014/main" id="{228E22D7-E204-B645-AA65-C2284F738ADA}"/>
              </a:ext>
            </a:extLst>
          </p:cNvPr>
          <p:cNvSpPr/>
          <p:nvPr/>
        </p:nvSpPr>
        <p:spPr>
          <a:xfrm>
            <a:off x="4913678" y="2563042"/>
            <a:ext cx="706582" cy="290945"/>
          </a:xfrm>
          <a:prstGeom prst="stripedRightArrow">
            <a:avLst>
              <a:gd name="adj1" fmla="val 55714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droite rayée 11">
            <a:extLst>
              <a:ext uri="{FF2B5EF4-FFF2-40B4-BE49-F238E27FC236}">
                <a16:creationId xmlns:a16="http://schemas.microsoft.com/office/drawing/2014/main" id="{3E1E1BCA-25E5-E647-AAF2-69317E98D242}"/>
              </a:ext>
            </a:extLst>
          </p:cNvPr>
          <p:cNvSpPr/>
          <p:nvPr/>
        </p:nvSpPr>
        <p:spPr>
          <a:xfrm>
            <a:off x="4913678" y="2941164"/>
            <a:ext cx="706582" cy="290945"/>
          </a:xfrm>
          <a:prstGeom prst="stripedRightArrow">
            <a:avLst>
              <a:gd name="adj1" fmla="val 55714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23F5F46-15E8-9E49-9DDC-A05672375699}"/>
              </a:ext>
            </a:extLst>
          </p:cNvPr>
          <p:cNvSpPr/>
          <p:nvPr/>
        </p:nvSpPr>
        <p:spPr>
          <a:xfrm>
            <a:off x="972864" y="2163259"/>
            <a:ext cx="101418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n-US" sz="1600" b="1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Top-Down: </a:t>
            </a:r>
            <a:r>
              <a:rPr lang="en-US" sz="1600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600" b="1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(ESFRI) RIs </a:t>
            </a:r>
            <a:r>
              <a:rPr lang="en-US" sz="1600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legal entities                              joining efforts together</a:t>
            </a:r>
            <a:endParaRPr lang="fr-FR" sz="1200" dirty="0">
              <a:solidFill>
                <a:srgbClr val="C00000"/>
              </a:solidFill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7ED01D-3C97-244B-8AF6-34824AB61033}"/>
              </a:ext>
            </a:extLst>
          </p:cNvPr>
          <p:cNvSpPr/>
          <p:nvPr/>
        </p:nvSpPr>
        <p:spPr>
          <a:xfrm>
            <a:off x="976600" y="2529844"/>
            <a:ext cx="101418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Bottom-Up: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concerned scientists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willing to pursue the cross-fertilization in science and innovation</a:t>
            </a:r>
            <a:endParaRPr lang="fr-FR" sz="1200" dirty="0">
              <a:solidFill>
                <a:schemeClr val="accent2">
                  <a:lumMod val="50000"/>
                </a:schemeClr>
              </a:solidFill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2BEBCB-5268-1545-8CCD-C30DA66A2723}"/>
              </a:ext>
            </a:extLst>
          </p:cNvPr>
          <p:cNvSpPr/>
          <p:nvPr/>
        </p:nvSpPr>
        <p:spPr>
          <a:xfrm>
            <a:off x="976600" y="2882809"/>
            <a:ext cx="107524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n-US" sz="1600" b="1" dirty="0">
                <a:solidFill>
                  <a:srgbClr val="7030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Horizontally: </a:t>
            </a:r>
            <a:r>
              <a:rPr lang="en-US" sz="1600" dirty="0">
                <a:solidFill>
                  <a:srgbClr val="7030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The Universities and Institutes                       leveraging the inter-domain potential…  to be fully exploited </a:t>
            </a:r>
          </a:p>
          <a:p>
            <a:pPr lvl="0" algn="just">
              <a:spcAft>
                <a:spcPts val="0"/>
              </a:spcAft>
            </a:pPr>
            <a:r>
              <a:rPr lang="en-US" sz="1600" dirty="0">
                <a:solidFill>
                  <a:srgbClr val="7030A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around new academic/training schemes based on data-research</a:t>
            </a:r>
            <a:endParaRPr lang="fr-FR" sz="1200" dirty="0">
              <a:solidFill>
                <a:srgbClr val="7030A0"/>
              </a:solidFill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Espace réservé de la date 1">
            <a:extLst>
              <a:ext uri="{FF2B5EF4-FFF2-40B4-BE49-F238E27FC236}">
                <a16:creationId xmlns:a16="http://schemas.microsoft.com/office/drawing/2014/main" id="{F02EE8D7-8798-1E49-93F7-88B7049615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44BB16EC-D786-EA4B-99B4-AE232AC17BF4}"/>
              </a:ext>
            </a:extLst>
          </p:cNvPr>
          <p:cNvSpPr txBox="1">
            <a:spLocks/>
          </p:cNvSpPr>
          <p:nvPr/>
        </p:nvSpPr>
        <p:spPr>
          <a:xfrm>
            <a:off x="414774" y="3848580"/>
            <a:ext cx="7652901" cy="13684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Clr>
                <a:srgbClr val="ED7D31"/>
              </a:buClr>
              <a:buSzPct val="110000"/>
              <a:buNone/>
              <a:defRPr/>
            </a:pPr>
            <a:endParaRPr lang="en-GB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Clr>
                <a:srgbClr val="ED7D31"/>
              </a:buClr>
              <a:buSzPct val="110000"/>
              <a:buNone/>
              <a:defRPr/>
            </a:pPr>
            <a:r>
              <a:rPr lang="en-GB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five Science Clusters have debated and </a:t>
            </a:r>
            <a:r>
              <a:rPr lang="en-GB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positioned their own community-based expectations in the Horizon Europe perspective. </a:t>
            </a:r>
          </a:p>
          <a:p>
            <a:pPr marL="457200" lvl="1" indent="0">
              <a:buClr>
                <a:srgbClr val="ED7D31"/>
              </a:buClr>
              <a:buSzPct val="110000"/>
              <a:buNone/>
              <a:defRPr/>
            </a:pPr>
            <a:r>
              <a:rPr lang="en-GB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-&gt; they are moving towards sustained platforms/collaborations </a:t>
            </a:r>
          </a:p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7D31"/>
              </a:buClr>
              <a:buSzPct val="110000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03EF5452-9707-424D-BD9E-CD255AC63E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608" y="3868065"/>
            <a:ext cx="3643124" cy="204925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20" name="Rectangle 19">
            <a:hlinkClick r:id="rId4"/>
            <a:extLst>
              <a:ext uri="{FF2B5EF4-FFF2-40B4-BE49-F238E27FC236}">
                <a16:creationId xmlns:a16="http://schemas.microsoft.com/office/drawing/2014/main" id="{636066D6-731C-5B46-B873-7F63D5E372BE}"/>
              </a:ext>
            </a:extLst>
          </p:cNvPr>
          <p:cNvSpPr/>
          <p:nvPr/>
        </p:nvSpPr>
        <p:spPr>
          <a:xfrm>
            <a:off x="3907460" y="5428787"/>
            <a:ext cx="32501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https://indico</a:t>
            </a:r>
            <a:r>
              <a:rPr kumimoji="0" lang="fr-FR" sz="1600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kumimoji="0" lang="fr-FR" sz="1600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in2p3.fr/</a:t>
            </a:r>
            <a:r>
              <a:rPr kumimoji="0" lang="fr-FR" sz="1600" b="0" i="0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</a:t>
            </a:r>
            <a:r>
              <a:rPr kumimoji="0" lang="fr-FR" sz="1600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/24327/</a:t>
            </a: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753E11C9-4B9A-824E-B501-0ABF0A279400}"/>
              </a:ext>
            </a:extLst>
          </p:cNvPr>
          <p:cNvSpPr txBox="1">
            <a:spLocks/>
          </p:cNvSpPr>
          <p:nvPr/>
        </p:nvSpPr>
        <p:spPr>
          <a:xfrm>
            <a:off x="2825392" y="0"/>
            <a:ext cx="9254603" cy="731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MS PGothic" charset="0"/>
                <a:cs typeface="+mj-cs"/>
              </a:rPr>
              <a:t>Science Cluster synergies and outlook for the future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464532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56C57C1-3448-FE46-AD03-30D34EBD58E4}"/>
              </a:ext>
            </a:extLst>
          </p:cNvPr>
          <p:cNvSpPr/>
          <p:nvPr/>
        </p:nvSpPr>
        <p:spPr>
          <a:xfrm>
            <a:off x="2752725" y="2982716"/>
            <a:ext cx="6287579" cy="2733675"/>
          </a:xfrm>
          <a:prstGeom prst="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70619A-70F3-104D-BEDD-2D1760C3091D}"/>
              </a:ext>
            </a:extLst>
          </p:cNvPr>
          <p:cNvSpPr/>
          <p:nvPr/>
        </p:nvSpPr>
        <p:spPr>
          <a:xfrm>
            <a:off x="1152525" y="1246585"/>
            <a:ext cx="10058400" cy="14382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663F10CC-17D9-DE46-AEBB-FACFACF8E9FA}"/>
              </a:ext>
            </a:extLst>
          </p:cNvPr>
          <p:cNvGrpSpPr/>
          <p:nvPr/>
        </p:nvGrpSpPr>
        <p:grpSpPr>
          <a:xfrm>
            <a:off x="3443126" y="3235277"/>
            <a:ext cx="5502015" cy="2182225"/>
            <a:chOff x="5062376" y="1316919"/>
            <a:chExt cx="5502015" cy="2182225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D4FD6C43-07BF-7046-A7B1-808264964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8350" y="1430825"/>
              <a:ext cx="3678815" cy="1727248"/>
            </a:xfrm>
            <a:prstGeom prst="rect">
              <a:avLst/>
            </a:prstGeom>
          </p:spPr>
        </p:pic>
        <p:pic>
          <p:nvPicPr>
            <p:cNvPr id="4" name="Google Shape;282;p28">
              <a:extLst>
                <a:ext uri="{FF2B5EF4-FFF2-40B4-BE49-F238E27FC236}">
                  <a16:creationId xmlns:a16="http://schemas.microsoft.com/office/drawing/2014/main" id="{C038BAB0-8C07-4541-8D7B-4330E27C92FD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181659" y="2956241"/>
              <a:ext cx="1162286" cy="322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241;p26">
              <a:extLst>
                <a:ext uri="{FF2B5EF4-FFF2-40B4-BE49-F238E27FC236}">
                  <a16:creationId xmlns:a16="http://schemas.microsoft.com/office/drawing/2014/main" id="{3D198357-9936-B44C-BBDF-C0B3B3E676EB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l="36597" t="20289" r="38752" b="3205"/>
            <a:stretch/>
          </p:blipFill>
          <p:spPr>
            <a:xfrm>
              <a:off x="7089958" y="1316919"/>
              <a:ext cx="907475" cy="734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242;p26">
              <a:extLst>
                <a:ext uri="{FF2B5EF4-FFF2-40B4-BE49-F238E27FC236}">
                  <a16:creationId xmlns:a16="http://schemas.microsoft.com/office/drawing/2014/main" id="{44CB60E4-A31F-3845-8176-CEA26FB4743E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205156" y="1492552"/>
              <a:ext cx="1350773" cy="4317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2421F0AF-F9EB-3649-98B3-664C7BA6F6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21592" y="1443893"/>
              <a:ext cx="996680" cy="480411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A8DCF445-6312-8A44-9818-88221F11C8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43170" y="2852108"/>
              <a:ext cx="1353523" cy="530793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5C40FCF0-0B11-554F-9958-5FB18B095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878276" y="1924304"/>
              <a:ext cx="1686115" cy="1124077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2B4C051C-14D6-9246-A439-C08F71E45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062376" y="2005566"/>
              <a:ext cx="809907" cy="806307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61261937-DA49-7A4B-8D2A-4C11F1B09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144212" y="2527595"/>
              <a:ext cx="971549" cy="971549"/>
            </a:xfrm>
            <a:prstGeom prst="rect">
              <a:avLst/>
            </a:prstGeom>
          </p:spPr>
        </p:pic>
      </p:grp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D4CA72C5-D690-5D4B-A458-ABFB97AE689C}"/>
              </a:ext>
            </a:extLst>
          </p:cNvPr>
          <p:cNvSpPr txBox="1">
            <a:spLocks/>
          </p:cNvSpPr>
          <p:nvPr/>
        </p:nvSpPr>
        <p:spPr>
          <a:xfrm>
            <a:off x="657225" y="1043456"/>
            <a:ext cx="10668000" cy="16330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11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11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11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11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11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Clr>
                <a:srgbClr val="ED7D31"/>
              </a:buClr>
              <a:buSzPct val="110000"/>
              <a:buNone/>
              <a:defRPr/>
            </a:pPr>
            <a:endParaRPr lang="en-GB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algn="ctr">
              <a:buClr>
                <a:srgbClr val="ED7D31"/>
              </a:buClr>
              <a:buSzPct val="110000"/>
              <a:buNone/>
              <a:defRPr/>
            </a:pPr>
            <a:r>
              <a:rPr lang="en-GB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ESCAPE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will become a sustained  “Community Platform”.</a:t>
            </a:r>
          </a:p>
          <a:p>
            <a:pPr marL="457200" lvl="1" indent="0" algn="ctr">
              <a:buClr>
                <a:srgbClr val="ED7D31"/>
              </a:buClr>
              <a:buSzPct val="110000"/>
              <a:buNone/>
              <a:defRPr/>
            </a:pP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 (ESF)RIs core partners as Parties in a new </a:t>
            </a:r>
            <a:r>
              <a:rPr lang="en-GB" sz="20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Collaboration Agreement </a:t>
            </a:r>
          </a:p>
          <a:p>
            <a:pPr marL="457200" lvl="1" indent="0" algn="ctr">
              <a:buClr>
                <a:srgbClr val="ED7D31"/>
              </a:buClr>
              <a:buSzPct val="110000"/>
              <a:buNone/>
              <a:defRPr/>
            </a:pP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operate Open Science as well as cooperating in order to address new topics in ERA.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1" name="Espace réservé du pied de page 4">
            <a:extLst>
              <a:ext uri="{FF2B5EF4-FFF2-40B4-BE49-F238E27FC236}">
                <a16:creationId xmlns:a16="http://schemas.microsoft.com/office/drawing/2014/main" id="{B065AD5C-6963-1A4F-A00D-C496ACAFD890}"/>
              </a:ext>
            </a:extLst>
          </p:cNvPr>
          <p:cNvSpPr txBox="1">
            <a:spLocks/>
          </p:cNvSpPr>
          <p:nvPr/>
        </p:nvSpPr>
        <p:spPr>
          <a:xfrm>
            <a:off x="2610929" y="6356352"/>
            <a:ext cx="37381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Giovanni Lamanna</a:t>
            </a:r>
            <a:endParaRPr lang="fr-FR" dirty="0"/>
          </a:p>
        </p:txBody>
      </p:sp>
      <p:sp>
        <p:nvSpPr>
          <p:cNvPr id="22" name="Espace réservé de la date 1">
            <a:extLst>
              <a:ext uri="{FF2B5EF4-FFF2-40B4-BE49-F238E27FC236}">
                <a16:creationId xmlns:a16="http://schemas.microsoft.com/office/drawing/2014/main" id="{E88839EE-70DA-654B-93E5-AB6D57A23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65193ED3-2CA8-DA46-AEA2-EABDB5C9E4E2}"/>
              </a:ext>
            </a:extLst>
          </p:cNvPr>
          <p:cNvSpPr txBox="1">
            <a:spLocks/>
          </p:cNvSpPr>
          <p:nvPr/>
        </p:nvSpPr>
        <p:spPr>
          <a:xfrm>
            <a:off x="1655851" y="42190"/>
            <a:ext cx="10515600" cy="7089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fr-FR" sz="2800" dirty="0">
                <a:solidFill>
                  <a:srgbClr val="002060"/>
                </a:solidFill>
              </a:rPr>
              <a:t>New ESCAPE Collaboration Agreement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C63E5BE-51FF-D147-AF95-A81EFCC68603}"/>
              </a:ext>
            </a:extLst>
          </p:cNvPr>
          <p:cNvSpPr txBox="1"/>
          <p:nvPr/>
        </p:nvSpPr>
        <p:spPr>
          <a:xfrm>
            <a:off x="8149680" y="5301259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[…]</a:t>
            </a:r>
          </a:p>
        </p:txBody>
      </p:sp>
    </p:spTree>
    <p:extLst>
      <p:ext uri="{BB962C8B-B14F-4D97-AF65-F5344CB8AC3E}">
        <p14:creationId xmlns:p14="http://schemas.microsoft.com/office/powerpoint/2010/main" val="1332801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D0B5AF5-5877-1148-B318-7160AE523164}"/>
              </a:ext>
            </a:extLst>
          </p:cNvPr>
          <p:cNvSpPr/>
          <p:nvPr/>
        </p:nvSpPr>
        <p:spPr>
          <a:xfrm>
            <a:off x="295276" y="1571666"/>
            <a:ext cx="11106150" cy="3544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FD033A8-4F74-AD47-881F-D30DFB744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29/9/2021</a:t>
            </a:r>
            <a:endParaRPr lang="it-IT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3C1DA6-187C-DC45-BA3E-92C0BBB01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Giovanni Lamanna</a:t>
            </a:r>
            <a:endParaRPr lang="it-IT" dirty="0"/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FA8FC642-F630-264C-931F-9AD6BA5EA8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7485187"/>
              </p:ext>
            </p:extLst>
          </p:nvPr>
        </p:nvGraphicFramePr>
        <p:xfrm>
          <a:off x="225777" y="1873959"/>
          <a:ext cx="5531556" cy="3714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me 4">
            <a:extLst>
              <a:ext uri="{FF2B5EF4-FFF2-40B4-BE49-F238E27FC236}">
                <a16:creationId xmlns:a16="http://schemas.microsoft.com/office/drawing/2014/main" id="{8D68AC75-6D84-F044-BD19-F660CFC548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9243960"/>
              </p:ext>
            </p:extLst>
          </p:nvPr>
        </p:nvGraphicFramePr>
        <p:xfrm>
          <a:off x="6264181" y="1873959"/>
          <a:ext cx="5216619" cy="3714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itre 1">
            <a:extLst>
              <a:ext uri="{FF2B5EF4-FFF2-40B4-BE49-F238E27FC236}">
                <a16:creationId xmlns:a16="http://schemas.microsoft.com/office/drawing/2014/main" id="{7BD4B69D-9D1F-6B45-BD8B-EDB96DC465A8}"/>
              </a:ext>
            </a:extLst>
          </p:cNvPr>
          <p:cNvSpPr txBox="1">
            <a:spLocks/>
          </p:cNvSpPr>
          <p:nvPr/>
        </p:nvSpPr>
        <p:spPr>
          <a:xfrm>
            <a:off x="2126547" y="767173"/>
            <a:ext cx="7261571" cy="70893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000" b="0" i="1" u="sng" dirty="0">
                <a:solidFill>
                  <a:srgbClr val="C00000"/>
                </a:solidFill>
                <a:latin typeface="+mn-lt"/>
              </a:rPr>
              <a:t>ESCAPE collaboration preliminary Work Plan: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B0DCC6E6-B07A-2847-A95B-9B9F22A572A6}"/>
              </a:ext>
            </a:extLst>
          </p:cNvPr>
          <p:cNvSpPr txBox="1">
            <a:spLocks/>
          </p:cNvSpPr>
          <p:nvPr/>
        </p:nvSpPr>
        <p:spPr>
          <a:xfrm>
            <a:off x="1655851" y="42190"/>
            <a:ext cx="10515600" cy="7089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fr-FR" sz="2800" dirty="0">
                <a:solidFill>
                  <a:srgbClr val="002060"/>
                </a:solidFill>
              </a:rPr>
              <a:t>New ESCAPE Collaboration Agreement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725045F6-CE11-7B47-8506-93845A78E72D}"/>
              </a:ext>
            </a:extLst>
          </p:cNvPr>
          <p:cNvSpPr txBox="1">
            <a:spLocks/>
          </p:cNvSpPr>
          <p:nvPr/>
        </p:nvSpPr>
        <p:spPr>
          <a:xfrm>
            <a:off x="295276" y="1571666"/>
            <a:ext cx="11185524" cy="70893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dirty="0">
                <a:solidFill>
                  <a:srgbClr val="002060"/>
                </a:solidFill>
                <a:latin typeface="+mn-lt"/>
              </a:rPr>
              <a:t>For EOSC destination and                                   European Research Area (ERA) operational </a:t>
            </a:r>
          </a:p>
        </p:txBody>
      </p:sp>
      <p:sp>
        <p:nvSpPr>
          <p:cNvPr id="9" name="Espace réservé de la date 1">
            <a:extLst>
              <a:ext uri="{FF2B5EF4-FFF2-40B4-BE49-F238E27FC236}">
                <a16:creationId xmlns:a16="http://schemas.microsoft.com/office/drawing/2014/main" id="{C20F74B6-6A2A-D846-931F-44DE065B870F}"/>
              </a:ext>
            </a:extLst>
          </p:cNvPr>
          <p:cNvSpPr txBox="1">
            <a:spLocks/>
          </p:cNvSpPr>
          <p:nvPr/>
        </p:nvSpPr>
        <p:spPr>
          <a:xfrm>
            <a:off x="842514" y="6356352"/>
            <a:ext cx="15613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87107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64275" y="167418"/>
            <a:ext cx="10515600" cy="708932"/>
          </a:xfrm>
        </p:spPr>
        <p:txBody>
          <a:bodyPr>
            <a:normAutofit/>
          </a:bodyPr>
          <a:lstStyle/>
          <a:p>
            <a:pPr algn="r"/>
            <a:r>
              <a:rPr lang="fr-FR" sz="2800" b="1" dirty="0">
                <a:solidFill>
                  <a:srgbClr val="002060"/>
                </a:solidFill>
              </a:rPr>
              <a:t>The ESCAPE collaboration </a:t>
            </a:r>
            <a:r>
              <a:rPr lang="fr-FR" sz="2800" b="1" dirty="0" err="1">
                <a:solidFill>
                  <a:srgbClr val="002060"/>
                </a:solidFill>
              </a:rPr>
              <a:t>work</a:t>
            </a:r>
            <a:r>
              <a:rPr lang="fr-FR" sz="2800" b="1" dirty="0">
                <a:solidFill>
                  <a:srgbClr val="002060"/>
                </a:solidFill>
              </a:rPr>
              <a:t> plan in Horizon Europe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Giovanni Lamanna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5017-3F89-1D45-A807-6739F9F2C22A}" type="slidenum">
              <a:rPr lang="fr-FR" smtClean="0"/>
              <a:t>36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3DDED0-2FC2-5D4E-AA9D-D09EE638C647}"/>
              </a:ext>
            </a:extLst>
          </p:cNvPr>
          <p:cNvSpPr/>
          <p:nvPr/>
        </p:nvSpPr>
        <p:spPr>
          <a:xfrm>
            <a:off x="752927" y="998565"/>
            <a:ext cx="108839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 i="1" dirty="0">
                <a:solidFill>
                  <a:srgbClr val="C0000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Matching the five Science Clusters expectations as well as the new ESCAPE work plan </a:t>
            </a:r>
          </a:p>
          <a:p>
            <a:pPr algn="just"/>
            <a:endParaRPr lang="en-GB" b="1" u="sng" dirty="0"/>
          </a:p>
        </p:txBody>
      </p:sp>
      <p:sp>
        <p:nvSpPr>
          <p:cNvPr id="15" name="Espace réservé de la date 1">
            <a:extLst>
              <a:ext uri="{FF2B5EF4-FFF2-40B4-BE49-F238E27FC236}">
                <a16:creationId xmlns:a16="http://schemas.microsoft.com/office/drawing/2014/main" id="{9C7DC9CC-A7A7-1D42-8191-1B9EABF922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5DA4B203-DE3E-D84F-8B77-9E8A31DCFC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007072"/>
              </p:ext>
            </p:extLst>
          </p:nvPr>
        </p:nvGraphicFramePr>
        <p:xfrm>
          <a:off x="417689" y="383823"/>
          <a:ext cx="11562185" cy="6328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0DE16EFC-AC1A-9A45-841D-52C1F36446FF}"/>
              </a:ext>
            </a:extLst>
          </p:cNvPr>
          <p:cNvSpPr/>
          <p:nvPr/>
        </p:nvSpPr>
        <p:spPr>
          <a:xfrm>
            <a:off x="2957689" y="1749778"/>
            <a:ext cx="903111" cy="6773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2" descr="Horizon Europe — Wikipédia">
            <a:extLst>
              <a:ext uri="{FF2B5EF4-FFF2-40B4-BE49-F238E27FC236}">
                <a16:creationId xmlns:a16="http://schemas.microsoft.com/office/drawing/2014/main" id="{C407CBC4-BC72-8B44-B382-C6EA578F9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2786" y="4797778"/>
            <a:ext cx="2397399" cy="12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1315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Giovanni Lamanna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5393F-0457-6947-80A2-7316E15DBF57}" type="slidenum">
              <a:rPr lang="fr-FR" smtClean="0"/>
              <a:t>37</a:t>
            </a:fld>
            <a:endParaRPr lang="fr-FR" dirty="0"/>
          </a:p>
        </p:txBody>
      </p:sp>
      <p:pic>
        <p:nvPicPr>
          <p:cNvPr id="9" name="Picture 2" descr="http://dataspaces.info/wp-content/uploads/2020/04/Screenshot-2020-04-16-at-19.31.48-1024x576.png">
            <a:extLst>
              <a:ext uri="{FF2B5EF4-FFF2-40B4-BE49-F238E27FC236}">
                <a16:creationId xmlns:a16="http://schemas.microsoft.com/office/drawing/2014/main" id="{278E8AF3-2C26-BD48-B1E4-BD8BE326C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306" y="1809327"/>
            <a:ext cx="6966849" cy="3918855"/>
          </a:xfrm>
          <a:prstGeom prst="rect">
            <a:avLst/>
          </a:prstGeom>
          <a:noFill/>
          <a:ln>
            <a:solidFill>
              <a:srgbClr val="C989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390B2CB-DE8E-1F44-BDFE-C38ABD09CFE7}"/>
              </a:ext>
            </a:extLst>
          </p:cNvPr>
          <p:cNvSpPr/>
          <p:nvPr/>
        </p:nvSpPr>
        <p:spPr>
          <a:xfrm>
            <a:off x="207243" y="1630423"/>
            <a:ext cx="439330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GB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n-GB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European Data Spaces: </a:t>
            </a: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“…</a:t>
            </a:r>
            <a:r>
              <a:rPr lang="en-GB" dirty="0">
                <a:solidFill>
                  <a:srgbClr val="002060"/>
                </a:solidFill>
              </a:rPr>
              <a:t>The European strategy for data aims at creating a single market for data that will ensure </a:t>
            </a:r>
            <a:r>
              <a:rPr lang="en-GB" u="sng" dirty="0">
                <a:solidFill>
                  <a:srgbClr val="002060"/>
                </a:solidFill>
              </a:rPr>
              <a:t>Europe’s global competitiveness and data sovereignty</a:t>
            </a:r>
            <a:r>
              <a:rPr lang="en-GB" dirty="0">
                <a:solidFill>
                  <a:srgbClr val="002060"/>
                </a:solidFill>
              </a:rPr>
              <a:t>. 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Common European data spaces will ensure that </a:t>
            </a:r>
            <a:r>
              <a:rPr lang="en-GB" u="sng" dirty="0">
                <a:solidFill>
                  <a:srgbClr val="002060"/>
                </a:solidFill>
              </a:rPr>
              <a:t>more data becomes available for use in the economy and society</a:t>
            </a:r>
            <a:r>
              <a:rPr lang="en-GB" dirty="0">
                <a:solidFill>
                  <a:srgbClr val="002060"/>
                </a:solidFill>
              </a:rPr>
              <a:t>, while keeping companies and individuals </a:t>
            </a:r>
            <a:r>
              <a:rPr lang="en-GB" u="sng" dirty="0">
                <a:solidFill>
                  <a:srgbClr val="002060"/>
                </a:solidFill>
              </a:rPr>
              <a:t>who generate the data in control.</a:t>
            </a:r>
          </a:p>
          <a:p>
            <a:endParaRPr lang="en-GB" u="sng" dirty="0">
              <a:solidFill>
                <a:srgbClr val="002060"/>
              </a:solidFill>
            </a:endParaRPr>
          </a:p>
          <a:p>
            <a:r>
              <a:rPr lang="en-GB" u="sng" dirty="0">
                <a:solidFill>
                  <a:srgbClr val="002060"/>
                </a:solidFill>
              </a:rPr>
              <a:t>Data is an essential resource for </a:t>
            </a:r>
            <a:r>
              <a:rPr lang="en-GB" dirty="0">
                <a:solidFill>
                  <a:srgbClr val="002060"/>
                </a:solidFill>
              </a:rPr>
              <a:t>economic growth, competitiveness, innovation, job creation and </a:t>
            </a:r>
            <a:r>
              <a:rPr lang="en-GB" u="sng" dirty="0">
                <a:solidFill>
                  <a:srgbClr val="002060"/>
                </a:solidFill>
              </a:rPr>
              <a:t>societal progress in genera</a:t>
            </a:r>
            <a:r>
              <a:rPr lang="en-GB" dirty="0">
                <a:solidFill>
                  <a:srgbClr val="002060"/>
                </a:solidFill>
              </a:rPr>
              <a:t>l…” 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EA914B90-5780-F742-BDBF-BBA886F7D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4275" y="186885"/>
            <a:ext cx="10515600" cy="708932"/>
          </a:xfrm>
        </p:spPr>
        <p:txBody>
          <a:bodyPr>
            <a:normAutofit/>
          </a:bodyPr>
          <a:lstStyle/>
          <a:p>
            <a:pPr algn="r"/>
            <a:r>
              <a:rPr lang="fr-FR" sz="2800" b="1" dirty="0">
                <a:solidFill>
                  <a:srgbClr val="002060"/>
                </a:solidFill>
              </a:rPr>
              <a:t>Last </a:t>
            </a:r>
            <a:r>
              <a:rPr lang="fr-FR" sz="2800" b="1" dirty="0" err="1">
                <a:solidFill>
                  <a:srgbClr val="002060"/>
                </a:solidFill>
              </a:rPr>
              <a:t>outlook</a:t>
            </a:r>
            <a:r>
              <a:rPr lang="fr-FR" sz="2800" b="1" dirty="0">
                <a:solidFill>
                  <a:srgbClr val="002060"/>
                </a:solidFill>
              </a:rPr>
              <a:t>: </a:t>
            </a:r>
            <a:r>
              <a:rPr lang="fr-FR" sz="2800" b="1" dirty="0" err="1">
                <a:solidFill>
                  <a:srgbClr val="002060"/>
                </a:solidFill>
              </a:rPr>
              <a:t>sector</a:t>
            </a:r>
            <a:r>
              <a:rPr lang="fr-FR" sz="2800" b="1" dirty="0">
                <a:solidFill>
                  <a:srgbClr val="002060"/>
                </a:solidFill>
              </a:rPr>
              <a:t> data </a:t>
            </a:r>
            <a:r>
              <a:rPr lang="fr-FR" sz="2800" b="1" dirty="0" err="1">
                <a:solidFill>
                  <a:srgbClr val="002060"/>
                </a:solidFill>
              </a:rPr>
              <a:t>space</a:t>
            </a:r>
            <a:endParaRPr lang="fr-FR" sz="2800" b="1" dirty="0">
              <a:solidFill>
                <a:srgbClr val="002060"/>
              </a:solidFill>
            </a:endParaRPr>
          </a:p>
        </p:txBody>
      </p:sp>
      <p:sp>
        <p:nvSpPr>
          <p:cNvPr id="14" name="Espace réservé de la date 1">
            <a:extLst>
              <a:ext uri="{FF2B5EF4-FFF2-40B4-BE49-F238E27FC236}">
                <a16:creationId xmlns:a16="http://schemas.microsoft.com/office/drawing/2014/main" id="{68DC2752-EFF1-854E-B121-754A840133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90920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Giovanni </a:t>
            </a:r>
            <a:r>
              <a:rPr lang="en-GB" dirty="0" err="1"/>
              <a:t>Lamanna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5017-3F89-1D45-A807-6739F9F2C22A}" type="slidenum">
              <a:rPr lang="en-GB" smtClean="0"/>
              <a:t>38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3DDED0-2FC2-5D4E-AA9D-D09EE638C647}"/>
              </a:ext>
            </a:extLst>
          </p:cNvPr>
          <p:cNvSpPr/>
          <p:nvPr/>
        </p:nvSpPr>
        <p:spPr>
          <a:xfrm>
            <a:off x="439920" y="1213468"/>
            <a:ext cx="58899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600" b="1" dirty="0">
                <a:solidFill>
                  <a:srgbClr val="002060"/>
                </a:solidFill>
                <a:ea typeface="SimHei" panose="02010609060101010101" pitchFamily="49" charset="-122"/>
                <a:cs typeface="Times New Roman" panose="02020603050405020304" pitchFamily="18" charset="0"/>
              </a:rPr>
              <a:t>…The ESCAPE Big-Science RIs (as well as all other Science Clusters) are concerned by the European Data Strategy…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333F5EB-82B6-7245-8F8C-AABC8C481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082" y="821449"/>
            <a:ext cx="5558178" cy="3126476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7F23030-29E5-E349-B525-B8DB6BCE9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649" y="5138288"/>
            <a:ext cx="716112" cy="95481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703EA84-EA13-824C-9946-1C64A10269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504" y="2032987"/>
            <a:ext cx="710055" cy="77714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92C6FE4-6DD8-7D47-8423-2CE5C1C5DF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731" y="3044878"/>
            <a:ext cx="588823" cy="83227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68743BA-A6F7-D344-8D32-24233A36C4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554" y="3313915"/>
            <a:ext cx="588823" cy="10763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0BC412C-F6F0-EF42-A2F0-61A52A489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884" y="5006815"/>
            <a:ext cx="588823" cy="91100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73D6953-3042-A043-9623-E0A42415FD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436" y="4882457"/>
            <a:ext cx="686693" cy="83987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31BB4EE-737C-E44D-8FEB-4589486240C5}"/>
              </a:ext>
            </a:extLst>
          </p:cNvPr>
          <p:cNvSpPr/>
          <p:nvPr/>
        </p:nvSpPr>
        <p:spPr>
          <a:xfrm>
            <a:off x="7237551" y="4335647"/>
            <a:ext cx="49518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</a:rPr>
              <a:t>Science Data </a:t>
            </a:r>
            <a:r>
              <a:rPr lang="en-GB" sz="1400" dirty="0">
                <a:solidFill>
                  <a:srgbClr val="002060"/>
                </a:solidFill>
              </a:rPr>
              <a:t>to reduce the skills mismatches between the education and training systems and the labour market needs.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B89CD6-6FCF-6542-B350-46431B607696}"/>
              </a:ext>
            </a:extLst>
          </p:cNvPr>
          <p:cNvSpPr/>
          <p:nvPr/>
        </p:nvSpPr>
        <p:spPr>
          <a:xfrm>
            <a:off x="1383158" y="3800335"/>
            <a:ext cx="45673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</a:rPr>
              <a:t>Cross-sector sharing of data </a:t>
            </a:r>
            <a:r>
              <a:rPr lang="en-GB" sz="1400" dirty="0">
                <a:solidFill>
                  <a:srgbClr val="002060"/>
                </a:solidFill>
              </a:rPr>
              <a:t>for an unifying, forward-looking approach of any Big Science facility for energy efficiency, water management, etc.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7D952F-FF78-3247-BC1D-9FC3B159990F}"/>
              </a:ext>
            </a:extLst>
          </p:cNvPr>
          <p:cNvSpPr/>
          <p:nvPr/>
        </p:nvSpPr>
        <p:spPr>
          <a:xfrm>
            <a:off x="7237551" y="5443751"/>
            <a:ext cx="46552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</a:rPr>
              <a:t>Health data </a:t>
            </a:r>
            <a:r>
              <a:rPr lang="en-GB" sz="1400" dirty="0">
                <a:solidFill>
                  <a:srgbClr val="002060"/>
                </a:solidFill>
              </a:rPr>
              <a:t>essential for EOSC-Life advances but also link with particle/nuclear physics facilities applied to healthcare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7E821F-8A89-FB4B-AFED-F220304238B2}"/>
              </a:ext>
            </a:extLst>
          </p:cNvPr>
          <p:cNvSpPr/>
          <p:nvPr/>
        </p:nvSpPr>
        <p:spPr>
          <a:xfrm>
            <a:off x="1421707" y="5006815"/>
            <a:ext cx="434741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</a:rPr>
              <a:t>Data and experience </a:t>
            </a:r>
            <a:r>
              <a:rPr lang="en-GB" sz="1400" dirty="0">
                <a:solidFill>
                  <a:srgbClr val="002060"/>
                </a:solidFill>
              </a:rPr>
              <a:t>to improve accountability of public spending for research; management and sustainability of Big Science RIs through socio-economic impact model analyses.  </a:t>
            </a:r>
          </a:p>
          <a:p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D2C2602-5AE1-DA4C-984B-C9E7A0D6ACD7}"/>
              </a:ext>
            </a:extLst>
          </p:cNvPr>
          <p:cNvSpPr/>
          <p:nvPr/>
        </p:nvSpPr>
        <p:spPr>
          <a:xfrm>
            <a:off x="1371573" y="3278826"/>
            <a:ext cx="4347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</a:rPr>
              <a:t>Aligning </a:t>
            </a:r>
            <a:r>
              <a:rPr lang="en-GB" sz="1400" dirty="0">
                <a:solidFill>
                  <a:srgbClr val="002060"/>
                </a:solidFill>
              </a:rPr>
              <a:t>Innovation programmes and technology R&amp;D with environmental implications.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1A780CB-AEE6-2045-8665-F5BF879C82C1}"/>
              </a:ext>
            </a:extLst>
          </p:cNvPr>
          <p:cNvSpPr/>
          <p:nvPr/>
        </p:nvSpPr>
        <p:spPr>
          <a:xfrm>
            <a:off x="1317454" y="1941866"/>
            <a:ext cx="4347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</a:rPr>
              <a:t>ESFRI facilities </a:t>
            </a:r>
            <a:r>
              <a:rPr lang="en-GB" sz="1400" dirty="0">
                <a:solidFill>
                  <a:srgbClr val="002060"/>
                </a:solidFill>
              </a:rPr>
              <a:t>to support EU’s industry; as well as global coordination for innovation, e.g. Quantum Computing as a service and for tech. R&amp;D; algorithms and standards for Industry 4.0; AI; HPC.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9338BF3-6DB8-D64C-8AC4-CEC40DB0D2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6258" y="4206493"/>
            <a:ext cx="590663" cy="842242"/>
          </a:xfrm>
          <a:prstGeom prst="rect">
            <a:avLst/>
          </a:prstGeom>
        </p:spPr>
      </p:pic>
      <p:sp>
        <p:nvSpPr>
          <p:cNvPr id="23" name="Titre 1">
            <a:extLst>
              <a:ext uri="{FF2B5EF4-FFF2-40B4-BE49-F238E27FC236}">
                <a16:creationId xmlns:a16="http://schemas.microsoft.com/office/drawing/2014/main" id="{C001C5C9-2EEF-A54F-BE75-D0F31452C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4275" y="167418"/>
            <a:ext cx="10515600" cy="708932"/>
          </a:xfrm>
        </p:spPr>
        <p:txBody>
          <a:bodyPr>
            <a:normAutofit/>
          </a:bodyPr>
          <a:lstStyle/>
          <a:p>
            <a:pPr algn="r"/>
            <a:r>
              <a:rPr lang="fr-FR" sz="2800" b="1" dirty="0">
                <a:solidFill>
                  <a:srgbClr val="002060"/>
                </a:solidFill>
              </a:rPr>
              <a:t>Last </a:t>
            </a:r>
            <a:r>
              <a:rPr lang="fr-FR" sz="2800" b="1" dirty="0" err="1">
                <a:solidFill>
                  <a:srgbClr val="002060"/>
                </a:solidFill>
              </a:rPr>
              <a:t>outlook</a:t>
            </a:r>
            <a:r>
              <a:rPr lang="fr-FR" sz="2800" b="1" dirty="0">
                <a:solidFill>
                  <a:srgbClr val="002060"/>
                </a:solidFill>
              </a:rPr>
              <a:t>: </a:t>
            </a:r>
            <a:r>
              <a:rPr lang="fr-FR" sz="2800" b="1" dirty="0" err="1">
                <a:solidFill>
                  <a:srgbClr val="002060"/>
                </a:solidFill>
              </a:rPr>
              <a:t>sector</a:t>
            </a:r>
            <a:r>
              <a:rPr lang="fr-FR" sz="2800" b="1" dirty="0">
                <a:solidFill>
                  <a:srgbClr val="002060"/>
                </a:solidFill>
              </a:rPr>
              <a:t> data </a:t>
            </a:r>
            <a:r>
              <a:rPr lang="fr-FR" sz="2800" b="1" dirty="0" err="1">
                <a:solidFill>
                  <a:srgbClr val="002060"/>
                </a:solidFill>
              </a:rPr>
              <a:t>space</a:t>
            </a:r>
            <a:endParaRPr lang="fr-FR" sz="2800" b="1" dirty="0">
              <a:solidFill>
                <a:srgbClr val="002060"/>
              </a:solidFill>
            </a:endParaRPr>
          </a:p>
        </p:txBody>
      </p:sp>
      <p:sp>
        <p:nvSpPr>
          <p:cNvPr id="24" name="Espace réservé de la date 1">
            <a:extLst>
              <a:ext uri="{FF2B5EF4-FFF2-40B4-BE49-F238E27FC236}">
                <a16:creationId xmlns:a16="http://schemas.microsoft.com/office/drawing/2014/main" id="{AD1EF958-D993-E64D-BF15-332E6710CC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88870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18303" y="167418"/>
            <a:ext cx="7261571" cy="708932"/>
          </a:xfrm>
        </p:spPr>
        <p:txBody>
          <a:bodyPr>
            <a:normAutofit/>
          </a:bodyPr>
          <a:lstStyle/>
          <a:p>
            <a:pPr algn="r"/>
            <a:r>
              <a:rPr lang="fr-FR" sz="2800" b="1" dirty="0">
                <a:solidFill>
                  <a:srgbClr val="002060"/>
                </a:solidFill>
              </a:rPr>
              <a:t>Conclusions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Giovanni Lamanna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9516-A117-4244-A648-F0ED19D0AC06}" type="slidenum">
              <a:rPr lang="fr-FR" smtClean="0"/>
              <a:t>39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9A8B534-7F51-594D-A678-3355B9BB38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8031" y="1490152"/>
            <a:ext cx="557803" cy="55780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6B7D2DC-A293-2A41-AB13-177CD5FDC1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83631" y="1505392"/>
            <a:ext cx="557803" cy="55780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2143D1B-B5A6-E544-AFED-EB35F9A3F3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49334" y="1490151"/>
            <a:ext cx="557803" cy="5578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0DF90C1-D72D-CD40-859B-32F044787F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18086" y="1505392"/>
            <a:ext cx="557803" cy="55780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6A987D2-1E79-CC4B-B540-CB2299E97493}"/>
              </a:ext>
            </a:extLst>
          </p:cNvPr>
          <p:cNvSpPr txBox="1"/>
          <p:nvPr/>
        </p:nvSpPr>
        <p:spPr>
          <a:xfrm>
            <a:off x="680996" y="2221992"/>
            <a:ext cx="20987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ea typeface="Roboto Medium" pitchFamily="2" charset="0"/>
              </a:rPr>
              <a:t>Expectation: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Accelerate the discoveries and increase scientific value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Enable opportunities offered by the digital revolution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D5B45FB-6FEC-3D4F-BAC1-22FC23BDCC7E}"/>
              </a:ext>
            </a:extLst>
          </p:cNvPr>
          <p:cNvSpPr txBox="1"/>
          <p:nvPr/>
        </p:nvSpPr>
        <p:spPr>
          <a:xfrm>
            <a:off x="3604028" y="2218944"/>
            <a:ext cx="20987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ea typeface="Roboto Medium" pitchFamily="2" charset="0"/>
              </a:rPr>
              <a:t>Commitment: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Shape and operate platforms for data interoperability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Sustain the federation of RIs for excellence science 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Widen impacts of Open (Data) Science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BEC18B8-7054-694A-92B2-C2976AEBF5A2}"/>
              </a:ext>
            </a:extLst>
          </p:cNvPr>
          <p:cNvSpPr txBox="1"/>
          <p:nvPr/>
        </p:nvSpPr>
        <p:spPr>
          <a:xfrm>
            <a:off x="6557540" y="2218944"/>
            <a:ext cx="20987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Cooperation: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EOSC Association and EC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Inter-domain and cross-disciplines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SMEs for co-developments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Society at large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AE2A8A3-B32E-7C44-B4AB-B726F7DCBAED}"/>
              </a:ext>
            </a:extLst>
          </p:cNvPr>
          <p:cNvSpPr txBox="1"/>
          <p:nvPr/>
        </p:nvSpPr>
        <p:spPr>
          <a:xfrm>
            <a:off x="9553724" y="2215896"/>
            <a:ext cx="20987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Inclusiveness: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Attracting more thematic and emerging RIs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Lead a regional as well as international alliance in Science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Universities, Institutes and citizens</a:t>
            </a:r>
          </a:p>
        </p:txBody>
      </p:sp>
      <p:sp>
        <p:nvSpPr>
          <p:cNvPr id="17" name="Sous-titre 2">
            <a:extLst>
              <a:ext uri="{FF2B5EF4-FFF2-40B4-BE49-F238E27FC236}">
                <a16:creationId xmlns:a16="http://schemas.microsoft.com/office/drawing/2014/main" id="{CFF9E487-59A6-0C4B-9F0B-236A956D298A}"/>
              </a:ext>
            </a:extLst>
          </p:cNvPr>
          <p:cNvSpPr txBox="1">
            <a:spLocks/>
          </p:cNvSpPr>
          <p:nvPr/>
        </p:nvSpPr>
        <p:spPr>
          <a:xfrm>
            <a:off x="1392811" y="784304"/>
            <a:ext cx="9912462" cy="4149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rgbClr val="002060"/>
                </a:solidFill>
                <a:latin typeface="+mn-lt"/>
                <a:ea typeface="Roboto Medium" pitchFamily="2" charset="0"/>
              </a:rPr>
              <a:t>                           “OPEN DATA and OPEN RESEARCH”, a change of the global paradigm. 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002060"/>
                </a:solidFill>
                <a:latin typeface="+mn-lt"/>
                <a:ea typeface="Roboto Medium" pitchFamily="2" charset="0"/>
              </a:rPr>
              <a:t>ESCAPE and other Science Clusters position: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000" b="1" dirty="0">
                <a:solidFill>
                  <a:srgbClr val="002060"/>
                </a:solidFill>
                <a:latin typeface="+mn-lt"/>
                <a:ea typeface="Roboto Medium" pitchFamily="2" charset="0"/>
              </a:rPr>
              <a:t> </a:t>
            </a:r>
          </a:p>
          <a:p>
            <a:pPr marL="0" indent="0">
              <a:buNone/>
            </a:pPr>
            <a:endParaRPr lang="en-GB" sz="2000" b="1" dirty="0">
              <a:solidFill>
                <a:srgbClr val="002060"/>
              </a:solidFill>
              <a:latin typeface="+mn-lt"/>
              <a:ea typeface="Roboto Medium" pitchFamily="2" charset="0"/>
            </a:endParaRPr>
          </a:p>
          <a:p>
            <a:pPr marL="0" indent="0">
              <a:buNone/>
            </a:pPr>
            <a:endParaRPr lang="en-GB" sz="2000" b="1" dirty="0">
              <a:solidFill>
                <a:srgbClr val="002060"/>
              </a:solidFill>
              <a:latin typeface="+mn-lt"/>
              <a:ea typeface="Roboto Medium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1C1C1-B3AD-9848-8DA4-8B664B7661B3}"/>
              </a:ext>
            </a:extLst>
          </p:cNvPr>
          <p:cNvSpPr/>
          <p:nvPr/>
        </p:nvSpPr>
        <p:spPr>
          <a:xfrm>
            <a:off x="3617288" y="2724912"/>
            <a:ext cx="2048944" cy="3184303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C914E2-9D8B-264F-BF66-86F1AE03BCB6}"/>
              </a:ext>
            </a:extLst>
          </p:cNvPr>
          <p:cNvSpPr/>
          <p:nvPr/>
        </p:nvSpPr>
        <p:spPr>
          <a:xfrm>
            <a:off x="651584" y="2731008"/>
            <a:ext cx="2048944" cy="3184303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53894C4-8317-7B4B-A686-142793E834A4}"/>
              </a:ext>
            </a:extLst>
          </p:cNvPr>
          <p:cNvSpPr/>
          <p:nvPr/>
        </p:nvSpPr>
        <p:spPr>
          <a:xfrm>
            <a:off x="9557840" y="2731008"/>
            <a:ext cx="2048944" cy="3184303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5371ED-301B-7D4E-9DBA-4AF4DB581632}"/>
              </a:ext>
            </a:extLst>
          </p:cNvPr>
          <p:cNvSpPr/>
          <p:nvPr/>
        </p:nvSpPr>
        <p:spPr>
          <a:xfrm>
            <a:off x="6537272" y="2737104"/>
            <a:ext cx="2048944" cy="3184303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space réservé de la date 1">
            <a:extLst>
              <a:ext uri="{FF2B5EF4-FFF2-40B4-BE49-F238E27FC236}">
                <a16:creationId xmlns:a16="http://schemas.microsoft.com/office/drawing/2014/main" id="{B79FE343-8BEE-A54F-A27F-422544438F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80182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225F0FC-9D7D-1A4D-AA5E-B01B94E3E38B}"/>
              </a:ext>
            </a:extLst>
          </p:cNvPr>
          <p:cNvSpPr/>
          <p:nvPr/>
        </p:nvSpPr>
        <p:spPr>
          <a:xfrm>
            <a:off x="71919" y="0"/>
            <a:ext cx="1921268" cy="1715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2">
            <a:extLst>
              <a:ext uri="{FF2B5EF4-FFF2-40B4-BE49-F238E27FC236}">
                <a16:creationId xmlns:a16="http://schemas.microsoft.com/office/drawing/2014/main" id="{1B999448-5E94-CB45-8AD2-494AE4CC0C83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4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77AAA8FD-3146-9548-B691-A3F6DEA8D626}"/>
              </a:ext>
            </a:extLst>
          </p:cNvPr>
          <p:cNvGrpSpPr/>
          <p:nvPr/>
        </p:nvGrpSpPr>
        <p:grpSpPr>
          <a:xfrm>
            <a:off x="556366" y="382125"/>
            <a:ext cx="11635634" cy="6156789"/>
            <a:chOff x="763897" y="88333"/>
            <a:chExt cx="11635634" cy="6156789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28EF0931-C6CD-E34D-B775-CD8FCB722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897" y="88333"/>
              <a:ext cx="10938923" cy="6156789"/>
            </a:xfrm>
            <a:prstGeom prst="rect">
              <a:avLst/>
            </a:prstGeom>
          </p:spPr>
        </p:pic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BA0294C1-A35C-BA4C-979D-D262B34FDDCF}"/>
                </a:ext>
              </a:extLst>
            </p:cNvPr>
            <p:cNvSpPr txBox="1"/>
            <p:nvPr/>
          </p:nvSpPr>
          <p:spPr>
            <a:xfrm>
              <a:off x="9171992" y="363894"/>
              <a:ext cx="11865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b="1" dirty="0"/>
                <a:t>/ </a:t>
              </a:r>
              <a:r>
                <a:rPr lang="fr-FR" sz="1050" b="1" dirty="0" err="1"/>
                <a:t>Nuclear</a:t>
              </a:r>
              <a:r>
                <a:rPr lang="fr-FR" sz="1050" b="1" dirty="0"/>
                <a:t> </a:t>
              </a:r>
              <a:r>
                <a:rPr lang="fr-FR" sz="1050" b="1" dirty="0" err="1"/>
                <a:t>Physics</a:t>
              </a:r>
              <a:endParaRPr lang="fr-FR" sz="1050" b="1" dirty="0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A2E5041-4496-9140-9EB4-AEB3168427E0}"/>
                </a:ext>
              </a:extLst>
            </p:cNvPr>
            <p:cNvSpPr txBox="1"/>
            <p:nvPr/>
          </p:nvSpPr>
          <p:spPr>
            <a:xfrm>
              <a:off x="10929257" y="1141445"/>
              <a:ext cx="147027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b="1" dirty="0"/>
                <a:t>/ </a:t>
              </a:r>
              <a:r>
                <a:rPr lang="fr-FR" sz="1050" b="1" dirty="0" err="1"/>
                <a:t>Astroparticle</a:t>
              </a:r>
              <a:r>
                <a:rPr lang="fr-FR" sz="1050" b="1" dirty="0"/>
                <a:t> </a:t>
              </a:r>
              <a:r>
                <a:rPr lang="fr-FR" sz="1050" b="1" dirty="0" err="1"/>
                <a:t>Physics</a:t>
              </a:r>
              <a:endParaRPr lang="fr-FR" sz="1050" b="1" dirty="0"/>
            </a:p>
          </p:txBody>
        </p:sp>
      </p:grpSp>
      <p:sp>
        <p:nvSpPr>
          <p:cNvPr id="10" name="Title 5">
            <a:extLst>
              <a:ext uri="{FF2B5EF4-FFF2-40B4-BE49-F238E27FC236}">
                <a16:creationId xmlns:a16="http://schemas.microsoft.com/office/drawing/2014/main" id="{3A17DE29-2054-F34E-8F03-8D5F8815DDA2}"/>
              </a:ext>
            </a:extLst>
          </p:cNvPr>
          <p:cNvSpPr txBox="1">
            <a:spLocks/>
          </p:cNvSpPr>
          <p:nvPr/>
        </p:nvSpPr>
        <p:spPr>
          <a:xfrm>
            <a:off x="1650297" y="108373"/>
            <a:ext cx="10040476" cy="10323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28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(ESFRI) and other RI PARTNERS</a:t>
            </a:r>
          </a:p>
        </p:txBody>
      </p:sp>
      <p:sp>
        <p:nvSpPr>
          <p:cNvPr id="12" name="Espace réservé du pied de page 2">
            <a:extLst>
              <a:ext uri="{FF2B5EF4-FFF2-40B4-BE49-F238E27FC236}">
                <a16:creationId xmlns:a16="http://schemas.microsoft.com/office/drawing/2014/main" id="{9E73662D-D7C2-BB43-B1E1-E38C71401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13" name="Espace réservé de la date 1">
            <a:extLst>
              <a:ext uri="{FF2B5EF4-FFF2-40B4-BE49-F238E27FC236}">
                <a16:creationId xmlns:a16="http://schemas.microsoft.com/office/drawing/2014/main" id="{D369581E-510A-224F-AE59-4F84980950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824620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225F0FC-9D7D-1A4D-AA5E-B01B94E3E38B}"/>
              </a:ext>
            </a:extLst>
          </p:cNvPr>
          <p:cNvSpPr/>
          <p:nvPr/>
        </p:nvSpPr>
        <p:spPr>
          <a:xfrm>
            <a:off x="71919" y="0"/>
            <a:ext cx="1921268" cy="1715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3BF234D-3FE7-A344-AF6B-D7AA76CEF6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161" y="991518"/>
            <a:ext cx="6335801" cy="447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numéro de diapositive 2">
            <a:extLst>
              <a:ext uri="{FF2B5EF4-FFF2-40B4-BE49-F238E27FC236}">
                <a16:creationId xmlns:a16="http://schemas.microsoft.com/office/drawing/2014/main" id="{1B999448-5E94-CB45-8AD2-494AE4CC0C83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40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F27B22F-7409-9949-ACCA-78CB61D9B8D0}"/>
              </a:ext>
            </a:extLst>
          </p:cNvPr>
          <p:cNvSpPr txBox="1"/>
          <p:nvPr/>
        </p:nvSpPr>
        <p:spPr>
          <a:xfrm>
            <a:off x="8546514" y="4514621"/>
            <a:ext cx="31438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2060"/>
                </a:solidFill>
              </a:rPr>
              <a:t>THANK YOU!</a:t>
            </a:r>
          </a:p>
        </p:txBody>
      </p:sp>
      <p:sp>
        <p:nvSpPr>
          <p:cNvPr id="9" name="Espace réservé du pied de page 2">
            <a:extLst>
              <a:ext uri="{FF2B5EF4-FFF2-40B4-BE49-F238E27FC236}">
                <a16:creationId xmlns:a16="http://schemas.microsoft.com/office/drawing/2014/main" id="{B08B0D49-B4A0-5742-9B70-F2E7010A3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10" name="Espace réservé de la date 1">
            <a:extLst>
              <a:ext uri="{FF2B5EF4-FFF2-40B4-BE49-F238E27FC236}">
                <a16:creationId xmlns:a16="http://schemas.microsoft.com/office/drawing/2014/main" id="{3DBE048F-E884-9C47-A3FE-290863CBAB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9696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4A9A6C92-5E6C-654A-B476-67A9C3F5D417}"/>
              </a:ext>
            </a:extLst>
          </p:cNvPr>
          <p:cNvSpPr txBox="1">
            <a:spLocks/>
          </p:cNvSpPr>
          <p:nvPr/>
        </p:nvSpPr>
        <p:spPr>
          <a:xfrm>
            <a:off x="3878007" y="74865"/>
            <a:ext cx="7688281" cy="60425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sz="3200" b="1" dirty="0">
                <a:solidFill>
                  <a:srgbClr val="002060"/>
                </a:solidFill>
                <a:latin typeface="+mn-lt"/>
                <a:ea typeface="MS PGothic" charset="0"/>
              </a:rPr>
              <a:t>The five Science Clusters</a:t>
            </a:r>
            <a:endParaRPr lang="en-GB" sz="32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A78EB19-303D-104B-ADF3-FB08C3799897}"/>
              </a:ext>
            </a:extLst>
          </p:cNvPr>
          <p:cNvSpPr txBox="1">
            <a:spLocks/>
          </p:cNvSpPr>
          <p:nvPr/>
        </p:nvSpPr>
        <p:spPr>
          <a:xfrm>
            <a:off x="611765" y="2061537"/>
            <a:ext cx="7736440" cy="392189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GB" sz="1600" b="1" dirty="0">
                <a:solidFill>
                  <a:srgbClr val="002060"/>
                </a:solidFill>
              </a:rPr>
              <a:t>Expected impact:</a:t>
            </a:r>
          </a:p>
          <a:p>
            <a:pPr lvl="0"/>
            <a:r>
              <a:rPr lang="en-GB" sz="1600" i="1" dirty="0">
                <a:solidFill>
                  <a:srgbClr val="002060"/>
                </a:solidFill>
              </a:rPr>
              <a:t>Improve access to data and tools leading to </a:t>
            </a:r>
            <a:r>
              <a:rPr lang="en-GB" sz="1600" i="1" u="sng" dirty="0">
                <a:solidFill>
                  <a:srgbClr val="002060"/>
                </a:solidFill>
              </a:rPr>
              <a:t>new insights and innovation </a:t>
            </a:r>
          </a:p>
          <a:p>
            <a:pPr lvl="0"/>
            <a:r>
              <a:rPr lang="en-GB" sz="1600" i="1" dirty="0">
                <a:solidFill>
                  <a:srgbClr val="002060"/>
                </a:solidFill>
              </a:rPr>
              <a:t>Facilitate access of researchers to data and resources </a:t>
            </a:r>
            <a:r>
              <a:rPr lang="en-GB" sz="1600" i="1" u="sng" dirty="0">
                <a:solidFill>
                  <a:srgbClr val="002060"/>
                </a:solidFill>
              </a:rPr>
              <a:t>for data driven science</a:t>
            </a:r>
            <a:r>
              <a:rPr lang="en-GB" sz="1600" i="1" dirty="0">
                <a:solidFill>
                  <a:srgbClr val="002060"/>
                </a:solidFill>
              </a:rPr>
              <a:t>.</a:t>
            </a:r>
            <a:endParaRPr lang="fr-FR" sz="1600" dirty="0">
              <a:solidFill>
                <a:srgbClr val="002060"/>
              </a:solidFill>
            </a:endParaRPr>
          </a:p>
          <a:p>
            <a:pPr lvl="0"/>
            <a:r>
              <a:rPr lang="en-GB" sz="1600" i="1" dirty="0">
                <a:solidFill>
                  <a:srgbClr val="002060"/>
                </a:solidFill>
              </a:rPr>
              <a:t>Create </a:t>
            </a:r>
            <a:r>
              <a:rPr lang="en-GB" sz="1600" i="1" u="sng" dirty="0">
                <a:solidFill>
                  <a:srgbClr val="002060"/>
                </a:solidFill>
              </a:rPr>
              <a:t>a cross-border </a:t>
            </a:r>
            <a:r>
              <a:rPr lang="en-GB" sz="1600" i="1" dirty="0">
                <a:solidFill>
                  <a:srgbClr val="002060"/>
                </a:solidFill>
              </a:rPr>
              <a:t>open innovation </a:t>
            </a:r>
            <a:r>
              <a:rPr lang="en-GB" sz="1600" i="1" u="sng" dirty="0">
                <a:solidFill>
                  <a:srgbClr val="002060"/>
                </a:solidFill>
              </a:rPr>
              <a:t>environment</a:t>
            </a:r>
            <a:r>
              <a:rPr lang="en-GB" sz="1600" i="1" dirty="0">
                <a:solidFill>
                  <a:srgbClr val="002060"/>
                </a:solidFill>
              </a:rPr>
              <a:t>. </a:t>
            </a:r>
          </a:p>
          <a:p>
            <a:pPr lvl="0"/>
            <a:r>
              <a:rPr lang="en-GB" sz="1600" i="1" dirty="0">
                <a:solidFill>
                  <a:srgbClr val="002060"/>
                </a:solidFill>
              </a:rPr>
              <a:t>Rise the efficiency and </a:t>
            </a:r>
            <a:r>
              <a:rPr lang="en-GB" sz="1600" i="1" u="sng" dirty="0">
                <a:solidFill>
                  <a:srgbClr val="002060"/>
                </a:solidFill>
              </a:rPr>
              <a:t>productivity of researchers </a:t>
            </a:r>
            <a:r>
              <a:rPr lang="en-GB" sz="1600" i="1" dirty="0">
                <a:solidFill>
                  <a:srgbClr val="002060"/>
                </a:solidFill>
              </a:rPr>
              <a:t>through open data services and infrastructures for discovering, accessing, and reusing data. </a:t>
            </a:r>
            <a:endParaRPr lang="fr-FR" sz="1600" dirty="0">
              <a:solidFill>
                <a:srgbClr val="002060"/>
              </a:solidFill>
            </a:endParaRPr>
          </a:p>
          <a:p>
            <a:pPr lvl="0"/>
            <a:r>
              <a:rPr lang="en-GB" sz="1600" i="1" dirty="0">
                <a:solidFill>
                  <a:srgbClr val="002060"/>
                </a:solidFill>
              </a:rPr>
              <a:t>Foster the establishment of </a:t>
            </a:r>
            <a:r>
              <a:rPr lang="en-GB" sz="1600" i="1" u="sng" dirty="0">
                <a:solidFill>
                  <a:srgbClr val="002060"/>
                </a:solidFill>
              </a:rPr>
              <a:t>global standards</a:t>
            </a:r>
            <a:r>
              <a:rPr lang="en-GB" sz="1600" i="1" dirty="0">
                <a:solidFill>
                  <a:srgbClr val="002060"/>
                </a:solidFill>
              </a:rPr>
              <a:t>.</a:t>
            </a:r>
            <a:endParaRPr lang="fr-FR" sz="1600" dirty="0">
              <a:solidFill>
                <a:srgbClr val="002060"/>
              </a:solidFill>
            </a:endParaRPr>
          </a:p>
          <a:p>
            <a:pPr lvl="0"/>
            <a:r>
              <a:rPr lang="en-GB" sz="1600" i="1" dirty="0">
                <a:solidFill>
                  <a:srgbClr val="002060"/>
                </a:solidFill>
              </a:rPr>
              <a:t>Develop </a:t>
            </a:r>
            <a:r>
              <a:rPr lang="en-GB" sz="1600" i="1" u="sng" dirty="0">
                <a:solidFill>
                  <a:srgbClr val="002060"/>
                </a:solidFill>
              </a:rPr>
              <a:t>synergies</a:t>
            </a:r>
            <a:r>
              <a:rPr lang="en-GB" sz="1600" i="1" dirty="0">
                <a:solidFill>
                  <a:srgbClr val="002060"/>
                </a:solidFill>
              </a:rPr>
              <a:t> and complementarity </a:t>
            </a:r>
            <a:r>
              <a:rPr lang="en-GB" sz="1600" i="1" u="sng" dirty="0">
                <a:solidFill>
                  <a:srgbClr val="002060"/>
                </a:solidFill>
              </a:rPr>
              <a:t>between involved research infrastructures</a:t>
            </a:r>
            <a:r>
              <a:rPr lang="en-GB" sz="1600" i="1" dirty="0">
                <a:solidFill>
                  <a:srgbClr val="002060"/>
                </a:solidFill>
              </a:rPr>
              <a:t>.</a:t>
            </a:r>
          </a:p>
          <a:p>
            <a:pPr lvl="0"/>
            <a:r>
              <a:rPr lang="en-GB" sz="1600" i="1" dirty="0">
                <a:solidFill>
                  <a:srgbClr val="002060"/>
                </a:solidFill>
              </a:rPr>
              <a:t>Adopt </a:t>
            </a:r>
            <a:r>
              <a:rPr lang="en-GB" sz="1600" i="1" u="sng" dirty="0">
                <a:solidFill>
                  <a:srgbClr val="002060"/>
                </a:solidFill>
              </a:rPr>
              <a:t>common</a:t>
            </a:r>
            <a:r>
              <a:rPr lang="en-GB" sz="1600" i="1" dirty="0">
                <a:solidFill>
                  <a:srgbClr val="002060"/>
                </a:solidFill>
              </a:rPr>
              <a:t> approaches to the </a:t>
            </a:r>
            <a:r>
              <a:rPr lang="en-GB" sz="1600" i="1" u="sng" dirty="0">
                <a:solidFill>
                  <a:srgbClr val="002060"/>
                </a:solidFill>
              </a:rPr>
              <a:t>data management </a:t>
            </a:r>
            <a:r>
              <a:rPr lang="en-GB" sz="1600" i="1" dirty="0">
                <a:solidFill>
                  <a:srgbClr val="002060"/>
                </a:solidFill>
              </a:rPr>
              <a:t>for economies of scale. </a:t>
            </a:r>
            <a:endParaRPr lang="fr-FR" sz="1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002060"/>
                </a:solidFill>
              </a:rPr>
              <a:t>       Working together making data and scientific research FAIR </a:t>
            </a:r>
            <a:r>
              <a:rPr lang="mr-IN" sz="1800" dirty="0">
                <a:solidFill>
                  <a:srgbClr val="002060"/>
                </a:solidFill>
              </a:rPr>
              <a:t>…</a:t>
            </a:r>
            <a:endParaRPr lang="en-GB" sz="1800" dirty="0">
              <a:solidFill>
                <a:srgbClr val="002060"/>
              </a:solidFill>
            </a:endParaRPr>
          </a:p>
          <a:p>
            <a:pPr marL="457200" lvl="1" indent="0">
              <a:buFontTx/>
              <a:buNone/>
            </a:pPr>
            <a:endParaRPr lang="en-GB" sz="1800" dirty="0">
              <a:solidFill>
                <a:srgbClr val="002060"/>
              </a:solidFill>
            </a:endParaRPr>
          </a:p>
          <a:p>
            <a:pPr marL="457200" lvl="1" indent="0">
              <a:buFontTx/>
              <a:buNone/>
            </a:pPr>
            <a:endParaRPr lang="en-GB" sz="1600" dirty="0">
              <a:solidFill>
                <a:srgbClr val="002060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DC4682C-192F-A04F-BEC5-C38C4938C5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824" y="5229551"/>
            <a:ext cx="2486654" cy="843916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5A225ACA-8B24-C74A-A2A1-0D181C7CB71E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5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7" descr="C:\_D\ENVRI-FAIR\Outreach\InfoGraphics\ESFRI Thematic cluster view on EOSC .png">
            <a:extLst>
              <a:ext uri="{FF2B5EF4-FFF2-40B4-BE49-F238E27FC236}">
                <a16:creationId xmlns:a16="http://schemas.microsoft.com/office/drawing/2014/main" id="{44C86F20-5850-D44C-B61D-E431B8E05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8739" r="80909" b="4130"/>
          <a:stretch>
            <a:fillRect/>
          </a:stretch>
        </p:blipFill>
        <p:spPr bwMode="auto">
          <a:xfrm>
            <a:off x="9001126" y="1849253"/>
            <a:ext cx="2802218" cy="2685987"/>
          </a:xfrm>
          <a:custGeom>
            <a:avLst/>
            <a:gdLst>
              <a:gd name="connsiteX0" fmla="*/ 760597 w 1521194"/>
              <a:gd name="connsiteY0" fmla="*/ 0 h 1458098"/>
              <a:gd name="connsiteX1" fmla="*/ 1521194 w 1521194"/>
              <a:gd name="connsiteY1" fmla="*/ 729049 h 1458098"/>
              <a:gd name="connsiteX2" fmla="*/ 760597 w 1521194"/>
              <a:gd name="connsiteY2" fmla="*/ 1458098 h 1458098"/>
              <a:gd name="connsiteX3" fmla="*/ 0 w 1521194"/>
              <a:gd name="connsiteY3" fmla="*/ 729049 h 1458098"/>
              <a:gd name="connsiteX4" fmla="*/ 760597 w 1521194"/>
              <a:gd name="connsiteY4" fmla="*/ 0 h 145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194" h="1458098">
                <a:moveTo>
                  <a:pt x="760597" y="0"/>
                </a:moveTo>
                <a:cubicBezTo>
                  <a:pt x="1180663" y="0"/>
                  <a:pt x="1521194" y="326406"/>
                  <a:pt x="1521194" y="729049"/>
                </a:cubicBezTo>
                <a:cubicBezTo>
                  <a:pt x="1521194" y="1131692"/>
                  <a:pt x="1180663" y="1458098"/>
                  <a:pt x="760597" y="1458098"/>
                </a:cubicBezTo>
                <a:cubicBezTo>
                  <a:pt x="340531" y="1458098"/>
                  <a:pt x="0" y="1131692"/>
                  <a:pt x="0" y="729049"/>
                </a:cubicBezTo>
                <a:cubicBezTo>
                  <a:pt x="0" y="326406"/>
                  <a:pt x="340531" y="0"/>
                  <a:pt x="760597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3A70D64-C7A5-0146-8BC6-02170F409A60}"/>
              </a:ext>
            </a:extLst>
          </p:cNvPr>
          <p:cNvSpPr txBox="1"/>
          <p:nvPr/>
        </p:nvSpPr>
        <p:spPr>
          <a:xfrm>
            <a:off x="1600200" y="732984"/>
            <a:ext cx="1059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>
                <a:solidFill>
                  <a:srgbClr val="002060"/>
                </a:solidFill>
              </a:rPr>
              <a:t>ESCAPE </a:t>
            </a:r>
            <a:r>
              <a:rPr lang="en-US" dirty="0">
                <a:solidFill>
                  <a:srgbClr val="002060"/>
                </a:solidFill>
              </a:rPr>
              <a:t>is one of the five Science-Cluster projects that resulted from the H2020 topic call INFRAEOSC-04-2018: </a:t>
            </a:r>
            <a:r>
              <a:rPr lang="en-US" b="1" dirty="0">
                <a:solidFill>
                  <a:srgbClr val="002060"/>
                </a:solidFill>
              </a:rPr>
              <a:t>“</a:t>
            </a:r>
            <a:r>
              <a:rPr lang="en-US" b="1" i="1" dirty="0">
                <a:solidFill>
                  <a:srgbClr val="002060"/>
                </a:solidFill>
              </a:rPr>
              <a:t>Connecting ESFRI infrastructures through Cluster projects</a:t>
            </a:r>
            <a:r>
              <a:rPr lang="en-US" b="1" dirty="0">
                <a:solidFill>
                  <a:srgbClr val="002060"/>
                </a:solidFill>
              </a:rPr>
              <a:t>”. </a:t>
            </a:r>
            <a:endParaRPr lang="fr-FR" b="1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Other Science Clusters: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ENVRI-FAIR </a:t>
            </a:r>
            <a:r>
              <a:rPr lang="en-US" dirty="0">
                <a:solidFill>
                  <a:srgbClr val="002060"/>
                </a:solidFill>
              </a:rPr>
              <a:t>(Environment and Earth Sciences), </a:t>
            </a:r>
            <a:r>
              <a:rPr lang="en-US" b="1" dirty="0">
                <a:solidFill>
                  <a:srgbClr val="002060"/>
                </a:solidFill>
              </a:rPr>
              <a:t>EOSC-LIFE</a:t>
            </a:r>
            <a:r>
              <a:rPr lang="en-US" dirty="0">
                <a:solidFill>
                  <a:srgbClr val="002060"/>
                </a:solidFill>
              </a:rPr>
              <a:t> (Biomedical Science), </a:t>
            </a:r>
            <a:r>
              <a:rPr lang="en-US" b="1" dirty="0">
                <a:solidFill>
                  <a:srgbClr val="002060"/>
                </a:solidFill>
              </a:rPr>
              <a:t>PANOSC</a:t>
            </a:r>
            <a:r>
              <a:rPr lang="en-US" dirty="0">
                <a:solidFill>
                  <a:srgbClr val="002060"/>
                </a:solidFill>
              </a:rPr>
              <a:t> (Neutron and light sources facilities) and </a:t>
            </a:r>
            <a:r>
              <a:rPr lang="en-US" b="1" dirty="0">
                <a:solidFill>
                  <a:srgbClr val="002060"/>
                </a:solidFill>
              </a:rPr>
              <a:t>SSHOC</a:t>
            </a:r>
            <a:r>
              <a:rPr lang="en-US" dirty="0">
                <a:solidFill>
                  <a:srgbClr val="002060"/>
                </a:solidFill>
              </a:rPr>
              <a:t> (Social Science and Humanities). </a:t>
            </a:r>
            <a:endParaRPr lang="fr-FR" dirty="0">
              <a:solidFill>
                <a:srgbClr val="002060"/>
              </a:solidFill>
            </a:endParaRPr>
          </a:p>
          <a:p>
            <a:endParaRPr lang="en-GB" b="1" dirty="0">
              <a:solidFill>
                <a:srgbClr val="002060"/>
              </a:solidFill>
              <a:cs typeface="+mj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7F8E861-CFE9-0E4E-B43E-6C144F7DAC08}"/>
              </a:ext>
            </a:extLst>
          </p:cNvPr>
          <p:cNvSpPr txBox="1"/>
          <p:nvPr/>
        </p:nvSpPr>
        <p:spPr>
          <a:xfrm>
            <a:off x="9349877" y="4535240"/>
            <a:ext cx="2453467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C00000"/>
                </a:solidFill>
              </a:rPr>
              <a:t>Five Science Clusters </a:t>
            </a:r>
          </a:p>
          <a:p>
            <a:pPr algn="ctr"/>
            <a:endParaRPr lang="en-GB" sz="1100" b="1" i="1" dirty="0">
              <a:solidFill>
                <a:srgbClr val="C00000"/>
              </a:solidFill>
            </a:endParaRPr>
          </a:p>
          <a:p>
            <a:pPr algn="ctr"/>
            <a:endParaRPr lang="en-GB" sz="1400" b="1" i="1" dirty="0">
              <a:solidFill>
                <a:srgbClr val="C00000"/>
              </a:solidFill>
            </a:endParaRPr>
          </a:p>
          <a:p>
            <a:pPr algn="ctr"/>
            <a:r>
              <a:rPr lang="en-GB" sz="1400" b="1" i="1" dirty="0">
                <a:solidFill>
                  <a:srgbClr val="C00000"/>
                </a:solidFill>
              </a:rPr>
              <a:t>More than 80% of ESFRI RIs,</a:t>
            </a:r>
          </a:p>
          <a:p>
            <a:pPr algn="ctr"/>
            <a:r>
              <a:rPr lang="en-GB" sz="1400" b="1" i="1" dirty="0">
                <a:solidFill>
                  <a:srgbClr val="C00000"/>
                </a:solidFill>
              </a:rPr>
              <a:t>plus other world-class RIs and new emerging ones. </a:t>
            </a:r>
          </a:p>
          <a:p>
            <a:pPr algn="ctr"/>
            <a:endParaRPr lang="en-GB" sz="1400" b="1" i="1" dirty="0">
              <a:solidFill>
                <a:srgbClr val="C00000"/>
              </a:solidFill>
            </a:endParaRPr>
          </a:p>
        </p:txBody>
      </p:sp>
      <p:sp>
        <p:nvSpPr>
          <p:cNvPr id="14" name="Flèche vers le bas 13">
            <a:extLst>
              <a:ext uri="{FF2B5EF4-FFF2-40B4-BE49-F238E27FC236}">
                <a16:creationId xmlns:a16="http://schemas.microsoft.com/office/drawing/2014/main" id="{5FE0B9E8-71FB-C544-82AB-A6A55EF72FCE}"/>
              </a:ext>
            </a:extLst>
          </p:cNvPr>
          <p:cNvSpPr/>
          <p:nvPr/>
        </p:nvSpPr>
        <p:spPr>
          <a:xfrm>
            <a:off x="10290205" y="4878876"/>
            <a:ext cx="481439" cy="299259"/>
          </a:xfrm>
          <a:prstGeom prst="downArrow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space réservé du pied de page 2">
            <a:extLst>
              <a:ext uri="{FF2B5EF4-FFF2-40B4-BE49-F238E27FC236}">
                <a16:creationId xmlns:a16="http://schemas.microsoft.com/office/drawing/2014/main" id="{F4EBB801-462F-8542-B065-97FBE038D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17" name="Espace réservé de la date 1">
            <a:extLst>
              <a:ext uri="{FF2B5EF4-FFF2-40B4-BE49-F238E27FC236}">
                <a16:creationId xmlns:a16="http://schemas.microsoft.com/office/drawing/2014/main" id="{3577C063-8318-CF45-9B52-6CE11FE63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03725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CA4B0-1D2E-BA4D-B5D5-B133D673C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2248" y="-8110"/>
            <a:ext cx="10129752" cy="1032353"/>
          </a:xfrm>
        </p:spPr>
        <p:txBody>
          <a:bodyPr>
            <a:normAutofit/>
          </a:bodyPr>
          <a:lstStyle/>
          <a:p>
            <a:pPr algn="r"/>
            <a:r>
              <a:rPr lang="en-GB" sz="2800" dirty="0">
                <a:solidFill>
                  <a:srgbClr val="002060"/>
                </a:solidFill>
              </a:rPr>
              <a:t>ESCAPE: Astronomy, Nuclear and Particle Physics ESFRIs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4EBC5-BB5B-1D4B-8248-CF4D7BC09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943" y="1804169"/>
            <a:ext cx="10744907" cy="4392210"/>
          </a:xfrm>
        </p:spPr>
        <p:txBody>
          <a:bodyPr>
            <a:normAutofit lnSpcReduction="10000"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 Builds on communities’ complementary excellences in data stewardship:</a:t>
            </a:r>
          </a:p>
          <a:p>
            <a:pPr lvl="1"/>
            <a:r>
              <a:rPr lang="en-GB" sz="1800" dirty="0">
                <a:solidFill>
                  <a:srgbClr val="002060"/>
                </a:solidFill>
              </a:rPr>
              <a:t> Astronomy Virtual Observatory infrastructure</a:t>
            </a:r>
          </a:p>
          <a:p>
            <a:pPr lvl="1"/>
            <a:r>
              <a:rPr lang="en-GB" sz="1800" dirty="0">
                <a:solidFill>
                  <a:srgbClr val="002060"/>
                </a:solidFill>
              </a:rPr>
              <a:t> HE-NP expertise in Exabyte-scale data management and large-scale distributed computing</a:t>
            </a:r>
          </a:p>
          <a:p>
            <a:pPr lvl="1"/>
            <a:endParaRPr lang="en-GB" sz="1800" dirty="0">
              <a:solidFill>
                <a:srgbClr val="002060"/>
              </a:solidFill>
            </a:endParaRPr>
          </a:p>
          <a:p>
            <a:r>
              <a:rPr lang="en-GB" sz="2000" dirty="0">
                <a:solidFill>
                  <a:srgbClr val="002060"/>
                </a:solidFill>
              </a:rPr>
              <a:t> Builds on existing inter-RI synergies, intersections.</a:t>
            </a:r>
          </a:p>
          <a:p>
            <a:pPr marL="0" indent="0">
              <a:buNone/>
            </a:pPr>
            <a:endParaRPr lang="en-GB" sz="2000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>
                <a:solidFill>
                  <a:srgbClr val="002060"/>
                </a:solidFill>
              </a:rPr>
              <a:t> Recognises that ESCAPE communities will be </a:t>
            </a:r>
            <a:r>
              <a:rPr lang="en-GB" sz="2000" dirty="0" err="1">
                <a:solidFill>
                  <a:srgbClr val="002060"/>
                </a:solidFill>
              </a:rPr>
              <a:t>Exascale</a:t>
            </a:r>
            <a:r>
              <a:rPr lang="en-GB" sz="2000" dirty="0">
                <a:solidFill>
                  <a:srgbClr val="002060"/>
                </a:solidFill>
              </a:rPr>
              <a:t> data generators,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>
                <a:solidFill>
                  <a:srgbClr val="002060"/>
                </a:solidFill>
              </a:rPr>
              <a:t>     early adopters of ICT and data management innovations, push state-of-the-art.</a:t>
            </a:r>
          </a:p>
          <a:p>
            <a:pPr marL="0" indent="0">
              <a:buNone/>
            </a:pPr>
            <a:endParaRPr lang="en-GB" sz="2000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en-GB" sz="2000" dirty="0">
                <a:solidFill>
                  <a:srgbClr val="002060"/>
                </a:solidFill>
              </a:rPr>
              <a:t> Both Observatory- and Facility- operations require global, open access to data,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>
                <a:solidFill>
                  <a:srgbClr val="002060"/>
                </a:solidFill>
              </a:rPr>
              <a:t>      long term curation, and sustainability.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en-GB" sz="2000" dirty="0">
                <a:solidFill>
                  <a:srgbClr val="002060"/>
                </a:solidFill>
              </a:rPr>
              <a:t> Concerned by connecting the ESFRIs to EOSC - European Open Science Cloud (at the early stage when EOSC was just a concept and EU shared policy) 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60D37DB-CB8E-F242-B215-76BC4719D60C}"/>
              </a:ext>
            </a:extLst>
          </p:cNvPr>
          <p:cNvSpPr txBox="1">
            <a:spLocks/>
          </p:cNvSpPr>
          <p:nvPr/>
        </p:nvSpPr>
        <p:spPr>
          <a:xfrm>
            <a:off x="404284" y="1267000"/>
            <a:ext cx="11173177" cy="435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2400" b="1" dirty="0">
                <a:solidFill>
                  <a:srgbClr val="002060"/>
                </a:solidFill>
              </a:rPr>
              <a:t>Background analysis for the uptake of “Open Science” and “Data </a:t>
            </a:r>
            <a:r>
              <a:rPr lang="en-GB" sz="2400" b="1" dirty="0" err="1">
                <a:solidFill>
                  <a:srgbClr val="002060"/>
                </a:solidFill>
              </a:rPr>
              <a:t>FAIRness</a:t>
            </a:r>
            <a:r>
              <a:rPr lang="en-GB" sz="2400" b="1" dirty="0">
                <a:solidFill>
                  <a:srgbClr val="002060"/>
                </a:solidFill>
              </a:rPr>
              <a:t>”</a:t>
            </a:r>
          </a:p>
        </p:txBody>
      </p:sp>
      <p:sp>
        <p:nvSpPr>
          <p:cNvPr id="10" name="Espace réservé du pied de page 2">
            <a:extLst>
              <a:ext uri="{FF2B5EF4-FFF2-40B4-BE49-F238E27FC236}">
                <a16:creationId xmlns:a16="http://schemas.microsoft.com/office/drawing/2014/main" id="{A771EE72-5938-404B-BC86-23F4920EB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F1B823B0-2F7A-9C4E-AB64-79BC00044E01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6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271E88B3-D7D5-1340-8C83-E3860DD727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3100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2">
            <a:extLst>
              <a:ext uri="{FF2B5EF4-FFF2-40B4-BE49-F238E27FC236}">
                <a16:creationId xmlns:a16="http://schemas.microsoft.com/office/drawing/2014/main" id="{A771EE72-5938-404B-BC86-23F4920EB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pic>
        <p:nvPicPr>
          <p:cNvPr id="11" name="Image 10" descr="Macintosh HD:Users:lamanna:COMMON:DIREZIONE LAPP:2018:EINFRAEOSC04:DRAFTS:DraftRepos:FINAL:Pie_FINAL.jpg">
            <a:extLst>
              <a:ext uri="{FF2B5EF4-FFF2-40B4-BE49-F238E27FC236}">
                <a16:creationId xmlns:a16="http://schemas.microsoft.com/office/drawing/2014/main" id="{8F6BBFFE-2C67-004D-9708-36F25856A7D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181" y="2347525"/>
            <a:ext cx="5614024" cy="339993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ACA9CDF-1CB6-3341-BA04-0FD26F83A174}"/>
              </a:ext>
            </a:extLst>
          </p:cNvPr>
          <p:cNvSpPr/>
          <p:nvPr/>
        </p:nvSpPr>
        <p:spPr>
          <a:xfrm>
            <a:off x="6264181" y="5769391"/>
            <a:ext cx="55550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Distribution of personnel costs among partners grouped by RI</a:t>
            </a: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2680E8EB-75BB-6E43-A966-1EE36D7B4CD5}"/>
              </a:ext>
            </a:extLst>
          </p:cNvPr>
          <p:cNvSpPr txBox="1">
            <a:spLocks/>
          </p:cNvSpPr>
          <p:nvPr/>
        </p:nvSpPr>
        <p:spPr>
          <a:xfrm>
            <a:off x="4303057" y="135790"/>
            <a:ext cx="7688281" cy="60425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b="1" dirty="0">
                <a:solidFill>
                  <a:srgbClr val="000090"/>
                </a:solidFill>
                <a:latin typeface="+mn-lt"/>
                <a:ea typeface="MS PGothic" charset="0"/>
              </a:rPr>
              <a:t>ESCAPE consortium</a:t>
            </a:r>
            <a:endParaRPr lang="en-GB" b="1" dirty="0">
              <a:latin typeface="+mn-lt"/>
              <a:cs typeface="Avenir Book"/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E2D1AE93-27F9-5D4C-953E-CDA6F5C7567D}"/>
              </a:ext>
            </a:extLst>
          </p:cNvPr>
          <p:cNvSpPr txBox="1">
            <a:spLocks/>
          </p:cNvSpPr>
          <p:nvPr/>
        </p:nvSpPr>
        <p:spPr>
          <a:xfrm>
            <a:off x="743346" y="1088935"/>
            <a:ext cx="10646377" cy="501901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b="1" dirty="0">
                <a:solidFill>
                  <a:srgbClr val="002060"/>
                </a:solidFill>
              </a:rPr>
              <a:t>As per H2020 INFRAEOSC-04-2018 call - CLUSTER MEMBERSHIP and PARTNERSHIP:</a:t>
            </a:r>
            <a:endParaRPr lang="en-GB" sz="1800" i="1" dirty="0">
              <a:solidFill>
                <a:srgbClr val="002060"/>
              </a:solidFill>
            </a:endParaRPr>
          </a:p>
          <a:p>
            <a:r>
              <a:rPr lang="en-GB" sz="1800" i="1" dirty="0">
                <a:solidFill>
                  <a:srgbClr val="002060"/>
                </a:solidFill>
              </a:rPr>
              <a:t>The EC funding contributions </a:t>
            </a:r>
            <a:r>
              <a:rPr lang="en-GB" sz="1800" b="1" i="1" dirty="0">
                <a:solidFill>
                  <a:srgbClr val="002060"/>
                </a:solidFill>
              </a:rPr>
              <a:t>proportional to the number </a:t>
            </a:r>
            <a:r>
              <a:rPr lang="en-GB" sz="1800" i="1" dirty="0">
                <a:solidFill>
                  <a:srgbClr val="002060"/>
                </a:solidFill>
              </a:rPr>
              <a:t>of pan-European research infrastructures (</a:t>
            </a:r>
            <a:r>
              <a:rPr lang="en-GB" sz="1800" b="1" i="1" dirty="0">
                <a:solidFill>
                  <a:srgbClr val="002060"/>
                </a:solidFill>
              </a:rPr>
              <a:t>ESFRI project/landmark) </a:t>
            </a:r>
            <a:r>
              <a:rPr lang="en-GB" sz="1800" i="1" dirty="0">
                <a:solidFill>
                  <a:srgbClr val="002060"/>
                </a:solidFill>
              </a:rPr>
              <a:t>that</a:t>
            </a:r>
            <a:r>
              <a:rPr lang="en-GB" sz="1800" b="1" i="1" dirty="0">
                <a:solidFill>
                  <a:srgbClr val="002060"/>
                </a:solidFill>
              </a:rPr>
              <a:t> </a:t>
            </a:r>
            <a:r>
              <a:rPr lang="en-GB" sz="1800" i="1" dirty="0">
                <a:solidFill>
                  <a:srgbClr val="002060"/>
                </a:solidFill>
              </a:rPr>
              <a:t>the science cluster connects to the EOSC.</a:t>
            </a:r>
          </a:p>
          <a:p>
            <a:pPr marL="0" indent="0">
              <a:buNone/>
            </a:pPr>
            <a:endParaRPr lang="en-GB" sz="1000" dirty="0">
              <a:solidFill>
                <a:srgbClr val="002060"/>
              </a:solidFill>
            </a:endParaRPr>
          </a:p>
          <a:p>
            <a:pPr>
              <a:lnSpc>
                <a:spcPct val="60000"/>
              </a:lnSpc>
            </a:pPr>
            <a:r>
              <a:rPr lang="en-GB" sz="1800" dirty="0">
                <a:solidFill>
                  <a:srgbClr val="002060"/>
                </a:solidFill>
              </a:rPr>
              <a:t>Each </a:t>
            </a:r>
            <a:r>
              <a:rPr lang="en-GB" sz="1800" b="1" dirty="0">
                <a:solidFill>
                  <a:srgbClr val="002060"/>
                </a:solidFill>
              </a:rPr>
              <a:t>RI legal entity commits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GB" sz="1800" dirty="0">
                <a:solidFill>
                  <a:srgbClr val="002060"/>
                </a:solidFill>
              </a:rPr>
              <a:t>    together with a sub-set of 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GB" sz="1800" dirty="0">
                <a:solidFill>
                  <a:srgbClr val="002060"/>
                </a:solidFill>
              </a:rPr>
              <a:t>    </a:t>
            </a:r>
            <a:r>
              <a:rPr lang="en-GB" sz="1800" u="sng" dirty="0">
                <a:solidFill>
                  <a:srgbClr val="002060"/>
                </a:solidFill>
              </a:rPr>
              <a:t>associated national institutes</a:t>
            </a:r>
            <a:r>
              <a:rPr lang="en-GB" sz="1800" dirty="0">
                <a:solidFill>
                  <a:srgbClr val="002060"/>
                </a:solidFill>
              </a:rPr>
              <a:t>. </a:t>
            </a:r>
          </a:p>
          <a:p>
            <a:pPr marL="0" indent="0">
              <a:lnSpc>
                <a:spcPct val="60000"/>
              </a:lnSpc>
              <a:buNone/>
            </a:pPr>
            <a:endParaRPr lang="en-GB" sz="2000" dirty="0">
              <a:solidFill>
                <a:srgbClr val="002060"/>
              </a:solidFill>
            </a:endParaRPr>
          </a:p>
          <a:p>
            <a:pPr marL="0" indent="0">
              <a:lnSpc>
                <a:spcPct val="60000"/>
              </a:lnSpc>
              <a:buNone/>
            </a:pPr>
            <a:r>
              <a:rPr lang="en-GB" sz="2000" dirty="0">
                <a:solidFill>
                  <a:srgbClr val="002060"/>
                </a:solidFill>
              </a:rPr>
              <a:t>Furthermore</a:t>
            </a:r>
            <a:r>
              <a:rPr lang="en-GB" sz="2000" i="1" dirty="0">
                <a:solidFill>
                  <a:srgbClr val="002060"/>
                </a:solidFill>
              </a:rPr>
              <a:t>:</a:t>
            </a:r>
            <a:endParaRPr lang="en-GB" sz="1800" i="1" dirty="0">
              <a:solidFill>
                <a:srgbClr val="002060"/>
              </a:solidFill>
            </a:endParaRPr>
          </a:p>
          <a:p>
            <a:pPr>
              <a:lnSpc>
                <a:spcPct val="60000"/>
              </a:lnSpc>
            </a:pPr>
            <a:r>
              <a:rPr lang="en-GB" sz="1800" dirty="0">
                <a:solidFill>
                  <a:srgbClr val="002060"/>
                </a:solidFill>
              </a:rPr>
              <a:t>The </a:t>
            </a:r>
            <a:r>
              <a:rPr lang="en-GB" sz="1800" u="sng" dirty="0">
                <a:solidFill>
                  <a:srgbClr val="002060"/>
                </a:solidFill>
              </a:rPr>
              <a:t>Director</a:t>
            </a:r>
            <a:r>
              <a:rPr lang="en-GB" sz="1800" dirty="0">
                <a:solidFill>
                  <a:srgbClr val="002060"/>
                </a:solidFill>
              </a:rPr>
              <a:t> of each ESFRI RI is a member of the 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GB" sz="1800" dirty="0">
                <a:solidFill>
                  <a:srgbClr val="002060"/>
                </a:solidFill>
              </a:rPr>
              <a:t>   </a:t>
            </a:r>
            <a:r>
              <a:rPr lang="en-GB" sz="1800" b="1" dirty="0">
                <a:solidFill>
                  <a:srgbClr val="002060"/>
                </a:solidFill>
              </a:rPr>
              <a:t>ESCAPE Supervisory Committee (E-SC)</a:t>
            </a:r>
          </a:p>
          <a:p>
            <a:pPr marL="0" indent="0">
              <a:lnSpc>
                <a:spcPct val="60000"/>
              </a:lnSpc>
              <a:buNone/>
            </a:pPr>
            <a:endParaRPr lang="en-GB" sz="1800" dirty="0">
              <a:solidFill>
                <a:srgbClr val="002060"/>
              </a:solidFill>
            </a:endParaRPr>
          </a:p>
          <a:p>
            <a:pPr>
              <a:lnSpc>
                <a:spcPct val="60000"/>
              </a:lnSpc>
            </a:pPr>
            <a:r>
              <a:rPr lang="en-GB" sz="1800" u="sng" dirty="0">
                <a:solidFill>
                  <a:srgbClr val="002060"/>
                </a:solidFill>
              </a:rPr>
              <a:t>APPEC, ASTRONET, ECFA, </a:t>
            </a:r>
            <a:r>
              <a:rPr lang="en-GB" sz="1800" u="sng" dirty="0" err="1">
                <a:solidFill>
                  <a:srgbClr val="002060"/>
                </a:solidFill>
              </a:rPr>
              <a:t>NuPPEC</a:t>
            </a:r>
            <a:r>
              <a:rPr lang="en-GB" sz="1800" u="sng" dirty="0">
                <a:solidFill>
                  <a:srgbClr val="002060"/>
                </a:solidFill>
              </a:rPr>
              <a:t> </a:t>
            </a:r>
            <a:r>
              <a:rPr lang="en-GB" sz="1800" dirty="0">
                <a:solidFill>
                  <a:srgbClr val="002060"/>
                </a:solidFill>
              </a:rPr>
              <a:t>chairs 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GB" sz="1800" dirty="0">
                <a:solidFill>
                  <a:srgbClr val="002060"/>
                </a:solidFill>
              </a:rPr>
              <a:t>   and</a:t>
            </a:r>
            <a:r>
              <a:rPr lang="en-GB" sz="1800" u="sng" dirty="0">
                <a:solidFill>
                  <a:srgbClr val="002060"/>
                </a:solidFill>
              </a:rPr>
              <a:t> ESA </a:t>
            </a:r>
            <a:r>
              <a:rPr lang="en-GB" sz="1800" dirty="0">
                <a:solidFill>
                  <a:srgbClr val="002060"/>
                </a:solidFill>
              </a:rPr>
              <a:t>representative form the 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GB" sz="1800" b="1" dirty="0">
                <a:solidFill>
                  <a:srgbClr val="002060"/>
                </a:solidFill>
              </a:rPr>
              <a:t>   ESCAPE External Advisory Board (E-EAB)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5" name="Flèche vers la gauche 14">
            <a:extLst>
              <a:ext uri="{FF2B5EF4-FFF2-40B4-BE49-F238E27FC236}">
                <a16:creationId xmlns:a16="http://schemas.microsoft.com/office/drawing/2014/main" id="{BB8104BD-8064-B440-AC20-85C272726DC3}"/>
              </a:ext>
            </a:extLst>
          </p:cNvPr>
          <p:cNvSpPr/>
          <p:nvPr/>
        </p:nvSpPr>
        <p:spPr>
          <a:xfrm>
            <a:off x="5055890" y="4293339"/>
            <a:ext cx="352540" cy="209321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a gauche 15">
            <a:extLst>
              <a:ext uri="{FF2B5EF4-FFF2-40B4-BE49-F238E27FC236}">
                <a16:creationId xmlns:a16="http://schemas.microsoft.com/office/drawing/2014/main" id="{6BC321CD-7873-0D4B-B43A-29EE9AC6009E}"/>
              </a:ext>
            </a:extLst>
          </p:cNvPr>
          <p:cNvSpPr/>
          <p:nvPr/>
        </p:nvSpPr>
        <p:spPr>
          <a:xfrm>
            <a:off x="5099041" y="5274790"/>
            <a:ext cx="352540" cy="209321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a gauche 16">
            <a:extLst>
              <a:ext uri="{FF2B5EF4-FFF2-40B4-BE49-F238E27FC236}">
                <a16:creationId xmlns:a16="http://schemas.microsoft.com/office/drawing/2014/main" id="{00561BDA-DFB7-0E49-98E0-254CFAB00B97}"/>
              </a:ext>
            </a:extLst>
          </p:cNvPr>
          <p:cNvSpPr/>
          <p:nvPr/>
        </p:nvSpPr>
        <p:spPr>
          <a:xfrm>
            <a:off x="4922771" y="2972541"/>
            <a:ext cx="352540" cy="209321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space réservé du numéro de diapositive 2">
            <a:extLst>
              <a:ext uri="{FF2B5EF4-FFF2-40B4-BE49-F238E27FC236}">
                <a16:creationId xmlns:a16="http://schemas.microsoft.com/office/drawing/2014/main" id="{97FD5B69-B158-6E45-9ED5-5A2F198445E5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7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Espace réservé de la date 1">
            <a:extLst>
              <a:ext uri="{FF2B5EF4-FFF2-40B4-BE49-F238E27FC236}">
                <a16:creationId xmlns:a16="http://schemas.microsoft.com/office/drawing/2014/main" id="{A84C93E5-1944-F742-A4D9-67F5AB0883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51620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1659308" y="165681"/>
            <a:ext cx="10235191" cy="1032353"/>
          </a:xfrm>
        </p:spPr>
        <p:txBody>
          <a:bodyPr>
            <a:normAutofit/>
          </a:bodyPr>
          <a:lstStyle/>
          <a:p>
            <a:pPr algn="r"/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WORK PROGRAMME</a:t>
            </a:r>
          </a:p>
        </p:txBody>
      </p:sp>
      <p:pic>
        <p:nvPicPr>
          <p:cNvPr id="6" name="Picture 2" descr="https://lh4.googleusercontent.com/H4FKbk7DsOlO70LIcnKaep8QOWlIrv4FZ4VQflmddKV-ZMUjVgFAKcCZIoFPWrpQS-NFIH-DqWcoVrvlyliNJxRLmDwBfi-FOSgPNyT1XG1Y7-r09_dlQEPKI7L2UuA0G14uURqVsd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363" y="1024129"/>
            <a:ext cx="9382248" cy="421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80474" y="1670706"/>
            <a:ext cx="14573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000" b="1" dirty="0">
                <a:latin typeface="Calibri" charset="0"/>
                <a:ea typeface="Calibri" charset="0"/>
                <a:cs typeface="Calibri" charset="0"/>
              </a:rPr>
              <a:t>Data Lake</a:t>
            </a:r>
            <a:r>
              <a:rPr lang="en-GB" sz="1000" dirty="0"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lvl="0"/>
            <a:r>
              <a:rPr lang="en-GB" sz="1000" dirty="0">
                <a:latin typeface="Calibri" charset="0"/>
                <a:ea typeface="Calibri" charset="0"/>
                <a:cs typeface="Calibri" charset="0"/>
              </a:rPr>
              <a:t>Build a scalable, federated, data infrastructure as the basis of open science for the ESFRI projects within ESCAPE.   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67684" y="1670706"/>
            <a:ext cx="162431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000" b="1" dirty="0">
                <a:latin typeface="Calibri" charset="0"/>
                <a:ea typeface="Calibri" charset="0"/>
                <a:cs typeface="Calibri" charset="0"/>
              </a:rPr>
              <a:t>Software Repository</a:t>
            </a:r>
            <a:r>
              <a:rPr lang="en-GB" sz="1000" dirty="0"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lvl="0"/>
            <a:r>
              <a:rPr lang="en-GB" sz="1000" dirty="0">
                <a:latin typeface="Calibri" charset="0"/>
                <a:ea typeface="Calibri" charset="0"/>
                <a:cs typeface="Calibri" charset="0"/>
              </a:rPr>
              <a:t>Repository of "scientific software" as a major component of the “data” to be curated in EOSC.  </a:t>
            </a:r>
          </a:p>
        </p:txBody>
      </p:sp>
      <p:sp>
        <p:nvSpPr>
          <p:cNvPr id="5" name="Rectangle 4"/>
          <p:cNvSpPr/>
          <p:nvPr/>
        </p:nvSpPr>
        <p:spPr>
          <a:xfrm>
            <a:off x="10660282" y="4857100"/>
            <a:ext cx="153171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000" b="1" dirty="0">
                <a:latin typeface="Calibri" charset="0"/>
                <a:ea typeface="Calibri" charset="0"/>
                <a:cs typeface="Calibri" charset="0"/>
              </a:rPr>
              <a:t>Virtual Observatory</a:t>
            </a:r>
            <a:r>
              <a:rPr lang="en-GB" sz="1000" dirty="0"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lvl="0"/>
            <a:r>
              <a:rPr lang="en-GB" sz="1000" dirty="0">
                <a:latin typeface="Calibri" charset="0"/>
                <a:ea typeface="Calibri" charset="0"/>
                <a:cs typeface="Calibri" charset="0"/>
              </a:rPr>
              <a:t>Extend the VO </a:t>
            </a:r>
            <a:r>
              <a:rPr lang="en-GB" sz="1000" i="1" dirty="0">
                <a:latin typeface="Calibri" charset="0"/>
                <a:ea typeface="Calibri" charset="0"/>
                <a:cs typeface="Calibri" charset="0"/>
              </a:rPr>
              <a:t>FAIR </a:t>
            </a:r>
            <a:r>
              <a:rPr lang="en-GB" sz="1000" dirty="0">
                <a:latin typeface="Calibri" charset="0"/>
                <a:ea typeface="Calibri" charset="0"/>
                <a:cs typeface="Calibri" charset="0"/>
              </a:rPr>
              <a:t>standards, methods and to a broader scientific context;    prepare the VO to interface the large data volumes of next facilities.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4857100"/>
            <a:ext cx="153777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000" b="1" dirty="0">
                <a:latin typeface="Calibri" charset="0"/>
                <a:ea typeface="Calibri" charset="0"/>
                <a:cs typeface="Calibri" charset="0"/>
              </a:rPr>
              <a:t>Science Platforms</a:t>
            </a:r>
            <a:r>
              <a:rPr lang="en-GB" sz="1000" dirty="0"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lvl="0"/>
            <a:r>
              <a:rPr lang="en-GB" sz="1000" dirty="0">
                <a:latin typeface="Calibri" charset="0"/>
                <a:ea typeface="Calibri" charset="0"/>
                <a:cs typeface="Calibri" charset="0"/>
              </a:rPr>
              <a:t>Flexible science platforms to enable the open data analysis tailored by and for each facility as well as a global one for transversal workflows.</a:t>
            </a:r>
          </a:p>
        </p:txBody>
      </p:sp>
      <p:sp>
        <p:nvSpPr>
          <p:cNvPr id="9" name="Rectangle 8"/>
          <p:cNvSpPr/>
          <p:nvPr/>
        </p:nvSpPr>
        <p:spPr>
          <a:xfrm>
            <a:off x="4886443" y="5370958"/>
            <a:ext cx="21837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000" b="1" dirty="0">
                <a:latin typeface="Calibri" charset="0"/>
                <a:ea typeface="Calibri" charset="0"/>
                <a:cs typeface="Calibri" charset="0"/>
              </a:rPr>
              <a:t>Citizen Science</a:t>
            </a:r>
            <a:r>
              <a:rPr lang="en-GB" sz="1000" dirty="0"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lvl="0"/>
            <a:r>
              <a:rPr lang="en-GB" sz="1000" dirty="0">
                <a:latin typeface="Calibri" charset="0"/>
                <a:ea typeface="Calibri" charset="0"/>
                <a:cs typeface="Calibri" charset="0"/>
              </a:rPr>
              <a:t>Open gateway for citizen science on ESCAPE data archives and ESFRI community</a:t>
            </a:r>
          </a:p>
        </p:txBody>
      </p:sp>
      <p:cxnSp>
        <p:nvCxnSpPr>
          <p:cNvPr id="11" name="Connecteur droit 10"/>
          <p:cNvCxnSpPr>
            <a:stCxn id="3" idx="2"/>
            <a:endCxn id="6" idx="1"/>
          </p:cNvCxnSpPr>
          <p:nvPr/>
        </p:nvCxnSpPr>
        <p:spPr>
          <a:xfrm>
            <a:off x="809124" y="2840257"/>
            <a:ext cx="487239" cy="289013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>
            <a:stCxn id="8" idx="0"/>
          </p:cNvCxnSpPr>
          <p:nvPr/>
        </p:nvCxnSpPr>
        <p:spPr>
          <a:xfrm flipV="1">
            <a:off x="768887" y="4687747"/>
            <a:ext cx="527476" cy="169353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stCxn id="9" idx="0"/>
            <a:endCxn id="6" idx="2"/>
          </p:cNvCxnSpPr>
          <p:nvPr/>
        </p:nvCxnSpPr>
        <p:spPr>
          <a:xfrm flipV="1">
            <a:off x="5978322" y="5234411"/>
            <a:ext cx="9165" cy="13654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4" idx="2"/>
            <a:endCxn id="6" idx="3"/>
          </p:cNvCxnSpPr>
          <p:nvPr/>
        </p:nvCxnSpPr>
        <p:spPr>
          <a:xfrm flipH="1">
            <a:off x="10678611" y="2532480"/>
            <a:ext cx="701231" cy="59679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5" idx="0"/>
          </p:cNvCxnSpPr>
          <p:nvPr/>
        </p:nvCxnSpPr>
        <p:spPr>
          <a:xfrm flipH="1" flipV="1">
            <a:off x="10567684" y="4467828"/>
            <a:ext cx="858457" cy="389272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753D6FEE-8695-494C-8EDF-BBB452B0CC5A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8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Espace réservé du pied de page 2">
            <a:extLst>
              <a:ext uri="{FF2B5EF4-FFF2-40B4-BE49-F238E27FC236}">
                <a16:creationId xmlns:a16="http://schemas.microsoft.com/office/drawing/2014/main" id="{AC59BA97-AFB7-5940-AB87-3D9E5DC58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17" name="Espace réservé de la date 1">
            <a:extLst>
              <a:ext uri="{FF2B5EF4-FFF2-40B4-BE49-F238E27FC236}">
                <a16:creationId xmlns:a16="http://schemas.microsoft.com/office/drawing/2014/main" id="{C4BA2C60-2985-C64E-A288-82A8DFDBF0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39136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5"/>
          <p:cNvSpPr>
            <a:spLocks noGrp="1"/>
          </p:cNvSpPr>
          <p:nvPr>
            <p:ph type="title"/>
          </p:nvPr>
        </p:nvSpPr>
        <p:spPr>
          <a:xfrm>
            <a:off x="1785761" y="106005"/>
            <a:ext cx="10258791" cy="705112"/>
          </a:xfrm>
        </p:spPr>
        <p:txBody>
          <a:bodyPr>
            <a:normAutofit/>
          </a:bodyPr>
          <a:lstStyle/>
          <a:p>
            <a:pPr algn="r"/>
            <a:r>
              <a:rPr lang="en-GB" sz="28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domain-based “EOSC CELL”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7C32CBA-8EA6-294F-861A-549183B83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4896" y="996773"/>
            <a:ext cx="12653765" cy="5359579"/>
          </a:xfrm>
          <a:prstGeom prst="rect">
            <a:avLst/>
          </a:prstGeom>
        </p:spPr>
      </p:pic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2D8F15E2-AE9E-484F-BA88-9255E1EF0997}"/>
              </a:ext>
            </a:extLst>
          </p:cNvPr>
          <p:cNvSpPr txBox="1">
            <a:spLocks/>
          </p:cNvSpPr>
          <p:nvPr/>
        </p:nvSpPr>
        <p:spPr>
          <a:xfrm>
            <a:off x="7945161" y="6414643"/>
            <a:ext cx="731981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15B12F-D02A-B845-865F-37AC5B232343}" type="slidenum">
              <a:rPr lang="it-IT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9</a:t>
            </a:fld>
            <a:endParaRPr lang="it-IT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Espace réservé du pied de page 2">
            <a:extLst>
              <a:ext uri="{FF2B5EF4-FFF2-40B4-BE49-F238E27FC236}">
                <a16:creationId xmlns:a16="http://schemas.microsoft.com/office/drawing/2014/main" id="{0D021C5A-48DD-3E4D-B3F7-75F9AFF77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0929" y="6356352"/>
            <a:ext cx="3738113" cy="365125"/>
          </a:xfrm>
        </p:spPr>
        <p:txBody>
          <a:bodyPr/>
          <a:lstStyle/>
          <a:p>
            <a:r>
              <a:rPr lang="it-IT" dirty="0"/>
              <a:t>Giovanni Lamanna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E77BFB30-D5DD-4F45-BE65-E3439FD5D4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514" y="6356352"/>
            <a:ext cx="1561381" cy="365125"/>
          </a:xfrm>
        </p:spPr>
        <p:txBody>
          <a:bodyPr/>
          <a:lstStyle/>
          <a:p>
            <a:r>
              <a:rPr lang="fr-FR" dirty="0"/>
              <a:t>5/5/2022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59339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93CED01-B4E9-1440-B6BC-F5B5F72F0FB7}" vid="{DFDA9E33-CF96-054A-81CF-3EA211A23324}"/>
    </a:ext>
  </a:extLst>
</a:theme>
</file>

<file path=ppt/theme/theme2.xml><?xml version="1.0" encoding="utf-8"?>
<a:theme xmlns:a="http://schemas.openxmlformats.org/drawingml/2006/main" name="1_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49331</TotalTime>
  <Words>3766</Words>
  <Application>Microsoft Macintosh PowerPoint</Application>
  <PresentationFormat>Grand écran</PresentationFormat>
  <Paragraphs>537</Paragraphs>
  <Slides>40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40</vt:i4>
      </vt:variant>
    </vt:vector>
  </HeadingPairs>
  <TitlesOfParts>
    <vt:vector size="59" baseType="lpstr">
      <vt:lpstr>MS PGothic</vt:lpstr>
      <vt:lpstr>SimHei</vt:lpstr>
      <vt:lpstr>Arial</vt:lpstr>
      <vt:lpstr>Avenir Book</vt:lpstr>
      <vt:lpstr>Avenir Heavy</vt:lpstr>
      <vt:lpstr>Calibri</vt:lpstr>
      <vt:lpstr>EB Garamond</vt:lpstr>
      <vt:lpstr>Kalam</vt:lpstr>
      <vt:lpstr>Mangal</vt:lpstr>
      <vt:lpstr>Open Sans</vt:lpstr>
      <vt:lpstr>Open Sans Light</vt:lpstr>
      <vt:lpstr>Roboto</vt:lpstr>
      <vt:lpstr>Roboto Medium</vt:lpstr>
      <vt:lpstr>Roboto Slab</vt:lpstr>
      <vt:lpstr>Tahoma</vt:lpstr>
      <vt:lpstr>Times New Roman</vt:lpstr>
      <vt:lpstr>Wingdings</vt:lpstr>
      <vt:lpstr>Tema di Office</vt:lpstr>
      <vt:lpstr>1_Tema di Office</vt:lpstr>
      <vt:lpstr>From OPEN DATA to OPEN RESEARCH  (new paradigms, challenges and opportunities)</vt:lpstr>
      <vt:lpstr>Preamble and outline</vt:lpstr>
      <vt:lpstr>The ESCAPE H2020 CONSORTIUM</vt:lpstr>
      <vt:lpstr>Présentation PowerPoint</vt:lpstr>
      <vt:lpstr>Présentation PowerPoint</vt:lpstr>
      <vt:lpstr>ESCAPE: Astronomy, Nuclear and Particle Physics ESFRIs</vt:lpstr>
      <vt:lpstr>Présentation PowerPoint</vt:lpstr>
      <vt:lpstr>WORK PROGRAMME</vt:lpstr>
      <vt:lpstr>Our domain-based “EOSC CELL”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The ESCAPE collaboration work plan in Horizon Europe</vt:lpstr>
      <vt:lpstr>Last outlook: sector data space</vt:lpstr>
      <vt:lpstr>Last outlook: sector data space</vt:lpstr>
      <vt:lpstr>Conclusions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ESCAPE Project:  exploiting synergies</dc:title>
  <dc:creator>Ian Bird</dc:creator>
  <cp:lastModifiedBy>Giovanni Lamanna</cp:lastModifiedBy>
  <cp:revision>433</cp:revision>
  <dcterms:created xsi:type="dcterms:W3CDTF">2020-09-23T09:41:22Z</dcterms:created>
  <dcterms:modified xsi:type="dcterms:W3CDTF">2022-05-04T07:15:30Z</dcterms:modified>
</cp:coreProperties>
</file>