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4218" r:id="rId1"/>
    <p:sldMasterId id="2147484232" r:id="rId2"/>
  </p:sldMasterIdLst>
  <p:notesMasterIdLst>
    <p:notesMasterId r:id="rId37"/>
  </p:notesMasterIdLst>
  <p:handoutMasterIdLst>
    <p:handoutMasterId r:id="rId38"/>
  </p:handoutMasterIdLst>
  <p:sldIdLst>
    <p:sldId id="1043" r:id="rId3"/>
    <p:sldId id="1159" r:id="rId4"/>
    <p:sldId id="1325" r:id="rId5"/>
    <p:sldId id="1233" r:id="rId6"/>
    <p:sldId id="1238" r:id="rId7"/>
    <p:sldId id="1236" r:id="rId8"/>
    <p:sldId id="1237" r:id="rId9"/>
    <p:sldId id="1326" r:id="rId10"/>
    <p:sldId id="1240" r:id="rId11"/>
    <p:sldId id="1241" r:id="rId12"/>
    <p:sldId id="1330" r:id="rId13"/>
    <p:sldId id="1242" r:id="rId14"/>
    <p:sldId id="1245" r:id="rId15"/>
    <p:sldId id="1272" r:id="rId16"/>
    <p:sldId id="1327" r:id="rId17"/>
    <p:sldId id="1250" r:id="rId18"/>
    <p:sldId id="1244" r:id="rId19"/>
    <p:sldId id="1284" r:id="rId20"/>
    <p:sldId id="1285" r:id="rId21"/>
    <p:sldId id="1283" r:id="rId22"/>
    <p:sldId id="1311" r:id="rId23"/>
    <p:sldId id="1306" r:id="rId24"/>
    <p:sldId id="1310" r:id="rId25"/>
    <p:sldId id="1312" r:id="rId26"/>
    <p:sldId id="1313" r:id="rId27"/>
    <p:sldId id="1314" r:id="rId28"/>
    <p:sldId id="1315" r:id="rId29"/>
    <p:sldId id="1316" r:id="rId30"/>
    <p:sldId id="1317" r:id="rId31"/>
    <p:sldId id="1319" r:id="rId32"/>
    <p:sldId id="1329" r:id="rId33"/>
    <p:sldId id="1324" r:id="rId34"/>
    <p:sldId id="1331" r:id="rId35"/>
    <p:sldId id="1157" r:id="rId36"/>
  </p:sldIdLst>
  <p:sldSz cx="12192000" cy="6858000"/>
  <p:notesSz cx="6797675" cy="987266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THOUX Sophie" initials="BS" lastIdx="9" clrIdx="0">
    <p:extLst>
      <p:ext uri="{19B8F6BF-5375-455C-9EA6-DF929625EA0E}">
        <p15:presenceInfo xmlns:p15="http://schemas.microsoft.com/office/powerpoint/2012/main" userId="S-1-5-21-1801674531-299502267-839522115-452430" providerId="AD"/>
      </p:ext>
    </p:extLst>
  </p:cmAuthor>
  <p:cmAuthor id="2" name="Staley Florent" initials="SF" lastIdx="1" clrIdx="1">
    <p:extLst>
      <p:ext uri="{19B8F6BF-5375-455C-9EA6-DF929625EA0E}">
        <p15:presenceInfo xmlns:p15="http://schemas.microsoft.com/office/powerpoint/2012/main" userId="S-1-5-21-1801674531-299502267-839522115-218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00FF"/>
    <a:srgbClr val="FFFFFF"/>
    <a:srgbClr val="EBD267"/>
    <a:srgbClr val="E6C06C"/>
    <a:srgbClr val="CCECFF"/>
    <a:srgbClr val="CB8A14"/>
    <a:srgbClr val="B00035"/>
    <a:srgbClr val="076663"/>
    <a:srgbClr val="FFDA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83" autoAdjust="0"/>
    <p:restoredTop sz="89729" autoAdjust="0"/>
  </p:normalViewPr>
  <p:slideViewPr>
    <p:cSldViewPr snapToGrid="0">
      <p:cViewPr varScale="1">
        <p:scale>
          <a:sx n="77" d="100"/>
          <a:sy n="77" d="100"/>
        </p:scale>
        <p:origin x="439" y="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41442"/>
    </p:cViewPr>
  </p:sorterViewPr>
  <p:notesViewPr>
    <p:cSldViewPr snapToGrid="0">
      <p:cViewPr varScale="1">
        <p:scale>
          <a:sx n="81" d="100"/>
          <a:sy n="81" d="100"/>
        </p:scale>
        <p:origin x="399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A66AA0-79E3-4C9D-94A2-AD416690641A}" type="datetimeFigureOut">
              <a:rPr lang="fr-FR" smtClean="0"/>
              <a:t>05/05/2022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8DC537-8298-4101-96AF-9234AB9159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02158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59B61B-E429-4993-9B56-DFBBC7D17ADB}" type="datetimeFigureOut">
              <a:rPr lang="fr-FR" smtClean="0"/>
              <a:t>05/05/2022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A8C906-16F1-40AA-8E5E-7D1DAFBF9D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09719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386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DC57ED-270C-43E3-91AA-48F4CC193819}" type="slidenum">
              <a:rPr kumimoji="0" lang="fr-FR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386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06526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A8C906-16F1-40AA-8E5E-7D1DAFBF9D6D}" type="slidenum">
              <a:rPr lang="fr-FR" smtClean="0"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87336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A8C906-16F1-40AA-8E5E-7D1DAFBF9D6D}" type="slidenum">
              <a:rPr lang="fr-FR" smtClean="0"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96804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A8C906-16F1-40AA-8E5E-7D1DAFBF9D6D}" type="slidenum">
              <a:rPr lang="fr-FR" smtClean="0"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22231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After</a:t>
            </a:r>
            <a:r>
              <a:rPr lang="fr-FR" dirty="0" smtClean="0"/>
              <a:t> the latter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example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obvious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that</a:t>
            </a:r>
            <a:r>
              <a:rPr lang="fr-FR" baseline="0" dirty="0" smtClean="0"/>
              <a:t> a lot </a:t>
            </a:r>
            <a:r>
              <a:rPr lang="fr-FR" baseline="0" dirty="0" err="1" smtClean="0"/>
              <a:t>can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already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done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a </a:t>
            </a:r>
            <a:r>
              <a:rPr lang="fr-FR" baseline="0" dirty="0" err="1" smtClean="0"/>
              <a:t>hybrid</a:t>
            </a:r>
            <a:r>
              <a:rPr lang="fr-FR" baseline="0" dirty="0" smtClean="0"/>
              <a:t> computer ….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386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997526-71DF-4D42-A751-8CFD3FE3D910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386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92242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After</a:t>
            </a:r>
            <a:r>
              <a:rPr lang="fr-FR" dirty="0" smtClean="0"/>
              <a:t> the latter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example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obvious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that</a:t>
            </a:r>
            <a:r>
              <a:rPr lang="fr-FR" baseline="0" dirty="0" smtClean="0"/>
              <a:t> a lot </a:t>
            </a:r>
            <a:r>
              <a:rPr lang="fr-FR" baseline="0" dirty="0" err="1" smtClean="0"/>
              <a:t>can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already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done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a </a:t>
            </a:r>
            <a:r>
              <a:rPr lang="fr-FR" baseline="0" dirty="0" err="1" smtClean="0"/>
              <a:t>hybrid</a:t>
            </a:r>
            <a:r>
              <a:rPr lang="fr-FR" baseline="0" dirty="0" smtClean="0"/>
              <a:t> computer ….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386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997526-71DF-4D42-A751-8CFD3FE3D910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386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93848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EA96339-12AB-427B-A7B7-14220EB7C455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215737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1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ED66E5-4B99-44DA-BB3E-85A550E82F3C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24999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1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ED66E5-4B99-44DA-BB3E-85A550E82F3C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08193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B7FE9-D4A6-F440-9F3D-63AAA4EFE025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3959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A8C906-16F1-40AA-8E5E-7D1DAFBF9D6D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84177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386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997526-71DF-4D42-A751-8CFD3FE3D910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386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804236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 date, four main categories of quantum algorithms are available, which we will detail below:</a:t>
            </a:r>
          </a:p>
          <a:p>
            <a:r>
              <a:rPr lang="en-US" dirty="0" smtClean="0"/>
              <a:t>Search algorithms based on Deutsch-</a:t>
            </a:r>
            <a:r>
              <a:rPr lang="en-US" dirty="0" err="1" smtClean="0"/>
              <a:t>Jozsa</a:t>
            </a:r>
            <a:r>
              <a:rPr lang="en-US" dirty="0" smtClean="0"/>
              <a:t>, Simon and Grover's algorithms.</a:t>
            </a:r>
          </a:p>
          <a:p>
            <a:r>
              <a:rPr lang="en-US" dirty="0" smtClean="0"/>
              <a:t>Algorithms based on quantum Fourier transforms (QFT), such as Shor's algorithm for integer factorization, </a:t>
            </a:r>
          </a:p>
          <a:p>
            <a:r>
              <a:rPr lang="en-US" dirty="0" smtClean="0"/>
              <a:t>Algorithms that seek an equilibrium point of a complex system as in neural network training, optimal path search in networks or process optimization.</a:t>
            </a:r>
          </a:p>
          <a:p>
            <a:r>
              <a:rPr lang="en-US" dirty="0" smtClean="0"/>
              <a:t>Algorithms for the simulation of quantum mechanisms which are used to simulate the interactions between atoms in various molecular structures, both inorganic and organic.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A8C906-16F1-40AA-8E5E-7D1DAFBF9D6D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09047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 date, four main categories of quantum algorithms are available, which we will detail below:</a:t>
            </a:r>
          </a:p>
          <a:p>
            <a:r>
              <a:rPr lang="en-US" dirty="0" smtClean="0"/>
              <a:t>Search algorithms based on Deutsch-</a:t>
            </a:r>
            <a:r>
              <a:rPr lang="en-US" dirty="0" err="1" smtClean="0"/>
              <a:t>Jozsa</a:t>
            </a:r>
            <a:r>
              <a:rPr lang="en-US" dirty="0" smtClean="0"/>
              <a:t>, Simon and Grover's algorithms.</a:t>
            </a:r>
          </a:p>
          <a:p>
            <a:r>
              <a:rPr lang="en-US" dirty="0" smtClean="0"/>
              <a:t>Algorithms based on quantum Fourier transforms (QFT), such as Shor's algorithm for integer factorization, </a:t>
            </a:r>
          </a:p>
          <a:p>
            <a:r>
              <a:rPr lang="en-US" dirty="0" smtClean="0"/>
              <a:t>Algorithms that seek an equilibrium point of a complex system as in neural network training, optimal path search in networks or process optimization.</a:t>
            </a:r>
          </a:p>
          <a:p>
            <a:r>
              <a:rPr lang="en-US" dirty="0" smtClean="0"/>
              <a:t>Algorithms for the simulation of quantum mechanisms which are used to simulate the interactions between atoms in various molecular structures, both inorganic and organic.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A8C906-16F1-40AA-8E5E-7D1DAFBF9D6D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9956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N=nb </a:t>
            </a:r>
            <a:r>
              <a:rPr lang="fr-FR" dirty="0" err="1" smtClean="0"/>
              <a:t>qbit</a:t>
            </a:r>
            <a:endParaRPr lang="fr-FR" dirty="0" smtClean="0"/>
          </a:p>
          <a:p>
            <a:r>
              <a:rPr lang="en-US" dirty="0" smtClean="0"/>
              <a:t>Gaute Hagen</a:t>
            </a:r>
            <a:r>
              <a:rPr lang="en-US" baseline="0" dirty="0" smtClean="0"/>
              <a:t> </a:t>
            </a:r>
            <a:r>
              <a:rPr lang="en-US" dirty="0" smtClean="0"/>
              <a:t>Oak Ridge National Laboratory</a:t>
            </a:r>
            <a:r>
              <a:rPr lang="en-US" baseline="0" dirty="0" smtClean="0"/>
              <a:t> </a:t>
            </a:r>
            <a:r>
              <a:rPr lang="en-US" dirty="0" smtClean="0"/>
              <a:t>Quantum computing and scientific research:</a:t>
            </a:r>
            <a:r>
              <a:rPr lang="en-US" baseline="0" dirty="0" smtClean="0"/>
              <a:t> </a:t>
            </a:r>
            <a:r>
              <a:rPr lang="en-US" dirty="0" smtClean="0"/>
              <a:t>state of the art and potential</a:t>
            </a:r>
            <a:r>
              <a:rPr lang="en-US" baseline="0" dirty="0" smtClean="0"/>
              <a:t> </a:t>
            </a:r>
            <a:r>
              <a:rPr lang="en-US" dirty="0" smtClean="0"/>
              <a:t>impact in nuclear physics</a:t>
            </a:r>
            <a:r>
              <a:rPr lang="en-US" baseline="0" dirty="0" smtClean="0"/>
              <a:t> </a:t>
            </a:r>
            <a:r>
              <a:rPr lang="en-US" dirty="0" smtClean="0"/>
              <a:t>CEA, </a:t>
            </a:r>
            <a:r>
              <a:rPr lang="en-US" dirty="0" err="1" smtClean="0"/>
              <a:t>Saclay</a:t>
            </a:r>
            <a:r>
              <a:rPr lang="en-US" dirty="0" smtClean="0"/>
              <a:t>, June 13th, 2019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386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997526-71DF-4D42-A751-8CFD3FE3D910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386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450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faut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76588" y="196179"/>
            <a:ext cx="10347112" cy="379192"/>
          </a:xfrm>
        </p:spPr>
        <p:txBody>
          <a:bodyPr/>
          <a:lstStyle>
            <a:lvl1pPr>
              <a:defRPr b="1" cap="none" baseline="0"/>
            </a:lvl1pPr>
          </a:lstStyle>
          <a:p>
            <a:r>
              <a:rPr lang="en-US" noProof="0" dirty="0" err="1" smtClean="0"/>
              <a:t>Modifiez</a:t>
            </a:r>
            <a:r>
              <a:rPr lang="en-US" noProof="0" dirty="0" smtClean="0"/>
              <a:t> le style du </a:t>
            </a:r>
            <a:r>
              <a:rPr lang="en-US" noProof="0" dirty="0" err="1" smtClean="0"/>
              <a:t>titre</a:t>
            </a:r>
            <a:endParaRPr lang="en-US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881099" y="1630412"/>
            <a:ext cx="10515600" cy="1236967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/>
            </a:lvl1pPr>
            <a:lvl2pPr>
              <a:lnSpc>
                <a:spcPct val="100000"/>
              </a:lnSpc>
              <a:spcBef>
                <a:spcPts val="0"/>
              </a:spcBef>
              <a:defRPr sz="1600"/>
            </a:lvl2pPr>
            <a:lvl3pPr>
              <a:lnSpc>
                <a:spcPct val="100000"/>
              </a:lnSpc>
              <a:spcBef>
                <a:spcPts val="0"/>
              </a:spcBef>
              <a:defRPr sz="1400"/>
            </a:lvl3pPr>
            <a:lvl4pPr marL="1676370" indent="-239481">
              <a:lnSpc>
                <a:spcPct val="100000"/>
              </a:lnSpc>
              <a:spcBef>
                <a:spcPts val="0"/>
              </a:spcBef>
              <a:buFont typeface="Calibri" panose="020F0502020204030204" pitchFamily="34" charset="0"/>
              <a:buChar char="-"/>
              <a:defRPr sz="1200"/>
            </a:lvl4pPr>
            <a:lvl5pPr marL="2155332" indent="-23948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200"/>
            </a:lvl5pPr>
          </a:lstStyle>
          <a:p>
            <a:pPr lvl="0"/>
            <a:r>
              <a:rPr lang="en-US" noProof="0" dirty="0" smtClean="0"/>
              <a:t>Modifier les styles du </a:t>
            </a:r>
            <a:r>
              <a:rPr lang="en-US" noProof="0" dirty="0" err="1" smtClean="0"/>
              <a:t>texte</a:t>
            </a:r>
            <a:r>
              <a:rPr lang="en-US" noProof="0" dirty="0" smtClean="0"/>
              <a:t> du masque</a:t>
            </a:r>
          </a:p>
          <a:p>
            <a:pPr lvl="1"/>
            <a:r>
              <a:rPr lang="en-US" noProof="0" dirty="0" err="1" smtClean="0"/>
              <a:t>Deuxième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niveau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Troisième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niveau</a:t>
            </a:r>
            <a:endParaRPr lang="en-US" noProof="0" dirty="0" smtClean="0"/>
          </a:p>
          <a:p>
            <a:pPr lvl="3"/>
            <a:r>
              <a:rPr lang="en-US" noProof="0" dirty="0" err="1" smtClean="0"/>
              <a:t>Quatrième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niveau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Cinquième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niveau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233734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>
            <a:extLst>
              <a:ext uri="{FF2B5EF4-FFF2-40B4-BE49-F238E27FC236}">
                <a16:creationId xmlns:a16="http://schemas.microsoft.com/office/drawing/2014/main" id="{46570C27-FD25-4A4F-98EA-ED3B375E6B3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2644" y="1806944"/>
            <a:ext cx="10206711" cy="3244112"/>
          </a:xfrm>
          <a:prstGeom prst="rect">
            <a:avLst/>
          </a:prstGeom>
        </p:spPr>
      </p:pic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8D5ED306-3B42-3547-BDFF-0323AB473A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14/04/2022</a:t>
            </a:r>
            <a:endParaRPr lang="fr-FR" dirty="0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788F126A-7BD4-3A48-B96C-7CBFF7604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WQD @ CERN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0313D4E7-9C57-A54E-8CCD-D9F3E4046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DDE22-8D4F-094D-AC70-1F2C263CD04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8A040C3C-DF7C-C240-A550-49694E02698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816549" y="2546719"/>
            <a:ext cx="4146698" cy="1780731"/>
          </a:xfrm>
        </p:spPr>
        <p:txBody>
          <a:bodyPr>
            <a:normAutofit/>
          </a:bodyPr>
          <a:lstStyle>
            <a:lvl1pPr marL="0" indent="0">
              <a:buNone/>
              <a:defRPr sz="3200" b="1">
                <a:solidFill>
                  <a:srgbClr val="386FB2"/>
                </a:solidFill>
              </a:defRPr>
            </a:lvl1pPr>
          </a:lstStyle>
          <a:p>
            <a:pPr lvl="0"/>
            <a:r>
              <a:rPr lang="fr-FR" dirty="0"/>
              <a:t>TITRE SECTION</a:t>
            </a:r>
          </a:p>
        </p:txBody>
      </p:sp>
    </p:spTree>
    <p:extLst>
      <p:ext uri="{BB962C8B-B14F-4D97-AF65-F5344CB8AC3E}">
        <p14:creationId xmlns:p14="http://schemas.microsoft.com/office/powerpoint/2010/main" val="2872174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69E5263-7175-1E4E-B25A-C8612876A9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1D71B8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34F48D8-7047-1F42-8ED4-941E188792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90DDDD11-6F40-4643-AA1F-B951D26F07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14/04/2022</a:t>
            </a:r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BEF2066-EE9C-5F42-8005-C98F17350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WQD @ CERN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BA9CDB6D-F31B-6E4D-AD6C-3FEE5E075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DDE22-8D4F-094D-AC70-1F2C263CD0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35436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itre avec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9F8B7DE3-CEAD-DB44-AB02-FAA9AE7375F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Titre 15">
            <a:extLst>
              <a:ext uri="{FF2B5EF4-FFF2-40B4-BE49-F238E27FC236}">
                <a16:creationId xmlns:a16="http://schemas.microsoft.com/office/drawing/2014/main" id="{7BA62D56-2BCC-3848-A978-B4CD285092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9761" y="552440"/>
            <a:ext cx="10515600" cy="851617"/>
          </a:xfrm>
        </p:spPr>
        <p:txBody>
          <a:bodyPr>
            <a:normAutofit/>
          </a:bodyPr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477FC69-C0FA-4B6B-82DD-4C5C2FE630F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4647156"/>
            <a:ext cx="6382435" cy="2210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398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contenu pu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16F2446-C3F6-CD46-800D-929AB6E3B2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 sz="2000" b="1"/>
            </a:lvl1pPr>
            <a:lvl2pPr>
              <a:defRPr sz="1800"/>
            </a:lvl2pPr>
            <a:lvl3pPr>
              <a:defRPr sz="1700"/>
            </a:lvl3pPr>
            <a:lvl4pPr>
              <a:defRPr sz="1600"/>
            </a:lvl4pPr>
            <a:lvl5pPr>
              <a:defRPr sz="15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36AF76AD-275D-364B-B883-506470A7EE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8C3D4D6-3020-844C-9B71-96C4AEE398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14/04/2022</a:t>
            </a:r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4B52663-8C97-B148-B781-F3D8CFB3E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WQD @ CERN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5918F09-FC0A-044C-A848-05E198EBE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DDE22-8D4F-094D-AC70-1F2C263CD0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08992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contenu + 1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43FA3F1B-7B8C-4F47-AA55-A961D273A2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328A4CA3-2D74-1E4C-8A9F-7F2FC32EE54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0"/>
            <a:ext cx="6096000" cy="6356350"/>
          </a:xfrm>
          <a:pattFill prst="lgCheck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endParaRPr lang="fr-FR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E90F774-8DF5-DC40-9473-11FA80F8067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14/04/2022</a:t>
            </a:r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0723C9F-A5B9-2643-908D-D5A30CE4FC7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WQD @ CERN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24F0C74-9FAE-DE46-B258-0CCA95DC96C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1DDDE22-8D4F-094D-AC70-1F2C263CD0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35657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contenu + 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A8606C-0A10-0E40-B441-09967D6417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4A8066AE-4E02-664B-BEDA-CEB051B57E4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55601" y="3031066"/>
            <a:ext cx="3683000" cy="2904257"/>
          </a:xfrm>
          <a:pattFill prst="lgCheck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endParaRPr lang="fr-FR"/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06DE080A-9378-174F-A6CD-A14F891ADBE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55601" y="2307167"/>
            <a:ext cx="3683000" cy="4730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2B235D"/>
                </a:solidFill>
              </a:defRPr>
            </a:lvl1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34" name="Espace réservé pour une image  10">
            <a:extLst>
              <a:ext uri="{FF2B5EF4-FFF2-40B4-BE49-F238E27FC236}">
                <a16:creationId xmlns:a16="http://schemas.microsoft.com/office/drawing/2014/main" id="{DB1E6C45-037D-7248-8090-9E01AF0E14F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186768" y="3031066"/>
            <a:ext cx="3683000" cy="2904257"/>
          </a:xfrm>
          <a:pattFill prst="lgCheck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endParaRPr lang="fr-FR"/>
          </a:p>
        </p:txBody>
      </p:sp>
      <p:sp>
        <p:nvSpPr>
          <p:cNvPr id="35" name="Espace réservé du texte 16">
            <a:extLst>
              <a:ext uri="{FF2B5EF4-FFF2-40B4-BE49-F238E27FC236}">
                <a16:creationId xmlns:a16="http://schemas.microsoft.com/office/drawing/2014/main" id="{3B48E81E-F3AE-1149-AF90-39BF371DB92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86768" y="2307167"/>
            <a:ext cx="3683000" cy="4730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2B235D"/>
                </a:solidFill>
              </a:defRPr>
            </a:lvl1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36" name="Espace réservé pour une image  10">
            <a:extLst>
              <a:ext uri="{FF2B5EF4-FFF2-40B4-BE49-F238E27FC236}">
                <a16:creationId xmlns:a16="http://schemas.microsoft.com/office/drawing/2014/main" id="{83027E6D-304A-EC46-902E-91B5A85E691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17935" y="3031066"/>
            <a:ext cx="3801532" cy="2904257"/>
          </a:xfrm>
          <a:pattFill prst="lgCheck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endParaRPr lang="fr-FR"/>
          </a:p>
        </p:txBody>
      </p:sp>
      <p:sp>
        <p:nvSpPr>
          <p:cNvPr id="37" name="Espace réservé du texte 16">
            <a:extLst>
              <a:ext uri="{FF2B5EF4-FFF2-40B4-BE49-F238E27FC236}">
                <a16:creationId xmlns:a16="http://schemas.microsoft.com/office/drawing/2014/main" id="{83E28E4C-95DA-3845-B70D-060370F3A09A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017935" y="2307167"/>
            <a:ext cx="3801532" cy="4730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2B235D"/>
                </a:solidFill>
              </a:defRPr>
            </a:lvl1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15ACEC6-DBA0-6F44-BB97-46F2B85D58E2}"/>
              </a:ext>
            </a:extLst>
          </p:cNvPr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r>
              <a:rPr lang="en-US"/>
              <a:t>14/04/2022</a:t>
            </a:r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4B3F60A-ED0D-4B44-8393-41ED1F7EA706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fr-FR"/>
              <a:t>WQD @ CERN</a:t>
            </a:r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04D66712-DC4F-494F-828E-2CD7CDC4454F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71DDDE22-8D4F-094D-AC70-1F2C263CD0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38113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contenu + gran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4BB4A48F-0B13-AB43-8BDF-05D3E45FA75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356350"/>
          </a:xfrm>
          <a:pattFill prst="lgCheck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endParaRPr lang="fr-FR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F2822F3-2AB0-2C4D-9F50-685D57FE10A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14/04/2022</a:t>
            </a:r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03713C5-65FA-7540-B3F9-CA8FED89414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WQD @ CERN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9FA8EA8-BA7E-8A48-A593-944ADF9E499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1DDDE22-8D4F-094D-AC70-1F2C263CD0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65498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contenu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D8581C-AA4F-C546-A92A-B2ADDD5C36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6" name="Espace réservé pour une image  10">
            <a:extLst>
              <a:ext uri="{FF2B5EF4-FFF2-40B4-BE49-F238E27FC236}">
                <a16:creationId xmlns:a16="http://schemas.microsoft.com/office/drawing/2014/main" id="{EA217126-9158-6F4F-A81E-55F12383B9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55600" y="3039533"/>
            <a:ext cx="7797800" cy="2904257"/>
          </a:xfrm>
          <a:pattFill prst="lgCheck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endParaRPr lang="fr-FR"/>
          </a:p>
        </p:txBody>
      </p:sp>
      <p:sp>
        <p:nvSpPr>
          <p:cNvPr id="7" name="Espace réservé du texte 16">
            <a:extLst>
              <a:ext uri="{FF2B5EF4-FFF2-40B4-BE49-F238E27FC236}">
                <a16:creationId xmlns:a16="http://schemas.microsoft.com/office/drawing/2014/main" id="{0BA8D61D-7560-7B4E-95C7-4B97F818F3B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55600" y="2315633"/>
            <a:ext cx="7797800" cy="4730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2B235D"/>
                </a:solidFill>
              </a:defRPr>
            </a:lvl1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8" name="Espace réservé pour une image  10">
            <a:extLst>
              <a:ext uri="{FF2B5EF4-FFF2-40B4-BE49-F238E27FC236}">
                <a16:creationId xmlns:a16="http://schemas.microsoft.com/office/drawing/2014/main" id="{47D3D8C3-BC5F-3A44-96FC-60A79469B1F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288867" y="3039532"/>
            <a:ext cx="3530599" cy="2904257"/>
          </a:xfrm>
          <a:pattFill prst="lgCheck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endParaRPr lang="fr-FR"/>
          </a:p>
        </p:txBody>
      </p:sp>
      <p:sp>
        <p:nvSpPr>
          <p:cNvPr id="9" name="Espace réservé du texte 16">
            <a:extLst>
              <a:ext uri="{FF2B5EF4-FFF2-40B4-BE49-F238E27FC236}">
                <a16:creationId xmlns:a16="http://schemas.microsoft.com/office/drawing/2014/main" id="{9FAAAF88-FE85-7842-AF9F-75BD35F6713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288867" y="2315633"/>
            <a:ext cx="3530599" cy="4730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2B235D"/>
                </a:solidFill>
              </a:defRPr>
            </a:lvl1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0" name="Espace réservé de la date 9">
            <a:extLst>
              <a:ext uri="{FF2B5EF4-FFF2-40B4-BE49-F238E27FC236}">
                <a16:creationId xmlns:a16="http://schemas.microsoft.com/office/drawing/2014/main" id="{31DE3CF5-9AF1-E54A-8F97-E44123587D30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r>
              <a:rPr lang="en-US"/>
              <a:t>14/04/2022</a:t>
            </a:r>
            <a:endParaRPr lang="fr-FR"/>
          </a:p>
        </p:txBody>
      </p:sp>
      <p:sp>
        <p:nvSpPr>
          <p:cNvPr id="11" name="Espace réservé du pied de page 10">
            <a:extLst>
              <a:ext uri="{FF2B5EF4-FFF2-40B4-BE49-F238E27FC236}">
                <a16:creationId xmlns:a16="http://schemas.microsoft.com/office/drawing/2014/main" id="{2FE99332-4262-2748-88B9-786EF8D01D7D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fr-FR"/>
              <a:t>WQD @ CERN</a:t>
            </a:r>
          </a:p>
        </p:txBody>
      </p:sp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A6E66E0B-3C57-8D43-9835-2E03257F62A8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71DDDE22-8D4F-094D-AC70-1F2C263CD0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23733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contenu + 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CADBEF69-3EF9-FF42-A8B2-D355605494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9" name="Espace réservé pour une image  10">
            <a:extLst>
              <a:ext uri="{FF2B5EF4-FFF2-40B4-BE49-F238E27FC236}">
                <a16:creationId xmlns:a16="http://schemas.microsoft.com/office/drawing/2014/main" id="{506682D4-E88D-434A-9F4E-F6A456CC68C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55600" y="1845921"/>
            <a:ext cx="3691997" cy="1989668"/>
          </a:xfrm>
          <a:pattFill prst="lgCheck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endParaRPr lang="fr-FR"/>
          </a:p>
        </p:txBody>
      </p:sp>
      <p:sp>
        <p:nvSpPr>
          <p:cNvPr id="13" name="Espace réservé pour une image  10">
            <a:extLst>
              <a:ext uri="{FF2B5EF4-FFF2-40B4-BE49-F238E27FC236}">
                <a16:creationId xmlns:a16="http://schemas.microsoft.com/office/drawing/2014/main" id="{E77B5237-E089-BC4B-BEFF-B653809DEC6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55600" y="3954121"/>
            <a:ext cx="3691997" cy="1989668"/>
          </a:xfrm>
          <a:pattFill prst="lgCheck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endParaRPr lang="fr-FR"/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FF6E9BFC-5EA1-7F45-BE25-8967EF936CB7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975599" y="1846263"/>
            <a:ext cx="3843867" cy="4097337"/>
          </a:xfrm>
        </p:spPr>
        <p:txBody>
          <a:bodyPr/>
          <a:lstStyle>
            <a:lvl1pPr marL="0" indent="0">
              <a:buNone/>
              <a:defRPr sz="2000" b="1"/>
            </a:lvl1pPr>
            <a:lvl2pPr>
              <a:defRPr sz="1800"/>
            </a:lvl2pPr>
            <a:lvl3pPr>
              <a:defRPr sz="1700"/>
            </a:lvl3pPr>
            <a:lvl4pPr>
              <a:defRPr sz="1600"/>
            </a:lvl4pPr>
            <a:lvl5pPr>
              <a:defRPr sz="15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20" name="Espace réservé pour une image  10">
            <a:extLst>
              <a:ext uri="{FF2B5EF4-FFF2-40B4-BE49-F238E27FC236}">
                <a16:creationId xmlns:a16="http://schemas.microsoft.com/office/drawing/2014/main" id="{D68BF6C3-2BB1-0B40-AF8B-019AA1625440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165600" y="1845921"/>
            <a:ext cx="3691997" cy="1989668"/>
          </a:xfrm>
          <a:pattFill prst="lgCheck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endParaRPr lang="fr-FR"/>
          </a:p>
        </p:txBody>
      </p:sp>
      <p:sp>
        <p:nvSpPr>
          <p:cNvPr id="21" name="Espace réservé pour une image  10">
            <a:extLst>
              <a:ext uri="{FF2B5EF4-FFF2-40B4-BE49-F238E27FC236}">
                <a16:creationId xmlns:a16="http://schemas.microsoft.com/office/drawing/2014/main" id="{5BC15116-252D-6D4B-A4AD-536F8E117281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4165600" y="3954121"/>
            <a:ext cx="3691997" cy="1989668"/>
          </a:xfrm>
          <a:pattFill prst="lgCheck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endParaRPr lang="fr-FR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0D6DC58-68E3-E44A-AC77-6EE8A913698C}"/>
              </a:ext>
            </a:extLst>
          </p:cNvPr>
          <p:cNvSpPr>
            <a:spLocks noGrp="1"/>
          </p:cNvSpPr>
          <p:nvPr>
            <p:ph type="dt" sz="half" idx="24"/>
          </p:nvPr>
        </p:nvSpPr>
        <p:spPr/>
        <p:txBody>
          <a:bodyPr/>
          <a:lstStyle/>
          <a:p>
            <a:r>
              <a:rPr lang="en-US"/>
              <a:t>14/04/2022</a:t>
            </a:r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3E1B54C-233F-BE48-B87C-5DFFEDF4E2E0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/>
          <a:p>
            <a:r>
              <a:rPr lang="fr-FR"/>
              <a:t>WQD @ CERN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932B45D-78D5-AE4E-8865-547888745D79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71DDDE22-8D4F-094D-AC70-1F2C263CD0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69911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code coule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B42AFD-EF45-7449-9C51-424065E461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B0C9B8F8-E3F3-3544-97E2-B7FC2D2D43B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55600" y="1543050"/>
            <a:ext cx="11463338" cy="66992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BEA302A-9260-7E42-BCDF-A9C6E46756C5}"/>
              </a:ext>
            </a:extLst>
          </p:cNvPr>
          <p:cNvSpPr/>
          <p:nvPr userDrawn="1"/>
        </p:nvSpPr>
        <p:spPr bwMode="auto">
          <a:xfrm>
            <a:off x="1768344" y="3265070"/>
            <a:ext cx="1485355" cy="640174"/>
          </a:xfrm>
          <a:prstGeom prst="rect">
            <a:avLst/>
          </a:prstGeom>
          <a:solidFill>
            <a:srgbClr val="2B23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srgbClr val="2C226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572946D-FF86-0048-8FC1-ABB96FADABBA}"/>
              </a:ext>
            </a:extLst>
          </p:cNvPr>
          <p:cNvSpPr/>
          <p:nvPr userDrawn="1"/>
        </p:nvSpPr>
        <p:spPr bwMode="auto">
          <a:xfrm>
            <a:off x="3599471" y="3265070"/>
            <a:ext cx="1485355" cy="640174"/>
          </a:xfrm>
          <a:prstGeom prst="rect">
            <a:avLst/>
          </a:prstGeom>
          <a:solidFill>
            <a:srgbClr val="1D71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dirty="0">
              <a:solidFill>
                <a:srgbClr val="1D71B8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E59A7CC-28B2-C946-9615-2B858E02AE32}"/>
              </a:ext>
            </a:extLst>
          </p:cNvPr>
          <p:cNvSpPr/>
          <p:nvPr userDrawn="1"/>
        </p:nvSpPr>
        <p:spPr bwMode="auto">
          <a:xfrm>
            <a:off x="5430598" y="3265070"/>
            <a:ext cx="1485355" cy="64017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A6F4B9E-55B5-094A-A766-488BBE405C50}"/>
              </a:ext>
            </a:extLst>
          </p:cNvPr>
          <p:cNvSpPr/>
          <p:nvPr userDrawn="1"/>
        </p:nvSpPr>
        <p:spPr bwMode="auto">
          <a:xfrm>
            <a:off x="7261725" y="3265070"/>
            <a:ext cx="1485355" cy="64017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72D4462-7A73-F04E-9EEF-8C008571A577}"/>
              </a:ext>
            </a:extLst>
          </p:cNvPr>
          <p:cNvSpPr/>
          <p:nvPr userDrawn="1"/>
        </p:nvSpPr>
        <p:spPr bwMode="auto">
          <a:xfrm>
            <a:off x="9092852" y="3265070"/>
            <a:ext cx="1485355" cy="640174"/>
          </a:xfrm>
          <a:prstGeom prst="rect">
            <a:avLst/>
          </a:prstGeom>
          <a:gradFill flip="none" rotWithShape="1">
            <a:gsLst>
              <a:gs pos="0">
                <a:srgbClr val="00A19A"/>
              </a:gs>
              <a:gs pos="100000">
                <a:srgbClr val="1D71B8">
                  <a:lumMod val="100000"/>
                </a:srgbClr>
              </a:gs>
            </a:gsLst>
            <a:lin ang="12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9383C6A8-C2FB-4A4D-82C8-3FD8652558E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14/04/2022</a:t>
            </a:r>
            <a:endParaRPr lang="fr-FR"/>
          </a:p>
        </p:txBody>
      </p:sp>
      <p:sp>
        <p:nvSpPr>
          <p:cNvPr id="13" name="Espace réservé du pied de page 12">
            <a:extLst>
              <a:ext uri="{FF2B5EF4-FFF2-40B4-BE49-F238E27FC236}">
                <a16:creationId xmlns:a16="http://schemas.microsoft.com/office/drawing/2014/main" id="{0347ADEF-F590-7048-8CD5-7B9449AAF40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WQD @ CERN</a:t>
            </a:r>
          </a:p>
        </p:txBody>
      </p:sp>
      <p:sp>
        <p:nvSpPr>
          <p:cNvPr id="14" name="Espace réservé du numéro de diapositive 13">
            <a:extLst>
              <a:ext uri="{FF2B5EF4-FFF2-40B4-BE49-F238E27FC236}">
                <a16:creationId xmlns:a16="http://schemas.microsoft.com/office/drawing/2014/main" id="{50275548-46C6-0144-BC41-D6329872770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1DDDE22-8D4F-094D-AC70-1F2C263CD0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3299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éfaut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76588" y="162644"/>
            <a:ext cx="10347112" cy="446262"/>
          </a:xfrm>
        </p:spPr>
        <p:txBody>
          <a:bodyPr/>
          <a:lstStyle>
            <a:lvl1pPr>
              <a:defRPr b="1" cap="none" baseline="0">
                <a:solidFill>
                  <a:srgbClr val="BA131A"/>
                </a:solidFill>
              </a:defRPr>
            </a:lvl1pPr>
          </a:lstStyle>
          <a:p>
            <a:r>
              <a:rPr lang="en-US" noProof="0" dirty="0" err="1" smtClean="0"/>
              <a:t>Modifiez</a:t>
            </a:r>
            <a:r>
              <a:rPr lang="en-US" noProof="0" dirty="0" smtClean="0"/>
              <a:t> le style du </a:t>
            </a:r>
            <a:r>
              <a:rPr lang="en-US" noProof="0" dirty="0" err="1" smtClean="0"/>
              <a:t>titre</a:t>
            </a:r>
            <a:endParaRPr lang="en-US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17696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1238A5AF-D287-1B4E-9CED-C2E21710293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4300" y="1892527"/>
            <a:ext cx="6883400" cy="3072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6012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40163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440163" y="1028700"/>
            <a:ext cx="10515600" cy="61912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/>
              <a:t>Subtitle</a:t>
            </a:r>
          </a:p>
        </p:txBody>
      </p:sp>
      <p:sp>
        <p:nvSpPr>
          <p:cNvPr id="25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2" name="Footer Placeholder 3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WQD @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06999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14/04/2022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WQD @ CERN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5673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éfaut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76588" y="196179"/>
            <a:ext cx="10517859" cy="379192"/>
          </a:xfrm>
        </p:spPr>
        <p:txBody>
          <a:bodyPr/>
          <a:lstStyle>
            <a:lvl1pPr>
              <a:defRPr b="1" cap="none" baseline="0"/>
            </a:lvl1pPr>
          </a:lstStyle>
          <a:p>
            <a:r>
              <a:rPr lang="en-US" noProof="0" dirty="0" err="1" smtClean="0"/>
              <a:t>Modifiez</a:t>
            </a:r>
            <a:r>
              <a:rPr lang="en-US" noProof="0" dirty="0" smtClean="0"/>
              <a:t> le style du </a:t>
            </a:r>
            <a:r>
              <a:rPr lang="en-US" noProof="0" dirty="0" err="1" smtClean="0"/>
              <a:t>titre</a:t>
            </a:r>
            <a:endParaRPr lang="en-US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881099" y="1630412"/>
            <a:ext cx="10515600" cy="1236967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/>
            </a:lvl1pPr>
            <a:lvl2pPr>
              <a:lnSpc>
                <a:spcPct val="100000"/>
              </a:lnSpc>
              <a:spcBef>
                <a:spcPts val="0"/>
              </a:spcBef>
              <a:defRPr sz="1600"/>
            </a:lvl2pPr>
            <a:lvl3pPr>
              <a:lnSpc>
                <a:spcPct val="100000"/>
              </a:lnSpc>
              <a:spcBef>
                <a:spcPts val="0"/>
              </a:spcBef>
              <a:defRPr sz="1400"/>
            </a:lvl3pPr>
            <a:lvl4pPr marL="1676370" indent="-239481">
              <a:lnSpc>
                <a:spcPct val="100000"/>
              </a:lnSpc>
              <a:spcBef>
                <a:spcPts val="0"/>
              </a:spcBef>
              <a:buFont typeface="Calibri" panose="020F0502020204030204" pitchFamily="34" charset="0"/>
              <a:buChar char="-"/>
              <a:defRPr sz="1200"/>
            </a:lvl4pPr>
            <a:lvl5pPr marL="2155332" indent="-23948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200"/>
            </a:lvl5pPr>
          </a:lstStyle>
          <a:p>
            <a:pPr lvl="0"/>
            <a:r>
              <a:rPr lang="en-US" noProof="0" dirty="0" smtClean="0"/>
              <a:t>Modifier les styles du </a:t>
            </a:r>
            <a:r>
              <a:rPr lang="en-US" noProof="0" dirty="0" err="1" smtClean="0"/>
              <a:t>texte</a:t>
            </a:r>
            <a:r>
              <a:rPr lang="en-US" noProof="0" dirty="0" smtClean="0"/>
              <a:t> du masque</a:t>
            </a:r>
          </a:p>
          <a:p>
            <a:pPr lvl="1"/>
            <a:r>
              <a:rPr lang="en-US" noProof="0" dirty="0" err="1" smtClean="0"/>
              <a:t>Deuxième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niveau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Troisième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niveau</a:t>
            </a:r>
            <a:endParaRPr lang="en-US" noProof="0" dirty="0" smtClean="0"/>
          </a:p>
          <a:p>
            <a:pPr lvl="3"/>
            <a:r>
              <a:rPr lang="en-US" noProof="0" dirty="0" err="1" smtClean="0"/>
              <a:t>Quatrième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niveau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Cinquième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niveau</a:t>
            </a:r>
            <a:endParaRPr lang="en-US" noProof="0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881100" y="1067647"/>
            <a:ext cx="10565835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en-US" noProof="0" dirty="0" err="1" smtClean="0"/>
              <a:t>Texte</a:t>
            </a:r>
            <a:r>
              <a:rPr lang="en-US" noProof="0" dirty="0" smtClean="0"/>
              <a:t> simple de la </a:t>
            </a:r>
            <a:r>
              <a:rPr lang="en-US" noProof="0" dirty="0" err="1" smtClean="0"/>
              <a:t>diapositive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5178218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ccue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e 13"/>
          <p:cNvGrpSpPr/>
          <p:nvPr userDrawn="1"/>
        </p:nvGrpSpPr>
        <p:grpSpPr>
          <a:xfrm>
            <a:off x="3" y="-1"/>
            <a:ext cx="12191997" cy="5976000"/>
            <a:chOff x="3" y="-1"/>
            <a:chExt cx="12191997" cy="5976000"/>
          </a:xfrm>
        </p:grpSpPr>
        <p:sp>
          <p:nvSpPr>
            <p:cNvPr id="15" name="Rectangle 14"/>
            <p:cNvSpPr/>
            <p:nvPr userDrawn="1"/>
          </p:nvSpPr>
          <p:spPr>
            <a:xfrm>
              <a:off x="3" y="0"/>
              <a:ext cx="12191997" cy="5971213"/>
            </a:xfrm>
            <a:prstGeom prst="rect">
              <a:avLst/>
            </a:prstGeom>
            <a:solidFill>
              <a:srgbClr val="B814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+mj-lt"/>
              </a:endParaRPr>
            </a:p>
          </p:txBody>
        </p:sp>
        <p:pic>
          <p:nvPicPr>
            <p:cNvPr id="16" name="Image 15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57236" y="-1"/>
              <a:ext cx="9133133" cy="5976000"/>
            </a:xfrm>
            <a:prstGeom prst="rect">
              <a:avLst/>
            </a:prstGeom>
          </p:spPr>
        </p:pic>
      </p:grpSp>
      <p:grpSp>
        <p:nvGrpSpPr>
          <p:cNvPr id="21" name="Groupe 20"/>
          <p:cNvGrpSpPr/>
          <p:nvPr userDrawn="1"/>
        </p:nvGrpSpPr>
        <p:grpSpPr>
          <a:xfrm>
            <a:off x="0" y="-1"/>
            <a:ext cx="12192000" cy="6858001"/>
            <a:chOff x="-112733" y="-1"/>
            <a:chExt cx="12304733" cy="6858001"/>
          </a:xfrm>
        </p:grpSpPr>
        <p:sp>
          <p:nvSpPr>
            <p:cNvPr id="22" name="Rectangle 21"/>
            <p:cNvSpPr/>
            <p:nvPr userDrawn="1"/>
          </p:nvSpPr>
          <p:spPr>
            <a:xfrm>
              <a:off x="-112733" y="0"/>
              <a:ext cx="12304733" cy="6852507"/>
            </a:xfrm>
            <a:prstGeom prst="rect">
              <a:avLst/>
            </a:prstGeom>
            <a:solidFill>
              <a:srgbClr val="B814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+mj-lt"/>
              </a:endParaRPr>
            </a:p>
          </p:txBody>
        </p:sp>
        <p:pic>
          <p:nvPicPr>
            <p:cNvPr id="23" name="Image 22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09031" y="-1"/>
              <a:ext cx="10481097" cy="6858001"/>
            </a:xfrm>
            <a:prstGeom prst="rect">
              <a:avLst/>
            </a:prstGeom>
          </p:spPr>
        </p:pic>
      </p:grpSp>
      <p:sp>
        <p:nvSpPr>
          <p:cNvPr id="5" name="Rectangle 4"/>
          <p:cNvSpPr/>
          <p:nvPr userDrawn="1"/>
        </p:nvSpPr>
        <p:spPr>
          <a:xfrm>
            <a:off x="3" y="5971213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0" name="Titre 3"/>
          <p:cNvSpPr txBox="1">
            <a:spLocks/>
          </p:cNvSpPr>
          <p:nvPr userDrawn="1"/>
        </p:nvSpPr>
        <p:spPr>
          <a:xfrm>
            <a:off x="411353" y="2138183"/>
            <a:ext cx="2212104" cy="350340"/>
          </a:xfrm>
          <a:prstGeom prst="rect">
            <a:avLst/>
          </a:prstGeom>
        </p:spPr>
        <p:txBody>
          <a:bodyPr lIns="127723" tIns="63862" rIns="127723" bIns="63862"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noProof="0" dirty="0" smtClean="0">
                <a:solidFill>
                  <a:schemeClr val="bg1"/>
                </a:solidFill>
                <a:latin typeface="Calibri"/>
                <a:cs typeface="Calibri"/>
              </a:rPr>
              <a:t>FROM</a:t>
            </a:r>
            <a:r>
              <a:rPr lang="en-US" sz="1200" baseline="0" noProof="0" dirty="0" smtClean="0">
                <a:solidFill>
                  <a:schemeClr val="bg1"/>
                </a:solidFill>
                <a:latin typeface="Calibri"/>
                <a:cs typeface="Calibri"/>
              </a:rPr>
              <a:t> RESEARCH TO </a:t>
            </a:r>
            <a:r>
              <a:rPr lang="en-US" sz="1200" noProof="0" dirty="0" smtClean="0">
                <a:solidFill>
                  <a:schemeClr val="bg1"/>
                </a:solidFill>
                <a:latin typeface="Calibri"/>
                <a:cs typeface="Calibri"/>
              </a:rPr>
              <a:t>INDUSTRY</a:t>
            </a:r>
            <a:endParaRPr lang="en-US" sz="1200" noProof="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1113036" y="6158143"/>
            <a:ext cx="1037644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3037472" y="3094934"/>
            <a:ext cx="8125653" cy="7383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4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TITRE À VENIR</a:t>
            </a:r>
            <a:endParaRPr lang="en-US" noProof="0" dirty="0"/>
          </a:p>
        </p:txBody>
      </p:sp>
      <p:sp>
        <p:nvSpPr>
          <p:cNvPr id="18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3037472" y="3755946"/>
            <a:ext cx="5128159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 baseline="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May 5th 2022, Madrid</a:t>
            </a:r>
            <a:endParaRPr lang="fr-FR" dirty="0"/>
          </a:p>
        </p:txBody>
      </p:sp>
      <p:sp>
        <p:nvSpPr>
          <p:cNvPr id="9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37472" y="4103077"/>
            <a:ext cx="5116826" cy="5167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2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Auteur</a:t>
            </a:r>
            <a:endParaRPr lang="en-US" noProof="0" dirty="0"/>
          </a:p>
        </p:txBody>
      </p:sp>
      <p:pic>
        <p:nvPicPr>
          <p:cNvPr id="12" name="Picture 9" descr="cea_logo_small2.jpg">
            <a:extLst>
              <a:ext uri="{FF2B5EF4-FFF2-40B4-BE49-F238E27FC236}">
                <a16:creationId xmlns:a16="http://schemas.microsoft.com/office/drawing/2014/main" id="{61A89C60-6BFE-4912-9B9B-D56E846D59B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730" y="530570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9964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Accue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e 5"/>
          <p:cNvGrpSpPr/>
          <p:nvPr userDrawn="1"/>
        </p:nvGrpSpPr>
        <p:grpSpPr>
          <a:xfrm>
            <a:off x="0" y="-1"/>
            <a:ext cx="12192000" cy="6858001"/>
            <a:chOff x="-112733" y="-1"/>
            <a:chExt cx="12304733" cy="6858001"/>
          </a:xfrm>
        </p:grpSpPr>
        <p:sp>
          <p:nvSpPr>
            <p:cNvPr id="7" name="Rectangle 6"/>
            <p:cNvSpPr/>
            <p:nvPr userDrawn="1"/>
          </p:nvSpPr>
          <p:spPr>
            <a:xfrm>
              <a:off x="-112733" y="0"/>
              <a:ext cx="12304733" cy="6852507"/>
            </a:xfrm>
            <a:prstGeom prst="rect">
              <a:avLst/>
            </a:prstGeom>
            <a:solidFill>
              <a:srgbClr val="B814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+mj-lt"/>
              </a:endParaRPr>
            </a:p>
          </p:txBody>
        </p:sp>
        <p:pic>
          <p:nvPicPr>
            <p:cNvPr id="8" name="Image 7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09031" y="-1"/>
              <a:ext cx="10481097" cy="6858001"/>
            </a:xfrm>
            <a:prstGeom prst="rect">
              <a:avLst/>
            </a:prstGeom>
          </p:spPr>
        </p:pic>
      </p:grpSp>
      <p:sp>
        <p:nvSpPr>
          <p:cNvPr id="14" name="Rectangle 13"/>
          <p:cNvSpPr/>
          <p:nvPr userDrawn="1"/>
        </p:nvSpPr>
        <p:spPr>
          <a:xfrm>
            <a:off x="0" y="-5494"/>
            <a:ext cx="1459282" cy="685800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 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3245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ea typeface="Arial" charset="0"/>
              </a:rPr>
              <a:pPr algn="ctr"/>
              <a:t>‹N°›</a:t>
            </a:fld>
            <a:endParaRPr lang="fr-FR" sz="1000" dirty="0">
              <a:solidFill>
                <a:schemeClr val="bg1"/>
              </a:solidFill>
              <a:ea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08698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xfrm>
            <a:off x="11157188" y="6665909"/>
            <a:ext cx="837259" cy="153888"/>
          </a:xfrm>
        </p:spPr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ea typeface="Arial" charset="0"/>
              </a:rPr>
              <a:pPr algn="ctr"/>
              <a:t>‹N°›</a:t>
            </a:fld>
            <a:endParaRPr lang="fr-FR" sz="1000" dirty="0">
              <a:solidFill>
                <a:schemeClr val="bg1"/>
              </a:solidFill>
              <a:ea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5704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éfaut avec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>
          <a:xfrm>
            <a:off x="11157188" y="6665909"/>
            <a:ext cx="837259" cy="153888"/>
          </a:xfrm>
        </p:spPr>
        <p:txBody>
          <a:bodyPr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fld id="{6AA081D3-4F10-4DF5-A5D4-5F3833F7438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881100" y="1067647"/>
            <a:ext cx="10565835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29392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11A6755-D8D3-F34C-B495-7C9AD5EE9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CCC1C96-2B01-4347-AE25-C4D09FBE9A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14/04/2022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79A1031-FDB6-EC48-A7A6-1A12B0CCF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WQD @ CERN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D30D619-8BAD-B641-BE14-1246DE121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DDE22-8D4F-094D-AC70-1F2C263CD04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BF93C875-3D21-6A46-BFC7-6F42F806122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95350" y="1825625"/>
            <a:ext cx="10932583" cy="4351338"/>
          </a:xfrm>
        </p:spPr>
        <p:txBody>
          <a:bodyPr/>
          <a:lstStyle>
            <a:lvl1pPr marL="457200" marR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rabicPeriod"/>
              <a:tabLst/>
              <a:defRPr sz="2000" b="1">
                <a:solidFill>
                  <a:srgbClr val="2B235D"/>
                </a:solidFill>
              </a:defRPr>
            </a:lvl1pPr>
            <a:lvl2pPr>
              <a:defRPr sz="1800"/>
            </a:lvl2pPr>
            <a:lvl3pPr>
              <a:defRPr sz="1700"/>
            </a:lvl3pPr>
            <a:lvl4pPr>
              <a:defRPr sz="1600"/>
            </a:lvl4pPr>
            <a:lvl5pPr>
              <a:defRPr sz="1500"/>
            </a:lvl5pPr>
          </a:lstStyle>
          <a:p>
            <a:pPr lvl="0"/>
            <a:r>
              <a:rPr lang="fr-FR" dirty="0"/>
              <a:t>Cliquez pour</a:t>
            </a: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rabicPeriod"/>
              <a:tabLst/>
              <a:defRPr/>
            </a:pPr>
            <a:r>
              <a:rPr lang="fr-FR" dirty="0"/>
              <a:t>Cliquez pour modifier les styles du texte du masque</a:t>
            </a:r>
          </a:p>
          <a:p>
            <a:pPr lvl="0"/>
            <a:r>
              <a:rPr lang="fr-FR" dirty="0"/>
              <a:t>modifier les styles du texte du masque</a:t>
            </a:r>
          </a:p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51749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0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3" y="1293436"/>
            <a:ext cx="10515600" cy="1382648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/>
          <a:p>
            <a:pPr lvl="0"/>
            <a:r>
              <a:rPr lang="en-US" noProof="0" dirty="0" smtClean="0"/>
              <a:t>Modifier les styles du </a:t>
            </a:r>
            <a:r>
              <a:rPr lang="en-US" noProof="0" dirty="0" err="1" smtClean="0"/>
              <a:t>texte</a:t>
            </a:r>
            <a:r>
              <a:rPr lang="en-US" noProof="0" dirty="0" smtClean="0"/>
              <a:t> du masque</a:t>
            </a:r>
          </a:p>
          <a:p>
            <a:pPr lvl="1"/>
            <a:r>
              <a:rPr lang="en-US" noProof="0" dirty="0" err="1" smtClean="0"/>
              <a:t>Deuxième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niveau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Troisième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niveau</a:t>
            </a:r>
            <a:endParaRPr lang="en-US" noProof="0" dirty="0" smtClean="0"/>
          </a:p>
          <a:p>
            <a:pPr lvl="3"/>
            <a:r>
              <a:rPr lang="en-US" noProof="0" dirty="0" err="1" smtClean="0"/>
              <a:t>Quatrième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niveau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Cinquième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niveau</a:t>
            </a:r>
            <a:endParaRPr lang="en-US" noProof="0" dirty="0"/>
          </a:p>
        </p:txBody>
      </p:sp>
      <p:sp>
        <p:nvSpPr>
          <p:cNvPr id="7" name="Rectangle 6"/>
          <p:cNvSpPr/>
          <p:nvPr/>
        </p:nvSpPr>
        <p:spPr>
          <a:xfrm>
            <a:off x="0" y="6625818"/>
            <a:ext cx="12192000" cy="2340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noProof="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3" y="0"/>
            <a:ext cx="12191999" cy="76623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noProof="0" dirty="0">
                <a:solidFill>
                  <a:srgbClr val="BA131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10898035" y="6627317"/>
            <a:ext cx="1293967" cy="230683"/>
          </a:xfrm>
          <a:prstGeom prst="rect">
            <a:avLst/>
          </a:prstGeom>
          <a:solidFill>
            <a:srgbClr val="B1151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 noProof="0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157188" y="6665909"/>
            <a:ext cx="837259" cy="153888"/>
          </a:xfrm>
          <a:prstGeom prst="rect">
            <a:avLst/>
          </a:prstGeom>
        </p:spPr>
        <p:txBody>
          <a:bodyPr lIns="72000" tIns="0" rIns="72000" bIns="0">
            <a:spAutoFit/>
          </a:bodyPr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/>
            <a:fld id="{53F0B3ED-4F75-49BF-B028-1A262D3A6E64}" type="slidenum">
              <a:rPr lang="en-US" sz="1000" noProof="0" smtClean="0">
                <a:solidFill>
                  <a:schemeClr val="bg1"/>
                </a:solidFill>
                <a:ea typeface="Arial" charset="0"/>
              </a:rPr>
              <a:pPr algn="ctr"/>
              <a:t>‹N°›</a:t>
            </a:fld>
            <a:endParaRPr lang="en-US" sz="1000" noProof="0" dirty="0">
              <a:solidFill>
                <a:schemeClr val="bg1"/>
              </a:solidFill>
              <a:ea typeface="Arial" charset="0"/>
            </a:endParaRPr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476588" y="133085"/>
            <a:ext cx="10263655" cy="505381"/>
          </a:xfrm>
          <a:prstGeom prst="rect">
            <a:avLst/>
          </a:prstGeom>
        </p:spPr>
        <p:txBody>
          <a:bodyPr vert="horz" wrap="square" lIns="127723" tIns="50285" rIns="127723" bIns="50285" rtlCol="0" anchor="ctr">
            <a:spAutoFit/>
          </a:bodyPr>
          <a:lstStyle/>
          <a:p>
            <a:r>
              <a:rPr lang="en-US" noProof="0" dirty="0" err="1" smtClean="0"/>
              <a:t>Modifiez</a:t>
            </a:r>
            <a:r>
              <a:rPr lang="en-US" noProof="0" dirty="0" smtClean="0"/>
              <a:t> le style du </a:t>
            </a:r>
            <a:r>
              <a:rPr lang="en-US" noProof="0" dirty="0" err="1" smtClean="0"/>
              <a:t>titre</a:t>
            </a:r>
            <a:endParaRPr lang="en-US" noProof="0" dirty="0"/>
          </a:p>
        </p:txBody>
      </p:sp>
      <p:sp>
        <p:nvSpPr>
          <p:cNvPr id="15" name="Espace réservé du texte 12"/>
          <p:cNvSpPr txBox="1">
            <a:spLocks/>
          </p:cNvSpPr>
          <p:nvPr userDrawn="1"/>
        </p:nvSpPr>
        <p:spPr>
          <a:xfrm>
            <a:off x="6894836" y="6665910"/>
            <a:ext cx="4008239" cy="153122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900" b="0" kern="120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100" noProof="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Quantum Computing, Philippe Chomaz,</a:t>
            </a:r>
            <a:r>
              <a:rPr lang="en-US" sz="1100" baseline="0" noProof="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CEA, </a:t>
            </a:r>
            <a:r>
              <a:rPr lang="en-US" sz="1100" noProof="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JENAS 2022, Madrid </a:t>
            </a:r>
            <a:endParaRPr lang="en-US" sz="1100" noProof="0" dirty="0">
              <a:solidFill>
                <a:schemeClr val="tx1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28869" y="6635131"/>
            <a:ext cx="5509931" cy="195438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000" kern="0" noProof="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Commissariat à </a:t>
            </a:r>
            <a:r>
              <a:rPr lang="en-US" sz="1000" kern="0" noProof="0" dirty="0" err="1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l’énergie</a:t>
            </a:r>
            <a:r>
              <a:rPr lang="en-US" sz="1000" kern="0" noProof="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000" kern="0" noProof="0" dirty="0" err="1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atomique</a:t>
            </a:r>
            <a:r>
              <a:rPr lang="en-US" sz="1000" kern="0" noProof="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et aux </a:t>
            </a:r>
            <a:r>
              <a:rPr lang="en-US" sz="1000" kern="0" noProof="0" dirty="0" err="1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énergies</a:t>
            </a:r>
            <a:r>
              <a:rPr lang="en-US" sz="1000" kern="0" noProof="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alternatives</a:t>
            </a:r>
            <a:endParaRPr lang="en-US" sz="1000" kern="0" noProof="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3" name="Picture 9" descr="cea_logo_small2.jpg">
            <a:extLst>
              <a:ext uri="{FF2B5EF4-FFF2-40B4-BE49-F238E27FC236}">
                <a16:creationId xmlns:a16="http://schemas.microsoft.com/office/drawing/2014/main" id="{E3A1A842-E559-4871-963A-CC87460B1B69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117"/>
            <a:ext cx="938720" cy="766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509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19" r:id="rId1"/>
    <p:sldLayoutId id="2147484220" r:id="rId2"/>
    <p:sldLayoutId id="2147484221" r:id="rId3"/>
    <p:sldLayoutId id="2147484222" r:id="rId4"/>
    <p:sldLayoutId id="2147484223" r:id="rId5"/>
    <p:sldLayoutId id="2147484225" r:id="rId6"/>
    <p:sldLayoutId id="2147484226" r:id="rId7"/>
    <p:sldLayoutId id="2147484231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marL="0" algn="l" defTabSz="957925" rtl="0" eaLnBrk="1" latinLnBrk="0" hangingPunct="1">
        <a:lnSpc>
          <a:spcPct val="80000"/>
        </a:lnSpc>
        <a:spcBef>
          <a:spcPct val="0"/>
        </a:spcBef>
        <a:buNone/>
        <a:defRPr lang="fr-FR" sz="3200" b="1" kern="1200" cap="none" baseline="0" dirty="0">
          <a:solidFill>
            <a:srgbClr val="BA131A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39481" indent="-239481" algn="l" defTabSz="957925" rtl="0" eaLnBrk="1" latinLnBrk="0" hangingPunct="1">
        <a:lnSpc>
          <a:spcPct val="90000"/>
        </a:lnSpc>
        <a:spcBef>
          <a:spcPts val="1048"/>
        </a:spcBef>
        <a:buClr>
          <a:srgbClr val="548235"/>
        </a:buClr>
        <a:buSzPct val="80000"/>
        <a:buFont typeface="Wingdings 3" panose="05040102010807070707" pitchFamily="18" charset="2"/>
        <a:buChar char="u"/>
        <a:defRPr sz="1800" b="1" kern="1200">
          <a:solidFill>
            <a:srgbClr val="0000FF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1pPr>
      <a:lvl2pPr marL="718444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600" kern="1200">
          <a:solidFill>
            <a:schemeClr val="bg2">
              <a:lumMod val="50000"/>
            </a:schemeClr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2pPr>
      <a:lvl3pPr marL="1197407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400" kern="1200">
          <a:solidFill>
            <a:schemeClr val="bg2">
              <a:lumMod val="50000"/>
            </a:schemeClr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3pPr>
      <a:lvl4pPr marL="1676370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200" kern="1200">
          <a:solidFill>
            <a:schemeClr val="bg2">
              <a:lumMod val="50000"/>
            </a:schemeClr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4pPr>
      <a:lvl5pPr marL="2155332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200" kern="1200">
          <a:solidFill>
            <a:schemeClr val="bg2">
              <a:lumMod val="50000"/>
            </a:schemeClr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5pPr>
      <a:lvl6pPr marL="2634295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113258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592220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4071183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963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925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888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851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814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3776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2739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1702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06801653-176C-5346-BF24-83533001211A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24600"/>
            <a:ext cx="12192000" cy="533400"/>
          </a:xfrm>
          <a:prstGeom prst="rect">
            <a:avLst/>
          </a:prstGeom>
        </p:spPr>
      </p:pic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A468CB48-F526-994F-A50C-8982841F02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600" y="365125"/>
            <a:ext cx="11463867" cy="85161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3711D3C-B15F-884D-B4FC-468F0677F4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5599" y="1825625"/>
            <a:ext cx="1146386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A53B0DE-7371-1940-9660-52D433F858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96794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US"/>
              <a:t>14/04/2022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9C8E9BC-54F0-2843-BC05-EFA10F81D5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68348" y="6356350"/>
            <a:ext cx="29850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bg1"/>
                </a:solidFill>
              </a:defRPr>
            </a:lvl1pPr>
          </a:lstStyle>
          <a:p>
            <a:r>
              <a:rPr lang="fr-FR"/>
              <a:t>WQD @ CERN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F29115D-4159-824D-94D0-E7B270B2DC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fld id="{71DDDE22-8D4F-094D-AC70-1F2C263CD04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4650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33" r:id="rId1"/>
    <p:sldLayoutId id="2147484234" r:id="rId2"/>
    <p:sldLayoutId id="2147484235" r:id="rId3"/>
    <p:sldLayoutId id="2147484236" r:id="rId4"/>
    <p:sldLayoutId id="2147484237" r:id="rId5"/>
    <p:sldLayoutId id="2147484238" r:id="rId6"/>
    <p:sldLayoutId id="2147484239" r:id="rId7"/>
    <p:sldLayoutId id="2147484240" r:id="rId8"/>
    <p:sldLayoutId id="2147484241" r:id="rId9"/>
    <p:sldLayoutId id="2147484242" r:id="rId10"/>
    <p:sldLayoutId id="2147484243" r:id="rId11"/>
    <p:sldLayoutId id="2147484244" r:id="rId12"/>
    <p:sldLayoutId id="2147484245" r:id="rId13"/>
    <p:sldLayoutId id="2147484246" r:id="rId1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386FB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8.jpeg"/><Relationship Id="rId4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jp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46.jpeg"/><Relationship Id="rId7" Type="http://schemas.openxmlformats.org/officeDocument/2006/relationships/image" Target="../media/image50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Relationship Id="rId9" Type="http://schemas.openxmlformats.org/officeDocument/2006/relationships/image" Target="../media/image52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13" Type="http://schemas.openxmlformats.org/officeDocument/2006/relationships/image" Target="../media/image64.jpeg"/><Relationship Id="rId3" Type="http://schemas.openxmlformats.org/officeDocument/2006/relationships/image" Target="../media/image54.jpeg"/><Relationship Id="rId7" Type="http://schemas.openxmlformats.org/officeDocument/2006/relationships/image" Target="../media/image58.emf"/><Relationship Id="rId12" Type="http://schemas.openxmlformats.org/officeDocument/2006/relationships/image" Target="../media/image63.jpe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7.png"/><Relationship Id="rId11" Type="http://schemas.openxmlformats.org/officeDocument/2006/relationships/image" Target="../media/image62.jpeg"/><Relationship Id="rId5" Type="http://schemas.openxmlformats.org/officeDocument/2006/relationships/image" Target="../media/image56.png"/><Relationship Id="rId15" Type="http://schemas.openxmlformats.org/officeDocument/2006/relationships/image" Target="../media/image66.png"/><Relationship Id="rId10" Type="http://schemas.openxmlformats.org/officeDocument/2006/relationships/image" Target="../media/image61.jpeg"/><Relationship Id="rId4" Type="http://schemas.openxmlformats.org/officeDocument/2006/relationships/image" Target="../media/image55.jpeg"/><Relationship Id="rId9" Type="http://schemas.openxmlformats.org/officeDocument/2006/relationships/image" Target="../media/image60.png"/><Relationship Id="rId14" Type="http://schemas.openxmlformats.org/officeDocument/2006/relationships/image" Target="../media/image6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69.jpeg"/><Relationship Id="rId7" Type="http://schemas.openxmlformats.org/officeDocument/2006/relationships/image" Target="../media/image73.pn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2.png"/><Relationship Id="rId5" Type="http://schemas.openxmlformats.org/officeDocument/2006/relationships/image" Target="../media/image71.jpeg"/><Relationship Id="rId4" Type="http://schemas.openxmlformats.org/officeDocument/2006/relationships/image" Target="../media/image70.jpeg"/><Relationship Id="rId9" Type="http://schemas.openxmlformats.org/officeDocument/2006/relationships/image" Target="../media/image75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jpeg"/><Relationship Id="rId13" Type="http://schemas.openxmlformats.org/officeDocument/2006/relationships/image" Target="../media/image87.png"/><Relationship Id="rId3" Type="http://schemas.openxmlformats.org/officeDocument/2006/relationships/image" Target="../media/image77.png"/><Relationship Id="rId7" Type="http://schemas.openxmlformats.org/officeDocument/2006/relationships/image" Target="../media/image81.jpeg"/><Relationship Id="rId12" Type="http://schemas.openxmlformats.org/officeDocument/2006/relationships/image" Target="../media/image86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0.jpeg"/><Relationship Id="rId11" Type="http://schemas.openxmlformats.org/officeDocument/2006/relationships/image" Target="../media/image85.jpeg"/><Relationship Id="rId5" Type="http://schemas.openxmlformats.org/officeDocument/2006/relationships/image" Target="../media/image79.jpeg"/><Relationship Id="rId10" Type="http://schemas.openxmlformats.org/officeDocument/2006/relationships/image" Target="../media/image84.jpeg"/><Relationship Id="rId4" Type="http://schemas.openxmlformats.org/officeDocument/2006/relationships/image" Target="../media/image78.emf"/><Relationship Id="rId9" Type="http://schemas.openxmlformats.org/officeDocument/2006/relationships/image" Target="../media/image83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jpeg"/><Relationship Id="rId3" Type="http://schemas.openxmlformats.org/officeDocument/2006/relationships/image" Target="../media/image88.tiff"/><Relationship Id="rId7" Type="http://schemas.openxmlformats.org/officeDocument/2006/relationships/image" Target="../media/image9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10" Type="http://schemas.openxmlformats.org/officeDocument/2006/relationships/image" Target="../media/image95.jpeg"/><Relationship Id="rId4" Type="http://schemas.openxmlformats.org/officeDocument/2006/relationships/image" Target="../media/image89.png"/><Relationship Id="rId9" Type="http://schemas.openxmlformats.org/officeDocument/2006/relationships/image" Target="../media/image9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png"/><Relationship Id="rId3" Type="http://schemas.openxmlformats.org/officeDocument/2006/relationships/image" Target="../media/image96.emf"/><Relationship Id="rId7" Type="http://schemas.openxmlformats.org/officeDocument/2006/relationships/image" Target="../media/image10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9.png"/><Relationship Id="rId5" Type="http://schemas.openxmlformats.org/officeDocument/2006/relationships/image" Target="../media/image98.png"/><Relationship Id="rId4" Type="http://schemas.openxmlformats.org/officeDocument/2006/relationships/image" Target="../media/image97.emf"/><Relationship Id="rId9" Type="http://schemas.openxmlformats.org/officeDocument/2006/relationships/image" Target="../media/image10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05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png"/><Relationship Id="rId13" Type="http://schemas.openxmlformats.org/officeDocument/2006/relationships/image" Target="../media/image114.jpeg"/><Relationship Id="rId3" Type="http://schemas.openxmlformats.org/officeDocument/2006/relationships/image" Target="../media/image42.svg"/><Relationship Id="rId7" Type="http://schemas.openxmlformats.org/officeDocument/2006/relationships/image" Target="../media/image110.png"/><Relationship Id="rId12" Type="http://schemas.openxmlformats.org/officeDocument/2006/relationships/hyperlink" Target="https://cds.cern.ch/record/2703396" TargetMode="External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09.png"/><Relationship Id="rId11" Type="http://schemas.openxmlformats.org/officeDocument/2006/relationships/image" Target="../media/image113.png"/><Relationship Id="rId5" Type="http://schemas.openxmlformats.org/officeDocument/2006/relationships/image" Target="../media/image108.png"/><Relationship Id="rId10" Type="http://schemas.openxmlformats.org/officeDocument/2006/relationships/image" Target="../media/image112.png"/><Relationship Id="rId4" Type="http://schemas.openxmlformats.org/officeDocument/2006/relationships/image" Target="../media/image107.png"/><Relationship Id="rId9" Type="http://schemas.openxmlformats.org/officeDocument/2006/relationships/hyperlink" Target="https://doi.org/10.1140/epjst/e2015-02607-4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7" Type="http://schemas.openxmlformats.org/officeDocument/2006/relationships/image" Target="../media/image120.pn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9.png"/><Relationship Id="rId5" Type="http://schemas.openxmlformats.org/officeDocument/2006/relationships/image" Target="../media/image118.png"/><Relationship Id="rId4" Type="http://schemas.openxmlformats.org/officeDocument/2006/relationships/image" Target="../media/image117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png"/><Relationship Id="rId3" Type="http://schemas.openxmlformats.org/officeDocument/2006/relationships/image" Target="../media/image116.png"/><Relationship Id="rId7" Type="http://schemas.openxmlformats.org/officeDocument/2006/relationships/image" Target="../media/image119.pn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8.png"/><Relationship Id="rId5" Type="http://schemas.openxmlformats.org/officeDocument/2006/relationships/image" Target="../media/image117.png"/><Relationship Id="rId4" Type="http://schemas.openxmlformats.org/officeDocument/2006/relationships/image" Target="../media/image121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2.png"/><Relationship Id="rId3" Type="http://schemas.openxmlformats.org/officeDocument/2006/relationships/image" Target="../media/image116.png"/><Relationship Id="rId7" Type="http://schemas.openxmlformats.org/officeDocument/2006/relationships/image" Target="../media/image120.pn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9.png"/><Relationship Id="rId5" Type="http://schemas.openxmlformats.org/officeDocument/2006/relationships/image" Target="../media/image118.png"/><Relationship Id="rId4" Type="http://schemas.openxmlformats.org/officeDocument/2006/relationships/image" Target="../media/image11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5.png"/><Relationship Id="rId4" Type="http://schemas.openxmlformats.org/officeDocument/2006/relationships/image" Target="../media/image12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7" Type="http://schemas.openxmlformats.org/officeDocument/2006/relationships/image" Target="../media/image1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6.png"/><Relationship Id="rId5" Type="http://schemas.openxmlformats.org/officeDocument/2006/relationships/image" Target="../media/image125.png"/><Relationship Id="rId4" Type="http://schemas.openxmlformats.org/officeDocument/2006/relationships/image" Target="../media/image12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5.png"/><Relationship Id="rId4" Type="http://schemas.openxmlformats.org/officeDocument/2006/relationships/image" Target="../media/image12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1.png"/><Relationship Id="rId5" Type="http://schemas.openxmlformats.org/officeDocument/2006/relationships/image" Target="../media/image130.png"/><Relationship Id="rId4" Type="http://schemas.openxmlformats.org/officeDocument/2006/relationships/image" Target="../media/image12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jpeg"/><Relationship Id="rId2" Type="http://schemas.openxmlformats.org/officeDocument/2006/relationships/image" Target="../media/image13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6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jpeg"/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9.png"/><Relationship Id="rId5" Type="http://schemas.openxmlformats.org/officeDocument/2006/relationships/image" Target="../media/image141.png"/><Relationship Id="rId4" Type="http://schemas.openxmlformats.org/officeDocument/2006/relationships/image" Target="../media/image138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gif"/><Relationship Id="rId5" Type="http://schemas.openxmlformats.org/officeDocument/2006/relationships/image" Target="../media/image13.jpeg"/><Relationship Id="rId10" Type="http://schemas.openxmlformats.org/officeDocument/2006/relationships/image" Target="../media/image18.png"/><Relationship Id="rId4" Type="http://schemas.openxmlformats.org/officeDocument/2006/relationships/image" Target="../media/image12.jpeg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gif"/><Relationship Id="rId5" Type="http://schemas.openxmlformats.org/officeDocument/2006/relationships/image" Target="../media/image13.jpeg"/><Relationship Id="rId10" Type="http://schemas.openxmlformats.org/officeDocument/2006/relationships/image" Target="../media/image18.png"/><Relationship Id="rId4" Type="http://schemas.openxmlformats.org/officeDocument/2006/relationships/image" Target="../media/image12.jpeg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23.pn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9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jpeg"/><Relationship Id="rId4" Type="http://schemas.openxmlformats.org/officeDocument/2006/relationships/image" Target="../media/image29.jpeg"/><Relationship Id="rId9" Type="http://schemas.openxmlformats.org/officeDocument/2006/relationships/image" Target="../media/image3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>
          <a:xfrm>
            <a:off x="3037472" y="3045949"/>
            <a:ext cx="6778990" cy="599869"/>
          </a:xfrm>
        </p:spPr>
        <p:txBody>
          <a:bodyPr/>
          <a:lstStyle/>
          <a:p>
            <a:r>
              <a:rPr lang="fr-FR" dirty="0" smtClean="0"/>
              <a:t>Quantum </a:t>
            </a:r>
            <a:r>
              <a:rPr lang="fr-FR" dirty="0" err="1" smtClean="0"/>
              <a:t>Computing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May 5th 2022, Madrid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>
          <a:xfrm>
            <a:off x="3037471" y="4103077"/>
            <a:ext cx="5273091" cy="1299548"/>
          </a:xfrm>
        </p:spPr>
        <p:txBody>
          <a:bodyPr/>
          <a:lstStyle/>
          <a:p>
            <a:r>
              <a:rPr lang="fr-FR" b="1" dirty="0" smtClean="0"/>
              <a:t>Philippe Chomaz</a:t>
            </a:r>
          </a:p>
          <a:p>
            <a:r>
              <a:rPr lang="fr-FR" sz="1800" dirty="0" smtClean="0"/>
              <a:t>Scientific and Program </a:t>
            </a:r>
            <a:r>
              <a:rPr lang="fr-FR" sz="1800" dirty="0" err="1" smtClean="0"/>
              <a:t>Director</a:t>
            </a:r>
            <a:r>
              <a:rPr lang="fr-FR" sz="1800" dirty="0" smtClean="0"/>
              <a:t> of CEA Basic </a:t>
            </a:r>
            <a:r>
              <a:rPr lang="fr-FR" sz="1800" dirty="0" err="1" smtClean="0"/>
              <a:t>Research</a:t>
            </a:r>
            <a:endParaRPr lang="fr-FR" sz="1800" dirty="0" smtClean="0"/>
          </a:p>
          <a:p>
            <a:r>
              <a:rPr lang="fr-FR" sz="1800" dirty="0" err="1" smtClean="0"/>
              <a:t>With</a:t>
            </a:r>
            <a:r>
              <a:rPr lang="fr-FR" sz="1800" dirty="0" smtClean="0"/>
              <a:t> the help of Florent Staley</a:t>
            </a:r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4002095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1476588" y="133086"/>
            <a:ext cx="10347112" cy="505381"/>
          </a:xfrm>
        </p:spPr>
        <p:txBody>
          <a:bodyPr/>
          <a:lstStyle/>
          <a:p>
            <a:r>
              <a:rPr lang="en-US" dirty="0" smtClean="0"/>
              <a:t>Superposition &amp; Entanglement </a:t>
            </a:r>
            <a:endParaRPr lang="en-US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906724" y="1305414"/>
            <a:ext cx="3140690" cy="898413"/>
          </a:xfrm>
        </p:spPr>
        <p:txBody>
          <a:bodyPr/>
          <a:lstStyle/>
          <a:p>
            <a:r>
              <a:rPr lang="en-US" dirty="0" smtClean="0"/>
              <a:t>Superposition of states :</a:t>
            </a:r>
          </a:p>
          <a:p>
            <a:pPr marL="449263" lvl="1" indent="-238125"/>
            <a:r>
              <a:rPr lang="en-US" dirty="0" smtClean="0"/>
              <a:t>Example of an object with 2 states : </a:t>
            </a:r>
            <a:r>
              <a:rPr lang="en-US" b="1" dirty="0" smtClean="0">
                <a:solidFill>
                  <a:srgbClr val="0000FF"/>
                </a:solidFill>
              </a:rPr>
              <a:t>quantum bit or Qubit</a:t>
            </a:r>
            <a:endParaRPr lang="en-US" dirty="0"/>
          </a:p>
        </p:txBody>
      </p:sp>
      <p:grpSp>
        <p:nvGrpSpPr>
          <p:cNvPr id="8" name="Groupe 7"/>
          <p:cNvGrpSpPr/>
          <p:nvPr/>
        </p:nvGrpSpPr>
        <p:grpSpPr>
          <a:xfrm>
            <a:off x="5738178" y="1132771"/>
            <a:ext cx="1546466" cy="1127546"/>
            <a:chOff x="5738178" y="1132771"/>
            <a:chExt cx="1546466" cy="1127546"/>
          </a:xfrm>
        </p:grpSpPr>
        <p:cxnSp>
          <p:nvCxnSpPr>
            <p:cNvPr id="48" name="Connecteur droit avec flèche 47"/>
            <p:cNvCxnSpPr/>
            <p:nvPr/>
          </p:nvCxnSpPr>
          <p:spPr>
            <a:xfrm>
              <a:off x="6496844" y="1132771"/>
              <a:ext cx="0" cy="1127546"/>
            </a:xfrm>
            <a:prstGeom prst="straightConnector1">
              <a:avLst/>
            </a:prstGeom>
            <a:ln>
              <a:solidFill>
                <a:srgbClr val="8A0000"/>
              </a:solidFill>
              <a:prstDash val="solid"/>
              <a:headEnd type="stealth"/>
              <a:tailEnd type="none"/>
            </a:ln>
            <a:effectLst>
              <a:outerShdw blurRad="50800" dist="127000" dir="8100000" algn="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avec flèche 48"/>
            <p:cNvCxnSpPr/>
            <p:nvPr/>
          </p:nvCxnSpPr>
          <p:spPr>
            <a:xfrm flipH="1">
              <a:off x="5738178" y="1754251"/>
              <a:ext cx="1546466" cy="0"/>
            </a:xfrm>
            <a:prstGeom prst="straightConnector1">
              <a:avLst/>
            </a:prstGeom>
            <a:ln>
              <a:solidFill>
                <a:srgbClr val="8A0000"/>
              </a:solidFill>
              <a:prstDash val="solid"/>
              <a:headEnd type="stealth"/>
              <a:tailEnd type="none"/>
            </a:ln>
            <a:effectLst>
              <a:outerShdw blurRad="50800" dist="127000" dir="8100000" algn="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avec flèche 49"/>
            <p:cNvCxnSpPr/>
            <p:nvPr/>
          </p:nvCxnSpPr>
          <p:spPr>
            <a:xfrm flipV="1">
              <a:off x="6511411" y="1456482"/>
              <a:ext cx="599154" cy="303019"/>
            </a:xfrm>
            <a:prstGeom prst="straightConnector1">
              <a:avLst/>
            </a:prstGeom>
            <a:ln>
              <a:solidFill>
                <a:srgbClr val="8A0000"/>
              </a:solidFill>
              <a:prstDash val="solid"/>
              <a:headEnd type="stealth"/>
              <a:tailEnd type="none"/>
            </a:ln>
            <a:effectLst>
              <a:outerShdw blurRad="50800" dist="127000" dir="8100000" algn="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avec flèche 52"/>
            <p:cNvCxnSpPr/>
            <p:nvPr/>
          </p:nvCxnSpPr>
          <p:spPr>
            <a:xfrm flipV="1">
              <a:off x="5980335" y="1906075"/>
              <a:ext cx="251614" cy="109168"/>
            </a:xfrm>
            <a:prstGeom prst="straightConnector1">
              <a:avLst/>
            </a:prstGeom>
            <a:ln>
              <a:solidFill>
                <a:srgbClr val="8A0000"/>
              </a:solidFill>
              <a:prstDash val="solid"/>
              <a:headEnd type="stealth"/>
              <a:tailEnd type="none"/>
            </a:ln>
            <a:effectLst>
              <a:outerShdw blurRad="50800" dist="127000" dir="8100000" algn="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Ellipse 51"/>
            <p:cNvSpPr/>
            <p:nvPr/>
          </p:nvSpPr>
          <p:spPr>
            <a:xfrm>
              <a:off x="6051134" y="1299821"/>
              <a:ext cx="897179" cy="892186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28000">
                  <a:srgbClr val="FFB9B9"/>
                </a:gs>
                <a:gs pos="84000">
                  <a:srgbClr val="C00000"/>
                </a:gs>
                <a:gs pos="63000">
                  <a:srgbClr val="FF0000"/>
                </a:gs>
                <a:gs pos="100000">
                  <a:srgbClr val="8A0000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  <a:effectLst>
              <a:outerShdw blurRad="165100" dist="127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386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55" name="Connecteur droit avec flèche 54"/>
            <p:cNvCxnSpPr/>
            <p:nvPr/>
          </p:nvCxnSpPr>
          <p:spPr>
            <a:xfrm flipH="1">
              <a:off x="6505240" y="1515893"/>
              <a:ext cx="172419" cy="225482"/>
            </a:xfrm>
            <a:prstGeom prst="straightConnector1">
              <a:avLst/>
            </a:prstGeom>
            <a:ln w="28575">
              <a:solidFill>
                <a:srgbClr val="8A0000"/>
              </a:solidFill>
              <a:prstDash val="solid"/>
              <a:headEnd type="stealth"/>
              <a:tailEnd type="non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1" name="Espace réservé du contenu 3"/>
          <p:cNvSpPr txBox="1">
            <a:spLocks/>
          </p:cNvSpPr>
          <p:nvPr/>
        </p:nvSpPr>
        <p:spPr>
          <a:xfrm>
            <a:off x="960064" y="3533391"/>
            <a:ext cx="2794706" cy="1144634"/>
          </a:xfrm>
          <a:prstGeom prst="rect">
            <a:avLst/>
          </a:prstGeom>
        </p:spPr>
        <p:txBody>
          <a:bodyPr vert="horz" wrap="square" lIns="127723" tIns="63862" rIns="127723" bIns="63862" rtlCol="0">
            <a:spAutoFit/>
          </a:bodyPr>
          <a:lstStyle>
            <a:lvl1pPr marL="239481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SzPct val="80000"/>
              <a:buFont typeface="Wingdings 3" panose="05040102010807070707" pitchFamily="18" charset="2"/>
              <a:buChar char="u"/>
              <a:defRPr sz="1800" b="1" kern="120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718444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97407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76370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155332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9481" marR="0" lvl="0" indent="-239481" algn="l" defTabSz="95792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8235"/>
              </a:buClr>
              <a:buSzPct val="80000"/>
              <a:buFont typeface="Wingdings 3" panose="05040102010807070707" pitchFamily="18" charset="2"/>
              <a:buChar char="u"/>
              <a:tabLst/>
              <a:defRPr/>
            </a:pPr>
            <a:r>
              <a:rPr kumimoji="0" lang="en-US" sz="1800" b="1" i="0" u="none" strike="noStrike" kern="1200" cap="none" spc="0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Entanglement : </a:t>
            </a:r>
          </a:p>
          <a:p>
            <a:pPr marL="449263" marR="0" lvl="1" indent="-238125" algn="l" defTabSz="95792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8235"/>
              </a:buClr>
              <a:buSzTx/>
              <a:buFont typeface="Calibri" panose="020F0502020204030204" pitchFamily="34" charset="0"/>
              <a:buChar char="-"/>
              <a:tabLst/>
              <a:defRPr/>
            </a:pPr>
            <a:r>
              <a:rPr kumimoji="0" lang="en-US" sz="1600" b="1" i="0" u="none" strike="noStrike" kern="1200" cap="none" spc="0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Superposition of</a:t>
            </a:r>
            <a:r>
              <a:rPr kumimoji="0" lang="en-US" sz="1600" b="1" i="0" u="none" strike="noStrike" kern="1200" cap="none" spc="0" normalizeH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sz="1600" b="1" i="0" u="none" strike="noStrike" kern="1200" cap="none" spc="0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states of several objects</a:t>
            </a:r>
            <a:r>
              <a:rPr kumimoji="0" lang="en-US" sz="1600" b="1" i="0" u="none" strike="noStrike" kern="1200" cap="none" spc="0" normalizeH="0" baseline="0" dirty="0" smtClean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</a:p>
          <a:p>
            <a:pPr marL="449263" marR="0" lvl="1" indent="-238125" algn="l" defTabSz="95792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8235"/>
              </a:buClr>
              <a:buSzTx/>
              <a:buFont typeface="Calibri" panose="020F0502020204030204" pitchFamily="34" charset="0"/>
              <a:buChar char="-"/>
              <a:tabLst/>
              <a:defRPr/>
            </a:pPr>
            <a:r>
              <a:rPr kumimoji="0" lang="en-US" sz="1600" b="0" i="0" u="none" strike="noStrike" kern="1200" cap="none" spc="0" normalizeH="0" baseline="0" dirty="0" smtClean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ex 2 objects with 2 states </a:t>
            </a:r>
            <a:endParaRPr kumimoji="0" lang="en-US" sz="1600" b="0" i="0" u="none" strike="noStrike" kern="1200" cap="none" spc="0" normalizeH="0" baseline="0" dirty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" name="Groupe 1"/>
          <p:cNvGrpSpPr/>
          <p:nvPr/>
        </p:nvGrpSpPr>
        <p:grpSpPr>
          <a:xfrm>
            <a:off x="3794023" y="3280928"/>
            <a:ext cx="3144152" cy="1405857"/>
            <a:chOff x="3794023" y="3510758"/>
            <a:chExt cx="3144152" cy="1405857"/>
          </a:xfrm>
        </p:grpSpPr>
        <p:sp>
          <p:nvSpPr>
            <p:cNvPr id="85" name="Line 11"/>
            <p:cNvSpPr>
              <a:spLocks noChangeShapeType="1"/>
            </p:cNvSpPr>
            <p:nvPr/>
          </p:nvSpPr>
          <p:spPr bwMode="auto">
            <a:xfrm>
              <a:off x="4554796" y="3745140"/>
              <a:ext cx="58624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6386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1" i="0" u="none" strike="noStrike" kern="1200" cap="none" spc="0" normalizeH="0" baseline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6" name="Line 12"/>
            <p:cNvSpPr>
              <a:spLocks noChangeShapeType="1"/>
            </p:cNvSpPr>
            <p:nvPr/>
          </p:nvSpPr>
          <p:spPr bwMode="auto">
            <a:xfrm>
              <a:off x="4554796" y="4669096"/>
              <a:ext cx="58624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6386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1" i="0" u="none" strike="noStrike" kern="1200" cap="none" spc="0" normalizeH="0" baseline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5279087" y="4143752"/>
              <a:ext cx="1651414" cy="369332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dirty="0" smtClean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I</a:t>
              </a:r>
              <a:r>
                <a:rPr kumimoji="0" lang="en-US" sz="1800" b="1" i="0" u="none" strike="noStrike" kern="0" cap="none" spc="0" normalizeH="0" baseline="0" dirty="0" smtClean="0">
                  <a:ln>
                    <a:noFill/>
                  </a:ln>
                  <a:solidFill>
                    <a:srgbClr val="1900D6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0</a:t>
              </a:r>
              <a:r>
                <a:rPr kumimoji="0" lang="en-US" sz="1800" b="1" i="0" u="none" strike="noStrike" kern="0" cap="none" spc="0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1</a:t>
              </a:r>
              <a:r>
                <a:rPr kumimoji="0" lang="en-US" sz="1800" b="0" i="0" u="none" strike="noStrike" kern="0" cap="none" spc="0" normalizeH="0" baseline="0" dirty="0" smtClean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&gt;</a:t>
              </a:r>
              <a:r>
                <a:rPr kumimoji="0" lang="en-US" sz="1800" b="1" i="0" u="none" strike="noStrike" kern="0" cap="none" spc="0" normalizeH="0" baseline="0" dirty="0" smtClean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Symbol" panose="05050102010706020507" pitchFamily="18" charset="2"/>
                  <a:ea typeface="Avenir Black" charset="0"/>
                  <a:cs typeface="Avenir Black" charset="0"/>
                </a:rPr>
                <a:t> = </a:t>
              </a:r>
              <a:r>
                <a:rPr kumimoji="0" lang="en-US" sz="1800" b="0" i="0" u="none" strike="noStrike" kern="0" cap="none" spc="0" normalizeH="0" baseline="0" dirty="0" smtClean="0">
                  <a:ln>
                    <a:noFill/>
                  </a:ln>
                  <a:solidFill>
                    <a:srgbClr val="1900D6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I</a:t>
              </a:r>
              <a:r>
                <a:rPr kumimoji="0" lang="en-US" sz="1800" b="1" i="0" u="none" strike="noStrike" kern="0" cap="none" spc="0" normalizeH="0" baseline="0" dirty="0" smtClean="0">
                  <a:ln>
                    <a:noFill/>
                  </a:ln>
                  <a:solidFill>
                    <a:srgbClr val="1900D6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0</a:t>
              </a:r>
              <a:r>
                <a:rPr kumimoji="0" lang="en-US" sz="1800" b="0" i="0" u="none" strike="noStrike" kern="0" cap="none" spc="0" normalizeH="0" baseline="0" dirty="0" smtClean="0">
                  <a:ln>
                    <a:noFill/>
                  </a:ln>
                  <a:solidFill>
                    <a:srgbClr val="1900D6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&gt;</a:t>
              </a:r>
              <a:r>
                <a:rPr kumimoji="0" lang="en-US" sz="1800" b="1" i="0" u="none" strike="noStrike" kern="0" cap="none" spc="0" normalizeH="0" baseline="0" dirty="0" smtClean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Symbol" panose="05050102010706020507" pitchFamily="18" charset="2"/>
                </a:rPr>
                <a:t>*</a:t>
              </a:r>
              <a:r>
                <a:rPr kumimoji="0" lang="en-US" sz="1800" b="0" i="0" u="none" strike="noStrike" kern="0" cap="none" spc="0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I</a:t>
              </a:r>
              <a:r>
                <a:rPr kumimoji="0" lang="en-US" sz="1800" b="1" i="0" u="none" strike="noStrike" kern="0" cap="none" spc="0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1</a:t>
              </a:r>
              <a:r>
                <a:rPr kumimoji="0" lang="en-US" sz="1800" b="0" i="0" u="none" strike="noStrike" kern="0" cap="none" spc="0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&gt;</a:t>
              </a:r>
              <a:endParaRPr kumimoji="0" lang="en-US" sz="1800" b="0" i="0" u="none" strike="noStrike" kern="0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3" name="Line 12"/>
            <p:cNvSpPr>
              <a:spLocks noChangeShapeType="1"/>
            </p:cNvSpPr>
            <p:nvPr/>
          </p:nvSpPr>
          <p:spPr bwMode="auto">
            <a:xfrm>
              <a:off x="4554796" y="4173958"/>
              <a:ext cx="58624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6386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1" i="0" u="none" strike="noStrike" kern="1200" cap="none" spc="0" normalizeH="0" baseline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4" name="Line 12"/>
            <p:cNvSpPr>
              <a:spLocks noChangeShapeType="1"/>
            </p:cNvSpPr>
            <p:nvPr/>
          </p:nvSpPr>
          <p:spPr bwMode="auto">
            <a:xfrm>
              <a:off x="4554796" y="4238004"/>
              <a:ext cx="58624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6386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1" i="0" u="none" strike="noStrike" kern="1200" cap="none" spc="0" normalizeH="0" baseline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159" name="Groupe 158"/>
            <p:cNvGrpSpPr/>
            <p:nvPr/>
          </p:nvGrpSpPr>
          <p:grpSpPr>
            <a:xfrm>
              <a:off x="3794023" y="3525804"/>
              <a:ext cx="644928" cy="1390811"/>
              <a:chOff x="3321583" y="3431663"/>
              <a:chExt cx="644928" cy="1658560"/>
            </a:xfrm>
          </p:grpSpPr>
          <p:cxnSp>
            <p:nvCxnSpPr>
              <p:cNvPr id="88" name="Connecteur droit avec flèche 87"/>
              <p:cNvCxnSpPr/>
              <p:nvPr/>
            </p:nvCxnSpPr>
            <p:spPr>
              <a:xfrm flipH="1" flipV="1">
                <a:off x="3703343" y="4397877"/>
                <a:ext cx="4552" cy="692346"/>
              </a:xfrm>
              <a:prstGeom prst="straightConnector1">
                <a:avLst/>
              </a:prstGeom>
              <a:ln w="28575">
                <a:solidFill>
                  <a:srgbClr val="C00000"/>
                </a:solidFill>
                <a:prstDash val="solid"/>
                <a:headEnd type="stealth"/>
                <a:tailEnd type="none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Connecteur droit avec flèche 89"/>
              <p:cNvCxnSpPr/>
              <p:nvPr/>
            </p:nvCxnSpPr>
            <p:spPr>
              <a:xfrm flipH="1">
                <a:off x="3702408" y="3431663"/>
                <a:ext cx="4552" cy="692346"/>
              </a:xfrm>
              <a:prstGeom prst="straightConnector1">
                <a:avLst/>
              </a:prstGeom>
              <a:ln w="28575">
                <a:solidFill>
                  <a:srgbClr val="C00000"/>
                </a:solidFill>
                <a:prstDash val="solid"/>
                <a:headEnd type="stealth"/>
                <a:tailEnd type="none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Connecteur droit avec flèche 108"/>
              <p:cNvCxnSpPr/>
              <p:nvPr/>
            </p:nvCxnSpPr>
            <p:spPr>
              <a:xfrm flipH="1" flipV="1">
                <a:off x="3612167" y="4397877"/>
                <a:ext cx="4552" cy="692346"/>
              </a:xfrm>
              <a:prstGeom prst="straightConnector1">
                <a:avLst/>
              </a:prstGeom>
              <a:ln w="28575">
                <a:solidFill>
                  <a:srgbClr val="1900D6"/>
                </a:solidFill>
                <a:prstDash val="solid"/>
                <a:headEnd type="stealth"/>
                <a:tailEnd type="none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Connecteur droit avec flèche 109"/>
              <p:cNvCxnSpPr/>
              <p:nvPr/>
            </p:nvCxnSpPr>
            <p:spPr>
              <a:xfrm flipH="1">
                <a:off x="3603612" y="3431663"/>
                <a:ext cx="4552" cy="692346"/>
              </a:xfrm>
              <a:prstGeom prst="straightConnector1">
                <a:avLst/>
              </a:prstGeom>
              <a:ln w="28575">
                <a:solidFill>
                  <a:srgbClr val="1900D6"/>
                </a:solidFill>
                <a:prstDash val="solid"/>
                <a:headEnd type="stealth"/>
                <a:tailEnd type="none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Connecteur droit avec flèche 114"/>
              <p:cNvCxnSpPr/>
              <p:nvPr/>
            </p:nvCxnSpPr>
            <p:spPr>
              <a:xfrm flipH="1" flipV="1">
                <a:off x="3961959" y="3820738"/>
                <a:ext cx="4552" cy="692346"/>
              </a:xfrm>
              <a:prstGeom prst="straightConnector1">
                <a:avLst/>
              </a:prstGeom>
              <a:ln w="28575">
                <a:solidFill>
                  <a:srgbClr val="C00000"/>
                </a:solidFill>
                <a:prstDash val="solid"/>
                <a:headEnd type="stealth"/>
                <a:tailEnd type="none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Connecteur droit avec flèche 115"/>
              <p:cNvCxnSpPr/>
              <p:nvPr/>
            </p:nvCxnSpPr>
            <p:spPr>
              <a:xfrm flipH="1">
                <a:off x="3420379" y="3825967"/>
                <a:ext cx="4552" cy="692346"/>
              </a:xfrm>
              <a:prstGeom prst="straightConnector1">
                <a:avLst/>
              </a:prstGeom>
              <a:ln w="28575">
                <a:solidFill>
                  <a:srgbClr val="C00000"/>
                </a:solidFill>
                <a:prstDash val="solid"/>
                <a:headEnd type="stealth"/>
                <a:tailEnd type="none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Connecteur droit avec flèche 116"/>
              <p:cNvCxnSpPr/>
              <p:nvPr/>
            </p:nvCxnSpPr>
            <p:spPr>
              <a:xfrm flipH="1">
                <a:off x="3870783" y="3820738"/>
                <a:ext cx="4552" cy="692346"/>
              </a:xfrm>
              <a:prstGeom prst="straightConnector1">
                <a:avLst/>
              </a:prstGeom>
              <a:ln w="28575">
                <a:solidFill>
                  <a:srgbClr val="1900D6"/>
                </a:solidFill>
                <a:prstDash val="solid"/>
                <a:headEnd type="stealth"/>
                <a:tailEnd type="none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Connecteur droit avec flèche 117"/>
              <p:cNvCxnSpPr/>
              <p:nvPr/>
            </p:nvCxnSpPr>
            <p:spPr>
              <a:xfrm flipH="1" flipV="1">
                <a:off x="3321583" y="3825967"/>
                <a:ext cx="4552" cy="692346"/>
              </a:xfrm>
              <a:prstGeom prst="straightConnector1">
                <a:avLst/>
              </a:prstGeom>
              <a:ln w="28575">
                <a:solidFill>
                  <a:srgbClr val="1900D6"/>
                </a:solidFill>
                <a:prstDash val="solid"/>
                <a:headEnd type="stealth"/>
                <a:tailEnd type="none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4" name="Rectangle 133"/>
            <p:cNvSpPr/>
            <p:nvPr/>
          </p:nvSpPr>
          <p:spPr>
            <a:xfrm>
              <a:off x="5280349" y="3510758"/>
              <a:ext cx="1657826" cy="369332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dirty="0" smtClean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I</a:t>
              </a:r>
              <a:r>
                <a:rPr kumimoji="0" lang="en-US" sz="1800" b="1" i="0" u="none" strike="noStrike" kern="0" cap="none" spc="0" normalizeH="0" baseline="0" dirty="0" smtClean="0">
                  <a:ln>
                    <a:noFill/>
                  </a:ln>
                  <a:solidFill>
                    <a:srgbClr val="1900D6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1</a:t>
              </a:r>
              <a:r>
                <a:rPr kumimoji="0" lang="en-US" sz="1800" b="1" i="0" u="none" strike="noStrike" kern="0" cap="none" spc="0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1</a:t>
              </a:r>
              <a:r>
                <a:rPr kumimoji="0" lang="en-US" sz="1800" b="0" i="0" u="none" strike="noStrike" kern="0" cap="none" spc="0" normalizeH="0" baseline="0" dirty="0" smtClean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&gt;</a:t>
              </a:r>
              <a:r>
                <a:rPr kumimoji="0" lang="en-US" sz="1800" b="1" i="0" u="none" strike="noStrike" kern="0" cap="none" spc="0" normalizeH="0" baseline="0" dirty="0" smtClean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Symbol" panose="05050102010706020507" pitchFamily="18" charset="2"/>
                  <a:ea typeface="Avenir Black" charset="0"/>
                  <a:cs typeface="Avenir Black" charset="0"/>
                </a:rPr>
                <a:t> =</a:t>
              </a:r>
              <a:r>
                <a:rPr kumimoji="0" lang="en-US" sz="1800" b="0" i="0" u="none" strike="noStrike" kern="0" cap="none" spc="0" normalizeH="0" baseline="0" dirty="0" smtClean="0">
                  <a:ln>
                    <a:noFill/>
                  </a:ln>
                  <a:solidFill>
                    <a:srgbClr val="1900D6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 I</a:t>
              </a:r>
              <a:r>
                <a:rPr kumimoji="0" lang="en-US" sz="1800" b="1" i="0" u="none" strike="noStrike" kern="0" cap="none" spc="0" normalizeH="0" baseline="0" dirty="0" smtClean="0">
                  <a:ln>
                    <a:noFill/>
                  </a:ln>
                  <a:solidFill>
                    <a:srgbClr val="1900D6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1</a:t>
              </a:r>
              <a:r>
                <a:rPr kumimoji="0" lang="en-US" sz="1800" b="0" i="0" u="none" strike="noStrike" kern="0" cap="none" spc="0" normalizeH="0" baseline="0" dirty="0" smtClean="0">
                  <a:ln>
                    <a:noFill/>
                  </a:ln>
                  <a:solidFill>
                    <a:srgbClr val="1900D6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&gt;</a:t>
              </a:r>
              <a:r>
                <a:rPr kumimoji="0" lang="en-US" sz="1800" b="1" i="0" u="none" strike="noStrike" kern="0" cap="none" spc="0" normalizeH="0" baseline="0" dirty="0" smtClean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Symbol" panose="05050102010706020507" pitchFamily="18" charset="2"/>
                </a:rPr>
                <a:t>*</a:t>
              </a:r>
              <a:r>
                <a:rPr kumimoji="0" lang="en-US" sz="1800" b="0" i="0" u="none" strike="noStrike" kern="0" cap="none" spc="0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I</a:t>
              </a:r>
              <a:r>
                <a:rPr kumimoji="0" lang="en-US" sz="1800" b="1" i="0" u="none" strike="noStrike" kern="0" cap="none" spc="0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1</a:t>
              </a:r>
              <a:r>
                <a:rPr kumimoji="0" lang="en-US" sz="1800" b="0" i="0" u="none" strike="noStrike" kern="0" cap="none" spc="0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&gt;</a:t>
              </a:r>
              <a:endParaRPr kumimoji="0" lang="en-US" sz="1800" b="0" i="0" u="none" strike="noStrike" kern="0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5" name="Rectangle 134"/>
            <p:cNvSpPr/>
            <p:nvPr/>
          </p:nvSpPr>
          <p:spPr>
            <a:xfrm>
              <a:off x="5279087" y="4547283"/>
              <a:ext cx="1651414" cy="369332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dirty="0" smtClean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I</a:t>
              </a:r>
              <a:r>
                <a:rPr kumimoji="0" lang="en-US" sz="1800" b="1" i="0" u="none" strike="noStrike" kern="0" cap="none" spc="0" normalizeH="0" baseline="0" dirty="0" smtClean="0">
                  <a:ln>
                    <a:noFill/>
                  </a:ln>
                  <a:solidFill>
                    <a:srgbClr val="1900D6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0</a:t>
              </a:r>
              <a:r>
                <a:rPr kumimoji="0" lang="en-US" sz="1800" b="1" i="0" u="none" strike="noStrike" kern="0" cap="none" spc="0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0</a:t>
              </a:r>
              <a:r>
                <a:rPr kumimoji="0" lang="en-US" sz="1800" b="0" i="0" u="none" strike="noStrike" kern="0" cap="none" spc="0" normalizeH="0" baseline="0" dirty="0" smtClean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&gt;</a:t>
              </a:r>
              <a:r>
                <a:rPr kumimoji="0" lang="en-US" sz="1800" b="1" i="0" u="none" strike="noStrike" kern="0" cap="none" spc="0" normalizeH="0" baseline="0" dirty="0" smtClean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Symbol" panose="05050102010706020507" pitchFamily="18" charset="2"/>
                  <a:ea typeface="Avenir Black" charset="0"/>
                  <a:cs typeface="Avenir Black" charset="0"/>
                </a:rPr>
                <a:t> = </a:t>
              </a:r>
              <a:r>
                <a:rPr kumimoji="0" lang="en-US" sz="1800" b="0" i="0" u="none" strike="noStrike" kern="0" cap="none" spc="0" normalizeH="0" baseline="0" dirty="0" smtClean="0">
                  <a:ln>
                    <a:noFill/>
                  </a:ln>
                  <a:solidFill>
                    <a:srgbClr val="1900D6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I</a:t>
              </a:r>
              <a:r>
                <a:rPr kumimoji="0" lang="en-US" sz="1800" b="1" i="0" u="none" strike="noStrike" kern="0" cap="none" spc="0" normalizeH="0" baseline="0" dirty="0" smtClean="0">
                  <a:ln>
                    <a:noFill/>
                  </a:ln>
                  <a:solidFill>
                    <a:srgbClr val="1900D6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0</a:t>
              </a:r>
              <a:r>
                <a:rPr kumimoji="0" lang="en-US" sz="1800" b="0" i="0" u="none" strike="noStrike" kern="0" cap="none" spc="0" normalizeH="0" baseline="0" dirty="0" smtClean="0">
                  <a:ln>
                    <a:noFill/>
                  </a:ln>
                  <a:solidFill>
                    <a:srgbClr val="1900D6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&gt;</a:t>
              </a:r>
              <a:r>
                <a:rPr kumimoji="0" lang="en-US" sz="1800" b="1" i="0" u="none" strike="noStrike" kern="0" cap="none" spc="0" normalizeH="0" baseline="0" dirty="0" smtClean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Symbol" panose="05050102010706020507" pitchFamily="18" charset="2"/>
                </a:rPr>
                <a:t>*</a:t>
              </a:r>
              <a:r>
                <a:rPr kumimoji="0" lang="en-US" sz="1800" b="0" i="0" u="none" strike="noStrike" kern="0" cap="none" spc="0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I</a:t>
              </a:r>
              <a:r>
                <a:rPr kumimoji="0" lang="en-US" sz="1800" b="1" i="0" u="none" strike="noStrike" kern="0" cap="none" spc="0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0</a:t>
              </a:r>
              <a:r>
                <a:rPr kumimoji="0" lang="en-US" sz="1800" b="0" i="0" u="none" strike="noStrike" kern="0" cap="none" spc="0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&gt;</a:t>
              </a:r>
              <a:endParaRPr kumimoji="0" lang="en-US" sz="1800" b="0" i="0" u="none" strike="noStrike" kern="0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6" name="Rectangle 135"/>
            <p:cNvSpPr/>
            <p:nvPr/>
          </p:nvSpPr>
          <p:spPr>
            <a:xfrm>
              <a:off x="5280349" y="3914289"/>
              <a:ext cx="1641796" cy="369332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dirty="0" smtClean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I</a:t>
              </a:r>
              <a:r>
                <a:rPr kumimoji="0" lang="en-US" sz="1800" b="1" i="0" u="none" strike="noStrike" kern="0" cap="none" spc="0" normalizeH="0" baseline="0" dirty="0" smtClean="0">
                  <a:ln>
                    <a:noFill/>
                  </a:ln>
                  <a:solidFill>
                    <a:srgbClr val="1900D6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1</a:t>
              </a:r>
              <a:r>
                <a:rPr kumimoji="0" lang="en-US" sz="1800" b="1" i="0" u="none" strike="noStrike" kern="0" cap="none" spc="0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0</a:t>
              </a:r>
              <a:r>
                <a:rPr kumimoji="0" lang="en-US" sz="1800" b="0" i="0" u="none" strike="noStrike" kern="0" cap="none" spc="0" normalizeH="0" baseline="0" dirty="0" smtClean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&gt;</a:t>
              </a:r>
              <a:r>
                <a:rPr kumimoji="0" lang="en-US" sz="1800" b="0" i="0" u="none" strike="noStrike" kern="0" cap="none" spc="0" normalizeH="0" baseline="0" dirty="0" smtClean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Calibri"/>
                </a:rPr>
                <a:t> </a:t>
              </a:r>
              <a:r>
                <a:rPr kumimoji="0" lang="en-US" sz="1800" b="1" i="0" u="none" strike="noStrike" kern="0" cap="none" spc="0" normalizeH="0" baseline="0" dirty="0" smtClean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Symbol" panose="05050102010706020507" pitchFamily="18" charset="2"/>
                  <a:ea typeface="Avenir Black" charset="0"/>
                  <a:cs typeface="Avenir Black" charset="0"/>
                </a:rPr>
                <a:t>=</a:t>
              </a:r>
              <a:r>
                <a:rPr kumimoji="0" lang="en-US" sz="1800" b="0" i="0" u="none" strike="noStrike" kern="0" cap="none" spc="0" normalizeH="0" baseline="0" dirty="0" smtClean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Calibri"/>
                </a:rPr>
                <a:t> </a:t>
              </a:r>
              <a:r>
                <a:rPr kumimoji="0" lang="en-US" sz="1800" b="0" i="0" u="none" strike="noStrike" kern="0" cap="none" spc="0" normalizeH="0" baseline="0" dirty="0" smtClean="0">
                  <a:ln>
                    <a:noFill/>
                  </a:ln>
                  <a:solidFill>
                    <a:srgbClr val="1900D6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I</a:t>
              </a:r>
              <a:r>
                <a:rPr kumimoji="0" lang="en-US" sz="1800" b="1" i="0" u="none" strike="noStrike" kern="0" cap="none" spc="0" normalizeH="0" baseline="0" dirty="0" smtClean="0">
                  <a:ln>
                    <a:noFill/>
                  </a:ln>
                  <a:solidFill>
                    <a:srgbClr val="1900D6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1</a:t>
              </a:r>
              <a:r>
                <a:rPr kumimoji="0" lang="en-US" sz="1800" b="0" i="0" u="none" strike="noStrike" kern="0" cap="none" spc="0" normalizeH="0" baseline="0" dirty="0" smtClean="0">
                  <a:ln>
                    <a:noFill/>
                  </a:ln>
                  <a:solidFill>
                    <a:srgbClr val="1900D6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&gt;</a:t>
              </a:r>
              <a:r>
                <a:rPr kumimoji="0" lang="en-US" sz="1800" b="1" i="0" u="none" strike="noStrike" kern="0" cap="none" spc="0" normalizeH="0" baseline="0" dirty="0" smtClean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Symbol" panose="05050102010706020507" pitchFamily="18" charset="2"/>
                </a:rPr>
                <a:t>*</a:t>
              </a:r>
              <a:r>
                <a:rPr kumimoji="0" lang="en-US" sz="1800" b="0" i="0" u="none" strike="noStrike" kern="0" cap="none" spc="0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I</a:t>
              </a:r>
              <a:r>
                <a:rPr kumimoji="0" lang="en-US" sz="1800" b="1" i="0" u="none" strike="noStrike" kern="0" cap="none" spc="0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0</a:t>
              </a:r>
              <a:r>
                <a:rPr kumimoji="0" lang="en-US" sz="1800" b="0" i="0" u="none" strike="noStrike" kern="0" cap="none" spc="0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&gt;</a:t>
              </a:r>
              <a:endParaRPr kumimoji="0" lang="en-US" sz="1800" b="0" i="0" u="none" strike="noStrike" kern="0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7" name="Groupe 6"/>
          <p:cNvGrpSpPr/>
          <p:nvPr/>
        </p:nvGrpSpPr>
        <p:grpSpPr>
          <a:xfrm>
            <a:off x="4083408" y="1067997"/>
            <a:ext cx="1560279" cy="1390811"/>
            <a:chOff x="4083408" y="1067997"/>
            <a:chExt cx="1560279" cy="1390811"/>
          </a:xfrm>
        </p:grpSpPr>
        <p:sp>
          <p:nvSpPr>
            <p:cNvPr id="36" name="Line 11"/>
            <p:cNvSpPr>
              <a:spLocks noChangeShapeType="1"/>
            </p:cNvSpPr>
            <p:nvPr/>
          </p:nvSpPr>
          <p:spPr bwMode="auto">
            <a:xfrm>
              <a:off x="4333816" y="1287333"/>
              <a:ext cx="586242" cy="0"/>
            </a:xfrm>
            <a:prstGeom prst="line">
              <a:avLst/>
            </a:prstGeom>
            <a:noFill/>
            <a:ln w="38100">
              <a:solidFill>
                <a:srgbClr val="1900D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6386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1" i="0" u="none" strike="noStrike" kern="1200" cap="none" spc="0" normalizeH="0" baseline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" name="Line 12"/>
            <p:cNvSpPr>
              <a:spLocks noChangeShapeType="1"/>
            </p:cNvSpPr>
            <p:nvPr/>
          </p:nvSpPr>
          <p:spPr bwMode="auto">
            <a:xfrm>
              <a:off x="4333816" y="2211289"/>
              <a:ext cx="586242" cy="0"/>
            </a:xfrm>
            <a:prstGeom prst="line">
              <a:avLst/>
            </a:prstGeom>
            <a:noFill/>
            <a:ln w="38100">
              <a:solidFill>
                <a:srgbClr val="1900D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6386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1" i="0" u="none" strike="noStrike" kern="1200" cap="none" spc="0" normalizeH="0" baseline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160" name="Groupe 159"/>
            <p:cNvGrpSpPr/>
            <p:nvPr/>
          </p:nvGrpSpPr>
          <p:grpSpPr>
            <a:xfrm>
              <a:off x="4083408" y="1067997"/>
              <a:ext cx="13107" cy="1390811"/>
              <a:chOff x="3778608" y="973856"/>
              <a:chExt cx="13107" cy="1658560"/>
            </a:xfrm>
          </p:grpSpPr>
          <p:cxnSp>
            <p:nvCxnSpPr>
              <p:cNvPr id="46" name="Connecteur droit avec flèche 45"/>
              <p:cNvCxnSpPr/>
              <p:nvPr/>
            </p:nvCxnSpPr>
            <p:spPr>
              <a:xfrm flipH="1" flipV="1">
                <a:off x="3787163" y="1940070"/>
                <a:ext cx="4552" cy="692346"/>
              </a:xfrm>
              <a:prstGeom prst="straightConnector1">
                <a:avLst/>
              </a:prstGeom>
              <a:ln w="28575">
                <a:solidFill>
                  <a:srgbClr val="1900D6"/>
                </a:solidFill>
                <a:prstDash val="solid"/>
                <a:headEnd type="stealth"/>
                <a:tailEnd type="none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necteur droit avec flèche 63"/>
              <p:cNvCxnSpPr/>
              <p:nvPr/>
            </p:nvCxnSpPr>
            <p:spPr>
              <a:xfrm flipH="1">
                <a:off x="3778608" y="973856"/>
                <a:ext cx="4552" cy="692346"/>
              </a:xfrm>
              <a:prstGeom prst="straightConnector1">
                <a:avLst/>
              </a:prstGeom>
              <a:ln w="28575">
                <a:solidFill>
                  <a:srgbClr val="1900D6"/>
                </a:solidFill>
                <a:prstDash val="solid"/>
                <a:headEnd type="stealth"/>
                <a:tailEnd type="none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1" name="Rectangle 110"/>
            <p:cNvSpPr/>
            <p:nvPr/>
          </p:nvSpPr>
          <p:spPr>
            <a:xfrm>
              <a:off x="5003768" y="1149484"/>
              <a:ext cx="639919" cy="369332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dirty="0" smtClean="0">
                  <a:ln>
                    <a:noFill/>
                  </a:ln>
                  <a:solidFill>
                    <a:srgbClr val="1900D6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I </a:t>
              </a:r>
              <a:r>
                <a:rPr kumimoji="0" lang="en-US" sz="1800" b="1" i="0" u="none" strike="noStrike" kern="0" cap="none" spc="0" normalizeH="0" baseline="0" dirty="0" smtClean="0">
                  <a:ln>
                    <a:noFill/>
                  </a:ln>
                  <a:solidFill>
                    <a:srgbClr val="1900D6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1 </a:t>
              </a:r>
              <a:r>
                <a:rPr kumimoji="0" lang="en-US" sz="1800" b="0" i="0" u="none" strike="noStrike" kern="0" cap="none" spc="0" normalizeH="0" baseline="0" dirty="0" smtClean="0">
                  <a:ln>
                    <a:noFill/>
                  </a:ln>
                  <a:solidFill>
                    <a:srgbClr val="1900D6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&gt;</a:t>
              </a:r>
              <a:endParaRPr kumimoji="0" lang="en-US" sz="1800" b="0" i="0" u="none" strike="noStrike" kern="0" cap="none" spc="0" normalizeH="0" baseline="0" dirty="0" smtClean="0">
                <a:ln>
                  <a:noFill/>
                </a:ln>
                <a:solidFill>
                  <a:srgbClr val="1900D6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41" name="Rectangle 140"/>
            <p:cNvSpPr/>
            <p:nvPr/>
          </p:nvSpPr>
          <p:spPr>
            <a:xfrm>
              <a:off x="4977018" y="2000337"/>
              <a:ext cx="639919" cy="369332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dirty="0" smtClean="0">
                  <a:ln>
                    <a:noFill/>
                  </a:ln>
                  <a:solidFill>
                    <a:srgbClr val="1900D6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I </a:t>
              </a:r>
              <a:r>
                <a:rPr kumimoji="0" lang="en-US" sz="1800" b="1" i="0" u="none" strike="noStrike" kern="0" cap="none" spc="0" normalizeH="0" baseline="0" dirty="0" smtClean="0">
                  <a:ln>
                    <a:noFill/>
                  </a:ln>
                  <a:solidFill>
                    <a:srgbClr val="1900D6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0 </a:t>
              </a:r>
              <a:r>
                <a:rPr kumimoji="0" lang="en-US" sz="1800" b="0" i="0" u="none" strike="noStrike" kern="0" cap="none" spc="0" normalizeH="0" baseline="0" dirty="0" smtClean="0">
                  <a:ln>
                    <a:noFill/>
                  </a:ln>
                  <a:solidFill>
                    <a:srgbClr val="1900D6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&gt;</a:t>
              </a:r>
              <a:endParaRPr kumimoji="0" lang="en-US" sz="1800" b="0" i="0" u="none" strike="noStrike" kern="0" cap="none" spc="0" normalizeH="0" baseline="0" dirty="0" smtClean="0">
                <a:ln>
                  <a:noFill/>
                </a:ln>
                <a:solidFill>
                  <a:srgbClr val="1900D6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147" name="Rectangle 146"/>
          <p:cNvSpPr/>
          <p:nvPr/>
        </p:nvSpPr>
        <p:spPr>
          <a:xfrm>
            <a:off x="1211790" y="2510288"/>
            <a:ext cx="9230412" cy="369332"/>
          </a:xfrm>
          <a:prstGeom prst="rect">
            <a:avLst/>
          </a:prstGeom>
          <a:ln>
            <a:solidFill>
              <a:srgbClr val="1900D6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dirty="0" smtClean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venir Black" charset="0"/>
                <a:ea typeface="Avenir Black" charset="0"/>
                <a:cs typeface="Avenir Black" charset="0"/>
              </a:rPr>
              <a:t>An infinity of states “simultaneously" 0 and 1 :                           I state</a:t>
            </a:r>
            <a:r>
              <a:rPr kumimoji="0" lang="en-US" sz="1800" b="1" i="0" u="none" strike="noStrike" kern="0" cap="none" spc="0" normalizeH="0" baseline="0" dirty="0" smtClean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venir Black" charset="0"/>
                <a:ea typeface="Avenir Black" charset="0"/>
                <a:cs typeface="Avenir Black" charset="0"/>
              </a:rPr>
              <a:t> </a:t>
            </a:r>
            <a:r>
              <a:rPr kumimoji="0" lang="en-US" sz="1800" b="0" i="0" u="none" strike="noStrike" kern="0" cap="none" spc="0" normalizeH="0" baseline="0" dirty="0" smtClean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venir Black" charset="0"/>
                <a:ea typeface="Avenir Black" charset="0"/>
                <a:cs typeface="Avenir Black" charset="0"/>
              </a:rPr>
              <a:t>&gt; = </a:t>
            </a:r>
            <a:r>
              <a:rPr kumimoji="0" lang="en-US" sz="1800" b="1" i="0" u="none" strike="noStrike" kern="0" cap="none" spc="0" normalizeH="0" baseline="0" dirty="0" smtClean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Symbol" panose="05050102010706020507" pitchFamily="18" charset="2"/>
                <a:ea typeface="Avenir Black" charset="0"/>
                <a:cs typeface="Avenir Black" charset="0"/>
              </a:rPr>
              <a:t>a </a:t>
            </a:r>
            <a:r>
              <a:rPr kumimoji="0" lang="en-US" sz="1800" b="0" i="0" u="none" strike="noStrike" kern="0" cap="none" spc="0" normalizeH="0" baseline="0" dirty="0" smtClean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venir Black" charset="0"/>
                <a:ea typeface="Avenir Black" charset="0"/>
                <a:cs typeface="Avenir Black" charset="0"/>
              </a:rPr>
              <a:t>I </a:t>
            </a:r>
            <a:r>
              <a:rPr kumimoji="0" lang="en-US" sz="1800" b="1" i="0" u="none" strike="noStrike" kern="0" cap="none" spc="0" normalizeH="0" baseline="0" dirty="0" smtClean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venir Black" charset="0"/>
                <a:ea typeface="Avenir Black" charset="0"/>
                <a:cs typeface="Avenir Black" charset="0"/>
              </a:rPr>
              <a:t>0 </a:t>
            </a:r>
            <a:r>
              <a:rPr kumimoji="0" lang="en-US" sz="1800" b="0" i="0" u="none" strike="noStrike" kern="0" cap="none" spc="0" normalizeH="0" baseline="0" dirty="0" smtClean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venir Black" charset="0"/>
                <a:ea typeface="Avenir Black" charset="0"/>
                <a:cs typeface="Avenir Black" charset="0"/>
              </a:rPr>
              <a:t>&gt;</a:t>
            </a:r>
            <a:r>
              <a:rPr kumimoji="0" lang="en-US" sz="1800" b="0" i="0" u="none" strike="noStrike" kern="0" cap="none" spc="0" normalizeH="0" baseline="0" dirty="0" smtClean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Calibri"/>
              </a:rPr>
              <a:t> + </a:t>
            </a:r>
            <a:r>
              <a:rPr kumimoji="0" lang="en-US" sz="1800" b="1" i="0" u="none" strike="noStrike" kern="0" cap="none" spc="0" normalizeH="0" baseline="0" dirty="0" smtClean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Symbol" panose="05050102010706020507" pitchFamily="18" charset="2"/>
                <a:ea typeface="Avenir Black" charset="0"/>
                <a:cs typeface="Avenir Black" charset="0"/>
              </a:rPr>
              <a:t>b </a:t>
            </a:r>
            <a:r>
              <a:rPr kumimoji="0" lang="en-US" sz="1800" b="0" i="0" u="none" strike="noStrike" kern="0" cap="none" spc="0" normalizeH="0" baseline="0" dirty="0" smtClean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venir Black" charset="0"/>
                <a:ea typeface="Avenir Black" charset="0"/>
                <a:cs typeface="Avenir Black" charset="0"/>
              </a:rPr>
              <a:t>I </a:t>
            </a:r>
            <a:r>
              <a:rPr kumimoji="0" lang="en-US" sz="1800" b="1" i="0" u="none" strike="noStrike" kern="0" cap="none" spc="0" normalizeH="0" baseline="0" dirty="0" smtClean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venir Black" charset="0"/>
                <a:ea typeface="Avenir Black" charset="0"/>
                <a:cs typeface="Avenir Black" charset="0"/>
              </a:rPr>
              <a:t>1 </a:t>
            </a:r>
            <a:r>
              <a:rPr kumimoji="0" lang="en-US" sz="1800" b="0" i="0" u="none" strike="noStrike" kern="0" cap="none" spc="0" normalizeH="0" baseline="0" dirty="0" smtClean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venir Black" charset="0"/>
                <a:ea typeface="Avenir Black" charset="0"/>
                <a:cs typeface="Avenir Black" charset="0"/>
              </a:rPr>
              <a:t>&gt;</a:t>
            </a:r>
            <a:r>
              <a:rPr kumimoji="0" lang="en-US" sz="1800" b="1" i="0" u="none" strike="noStrike" kern="0" cap="none" spc="0" normalizeH="0" baseline="0" dirty="0" smtClean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Symbol" panose="05050102010706020507" pitchFamily="18" charset="2"/>
                <a:ea typeface="Avenir Black" charset="0"/>
                <a:cs typeface="Avenir Black" charset="0"/>
              </a:rPr>
              <a:t> </a:t>
            </a:r>
            <a:endParaRPr kumimoji="0" lang="en-US" sz="1800" b="0" i="0" u="none" strike="noStrike" kern="0" cap="none" spc="0" normalizeH="0" baseline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48" name="Rectangle 147"/>
          <p:cNvSpPr/>
          <p:nvPr/>
        </p:nvSpPr>
        <p:spPr>
          <a:xfrm>
            <a:off x="1211790" y="4883961"/>
            <a:ext cx="10846860" cy="1477328"/>
          </a:xfrm>
          <a:prstGeom prst="rect">
            <a:avLst/>
          </a:prstGeom>
          <a:ln>
            <a:solidFill>
              <a:srgbClr val="1900D6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dirty="0" smtClean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venir Black" charset="0"/>
                <a:ea typeface="Avenir Black" charset="0"/>
                <a:cs typeface="Avenir Black" charset="0"/>
              </a:rPr>
              <a:t>N “objects” =&gt;</a:t>
            </a:r>
            <a:r>
              <a:rPr kumimoji="0" lang="en-US" sz="1800" b="1" i="0" u="none" strike="noStrike" kern="0" cap="none" spc="0" normalizeH="0" dirty="0" smtClean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venir Black" charset="0"/>
                <a:ea typeface="Avenir Black" charset="0"/>
                <a:cs typeface="Avenir Black" charset="0"/>
              </a:rPr>
              <a:t> </a:t>
            </a:r>
            <a:r>
              <a:rPr kumimoji="0" lang="en-US" sz="1800" b="1" i="0" u="none" strike="noStrike" kern="0" cap="none" spc="0" normalizeH="0" baseline="0" dirty="0" smtClean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venir Black" charset="0"/>
                <a:ea typeface="Avenir Black" charset="0"/>
                <a:cs typeface="Avenir Black" charset="0"/>
              </a:rPr>
              <a:t>2</a:t>
            </a:r>
            <a:r>
              <a:rPr kumimoji="0" lang="en-US" sz="1800" b="1" i="0" u="none" strike="noStrike" kern="0" cap="none" spc="0" normalizeH="0" baseline="30000" dirty="0" smtClean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venir Black" charset="0"/>
                <a:ea typeface="Avenir Black" charset="0"/>
                <a:cs typeface="Avenir Black" charset="0"/>
              </a:rPr>
              <a:t>N</a:t>
            </a:r>
            <a:r>
              <a:rPr kumimoji="0" lang="en-US" sz="1800" b="1" i="0" u="none" strike="noStrike" kern="0" cap="none" spc="0" normalizeH="0" baseline="0" dirty="0" smtClean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venir Black" charset="0"/>
                <a:ea typeface="Avenir Black" charset="0"/>
                <a:cs typeface="Avenir Black" charset="0"/>
              </a:rPr>
              <a:t> dimensions space</a:t>
            </a:r>
            <a:r>
              <a:rPr kumimoji="0" lang="en-US" sz="1800" b="0" i="0" u="none" strike="noStrike" kern="0" cap="none" spc="0" normalizeH="0" baseline="0" dirty="0" smtClean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venir Black" charset="0"/>
                <a:ea typeface="Avenir Black" charset="0"/>
                <a:cs typeface="Avenir Black" charset="0"/>
              </a:rPr>
              <a:t>,                 ex 2 qubits : I state</a:t>
            </a:r>
            <a:r>
              <a:rPr kumimoji="0" lang="en-US" sz="1800" b="1" i="0" u="none" strike="noStrike" kern="0" cap="none" spc="0" normalizeH="0" baseline="0" dirty="0" smtClean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venir Black" charset="0"/>
                <a:ea typeface="Avenir Black" charset="0"/>
                <a:cs typeface="Avenir Black" charset="0"/>
              </a:rPr>
              <a:t> </a:t>
            </a:r>
            <a:r>
              <a:rPr kumimoji="0" lang="en-US" sz="1800" b="0" i="0" u="none" strike="noStrike" kern="0" cap="none" spc="0" normalizeH="0" baseline="0" dirty="0" smtClean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venir Black" charset="0"/>
                <a:ea typeface="Avenir Black" charset="0"/>
                <a:cs typeface="Avenir Black" charset="0"/>
              </a:rPr>
              <a:t>&gt; = </a:t>
            </a:r>
            <a:r>
              <a:rPr kumimoji="0" lang="en-US" sz="1800" b="1" i="0" u="none" strike="noStrike" kern="0" cap="none" spc="0" normalizeH="0" baseline="0" dirty="0" smtClean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Symbol" panose="05050102010706020507" pitchFamily="18" charset="2"/>
                <a:ea typeface="Avenir Black" charset="0"/>
                <a:cs typeface="Avenir Black" charset="0"/>
              </a:rPr>
              <a:t>a </a:t>
            </a:r>
            <a:r>
              <a:rPr kumimoji="0" lang="en-US" sz="1800" b="0" i="0" u="none" strike="noStrike" kern="0" cap="none" spc="0" normalizeH="0" baseline="0" dirty="0" smtClean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venir Black" charset="0"/>
                <a:ea typeface="Avenir Black" charset="0"/>
                <a:cs typeface="Avenir Black" charset="0"/>
              </a:rPr>
              <a:t>I</a:t>
            </a:r>
            <a:r>
              <a:rPr kumimoji="0" lang="en-US" sz="1800" b="1" i="0" u="none" strike="noStrike" kern="0" cap="none" spc="0" normalizeH="0" baseline="0" dirty="0" smtClean="0">
                <a:ln>
                  <a:noFill/>
                </a:ln>
                <a:solidFill>
                  <a:srgbClr val="1900D6"/>
                </a:solidFill>
                <a:effectLst/>
                <a:uLnTx/>
                <a:uFillTx/>
                <a:latin typeface="Avenir Black" charset="0"/>
                <a:ea typeface="Avenir Black" charset="0"/>
                <a:cs typeface="Avenir Black" charset="0"/>
              </a:rPr>
              <a:t>0</a:t>
            </a:r>
            <a:r>
              <a:rPr kumimoji="0" lang="en-US" sz="1800" b="1" i="0" u="none" strike="noStrike" kern="0" cap="none" spc="0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Black" charset="0"/>
                <a:ea typeface="Avenir Black" charset="0"/>
                <a:cs typeface="Avenir Black" charset="0"/>
              </a:rPr>
              <a:t>0</a:t>
            </a:r>
            <a:r>
              <a:rPr kumimoji="0" lang="en-US" sz="1800" b="0" i="0" u="none" strike="noStrike" kern="0" cap="none" spc="0" normalizeH="0" baseline="0" dirty="0" smtClean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venir Black" charset="0"/>
                <a:ea typeface="Avenir Black" charset="0"/>
                <a:cs typeface="Avenir Black" charset="0"/>
              </a:rPr>
              <a:t>&gt;</a:t>
            </a:r>
            <a:r>
              <a:rPr kumimoji="0" lang="en-US" sz="1800" b="0" i="0" u="none" strike="noStrike" kern="0" cap="none" spc="0" normalizeH="0" baseline="0" dirty="0" smtClean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Calibri"/>
              </a:rPr>
              <a:t> + </a:t>
            </a:r>
            <a:r>
              <a:rPr kumimoji="0" lang="en-US" sz="1800" b="1" i="0" u="none" strike="noStrike" kern="0" cap="none" spc="0" normalizeH="0" baseline="0" dirty="0" smtClean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Symbol" panose="05050102010706020507" pitchFamily="18" charset="2"/>
                <a:ea typeface="Avenir Black" charset="0"/>
                <a:cs typeface="Avenir Black" charset="0"/>
              </a:rPr>
              <a:t>b </a:t>
            </a:r>
            <a:r>
              <a:rPr kumimoji="0" lang="en-US" sz="1800" b="0" i="0" u="none" strike="noStrike" kern="0" cap="none" spc="0" normalizeH="0" baseline="0" dirty="0" smtClean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venir Black" charset="0"/>
                <a:ea typeface="Avenir Black" charset="0"/>
                <a:cs typeface="Avenir Black" charset="0"/>
              </a:rPr>
              <a:t>I</a:t>
            </a:r>
            <a:r>
              <a:rPr kumimoji="0" lang="en-US" sz="1800" b="1" i="0" u="none" strike="noStrike" kern="0" cap="none" spc="0" normalizeH="0" baseline="0" dirty="0" smtClean="0">
                <a:ln>
                  <a:noFill/>
                </a:ln>
                <a:solidFill>
                  <a:srgbClr val="1900D6"/>
                </a:solidFill>
                <a:effectLst/>
                <a:uLnTx/>
                <a:uFillTx/>
                <a:latin typeface="Avenir Black" charset="0"/>
                <a:ea typeface="Avenir Black" charset="0"/>
                <a:cs typeface="Avenir Black" charset="0"/>
              </a:rPr>
              <a:t>0</a:t>
            </a:r>
            <a:r>
              <a:rPr kumimoji="0" lang="en-US" sz="1800" b="1" i="0" u="none" strike="noStrike" kern="0" cap="none" spc="0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Black" charset="0"/>
                <a:ea typeface="Avenir Black" charset="0"/>
                <a:cs typeface="Avenir Black" charset="0"/>
              </a:rPr>
              <a:t>1</a:t>
            </a:r>
            <a:r>
              <a:rPr kumimoji="0" lang="en-US" sz="1800" b="0" i="0" u="none" strike="noStrike" kern="0" cap="none" spc="0" normalizeH="0" baseline="0" dirty="0" smtClean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venir Black" charset="0"/>
                <a:ea typeface="Avenir Black" charset="0"/>
                <a:cs typeface="Avenir Black" charset="0"/>
              </a:rPr>
              <a:t>&gt;</a:t>
            </a:r>
            <a:r>
              <a:rPr kumimoji="0" lang="en-US" sz="1800" b="1" i="0" u="none" strike="noStrike" kern="0" cap="none" spc="0" normalizeH="0" baseline="0" dirty="0" smtClean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Symbol" panose="05050102010706020507" pitchFamily="18" charset="2"/>
                <a:ea typeface="Avenir Black" charset="0"/>
                <a:cs typeface="Avenir Black" charset="0"/>
              </a:rPr>
              <a:t> + g </a:t>
            </a:r>
            <a:r>
              <a:rPr kumimoji="0" lang="en-US" sz="1800" b="0" i="0" u="none" strike="noStrike" kern="0" cap="none" spc="0" normalizeH="0" baseline="0" dirty="0" smtClean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venir Black" charset="0"/>
                <a:ea typeface="Avenir Black" charset="0"/>
                <a:cs typeface="Avenir Black" charset="0"/>
              </a:rPr>
              <a:t>I</a:t>
            </a:r>
            <a:r>
              <a:rPr kumimoji="0" lang="en-US" sz="1800" b="1" i="0" u="none" strike="noStrike" kern="0" cap="none" spc="0" normalizeH="0" baseline="0" dirty="0" smtClean="0">
                <a:ln>
                  <a:noFill/>
                </a:ln>
                <a:solidFill>
                  <a:srgbClr val="1900D6"/>
                </a:solidFill>
                <a:effectLst/>
                <a:uLnTx/>
                <a:uFillTx/>
                <a:latin typeface="Avenir Black" charset="0"/>
                <a:ea typeface="Avenir Black" charset="0"/>
                <a:cs typeface="Avenir Black" charset="0"/>
              </a:rPr>
              <a:t>1</a:t>
            </a:r>
            <a:r>
              <a:rPr kumimoji="0" lang="en-US" sz="1800" b="1" i="0" u="none" strike="noStrike" kern="0" cap="none" spc="0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Black" charset="0"/>
                <a:ea typeface="Avenir Black" charset="0"/>
                <a:cs typeface="Avenir Black" charset="0"/>
              </a:rPr>
              <a:t>0</a:t>
            </a:r>
            <a:r>
              <a:rPr kumimoji="0" lang="en-US" sz="1800" b="0" i="0" u="none" strike="noStrike" kern="0" cap="none" spc="0" normalizeH="0" baseline="0" dirty="0" smtClean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venir Black" charset="0"/>
                <a:ea typeface="Avenir Black" charset="0"/>
                <a:cs typeface="Avenir Black" charset="0"/>
              </a:rPr>
              <a:t>&gt;</a:t>
            </a:r>
            <a:r>
              <a:rPr kumimoji="0" lang="en-US" sz="1800" b="0" i="0" u="none" strike="noStrike" kern="0" cap="none" spc="0" normalizeH="0" baseline="0" dirty="0" smtClean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Calibri"/>
              </a:rPr>
              <a:t> + </a:t>
            </a:r>
            <a:r>
              <a:rPr kumimoji="0" lang="en-US" sz="1800" b="1" i="0" u="none" strike="noStrike" kern="0" cap="none" spc="0" normalizeH="0" baseline="0" dirty="0" smtClean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Symbol" panose="05050102010706020507" pitchFamily="18" charset="2"/>
                <a:ea typeface="Avenir Black" charset="0"/>
                <a:cs typeface="Avenir Black" charset="0"/>
              </a:rPr>
              <a:t>d </a:t>
            </a:r>
            <a:r>
              <a:rPr kumimoji="0" lang="en-US" sz="1800" b="0" i="0" u="none" strike="noStrike" kern="0" cap="none" spc="0" normalizeH="0" baseline="0" dirty="0" smtClean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venir Black" charset="0"/>
                <a:ea typeface="Avenir Black" charset="0"/>
                <a:cs typeface="Avenir Black" charset="0"/>
              </a:rPr>
              <a:t>I</a:t>
            </a:r>
            <a:r>
              <a:rPr kumimoji="0" lang="en-US" sz="1800" b="1" i="0" u="none" strike="noStrike" kern="0" cap="none" spc="0" normalizeH="0" baseline="0" dirty="0" smtClean="0">
                <a:ln>
                  <a:noFill/>
                </a:ln>
                <a:solidFill>
                  <a:srgbClr val="1900D6"/>
                </a:solidFill>
                <a:effectLst/>
                <a:uLnTx/>
                <a:uFillTx/>
                <a:latin typeface="Avenir Black" charset="0"/>
                <a:ea typeface="Avenir Black" charset="0"/>
                <a:cs typeface="Avenir Black" charset="0"/>
              </a:rPr>
              <a:t>1</a:t>
            </a:r>
            <a:r>
              <a:rPr kumimoji="0" lang="en-US" sz="1800" b="1" i="0" u="none" strike="noStrike" kern="0" cap="none" spc="0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Black" charset="0"/>
                <a:ea typeface="Avenir Black" charset="0"/>
                <a:cs typeface="Avenir Black" charset="0"/>
              </a:rPr>
              <a:t>1</a:t>
            </a:r>
            <a:r>
              <a:rPr kumimoji="0" lang="en-US" sz="1800" b="0" i="0" u="none" strike="noStrike" kern="0" cap="none" spc="0" normalizeH="0" baseline="0" dirty="0" smtClean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venir Black" charset="0"/>
                <a:ea typeface="Avenir Black" charset="0"/>
                <a:cs typeface="Avenir Black" charset="0"/>
              </a:rPr>
              <a:t>&gt;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dirty="0" smtClean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Avenir Black" charset="0"/>
              <a:ea typeface="Avenir Black" charset="0"/>
              <a:cs typeface="Avenir Black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dirty="0" smtClean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Avenir Black" charset="0"/>
              <a:ea typeface="Avenir Black" charset="0"/>
              <a:cs typeface="Avenir Black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dirty="0" smtClean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Avenir Black" charset="0"/>
              <a:ea typeface="Avenir Black" charset="0"/>
              <a:cs typeface="Avenir Black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dirty="0" smtClean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Symbol" panose="05050102010706020507" pitchFamily="18" charset="2"/>
                <a:ea typeface="Avenir Black" charset="0"/>
                <a:cs typeface="Avenir Black" charset="0"/>
              </a:rPr>
              <a:t>  </a:t>
            </a:r>
            <a:endParaRPr kumimoji="0" lang="en-US" sz="1800" b="0" i="0" u="none" strike="noStrike" kern="0" cap="none" spc="0" normalizeH="0" baseline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Calibri"/>
            </a:endParaRPr>
          </a:p>
        </p:txBody>
      </p:sp>
      <p:grpSp>
        <p:nvGrpSpPr>
          <p:cNvPr id="152" name="Groupe 151"/>
          <p:cNvGrpSpPr>
            <a:grpSpLocks noChangeAspect="1"/>
          </p:cNvGrpSpPr>
          <p:nvPr/>
        </p:nvGrpSpPr>
        <p:grpSpPr>
          <a:xfrm>
            <a:off x="7080942" y="1301472"/>
            <a:ext cx="3261001" cy="897851"/>
            <a:chOff x="8206740" y="1204961"/>
            <a:chExt cx="3985260" cy="1097261"/>
          </a:xfrm>
        </p:grpSpPr>
        <p:pic>
          <p:nvPicPr>
            <p:cNvPr id="79" name="Image 78"/>
            <p:cNvPicPr>
              <a:picLocks noChangeAspect="1"/>
            </p:cNvPicPr>
            <p:nvPr/>
          </p:nvPicPr>
          <p:blipFill rotWithShape="1">
            <a:blip r:embed="rId2" cstate="screen">
              <a:clrChange>
                <a:clrFrom>
                  <a:srgbClr val="DCDDF8"/>
                </a:clrFrom>
                <a:clrTo>
                  <a:srgbClr val="DCDDF8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751704" y="1315290"/>
              <a:ext cx="3440296" cy="986932"/>
            </a:xfrm>
            <a:prstGeom prst="rect">
              <a:avLst/>
            </a:prstGeom>
          </p:spPr>
        </p:pic>
        <p:sp>
          <p:nvSpPr>
            <p:cNvPr id="151" name="Rectangle 150"/>
            <p:cNvSpPr/>
            <p:nvPr/>
          </p:nvSpPr>
          <p:spPr>
            <a:xfrm>
              <a:off x="8206740" y="1204961"/>
              <a:ext cx="3941272" cy="2018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386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54" name="Groupe 153"/>
          <p:cNvGrpSpPr>
            <a:grpSpLocks noChangeAspect="1"/>
          </p:cNvGrpSpPr>
          <p:nvPr/>
        </p:nvGrpSpPr>
        <p:grpSpPr>
          <a:xfrm>
            <a:off x="10516625" y="769410"/>
            <a:ext cx="1631256" cy="2110210"/>
            <a:chOff x="1847529" y="2492896"/>
            <a:chExt cx="2880321" cy="3726012"/>
          </a:xfrm>
        </p:grpSpPr>
        <p:sp>
          <p:nvSpPr>
            <p:cNvPr id="155" name="Rectangle 154"/>
            <p:cNvSpPr/>
            <p:nvPr/>
          </p:nvSpPr>
          <p:spPr>
            <a:xfrm>
              <a:off x="2241358" y="5229200"/>
              <a:ext cx="2160240" cy="64807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386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6" name="Rectangle 155"/>
            <p:cNvSpPr/>
            <p:nvPr/>
          </p:nvSpPr>
          <p:spPr>
            <a:xfrm>
              <a:off x="2331248" y="3717032"/>
              <a:ext cx="1748529" cy="144016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386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7" name="Rectangle 156"/>
            <p:cNvSpPr/>
            <p:nvPr/>
          </p:nvSpPr>
          <p:spPr>
            <a:xfrm>
              <a:off x="2207568" y="2924944"/>
              <a:ext cx="2160240" cy="7920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386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158" name="Picture 2" descr="https://theseantithesefoutaises.files.wordpress.com/2013/09/wanted-dead-or-alive-schrodingers-cat.jpg"/>
            <p:cNvPicPr>
              <a:picLocks noChangeAspect="1" noChangeArrowheads="1"/>
            </p:cNvPicPr>
            <p:nvPr/>
          </p:nvPicPr>
          <p:blipFill rotWithShape="1">
            <a:blip r:embed="rId3" cstate="screen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847529" y="2492896"/>
              <a:ext cx="2880321" cy="37260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" name="Groupe 5"/>
          <p:cNvGrpSpPr/>
          <p:nvPr/>
        </p:nvGrpSpPr>
        <p:grpSpPr>
          <a:xfrm>
            <a:off x="7391400" y="3245313"/>
            <a:ext cx="4493058" cy="1506247"/>
            <a:chOff x="7391400" y="3475143"/>
            <a:chExt cx="4493058" cy="1506247"/>
          </a:xfrm>
        </p:grpSpPr>
        <p:grpSp>
          <p:nvGrpSpPr>
            <p:cNvPr id="153" name="Groupe 152"/>
            <p:cNvGrpSpPr>
              <a:grpSpLocks noChangeAspect="1"/>
            </p:cNvGrpSpPr>
            <p:nvPr/>
          </p:nvGrpSpPr>
          <p:grpSpPr>
            <a:xfrm>
              <a:off x="7391400" y="3475143"/>
              <a:ext cx="4312920" cy="1131571"/>
              <a:chOff x="6805765" y="3475142"/>
              <a:chExt cx="5270808" cy="1382891"/>
            </a:xfrm>
          </p:grpSpPr>
          <p:pic>
            <p:nvPicPr>
              <p:cNvPr id="108" name="Image 107"/>
              <p:cNvPicPr>
                <a:picLocks noChangeAspect="1"/>
              </p:cNvPicPr>
              <p:nvPr/>
            </p:nvPicPr>
            <p:blipFill rotWithShape="1">
              <a:blip r:embed="rId4" cstate="screen">
                <a:clrChange>
                  <a:clrFrom>
                    <a:srgbClr val="DCDDF8"/>
                  </a:clrFrom>
                  <a:clrTo>
                    <a:srgbClr val="DCDDF8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7071637" y="3718560"/>
                <a:ext cx="5004936" cy="998004"/>
              </a:xfrm>
              <a:prstGeom prst="rect">
                <a:avLst/>
              </a:prstGeom>
            </p:spPr>
          </p:pic>
          <p:sp>
            <p:nvSpPr>
              <p:cNvPr id="149" name="Rectangle 148"/>
              <p:cNvSpPr/>
              <p:nvPr/>
            </p:nvSpPr>
            <p:spPr>
              <a:xfrm>
                <a:off x="6805765" y="3583995"/>
                <a:ext cx="5270808" cy="2078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3861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500" b="0" i="0" u="none" strike="noStrike" kern="120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0" name="Rectangle 149"/>
              <p:cNvSpPr/>
              <p:nvPr/>
            </p:nvSpPr>
            <p:spPr>
              <a:xfrm>
                <a:off x="6979844" y="3475142"/>
                <a:ext cx="175336" cy="13828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3861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500" b="0" i="0" u="none" strike="noStrike" kern="120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61" name="Rectangle 160"/>
            <p:cNvSpPr/>
            <p:nvPr/>
          </p:nvSpPr>
          <p:spPr>
            <a:xfrm>
              <a:off x="7541602" y="4458170"/>
              <a:ext cx="4342856" cy="523220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kern="0" dirty="0" smtClean="0">
                  <a:solidFill>
                    <a:srgbClr val="3F3F3F"/>
                  </a:solidFill>
                  <a:latin typeface="Avenir Black" charset="0"/>
                  <a:ea typeface="Avenir Black" charset="0"/>
                  <a:cs typeface="Avenir Black" charset="0"/>
                </a:rPr>
                <a:t>Coupled quantum o</a:t>
              </a:r>
              <a:r>
                <a:rPr kumimoji="0" lang="en-US" sz="1200" b="0" i="0" u="none" strike="noStrike" kern="0" cap="none" spc="0" normalizeH="0" baseline="0" dirty="0" smtClean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bjects </a:t>
              </a:r>
              <a:r>
                <a:rPr lang="en-US" sz="1200" kern="0" dirty="0" smtClean="0">
                  <a:solidFill>
                    <a:srgbClr val="3F3F3F"/>
                  </a:solidFill>
                  <a:latin typeface="Avenir Black" charset="0"/>
                  <a:ea typeface="Avenir Black" charset="0"/>
                  <a:cs typeface="Avenir Black" charset="0"/>
                </a:rPr>
                <a:t>cannot be thought individually</a:t>
              </a:r>
              <a:endPara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venir Black" charset="0"/>
                <a:ea typeface="Avenir Black" charset="0"/>
                <a:cs typeface="Avenir Black" charset="0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dirty="0" smtClean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Example : I</a:t>
              </a:r>
              <a:r>
                <a:rPr kumimoji="0" lang="en-US" sz="1200" b="1" i="0" u="none" strike="noStrike" kern="0" cap="none" spc="0" normalizeH="0" baseline="0" dirty="0" smtClean="0">
                  <a:ln>
                    <a:noFill/>
                  </a:ln>
                  <a:solidFill>
                    <a:srgbClr val="1900D6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0</a:t>
              </a:r>
              <a:r>
                <a:rPr kumimoji="0" lang="en-US" sz="1200" b="1" i="0" u="none" strike="noStrike" kern="0" cap="none" spc="0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0</a:t>
              </a:r>
              <a:r>
                <a:rPr kumimoji="0" lang="en-US" sz="1200" b="0" i="0" u="none" strike="noStrike" kern="0" cap="none" spc="0" normalizeH="0" baseline="0" dirty="0" smtClean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&gt;</a:t>
              </a:r>
              <a:r>
                <a:rPr kumimoji="0" lang="en-US" sz="1200" b="0" i="0" u="none" strike="noStrike" kern="0" cap="none" spc="0" normalizeH="0" baseline="0" dirty="0" smtClean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Calibri"/>
                </a:rPr>
                <a:t> + </a:t>
              </a:r>
              <a:r>
                <a:rPr kumimoji="0" lang="en-US" sz="1200" b="0" i="0" u="none" strike="noStrike" kern="0" cap="none" spc="0" normalizeH="0" baseline="0" dirty="0" smtClean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I</a:t>
              </a:r>
              <a:r>
                <a:rPr kumimoji="0" lang="en-US" sz="1200" b="1" i="0" u="none" strike="noStrike" kern="0" cap="none" spc="0" normalizeH="0" baseline="0" dirty="0" smtClean="0">
                  <a:ln>
                    <a:noFill/>
                  </a:ln>
                  <a:solidFill>
                    <a:srgbClr val="1900D6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1</a:t>
              </a:r>
              <a:r>
                <a:rPr kumimoji="0" lang="en-US" sz="1200" b="1" i="0" u="none" strike="noStrike" kern="0" cap="none" spc="0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1</a:t>
              </a:r>
              <a:r>
                <a:rPr kumimoji="0" lang="en-US" sz="1200" b="0" i="0" u="none" strike="noStrike" kern="0" cap="none" spc="0" normalizeH="0" baseline="0" dirty="0" smtClean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&gt;</a:t>
              </a:r>
              <a:r>
                <a:rPr kumimoji="0" lang="en-US" sz="1200" b="1" i="0" u="none" strike="noStrike" kern="0" cap="none" spc="0" normalizeH="0" baseline="0" dirty="0" smtClean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Symbol" panose="05050102010706020507" pitchFamily="18" charset="2"/>
                  <a:ea typeface="Avenir Black" charset="0"/>
                  <a:cs typeface="Avenir Black" charset="0"/>
                </a:rPr>
                <a:t> </a:t>
              </a:r>
              <a:r>
                <a:rPr kumimoji="0" lang="en-US" sz="1600" b="0" i="0" u="none" strike="noStrike" kern="0" cap="none" spc="0" normalizeH="0" baseline="0" dirty="0" smtClean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Symbol" panose="05050102010706020507" pitchFamily="18" charset="2"/>
                  <a:ea typeface="Avenir Black" charset="0"/>
                  <a:cs typeface="Avenir Black" charset="0"/>
                </a:rPr>
                <a:t> </a:t>
              </a:r>
              <a:r>
                <a:rPr kumimoji="0" lang="en-US" sz="1600" b="0" i="0" u="none" strike="noStrike" kern="0" cap="none" spc="0" normalizeH="0" baseline="0" dirty="0" smtClean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Symbol" panose="05050102010706020507" pitchFamily="18" charset="2"/>
                  <a:ea typeface="Avenir Black" charset="0"/>
                  <a:cs typeface="Avenir Black" charset="0"/>
                  <a:sym typeface="Symbol" panose="05050102010706020507" pitchFamily="18" charset="2"/>
                </a:rPr>
                <a:t> </a:t>
              </a:r>
              <a:r>
                <a:rPr kumimoji="0" lang="en-US" sz="1600" b="0" i="0" u="none" strike="noStrike" kern="0" cap="none" spc="0" normalizeH="0" baseline="0" dirty="0" smtClean="0">
                  <a:ln>
                    <a:noFill/>
                  </a:ln>
                  <a:solidFill>
                    <a:srgbClr val="1900D6"/>
                  </a:solidFill>
                  <a:effectLst/>
                  <a:uLnTx/>
                  <a:uFillTx/>
                  <a:latin typeface="Symbol" panose="05050102010706020507" pitchFamily="18" charset="2"/>
                  <a:ea typeface="Avenir Black" charset="0"/>
                  <a:cs typeface="Avenir Black" charset="0"/>
                  <a:sym typeface="Symbol" panose="05050102010706020507" pitchFamily="18" charset="2"/>
                </a:rPr>
                <a:t>(</a:t>
              </a:r>
              <a:r>
                <a:rPr kumimoji="0" lang="en-US" sz="1200" b="1" i="0" u="none" strike="noStrike" kern="0" cap="none" spc="0" normalizeH="0" baseline="0" dirty="0" err="1" smtClean="0">
                  <a:ln>
                    <a:noFill/>
                  </a:ln>
                  <a:solidFill>
                    <a:srgbClr val="1900D6"/>
                  </a:solidFill>
                  <a:effectLst/>
                  <a:uLnTx/>
                  <a:uFillTx/>
                  <a:latin typeface="Symbol" panose="05050102010706020507" pitchFamily="18" charset="2"/>
                  <a:ea typeface="Avenir Black" charset="0"/>
                  <a:cs typeface="Avenir Black" charset="0"/>
                </a:rPr>
                <a:t>a</a:t>
              </a:r>
              <a:r>
                <a:rPr kumimoji="0" lang="en-US" sz="1200" b="1" i="0" u="none" strike="noStrike" kern="0" cap="none" spc="0" normalizeH="0" baseline="-25000" dirty="0" err="1" smtClean="0">
                  <a:ln>
                    <a:noFill/>
                  </a:ln>
                  <a:solidFill>
                    <a:srgbClr val="1900D6"/>
                  </a:solidFill>
                  <a:effectLst/>
                  <a:uLnTx/>
                  <a:uFillTx/>
                  <a:latin typeface="Symbol" panose="05050102010706020507" pitchFamily="18" charset="2"/>
                  <a:ea typeface="Avenir Black" charset="0"/>
                  <a:cs typeface="Avenir Black" charset="0"/>
                </a:rPr>
                <a:t>A</a:t>
              </a:r>
              <a:r>
                <a:rPr kumimoji="0" lang="en-US" sz="1200" b="1" i="0" u="none" strike="noStrike" kern="0" cap="none" spc="0" normalizeH="0" baseline="0" dirty="0" smtClean="0">
                  <a:ln>
                    <a:noFill/>
                  </a:ln>
                  <a:solidFill>
                    <a:srgbClr val="1900D6"/>
                  </a:solidFill>
                  <a:effectLst/>
                  <a:uLnTx/>
                  <a:uFillTx/>
                  <a:latin typeface="Symbol" panose="05050102010706020507" pitchFamily="18" charset="2"/>
                  <a:ea typeface="Avenir Black" charset="0"/>
                  <a:cs typeface="Avenir Black" charset="0"/>
                </a:rPr>
                <a:t> </a:t>
              </a:r>
              <a:r>
                <a:rPr kumimoji="0" lang="en-US" sz="1200" b="0" i="0" u="none" strike="noStrike" kern="0" cap="none" spc="0" normalizeH="0" baseline="0" dirty="0" smtClean="0">
                  <a:ln>
                    <a:noFill/>
                  </a:ln>
                  <a:solidFill>
                    <a:srgbClr val="1900D6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I</a:t>
              </a:r>
              <a:r>
                <a:rPr kumimoji="0" lang="en-US" sz="1200" b="1" i="0" u="none" strike="noStrike" kern="0" cap="none" spc="0" normalizeH="0" baseline="0" dirty="0" smtClean="0">
                  <a:ln>
                    <a:noFill/>
                  </a:ln>
                  <a:solidFill>
                    <a:srgbClr val="1900D6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0</a:t>
              </a:r>
              <a:r>
                <a:rPr kumimoji="0" lang="en-US" sz="1200" b="0" i="0" u="none" strike="noStrike" kern="0" cap="none" spc="0" normalizeH="0" baseline="0" dirty="0" smtClean="0">
                  <a:ln>
                    <a:noFill/>
                  </a:ln>
                  <a:solidFill>
                    <a:srgbClr val="1900D6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&gt;</a:t>
              </a:r>
              <a:r>
                <a:rPr kumimoji="0" lang="en-US" sz="1200" b="0" i="0" u="none" strike="noStrike" kern="0" cap="none" spc="0" normalizeH="0" baseline="0" dirty="0" smtClean="0">
                  <a:ln>
                    <a:noFill/>
                  </a:ln>
                  <a:solidFill>
                    <a:srgbClr val="1900D6"/>
                  </a:solidFill>
                  <a:effectLst/>
                  <a:uLnTx/>
                  <a:uFillTx/>
                  <a:latin typeface="Calibri"/>
                </a:rPr>
                <a:t> + </a:t>
              </a:r>
              <a:r>
                <a:rPr kumimoji="0" lang="en-US" sz="1200" b="1" i="0" u="none" strike="noStrike" kern="0" cap="none" spc="0" normalizeH="0" baseline="0" dirty="0" err="1" smtClean="0">
                  <a:ln>
                    <a:noFill/>
                  </a:ln>
                  <a:solidFill>
                    <a:srgbClr val="1900D6"/>
                  </a:solidFill>
                  <a:effectLst/>
                  <a:uLnTx/>
                  <a:uFillTx/>
                  <a:latin typeface="Symbol" panose="05050102010706020507" pitchFamily="18" charset="2"/>
                </a:rPr>
                <a:t>b</a:t>
              </a:r>
              <a:r>
                <a:rPr kumimoji="0" lang="en-US" sz="1200" b="1" i="0" u="none" strike="noStrike" kern="0" cap="none" spc="0" normalizeH="0" baseline="-25000" dirty="0" err="1" smtClean="0">
                  <a:ln>
                    <a:noFill/>
                  </a:ln>
                  <a:solidFill>
                    <a:srgbClr val="1900D6"/>
                  </a:solidFill>
                  <a:effectLst/>
                  <a:uLnTx/>
                  <a:uFillTx/>
                  <a:latin typeface="Symbol" panose="05050102010706020507" pitchFamily="18" charset="2"/>
                </a:rPr>
                <a:t>A</a:t>
              </a:r>
              <a:r>
                <a:rPr kumimoji="0" lang="en-US" sz="1200" b="1" i="0" u="none" strike="noStrike" kern="0" cap="none" spc="0" normalizeH="0" baseline="0" dirty="0" smtClean="0">
                  <a:ln>
                    <a:noFill/>
                  </a:ln>
                  <a:solidFill>
                    <a:srgbClr val="1900D6"/>
                  </a:solidFill>
                  <a:effectLst/>
                  <a:uLnTx/>
                  <a:uFillTx/>
                  <a:latin typeface="Symbol" panose="05050102010706020507" pitchFamily="18" charset="2"/>
                  <a:ea typeface="Avenir Black" charset="0"/>
                  <a:cs typeface="Avenir Black" charset="0"/>
                </a:rPr>
                <a:t> </a:t>
              </a:r>
              <a:r>
                <a:rPr kumimoji="0" lang="en-US" sz="1200" b="0" i="0" u="none" strike="noStrike" kern="0" cap="none" spc="0" normalizeH="0" baseline="0" dirty="0" smtClean="0">
                  <a:ln>
                    <a:noFill/>
                  </a:ln>
                  <a:solidFill>
                    <a:srgbClr val="1900D6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I</a:t>
              </a:r>
              <a:r>
                <a:rPr kumimoji="0" lang="en-US" sz="1200" b="1" i="0" u="none" strike="noStrike" kern="0" cap="none" spc="0" normalizeH="0" baseline="0" dirty="0" smtClean="0">
                  <a:ln>
                    <a:noFill/>
                  </a:ln>
                  <a:solidFill>
                    <a:srgbClr val="1900D6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1</a:t>
              </a:r>
              <a:r>
                <a:rPr kumimoji="0" lang="en-US" sz="1200" b="0" i="0" u="none" strike="noStrike" kern="0" cap="none" spc="0" normalizeH="0" baseline="0" dirty="0" smtClean="0">
                  <a:ln>
                    <a:noFill/>
                  </a:ln>
                  <a:solidFill>
                    <a:srgbClr val="1900D6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&gt;)</a:t>
              </a:r>
              <a:r>
                <a:rPr kumimoji="0" lang="en-US" sz="1200" b="1" i="0" u="none" strike="noStrike" kern="0" cap="none" spc="0" normalizeH="0" baseline="0" dirty="0" smtClean="0">
                  <a:ln>
                    <a:noFill/>
                  </a:ln>
                  <a:solidFill>
                    <a:srgbClr val="1900D6"/>
                  </a:solidFill>
                  <a:effectLst/>
                  <a:uLnTx/>
                  <a:uFillTx/>
                  <a:latin typeface="Symbol" panose="05050102010706020507" pitchFamily="18" charset="2"/>
                </a:rPr>
                <a:t> </a:t>
              </a:r>
              <a:r>
                <a:rPr kumimoji="0" lang="en-US" sz="1200" b="1" i="0" u="none" strike="noStrike" kern="0" cap="none" spc="0" normalizeH="0" baseline="0" dirty="0" smtClean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Symbol" panose="05050102010706020507" pitchFamily="18" charset="2"/>
                </a:rPr>
                <a:t>* </a:t>
              </a:r>
              <a:r>
                <a:rPr kumimoji="0" lang="en-US" sz="1600" b="0" i="0" u="none" strike="noStrike" kern="0" cap="none" spc="0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Symbol" panose="05050102010706020507" pitchFamily="18" charset="2"/>
                  <a:ea typeface="Avenir Black" charset="0"/>
                  <a:cs typeface="Avenir Black" charset="0"/>
                  <a:sym typeface="Symbol" panose="05050102010706020507" pitchFamily="18" charset="2"/>
                </a:rPr>
                <a:t>(</a:t>
              </a:r>
              <a:r>
                <a:rPr kumimoji="0" lang="en-US" sz="1200" b="1" i="0" u="none" strike="noStrike" kern="0" cap="none" spc="0" normalizeH="0" baseline="0" dirty="0" err="1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Symbol" panose="05050102010706020507" pitchFamily="18" charset="2"/>
                  <a:ea typeface="Avenir Black" charset="0"/>
                  <a:cs typeface="Avenir Black" charset="0"/>
                </a:rPr>
                <a:t>a</a:t>
              </a:r>
              <a:r>
                <a:rPr kumimoji="0" lang="en-US" sz="1200" b="1" i="0" u="none" strike="noStrike" kern="0" cap="none" spc="0" normalizeH="0" baseline="-25000" dirty="0" err="1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Symbol" panose="05050102010706020507" pitchFamily="18" charset="2"/>
                  <a:ea typeface="Avenir Black" charset="0"/>
                  <a:cs typeface="Avenir Black" charset="0"/>
                </a:rPr>
                <a:t>B</a:t>
              </a:r>
              <a:r>
                <a:rPr kumimoji="0" lang="en-US" sz="1200" b="1" i="0" u="none" strike="noStrike" kern="0" cap="none" spc="0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Symbol" panose="05050102010706020507" pitchFamily="18" charset="2"/>
                  <a:ea typeface="Avenir Black" charset="0"/>
                  <a:cs typeface="Avenir Black" charset="0"/>
                </a:rPr>
                <a:t> </a:t>
              </a:r>
              <a:r>
                <a:rPr kumimoji="0" lang="en-US" sz="1200" b="0" i="0" u="none" strike="noStrike" kern="0" cap="none" spc="0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I</a:t>
              </a:r>
              <a:r>
                <a:rPr kumimoji="0" lang="en-US" sz="1200" b="1" i="0" u="none" strike="noStrike" kern="0" cap="none" spc="0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0</a:t>
              </a:r>
              <a:r>
                <a:rPr kumimoji="0" lang="en-US" sz="1200" b="0" i="0" u="none" strike="noStrike" kern="0" cap="none" spc="0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&gt;</a:t>
              </a:r>
              <a:r>
                <a:rPr kumimoji="0" lang="en-US" sz="1200" b="0" i="0" u="none" strike="noStrike" kern="0" cap="none" spc="0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</a:rPr>
                <a:t> + </a:t>
              </a:r>
              <a:r>
                <a:rPr kumimoji="0" lang="en-US" sz="1200" b="1" i="0" u="none" strike="noStrike" kern="0" cap="none" spc="0" normalizeH="0" baseline="0" dirty="0" err="1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Symbol" panose="05050102010706020507" pitchFamily="18" charset="2"/>
                </a:rPr>
                <a:t>b</a:t>
              </a:r>
              <a:r>
                <a:rPr kumimoji="0" lang="en-US" sz="1200" b="1" i="0" u="none" strike="noStrike" kern="0" cap="none" spc="0" normalizeH="0" baseline="-25000" dirty="0" err="1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Symbol" panose="05050102010706020507" pitchFamily="18" charset="2"/>
                </a:rPr>
                <a:t>B</a:t>
              </a:r>
              <a:r>
                <a:rPr kumimoji="0" lang="en-US" sz="1200" b="1" i="0" u="none" strike="noStrike" kern="0" cap="none" spc="0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Symbol" panose="05050102010706020507" pitchFamily="18" charset="2"/>
                  <a:ea typeface="Avenir Black" charset="0"/>
                  <a:cs typeface="Avenir Black" charset="0"/>
                </a:rPr>
                <a:t> </a:t>
              </a:r>
              <a:r>
                <a:rPr kumimoji="0" lang="en-US" sz="1200" b="0" i="0" u="none" strike="noStrike" kern="0" cap="none" spc="0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I</a:t>
              </a:r>
              <a:r>
                <a:rPr kumimoji="0" lang="en-US" sz="1200" b="1" i="0" u="none" strike="noStrike" kern="0" cap="none" spc="0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1</a:t>
              </a:r>
              <a:r>
                <a:rPr kumimoji="0" lang="en-US" sz="1200" b="0" i="0" u="none" strike="noStrike" kern="0" cap="none" spc="0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Black" charset="0"/>
                  <a:ea typeface="Avenir Black" charset="0"/>
                  <a:cs typeface="Avenir Black" charset="0"/>
                </a:rPr>
                <a:t>&gt;)</a:t>
              </a:r>
              <a:r>
                <a:rPr kumimoji="0" lang="en-US" sz="1200" b="1" i="0" u="none" strike="noStrike" kern="0" cap="none" spc="0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Symbol" panose="05050102010706020507" pitchFamily="18" charset="2"/>
                </a:rPr>
                <a:t> </a:t>
              </a:r>
              <a:endPara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Black" charset="0"/>
                <a:ea typeface="Avenir Black" charset="0"/>
                <a:cs typeface="Avenir Black" charset="0"/>
              </a:endParaRPr>
            </a:p>
          </p:txBody>
        </p:sp>
      </p:grp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ctr" defTabSz="6386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4A34C9-9A4B-6445-85E1-F779B5E87362}" type="slidenum">
              <a:rPr kumimoji="0" lang="en-US" sz="1000" b="0" i="0" u="none" strike="noStrike" kern="1200" cap="none" spc="0" normalizeH="0" baseline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pPr marL="0" marR="0" lvl="0" indent="0" algn="ctr" defTabSz="6386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000" b="0" i="0" u="none" strike="noStrike" kern="120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4" name="Titre 4"/>
          <p:cNvSpPr txBox="1">
            <a:spLocks/>
          </p:cNvSpPr>
          <p:nvPr/>
        </p:nvSpPr>
        <p:spPr>
          <a:xfrm>
            <a:off x="1482938" y="133015"/>
            <a:ext cx="10347112" cy="505381"/>
          </a:xfrm>
          <a:prstGeom prst="rect">
            <a:avLst/>
          </a:prstGeom>
          <a:solidFill>
            <a:srgbClr val="D9D9D9"/>
          </a:solidFill>
        </p:spPr>
        <p:txBody>
          <a:bodyPr vert="horz" wrap="square" lIns="127723" tIns="50285" rIns="127723" bIns="50285" rtlCol="0" anchor="ctr">
            <a:spAutoFit/>
          </a:bodyPr>
          <a:lstStyle>
            <a:lvl1pPr marL="0" algn="l" defTabSz="957925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fr-FR" sz="3200" b="1" kern="1200" cap="none" baseline="0">
                <a:solidFill>
                  <a:srgbClr val="BA131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mtClean="0"/>
              <a:t>Superposition =&gt; Entanglement </a:t>
            </a:r>
            <a:endParaRPr lang="en-US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11790" y="5322788"/>
            <a:ext cx="893065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b="1" kern="0" dirty="0">
                <a:solidFill>
                  <a:srgbClr val="3B3BFF"/>
                </a:solidFill>
                <a:latin typeface="Avenir Black" charset="0"/>
                <a:ea typeface="Avenir Black" charset="0"/>
                <a:cs typeface="Avenir Black" charset="0"/>
              </a:rPr>
              <a:t>Coupled quantum objects cannot be thought </a:t>
            </a:r>
            <a:r>
              <a:rPr lang="en-US" b="1" kern="0" dirty="0" smtClean="0">
                <a:solidFill>
                  <a:srgbClr val="3B3BFF"/>
                </a:solidFill>
                <a:latin typeface="Avenir Black" charset="0"/>
                <a:ea typeface="Avenir Black" charset="0"/>
                <a:cs typeface="Avenir Black" charset="0"/>
              </a:rPr>
              <a:t>individually =&gt; they are entangled </a:t>
            </a:r>
          </a:p>
          <a:p>
            <a:pPr marL="449263" lvl="0" indent="-357188">
              <a:buFont typeface="Symbol" panose="05050102010706020507" pitchFamily="18" charset="2"/>
              <a:buChar char="Þ"/>
              <a:defRPr/>
            </a:pPr>
            <a:r>
              <a:rPr lang="en-US" b="1" kern="0" dirty="0" smtClean="0">
                <a:solidFill>
                  <a:srgbClr val="3B3BFF"/>
                </a:solidFill>
                <a:latin typeface="Avenir Black" charset="0"/>
                <a:ea typeface="Avenir Black" charset="0"/>
                <a:cs typeface="Avenir Black" charset="0"/>
              </a:rPr>
              <a:t>access to the huge space with </a:t>
            </a:r>
            <a:r>
              <a:rPr lang="en-US" b="1" kern="0" dirty="0">
                <a:solidFill>
                  <a:srgbClr val="3F3F3F"/>
                </a:solidFill>
                <a:latin typeface="Avenir Black" charset="0"/>
                <a:ea typeface="Avenir Black" charset="0"/>
                <a:cs typeface="Avenir Black" charset="0"/>
              </a:rPr>
              <a:t>2</a:t>
            </a:r>
            <a:r>
              <a:rPr lang="en-US" b="1" kern="0" baseline="30000" dirty="0">
                <a:solidFill>
                  <a:srgbClr val="3F3F3F"/>
                </a:solidFill>
                <a:latin typeface="Avenir Black" charset="0"/>
                <a:ea typeface="Avenir Black" charset="0"/>
                <a:cs typeface="Avenir Black" charset="0"/>
              </a:rPr>
              <a:t>N </a:t>
            </a:r>
            <a:r>
              <a:rPr lang="en-US" b="1" kern="0" dirty="0" smtClean="0">
                <a:solidFill>
                  <a:srgbClr val="3B3BFF"/>
                </a:solidFill>
                <a:latin typeface="Avenir Black" charset="0"/>
                <a:ea typeface="Avenir Black" charset="0"/>
                <a:cs typeface="Avenir Black" charset="0"/>
              </a:rPr>
              <a:t>dimensions of entangled states</a:t>
            </a:r>
          </a:p>
          <a:p>
            <a:pPr marL="449263" indent="-357188">
              <a:buFont typeface="Symbol" panose="05050102010706020507" pitchFamily="18" charset="2"/>
              <a:buChar char="Þ"/>
              <a:defRPr/>
            </a:pPr>
            <a:r>
              <a:rPr lang="en-US" b="1" kern="0" dirty="0">
                <a:solidFill>
                  <a:srgbClr val="3F3F3F"/>
                </a:solidFill>
                <a:latin typeface="Avenir Black" charset="0"/>
                <a:ea typeface="Avenir Black" charset="0"/>
                <a:cs typeface="Avenir Black" charset="0"/>
              </a:rPr>
              <a:t>2</a:t>
            </a:r>
            <a:r>
              <a:rPr lang="en-US" b="1" kern="0" baseline="30000" dirty="0">
                <a:solidFill>
                  <a:srgbClr val="3F3F3F"/>
                </a:solidFill>
                <a:latin typeface="Avenir Black" charset="0"/>
                <a:ea typeface="Avenir Black" charset="0"/>
                <a:cs typeface="Avenir Black" charset="0"/>
              </a:rPr>
              <a:t>N </a:t>
            </a:r>
            <a:r>
              <a:rPr lang="en-US" b="1" kern="0" dirty="0" smtClean="0">
                <a:solidFill>
                  <a:srgbClr val="3F3F3F"/>
                </a:solidFill>
                <a:latin typeface="Avenir Black" charset="0"/>
                <a:ea typeface="Avenir Black" charset="0"/>
                <a:cs typeface="Avenir Black" charset="0"/>
              </a:rPr>
              <a:t>evolutions </a:t>
            </a:r>
            <a:r>
              <a:rPr lang="en-US" b="1" kern="0" dirty="0">
                <a:solidFill>
                  <a:srgbClr val="3F3F3F"/>
                </a:solidFill>
                <a:latin typeface="Avenir Black" charset="0"/>
                <a:ea typeface="Avenir Black" charset="0"/>
                <a:cs typeface="Avenir Black" charset="0"/>
              </a:rPr>
              <a:t>of all the solutions « at the same time </a:t>
            </a:r>
            <a:r>
              <a:rPr lang="en-US" b="1" kern="0" dirty="0" smtClean="0">
                <a:solidFill>
                  <a:srgbClr val="3F3F3F"/>
                </a:solidFill>
                <a:latin typeface="Avenir Black" charset="0"/>
                <a:ea typeface="Avenir Black" charset="0"/>
                <a:cs typeface="Avenir Black" charset="0"/>
              </a:rPr>
              <a:t>»</a:t>
            </a:r>
            <a:r>
              <a:rPr lang="en-US" b="1" kern="0" dirty="0" smtClean="0">
                <a:solidFill>
                  <a:srgbClr val="3B3BFF"/>
                </a:solidFill>
                <a:latin typeface="Avenir Black" charset="0"/>
                <a:ea typeface="Avenir Black" charset="0"/>
                <a:cs typeface="Avenir Black" charset="0"/>
              </a:rPr>
              <a:t>  </a:t>
            </a:r>
            <a:endParaRPr lang="en-US" b="1" kern="0" dirty="0">
              <a:solidFill>
                <a:srgbClr val="3B3BFF"/>
              </a:solidFill>
              <a:latin typeface="Avenir Black" charset="0"/>
              <a:ea typeface="Avenir Black" charset="0"/>
              <a:cs typeface="Avenir Black" charset="0"/>
            </a:endParaRPr>
          </a:p>
        </p:txBody>
      </p:sp>
      <p:pic>
        <p:nvPicPr>
          <p:cNvPr id="58" name="Image 57"/>
          <p:cNvPicPr>
            <a:picLocks noChangeAspect="1"/>
          </p:cNvPicPr>
          <p:nvPr/>
        </p:nvPicPr>
        <p:blipFill rotWithShape="1"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892" t="-8359" r="-6787"/>
          <a:stretch/>
        </p:blipFill>
        <p:spPr>
          <a:xfrm>
            <a:off x="10053511" y="5286714"/>
            <a:ext cx="1909600" cy="1258864"/>
          </a:xfrm>
          <a:prstGeom prst="rect">
            <a:avLst/>
          </a:prstGeom>
          <a:solidFill>
            <a:srgbClr val="F3E8B9"/>
          </a:solidFill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85119794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81" grpId="0"/>
      <p:bldP spid="147" grpId="0" animBg="1"/>
      <p:bldP spid="148" grpId="0" animBg="1"/>
      <p:bldP spid="54" grpId="0" animBg="1"/>
      <p:bldP spid="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/>
          <p:cNvGrpSpPr/>
          <p:nvPr/>
        </p:nvGrpSpPr>
        <p:grpSpPr>
          <a:xfrm>
            <a:off x="1762126" y="2972783"/>
            <a:ext cx="4763676" cy="1751617"/>
            <a:chOff x="1134617" y="2830599"/>
            <a:chExt cx="5016375" cy="1954467"/>
          </a:xfrm>
        </p:grpSpPr>
        <p:pic>
          <p:nvPicPr>
            <p:cNvPr id="14" name="Image 13"/>
            <p:cNvPicPr>
              <a:picLocks noChangeAspect="1"/>
            </p:cNvPicPr>
            <p:nvPr/>
          </p:nvPicPr>
          <p:blipFill rotWithShape="1">
            <a:blip r:embed="rId3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 b="44360"/>
            <a:stretch/>
          </p:blipFill>
          <p:spPr>
            <a:xfrm>
              <a:off x="1134617" y="2830599"/>
              <a:ext cx="5016375" cy="1718198"/>
            </a:xfrm>
            <a:prstGeom prst="rect">
              <a:avLst/>
            </a:prstGeom>
          </p:spPr>
        </p:pic>
        <p:sp>
          <p:nvSpPr>
            <p:cNvPr id="71" name="Rectangle 70"/>
            <p:cNvSpPr/>
            <p:nvPr/>
          </p:nvSpPr>
          <p:spPr>
            <a:xfrm>
              <a:off x="1482938" y="4245643"/>
              <a:ext cx="51167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kern="0" dirty="0" smtClean="0">
                  <a:solidFill>
                    <a:srgbClr val="3F3F3F"/>
                  </a:solidFill>
                  <a:latin typeface="Avenir Black" charset="0"/>
                  <a:ea typeface="Avenir Black" charset="0"/>
                  <a:cs typeface="Avenir Black" charset="0"/>
                </a:rPr>
                <a:t>I</a:t>
              </a:r>
              <a:r>
                <a:rPr lang="en-US" b="1" kern="0" dirty="0" smtClean="0">
                  <a:solidFill>
                    <a:srgbClr val="1900D6"/>
                  </a:solidFill>
                  <a:latin typeface="Avenir Black" charset="0"/>
                  <a:ea typeface="Avenir Black" charset="0"/>
                  <a:cs typeface="Avenir Black" charset="0"/>
                </a:rPr>
                <a:t>0</a:t>
              </a:r>
              <a:r>
                <a:rPr lang="en-US" kern="0" dirty="0" smtClean="0">
                  <a:solidFill>
                    <a:srgbClr val="3F3F3F"/>
                  </a:solidFill>
                  <a:latin typeface="Avenir Black" charset="0"/>
                  <a:ea typeface="Avenir Black" charset="0"/>
                  <a:cs typeface="Avenir Black" charset="0"/>
                </a:rPr>
                <a:t>&gt;</a:t>
              </a:r>
              <a:endParaRPr lang="fr-FR" dirty="0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1482938" y="2972784"/>
              <a:ext cx="51167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kern="0" dirty="0" smtClean="0">
                  <a:solidFill>
                    <a:srgbClr val="3F3F3F"/>
                  </a:solidFill>
                  <a:latin typeface="Avenir Black" charset="0"/>
                  <a:ea typeface="Avenir Black" charset="0"/>
                  <a:cs typeface="Avenir Black" charset="0"/>
                </a:rPr>
                <a:t>I</a:t>
              </a:r>
              <a:r>
                <a:rPr lang="en-US" b="1" kern="0" dirty="0">
                  <a:solidFill>
                    <a:srgbClr val="1900D6"/>
                  </a:solidFill>
                  <a:latin typeface="Avenir Black" charset="0"/>
                  <a:ea typeface="Avenir Black" charset="0"/>
                  <a:cs typeface="Avenir Black" charset="0"/>
                </a:rPr>
                <a:t>1</a:t>
              </a:r>
              <a:r>
                <a:rPr lang="en-US" kern="0" dirty="0" smtClean="0">
                  <a:solidFill>
                    <a:srgbClr val="3F3F3F"/>
                  </a:solidFill>
                  <a:latin typeface="Avenir Black" charset="0"/>
                  <a:ea typeface="Avenir Black" charset="0"/>
                  <a:cs typeface="Avenir Black" charset="0"/>
                </a:rPr>
                <a:t>&gt;</a:t>
              </a:r>
              <a:endParaRPr lang="fr-FR" dirty="0"/>
            </a:p>
          </p:txBody>
        </p:sp>
        <p:pic>
          <p:nvPicPr>
            <p:cNvPr id="73" name="Image 72"/>
            <p:cNvPicPr>
              <a:picLocks noChangeAspect="1"/>
            </p:cNvPicPr>
            <p:nvPr/>
          </p:nvPicPr>
          <p:blipFill rotWithShape="1">
            <a:blip r:embed="rId3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 l="50729" b="44360"/>
            <a:stretch/>
          </p:blipFill>
          <p:spPr>
            <a:xfrm>
              <a:off x="3679371" y="2832430"/>
              <a:ext cx="2471621" cy="1718198"/>
            </a:xfrm>
            <a:prstGeom prst="rect">
              <a:avLst/>
            </a:prstGeom>
          </p:spPr>
        </p:pic>
        <p:sp>
          <p:nvSpPr>
            <p:cNvPr id="74" name="Rectangle 73"/>
            <p:cNvSpPr/>
            <p:nvPr/>
          </p:nvSpPr>
          <p:spPr>
            <a:xfrm>
              <a:off x="5441066" y="4245643"/>
              <a:ext cx="56457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kern="0" dirty="0" smtClean="0">
                  <a:solidFill>
                    <a:srgbClr val="3F3F3F"/>
                  </a:solidFill>
                  <a:latin typeface="Avenir Black" charset="0"/>
                  <a:ea typeface="Avenir Black" charset="0"/>
                  <a:cs typeface="Avenir Black" charset="0"/>
                </a:rPr>
                <a:t>I</a:t>
              </a:r>
              <a:r>
                <a:rPr lang="en-US" b="1" kern="0" dirty="0" smtClean="0">
                  <a:solidFill>
                    <a:srgbClr val="C00000"/>
                  </a:solidFill>
                  <a:latin typeface="Avenir Black" charset="0"/>
                  <a:ea typeface="Avenir Black" charset="0"/>
                  <a:cs typeface="Avenir Black" charset="0"/>
                </a:rPr>
                <a:t>0</a:t>
              </a:r>
              <a:r>
                <a:rPr lang="en-US" kern="0" dirty="0">
                  <a:solidFill>
                    <a:srgbClr val="3F3F3F"/>
                  </a:solidFill>
                  <a:latin typeface="Avenir Black" charset="0"/>
                  <a:ea typeface="Avenir Black" charset="0"/>
                  <a:cs typeface="Avenir Black" charset="0"/>
                </a:rPr>
                <a:t>&gt;</a:t>
              </a:r>
              <a:r>
                <a:rPr lang="en-US" kern="0" dirty="0">
                  <a:solidFill>
                    <a:srgbClr val="3F3F3F"/>
                  </a:solidFill>
                </a:rPr>
                <a:t> </a:t>
              </a:r>
              <a:endParaRPr lang="fr-FR" dirty="0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2993742" y="4024451"/>
              <a:ext cx="131638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kern="0" dirty="0">
                  <a:solidFill>
                    <a:srgbClr val="3F3F3F"/>
                  </a:solidFill>
                  <a:latin typeface="Avenir Black" charset="0"/>
                  <a:ea typeface="Avenir Black" charset="0"/>
                  <a:cs typeface="Avenir Black" charset="0"/>
                </a:rPr>
                <a:t>I</a:t>
              </a:r>
              <a:r>
                <a:rPr lang="en-US" b="1" kern="0" dirty="0">
                  <a:solidFill>
                    <a:srgbClr val="1900D6"/>
                  </a:solidFill>
                  <a:latin typeface="Avenir Black" charset="0"/>
                  <a:ea typeface="Avenir Black" charset="0"/>
                  <a:cs typeface="Avenir Black" charset="0"/>
                </a:rPr>
                <a:t>0</a:t>
              </a:r>
              <a:r>
                <a:rPr lang="en-US" b="1" kern="0" dirty="0">
                  <a:solidFill>
                    <a:srgbClr val="C00000"/>
                  </a:solidFill>
                  <a:latin typeface="Avenir Black" charset="0"/>
                  <a:ea typeface="Avenir Black" charset="0"/>
                  <a:cs typeface="Avenir Black" charset="0"/>
                </a:rPr>
                <a:t>0</a:t>
              </a:r>
              <a:r>
                <a:rPr lang="en-US" kern="0" dirty="0">
                  <a:solidFill>
                    <a:srgbClr val="3F3F3F"/>
                  </a:solidFill>
                  <a:latin typeface="Avenir Black" charset="0"/>
                  <a:ea typeface="Avenir Black" charset="0"/>
                  <a:cs typeface="Avenir Black" charset="0"/>
                </a:rPr>
                <a:t>&gt;</a:t>
              </a:r>
              <a:r>
                <a:rPr lang="en-US" kern="0" dirty="0">
                  <a:solidFill>
                    <a:srgbClr val="3F3F3F"/>
                  </a:solidFill>
                </a:rPr>
                <a:t> + </a:t>
              </a:r>
              <a:r>
                <a:rPr lang="en-US" kern="0" dirty="0">
                  <a:solidFill>
                    <a:srgbClr val="3F3F3F"/>
                  </a:solidFill>
                  <a:latin typeface="Avenir Black" charset="0"/>
                  <a:ea typeface="Avenir Black" charset="0"/>
                  <a:cs typeface="Avenir Black" charset="0"/>
                </a:rPr>
                <a:t>I</a:t>
              </a:r>
              <a:r>
                <a:rPr lang="en-US" b="1" kern="0" dirty="0">
                  <a:solidFill>
                    <a:srgbClr val="1900D6"/>
                  </a:solidFill>
                  <a:latin typeface="Avenir Black" charset="0"/>
                  <a:ea typeface="Avenir Black" charset="0"/>
                  <a:cs typeface="Avenir Black" charset="0"/>
                </a:rPr>
                <a:t>1</a:t>
              </a:r>
              <a:r>
                <a:rPr lang="en-US" b="1" kern="0" dirty="0">
                  <a:solidFill>
                    <a:srgbClr val="C00000"/>
                  </a:solidFill>
                  <a:latin typeface="Avenir Black" charset="0"/>
                  <a:ea typeface="Avenir Black" charset="0"/>
                  <a:cs typeface="Avenir Black" charset="0"/>
                </a:rPr>
                <a:t>1</a:t>
              </a:r>
              <a:r>
                <a:rPr lang="en-US" kern="0" dirty="0">
                  <a:solidFill>
                    <a:srgbClr val="3F3F3F"/>
                  </a:solidFill>
                  <a:latin typeface="Avenir Black" charset="0"/>
                  <a:ea typeface="Avenir Black" charset="0"/>
                  <a:cs typeface="Avenir Black" charset="0"/>
                </a:rPr>
                <a:t>&gt;</a:t>
              </a:r>
              <a:endParaRPr lang="fr-FR" dirty="0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5441066" y="2996946"/>
              <a:ext cx="56457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kern="0" dirty="0" smtClean="0">
                  <a:solidFill>
                    <a:srgbClr val="3F3F3F"/>
                  </a:solidFill>
                  <a:latin typeface="Avenir Black" charset="0"/>
                  <a:ea typeface="Avenir Black" charset="0"/>
                  <a:cs typeface="Avenir Black" charset="0"/>
                </a:rPr>
                <a:t>I</a:t>
              </a:r>
              <a:r>
                <a:rPr lang="en-US" b="1" kern="0" dirty="0">
                  <a:solidFill>
                    <a:srgbClr val="C00000"/>
                  </a:solidFill>
                  <a:latin typeface="Avenir Black" charset="0"/>
                  <a:ea typeface="Avenir Black" charset="0"/>
                  <a:cs typeface="Avenir Black" charset="0"/>
                </a:rPr>
                <a:t>1</a:t>
              </a:r>
              <a:r>
                <a:rPr lang="en-US" kern="0" dirty="0" smtClean="0">
                  <a:solidFill>
                    <a:srgbClr val="3F3F3F"/>
                  </a:solidFill>
                  <a:latin typeface="Avenir Black" charset="0"/>
                  <a:ea typeface="Avenir Black" charset="0"/>
                  <a:cs typeface="Avenir Black" charset="0"/>
                </a:rPr>
                <a:t>&gt;</a:t>
              </a:r>
              <a:r>
                <a:rPr lang="en-US" kern="0" dirty="0" smtClean="0">
                  <a:solidFill>
                    <a:srgbClr val="3F3F3F"/>
                  </a:solidFill>
                </a:rPr>
                <a:t> </a:t>
              </a:r>
              <a:endParaRPr lang="fr-FR" dirty="0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2653790" y="3471848"/>
              <a:ext cx="89319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sz="1200" b="1" kern="0" dirty="0" smtClean="0">
                  <a:solidFill>
                    <a:srgbClr val="1900D6"/>
                  </a:solidFill>
                  <a:latin typeface="Avenir Black" charset="0"/>
                  <a:ea typeface="Avenir Black" charset="0"/>
                  <a:cs typeface="Avenir Black" charset="0"/>
                </a:rPr>
                <a:t>Particle A</a:t>
              </a:r>
              <a:endParaRPr lang="fr-FR" sz="1200" dirty="0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3903791" y="3505446"/>
              <a:ext cx="89319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sz="1200" b="1" kern="0" dirty="0" smtClean="0">
                  <a:solidFill>
                    <a:srgbClr val="C00000"/>
                  </a:solidFill>
                  <a:latin typeface="Avenir Black" charset="0"/>
                  <a:ea typeface="Avenir Black" charset="0"/>
                  <a:cs typeface="Avenir Black" charset="0"/>
                </a:rPr>
                <a:t>Particle B</a:t>
              </a:r>
              <a:endParaRPr lang="fr-FR" sz="1200" dirty="0">
                <a:solidFill>
                  <a:srgbClr val="C00000"/>
                </a:solidFill>
              </a:endParaRPr>
            </a:p>
          </p:txBody>
        </p:sp>
        <p:sp>
          <p:nvSpPr>
            <p:cNvPr id="80" name="Rectangle 79"/>
            <p:cNvSpPr/>
            <p:nvPr/>
          </p:nvSpPr>
          <p:spPr>
            <a:xfrm rot="16200000">
              <a:off x="1805066" y="3635307"/>
              <a:ext cx="926857" cy="27699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/>
              <a:r>
                <a:rPr lang="en-US" sz="1200" kern="0" dirty="0" smtClean="0">
                  <a:solidFill>
                    <a:srgbClr val="1900D6"/>
                  </a:solidFill>
                  <a:latin typeface="Avenir Black" charset="0"/>
                  <a:ea typeface="Avenir Black" charset="0"/>
                  <a:cs typeface="Avenir Black" charset="0"/>
                </a:rPr>
                <a:t>Measure A</a:t>
              </a:r>
              <a:endParaRPr lang="fr-FR" sz="1200" dirty="0"/>
            </a:p>
          </p:txBody>
        </p:sp>
        <p:sp>
          <p:nvSpPr>
            <p:cNvPr id="82" name="Rectangle 81"/>
            <p:cNvSpPr/>
            <p:nvPr/>
          </p:nvSpPr>
          <p:spPr>
            <a:xfrm rot="5400000">
              <a:off x="4648541" y="3649397"/>
              <a:ext cx="926857" cy="27699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/>
              <a:r>
                <a:rPr lang="en-US" sz="1200" kern="0" dirty="0" smtClean="0">
                  <a:solidFill>
                    <a:srgbClr val="C00000"/>
                  </a:solidFill>
                  <a:latin typeface="Avenir Black" charset="0"/>
                  <a:ea typeface="Avenir Black" charset="0"/>
                  <a:cs typeface="Avenir Black" charset="0"/>
                </a:rPr>
                <a:t>Measure B</a:t>
              </a:r>
              <a:endParaRPr lang="fr-FR" sz="1200" dirty="0">
                <a:solidFill>
                  <a:srgbClr val="C00000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268494" y="4446512"/>
              <a:ext cx="295465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u="sng" kern="0" dirty="0">
                  <a:solidFill>
                    <a:srgbClr val="3F3F3F"/>
                  </a:solidFill>
                  <a:latin typeface="Avenir Black" charset="0"/>
                  <a:ea typeface="Avenir Black" charset="0"/>
                  <a:cs typeface="Avenir Black" charset="0"/>
                </a:rPr>
                <a:t>“simultaneously" I</a:t>
              </a:r>
              <a:r>
                <a:rPr lang="en-US" sz="1600" b="1" u="sng" kern="0" dirty="0">
                  <a:solidFill>
                    <a:srgbClr val="1900D6"/>
                  </a:solidFill>
                  <a:latin typeface="Avenir Black" charset="0"/>
                  <a:ea typeface="Avenir Black" charset="0"/>
                  <a:cs typeface="Avenir Black" charset="0"/>
                </a:rPr>
                <a:t>0</a:t>
              </a:r>
              <a:r>
                <a:rPr lang="en-US" sz="1600" b="1" u="sng" kern="0" dirty="0">
                  <a:solidFill>
                    <a:srgbClr val="C00000"/>
                  </a:solidFill>
                  <a:latin typeface="Avenir Black" charset="0"/>
                  <a:ea typeface="Avenir Black" charset="0"/>
                  <a:cs typeface="Avenir Black" charset="0"/>
                </a:rPr>
                <a:t>0</a:t>
              </a:r>
              <a:r>
                <a:rPr lang="en-US" sz="1600" u="sng" kern="0" dirty="0">
                  <a:solidFill>
                    <a:srgbClr val="3F3F3F"/>
                  </a:solidFill>
                  <a:latin typeface="Avenir Black" charset="0"/>
                  <a:ea typeface="Avenir Black" charset="0"/>
                  <a:cs typeface="Avenir Black" charset="0"/>
                </a:rPr>
                <a:t>&gt;</a:t>
              </a:r>
              <a:r>
                <a:rPr lang="en-US" sz="1600" u="sng" kern="0" dirty="0">
                  <a:solidFill>
                    <a:srgbClr val="3F3F3F"/>
                  </a:solidFill>
                </a:rPr>
                <a:t> </a:t>
              </a:r>
              <a:r>
                <a:rPr lang="en-US" sz="1600" u="sng" kern="0" dirty="0" smtClean="0">
                  <a:solidFill>
                    <a:srgbClr val="3F3F3F"/>
                  </a:solidFill>
                </a:rPr>
                <a:t>and </a:t>
              </a:r>
              <a:r>
                <a:rPr lang="en-US" sz="1600" u="sng" kern="0" dirty="0">
                  <a:solidFill>
                    <a:srgbClr val="3F3F3F"/>
                  </a:solidFill>
                  <a:latin typeface="Avenir Black" charset="0"/>
                  <a:ea typeface="Avenir Black" charset="0"/>
                  <a:cs typeface="Avenir Black" charset="0"/>
                </a:rPr>
                <a:t>I</a:t>
              </a:r>
              <a:r>
                <a:rPr lang="en-US" sz="1600" b="1" u="sng" kern="0" dirty="0">
                  <a:solidFill>
                    <a:srgbClr val="1900D6"/>
                  </a:solidFill>
                  <a:latin typeface="Avenir Black" charset="0"/>
                  <a:ea typeface="Avenir Black" charset="0"/>
                  <a:cs typeface="Avenir Black" charset="0"/>
                </a:rPr>
                <a:t>1</a:t>
              </a:r>
              <a:r>
                <a:rPr lang="en-US" sz="1600" b="1" u="sng" kern="0" dirty="0">
                  <a:solidFill>
                    <a:srgbClr val="C00000"/>
                  </a:solidFill>
                  <a:latin typeface="Avenir Black" charset="0"/>
                  <a:ea typeface="Avenir Black" charset="0"/>
                  <a:cs typeface="Avenir Black" charset="0"/>
                </a:rPr>
                <a:t>1</a:t>
              </a:r>
              <a:r>
                <a:rPr lang="en-US" sz="1600" u="sng" kern="0" dirty="0" smtClean="0">
                  <a:solidFill>
                    <a:srgbClr val="3F3F3F"/>
                  </a:solidFill>
                  <a:latin typeface="Avenir Black" charset="0"/>
                  <a:ea typeface="Avenir Black" charset="0"/>
                  <a:cs typeface="Avenir Black" charset="0"/>
                </a:rPr>
                <a:t>&gt;</a:t>
              </a:r>
              <a:endParaRPr lang="fr-FR" sz="1600" u="sng" dirty="0"/>
            </a:p>
          </p:txBody>
        </p:sp>
      </p:grp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1476588" y="133086"/>
            <a:ext cx="10347112" cy="505381"/>
          </a:xfrm>
        </p:spPr>
        <p:txBody>
          <a:bodyPr/>
          <a:lstStyle/>
          <a:p>
            <a:r>
              <a:rPr lang="en-US" dirty="0" smtClean="0"/>
              <a:t>Superposition &amp; Entanglement </a:t>
            </a:r>
            <a:endParaRPr lang="en-US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ctr" defTabSz="6386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4A34C9-9A4B-6445-85E1-F779B5E87362}" type="slidenum">
              <a:rPr kumimoji="0" lang="en-US" sz="1000" b="0" i="0" u="none" strike="noStrike" kern="1200" cap="none" spc="0" normalizeH="0" baseline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pPr marL="0" marR="0" lvl="0" indent="0" algn="ctr" defTabSz="6386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000" b="0" i="0" u="none" strike="noStrike" kern="120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4" name="Titre 4"/>
          <p:cNvSpPr txBox="1">
            <a:spLocks/>
          </p:cNvSpPr>
          <p:nvPr/>
        </p:nvSpPr>
        <p:spPr>
          <a:xfrm>
            <a:off x="1482938" y="133015"/>
            <a:ext cx="10347112" cy="505381"/>
          </a:xfrm>
          <a:prstGeom prst="rect">
            <a:avLst/>
          </a:prstGeom>
          <a:solidFill>
            <a:srgbClr val="D9D9D9"/>
          </a:solidFill>
        </p:spPr>
        <p:txBody>
          <a:bodyPr vert="horz" wrap="square" lIns="127723" tIns="50285" rIns="127723" bIns="50285" rtlCol="0" anchor="ctr">
            <a:spAutoFit/>
          </a:bodyPr>
          <a:lstStyle>
            <a:lvl1pPr marL="0" algn="l" defTabSz="957925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fr-FR" sz="3200" b="1" kern="1200" cap="none" baseline="0">
                <a:solidFill>
                  <a:srgbClr val="BA131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 smtClean="0"/>
              <a:t>Entanglement far beyond the classical world  </a:t>
            </a:r>
            <a:endParaRPr lang="en-US" dirty="0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59" name="Image 58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892" t="-4839" r="-6787" b="42111"/>
          <a:stretch/>
        </p:blipFill>
        <p:spPr>
          <a:xfrm>
            <a:off x="9350829" y="144391"/>
            <a:ext cx="2683328" cy="1768928"/>
          </a:xfrm>
          <a:prstGeom prst="rect">
            <a:avLst/>
          </a:prstGeom>
          <a:solidFill>
            <a:srgbClr val="F3E8B9"/>
          </a:solidFill>
          <a:ln>
            <a:solidFill>
              <a:srgbClr val="000000"/>
            </a:solidFill>
          </a:ln>
        </p:spPr>
      </p:pic>
      <p:sp>
        <p:nvSpPr>
          <p:cNvPr id="60" name="ZoneTexte 59"/>
          <p:cNvSpPr txBox="1"/>
          <p:nvPr/>
        </p:nvSpPr>
        <p:spPr>
          <a:xfrm>
            <a:off x="9873198" y="1878269"/>
            <a:ext cx="163859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fr-FR" sz="900" i="1" dirty="0" smtClean="0"/>
              <a:t>New York Times, May 4th 1935</a:t>
            </a:r>
            <a:endParaRPr lang="fr-FR" sz="900" i="1" dirty="0"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2106"/>
          <a:stretch/>
        </p:blipFill>
        <p:spPr>
          <a:xfrm>
            <a:off x="1250076" y="918328"/>
            <a:ext cx="5486571" cy="970643"/>
          </a:xfrm>
          <a:prstGeom prst="rect">
            <a:avLst/>
          </a:prstGeom>
          <a:solidFill>
            <a:srgbClr val="F3E8B9"/>
          </a:solidFill>
          <a:ln>
            <a:solidFill>
              <a:srgbClr val="000000"/>
            </a:solidFill>
          </a:ln>
        </p:spPr>
      </p:pic>
      <p:sp>
        <p:nvSpPr>
          <p:cNvPr id="65" name="Espace réservé du contenu 3"/>
          <p:cNvSpPr txBox="1">
            <a:spLocks/>
          </p:cNvSpPr>
          <p:nvPr/>
        </p:nvSpPr>
        <p:spPr>
          <a:xfrm>
            <a:off x="1134619" y="2168974"/>
            <a:ext cx="10859828" cy="405970"/>
          </a:xfrm>
          <a:prstGeom prst="rect">
            <a:avLst/>
          </a:prstGeom>
        </p:spPr>
        <p:txBody>
          <a:bodyPr vert="horz" wrap="square" lIns="127723" tIns="63862" rIns="127723" bIns="63862" rtlCol="0">
            <a:spAutoFit/>
          </a:bodyPr>
          <a:lstStyle>
            <a:lvl1pPr marL="239481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SzPct val="80000"/>
              <a:buFont typeface="Wingdings 3" panose="05040102010807070707" pitchFamily="18" charset="2"/>
              <a:buChar char="u"/>
              <a:defRPr sz="1800" b="1" kern="120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718444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97407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76370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155332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dirty="0" smtClean="0"/>
              <a:t>Quantum </a:t>
            </a:r>
            <a:r>
              <a:rPr lang="en-US" dirty="0"/>
              <a:t>entanglement </a:t>
            </a:r>
            <a:r>
              <a:rPr lang="en-US" dirty="0">
                <a:solidFill>
                  <a:srgbClr val="000000"/>
                </a:solidFill>
              </a:rPr>
              <a:t>— </a:t>
            </a:r>
            <a:r>
              <a:rPr lang="en-US" dirty="0" smtClean="0">
                <a:solidFill>
                  <a:srgbClr val="000000"/>
                </a:solidFill>
              </a:rPr>
              <a:t>a </a:t>
            </a:r>
            <a:r>
              <a:rPr lang="en-US" dirty="0">
                <a:solidFill>
                  <a:srgbClr val="000000"/>
                </a:solidFill>
              </a:rPr>
              <a:t>"spooky action at a </a:t>
            </a:r>
            <a:r>
              <a:rPr lang="en-US" dirty="0" smtClean="0">
                <a:solidFill>
                  <a:srgbClr val="000000"/>
                </a:solidFill>
              </a:rPr>
              <a:t>distance" </a:t>
            </a:r>
            <a:r>
              <a:rPr lang="en-US" dirty="0">
                <a:solidFill>
                  <a:srgbClr val="000000"/>
                </a:solidFill>
              </a:rPr>
              <a:t>as Albert </a:t>
            </a:r>
            <a:r>
              <a:rPr lang="en-US" dirty="0" smtClean="0">
                <a:solidFill>
                  <a:srgbClr val="000000"/>
                </a:solidFill>
              </a:rPr>
              <a:t>Einstein famously called </a:t>
            </a:r>
            <a:r>
              <a:rPr lang="en-US" dirty="0">
                <a:solidFill>
                  <a:srgbClr val="000000"/>
                </a:solidFill>
              </a:rPr>
              <a:t>it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endParaRPr kumimoji="0" lang="en-US" sz="1800" b="1" i="0" u="none" strike="noStrike" kern="1200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grpSp>
        <p:nvGrpSpPr>
          <p:cNvPr id="20" name="Groupe 19"/>
          <p:cNvGrpSpPr/>
          <p:nvPr/>
        </p:nvGrpSpPr>
        <p:grpSpPr>
          <a:xfrm>
            <a:off x="1034106" y="5154383"/>
            <a:ext cx="11000051" cy="1480748"/>
            <a:chOff x="1034106" y="5154383"/>
            <a:chExt cx="11000051" cy="1480748"/>
          </a:xfrm>
        </p:grpSpPr>
        <p:grpSp>
          <p:nvGrpSpPr>
            <p:cNvPr id="16" name="Groupe 15"/>
            <p:cNvGrpSpPr/>
            <p:nvPr/>
          </p:nvGrpSpPr>
          <p:grpSpPr>
            <a:xfrm>
              <a:off x="1134617" y="5154383"/>
              <a:ext cx="10899540" cy="1190651"/>
              <a:chOff x="869393" y="5256464"/>
              <a:chExt cx="11125054" cy="1181101"/>
            </a:xfrm>
          </p:grpSpPr>
          <p:pic>
            <p:nvPicPr>
              <p:cNvPr id="11" name="Image 10"/>
              <p:cNvPicPr>
                <a:picLocks noChangeAspect="1"/>
              </p:cNvPicPr>
              <p:nvPr/>
            </p:nvPicPr>
            <p:blipFill rotWithShape="1">
              <a:blip r:embed="rId6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6470" t="6822" r="9218" b="44707"/>
              <a:stretch/>
            </p:blipFill>
            <p:spPr>
              <a:xfrm>
                <a:off x="869393" y="5256464"/>
                <a:ext cx="5502729" cy="1181101"/>
              </a:xfrm>
              <a:prstGeom prst="rect">
                <a:avLst/>
              </a:prstGeom>
              <a:solidFill>
                <a:srgbClr val="F3E8B9"/>
              </a:solidFill>
              <a:ln>
                <a:solidFill>
                  <a:srgbClr val="000000"/>
                </a:solidFill>
              </a:ln>
            </p:spPr>
          </p:pic>
          <p:pic>
            <p:nvPicPr>
              <p:cNvPr id="13" name="Image 12"/>
              <p:cNvPicPr>
                <a:picLocks noChangeAspect="1"/>
              </p:cNvPicPr>
              <p:nvPr/>
            </p:nvPicPr>
            <p:blipFill rotWithShape="1">
              <a:blip r:embed="rId7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4330" t="5507" r="5680" b="37776"/>
              <a:stretch/>
            </p:blipFill>
            <p:spPr>
              <a:xfrm>
                <a:off x="6508046" y="5256464"/>
                <a:ext cx="5486401" cy="1181101"/>
              </a:xfrm>
              <a:prstGeom prst="rect">
                <a:avLst/>
              </a:prstGeom>
              <a:solidFill>
                <a:srgbClr val="F3E8B9"/>
              </a:solidFill>
              <a:ln>
                <a:solidFill>
                  <a:srgbClr val="000000"/>
                </a:solidFill>
              </a:ln>
            </p:spPr>
          </p:pic>
        </p:grpSp>
        <p:sp>
          <p:nvSpPr>
            <p:cNvPr id="17" name="Rectangle 16"/>
            <p:cNvSpPr/>
            <p:nvPr/>
          </p:nvSpPr>
          <p:spPr>
            <a:xfrm>
              <a:off x="1034106" y="6296577"/>
              <a:ext cx="476527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solidFill>
                    <a:srgbClr val="0000FF"/>
                  </a:solidFill>
                </a:rPr>
                <a:t>W. </a:t>
              </a:r>
              <a:r>
                <a:rPr lang="en-US" sz="1600" dirty="0" err="1" smtClean="0">
                  <a:solidFill>
                    <a:srgbClr val="0000FF"/>
                  </a:solidFill>
                </a:rPr>
                <a:t>Mittig</a:t>
              </a:r>
              <a:r>
                <a:rPr lang="en-US" sz="1600" dirty="0" smtClean="0">
                  <a:solidFill>
                    <a:srgbClr val="0000FF"/>
                  </a:solidFill>
                </a:rPr>
                <a:t> et al, EPR and Bell’s inequalities with protons </a:t>
              </a:r>
              <a:endParaRPr lang="fr-FR" sz="1600" dirty="0">
                <a:solidFill>
                  <a:srgbClr val="0000FF"/>
                </a:solidFill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6564533" y="6294697"/>
              <a:ext cx="478175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solidFill>
                    <a:srgbClr val="0000FF"/>
                  </a:solidFill>
                </a:rPr>
                <a:t>A. Aspect et al, EPR and Bell’s inequalities with photons </a:t>
              </a:r>
              <a:endParaRPr lang="fr-FR" sz="1600" dirty="0">
                <a:solidFill>
                  <a:srgbClr val="0000FF"/>
                </a:solidFill>
              </a:endParaRPr>
            </a:p>
          </p:txBody>
        </p:sp>
      </p:grpSp>
      <p:sp>
        <p:nvSpPr>
          <p:cNvPr id="83" name="Espace réservé du contenu 3"/>
          <p:cNvSpPr txBox="1">
            <a:spLocks/>
          </p:cNvSpPr>
          <p:nvPr/>
        </p:nvSpPr>
        <p:spPr>
          <a:xfrm>
            <a:off x="5949477" y="2760857"/>
            <a:ext cx="6116485" cy="2067964"/>
          </a:xfrm>
          <a:prstGeom prst="rect">
            <a:avLst/>
          </a:prstGeom>
        </p:spPr>
        <p:txBody>
          <a:bodyPr vert="horz" wrap="square" lIns="127723" tIns="63862" rIns="127723" bIns="63862" rtlCol="0">
            <a:spAutoFit/>
          </a:bodyPr>
          <a:lstStyle>
            <a:lvl1pPr marL="239481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SzPct val="80000"/>
              <a:buFont typeface="Wingdings 3" panose="05040102010807070707" pitchFamily="18" charset="2"/>
              <a:buChar char="u"/>
              <a:defRPr sz="1800" b="1" kern="120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718444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97407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76370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155332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defRPr/>
            </a:pPr>
            <a:r>
              <a:rPr lang="en-US" sz="1800" dirty="0">
                <a:solidFill>
                  <a:srgbClr val="0000FF"/>
                </a:solidFill>
              </a:rPr>
              <a:t>Q</a:t>
            </a:r>
            <a:r>
              <a:rPr lang="en-US" sz="1800" dirty="0" smtClean="0">
                <a:solidFill>
                  <a:srgbClr val="0000FF"/>
                </a:solidFill>
              </a:rPr>
              <a:t>uantum information </a:t>
            </a:r>
            <a:r>
              <a:rPr lang="en-US" sz="1800" b="1" u="sng" dirty="0" smtClean="0">
                <a:solidFill>
                  <a:srgbClr val="0000FF"/>
                </a:solidFill>
              </a:rPr>
              <a:t>beyond classical </a:t>
            </a:r>
            <a:r>
              <a:rPr lang="en-US" sz="1800" dirty="0" smtClean="0">
                <a:solidFill>
                  <a:srgbClr val="0000FF"/>
                </a:solidFill>
              </a:rPr>
              <a:t>one,</a:t>
            </a:r>
          </a:p>
          <a:p>
            <a:pPr marL="478963" lvl="1" indent="0">
              <a:buNone/>
              <a:defRPr/>
            </a:pPr>
            <a:r>
              <a:rPr lang="en-US" sz="1800" dirty="0">
                <a:solidFill>
                  <a:srgbClr val="0000FF"/>
                </a:solidFill>
              </a:rPr>
              <a:t> </a:t>
            </a:r>
            <a:r>
              <a:rPr lang="en-US" sz="1800" dirty="0" smtClean="0">
                <a:solidFill>
                  <a:srgbClr val="0000FF"/>
                </a:solidFill>
              </a:rPr>
              <a:t>    </a:t>
            </a:r>
            <a:r>
              <a:rPr lang="en-US" sz="1800" dirty="0" err="1" smtClean="0">
                <a:solidFill>
                  <a:srgbClr val="0000FF"/>
                </a:solidFill>
              </a:rPr>
              <a:t>ie</a:t>
            </a:r>
            <a:r>
              <a:rPr lang="en-US" sz="1800" dirty="0" smtClean="0">
                <a:solidFill>
                  <a:srgbClr val="0000FF"/>
                </a:solidFill>
              </a:rPr>
              <a:t> no hidden variables, </a:t>
            </a:r>
          </a:p>
          <a:p>
            <a:pPr marL="478963" lvl="1" indent="0">
              <a:buNone/>
              <a:defRPr/>
            </a:pPr>
            <a:r>
              <a:rPr lang="en-US" sz="1800" b="1" dirty="0" smtClean="0">
                <a:solidFill>
                  <a:srgbClr val="0000FF"/>
                </a:solidFill>
              </a:rPr>
              <a:t>     </a:t>
            </a:r>
            <a:r>
              <a:rPr lang="en-US" sz="1800" b="1" u="sng" dirty="0" smtClean="0">
                <a:solidFill>
                  <a:srgbClr val="0000FF"/>
                </a:solidFill>
              </a:rPr>
              <a:t>access to a huge space of entangled states </a:t>
            </a:r>
          </a:p>
          <a:p>
            <a:pPr lvl="1">
              <a:defRPr/>
            </a:pPr>
            <a:endParaRPr lang="en-US" sz="1800" dirty="0" smtClean="0">
              <a:solidFill>
                <a:srgbClr val="0000FF"/>
              </a:solidFill>
            </a:endParaRPr>
          </a:p>
          <a:p>
            <a:pPr lvl="1">
              <a:defRPr/>
            </a:pPr>
            <a:r>
              <a:rPr lang="en-US" sz="1800" dirty="0">
                <a:solidFill>
                  <a:srgbClr val="0000FF"/>
                </a:solidFill>
              </a:rPr>
              <a:t>Particle A and particle B are </a:t>
            </a:r>
            <a:r>
              <a:rPr lang="en-US" sz="1800" b="1" u="sng" dirty="0">
                <a:solidFill>
                  <a:srgbClr val="0000FF"/>
                </a:solidFill>
              </a:rPr>
              <a:t>correlated </a:t>
            </a:r>
            <a:r>
              <a:rPr lang="en-US" sz="1800" b="1" u="sng" dirty="0" smtClean="0">
                <a:solidFill>
                  <a:srgbClr val="0000FF"/>
                </a:solidFill>
              </a:rPr>
              <a:t>at a distance</a:t>
            </a:r>
          </a:p>
          <a:p>
            <a:pPr lvl="1">
              <a:defRPr/>
            </a:pPr>
            <a:endParaRPr lang="en-US" sz="1800" dirty="0" smtClean="0">
              <a:solidFill>
                <a:srgbClr val="0000FF"/>
              </a:solidFill>
            </a:endParaRPr>
          </a:p>
          <a:p>
            <a:pPr lvl="1">
              <a:defRPr/>
            </a:pPr>
            <a:r>
              <a:rPr lang="en-US" sz="1800" dirty="0" smtClean="0">
                <a:solidFill>
                  <a:srgbClr val="0000FF"/>
                </a:solidFill>
              </a:rPr>
              <a:t>Measurement on particle A affects (projects) particle B </a:t>
            </a:r>
            <a:endParaRPr kumimoji="0" lang="en-US" sz="1800" b="1" i="0" u="none" strike="noStrike" kern="1200" cap="none" spc="0" normalizeH="0" baseline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8"/>
          <a:srcRect l="20791"/>
          <a:stretch/>
        </p:blipFill>
        <p:spPr>
          <a:xfrm>
            <a:off x="49711" y="2972783"/>
            <a:ext cx="1887587" cy="1642191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29308" y="4562862"/>
            <a:ext cx="1276311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400" i="1" kern="0" dirty="0" smtClean="0">
                <a:solidFill>
                  <a:srgbClr val="3F3F3F"/>
                </a:solidFill>
                <a:ea typeface="Avenir Black" charset="0"/>
                <a:cs typeface="Avenir Black" charset="0"/>
              </a:rPr>
              <a:t>1982, John Bell</a:t>
            </a:r>
            <a:endParaRPr lang="fr-FR" sz="1400" i="1" dirty="0"/>
          </a:p>
        </p:txBody>
      </p:sp>
    </p:spTree>
    <p:extLst>
      <p:ext uri="{BB962C8B-B14F-4D97-AF65-F5344CB8AC3E}">
        <p14:creationId xmlns:p14="http://schemas.microsoft.com/office/powerpoint/2010/main" val="69126513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8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1476588" y="133086"/>
            <a:ext cx="10347112" cy="505381"/>
          </a:xfrm>
        </p:spPr>
        <p:txBody>
          <a:bodyPr/>
          <a:lstStyle/>
          <a:p>
            <a:r>
              <a:rPr lang="en-US" dirty="0" smtClean="0"/>
              <a:t>Quantum </a:t>
            </a:r>
            <a:r>
              <a:rPr lang="en-US" dirty="0" smtClean="0"/>
              <a:t>2.0: the promised disruptions for ICT</a:t>
            </a:r>
            <a:endParaRPr lang="en-US" dirty="0">
              <a:solidFill>
                <a:schemeClr val="tx1">
                  <a:lumMod val="75000"/>
                </a:schemeClr>
              </a:solidFill>
            </a:endParaRPr>
          </a:p>
        </p:txBody>
      </p:sp>
      <p:grpSp>
        <p:nvGrpSpPr>
          <p:cNvPr id="7" name="Groupe 6"/>
          <p:cNvGrpSpPr/>
          <p:nvPr/>
        </p:nvGrpSpPr>
        <p:grpSpPr>
          <a:xfrm>
            <a:off x="727305" y="1004717"/>
            <a:ext cx="11157687" cy="1152144"/>
            <a:chOff x="727305" y="1004717"/>
            <a:chExt cx="11157687" cy="1152144"/>
          </a:xfrm>
        </p:grpSpPr>
        <p:sp>
          <p:nvSpPr>
            <p:cNvPr id="18" name="Espace réservé du contenu 3"/>
            <p:cNvSpPr txBox="1">
              <a:spLocks/>
            </p:cNvSpPr>
            <p:nvPr/>
          </p:nvSpPr>
          <p:spPr>
            <a:xfrm>
              <a:off x="1574972" y="1302726"/>
              <a:ext cx="6323483" cy="405970"/>
            </a:xfrm>
            <a:prstGeom prst="rect">
              <a:avLst/>
            </a:prstGeom>
          </p:spPr>
          <p:txBody>
            <a:bodyPr vert="horz" lIns="127723" tIns="63862" rIns="127723" bIns="63862" rtlCol="0">
              <a:spAutoFit/>
            </a:bodyPr>
            <a:lstStyle>
              <a:lvl1pPr marL="239481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SzPct val="80000"/>
                <a:buFont typeface="Wingdings 3" panose="05040102010807070707" pitchFamily="18" charset="2"/>
                <a:buChar char="u"/>
                <a:defRPr sz="1800" b="1" kern="1200">
                  <a:solidFill>
                    <a:srgbClr val="0000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1pPr>
              <a:lvl2pPr marL="718444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Calibri" panose="020F0502020204030204" pitchFamily="34" charset="0"/>
                <a:buChar char="-"/>
                <a:defRPr sz="1600" kern="120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2pPr>
              <a:lvl3pPr marL="1197407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Wingdings" panose="05000000000000000000" pitchFamily="2" charset="2"/>
                <a:buChar char="§"/>
                <a:defRPr sz="1400" kern="120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3pPr>
              <a:lvl4pPr marL="1676370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Calibri" panose="020F0502020204030204" pitchFamily="34" charset="0"/>
                <a:buChar char="-"/>
                <a:defRPr sz="1200" kern="120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4pPr>
              <a:lvl5pPr marL="2155332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Wingdings" panose="05000000000000000000" pitchFamily="2" charset="2"/>
                <a:buChar char="§"/>
                <a:defRPr sz="1200" kern="120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5pPr>
              <a:lvl6pPr marL="2634295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13258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92220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71183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mtClean="0">
                  <a:solidFill>
                    <a:srgbClr val="1900D6"/>
                  </a:solidFill>
                </a:rPr>
                <a:t>Mastering individual quantum “objects”</a:t>
              </a:r>
              <a:r>
                <a:rPr lang="en-US" smtClean="0"/>
                <a:t>: </a:t>
              </a:r>
              <a:r>
                <a:rPr lang="en-US" smtClean="0">
                  <a:solidFill>
                    <a:srgbClr val="000000"/>
                  </a:solidFill>
                </a:rPr>
                <a:t>ultimate</a:t>
              </a:r>
              <a:r>
                <a:rPr lang="en-US" smtClean="0"/>
                <a:t> </a:t>
              </a:r>
              <a:r>
                <a:rPr lang="en-US" smtClean="0">
                  <a:solidFill>
                    <a:schemeClr val="tx1">
                      <a:lumMod val="75000"/>
                    </a:schemeClr>
                  </a:solidFill>
                </a:rPr>
                <a:t>sensitivity</a:t>
              </a:r>
              <a:endParaRPr lang="en-US" dirty="0" smtClean="0">
                <a:solidFill>
                  <a:schemeClr val="tx1">
                    <a:lumMod val="75000"/>
                  </a:schemeClr>
                </a:solidFill>
              </a:endParaRPr>
            </a:p>
          </p:txBody>
        </p:sp>
        <p:pic>
          <p:nvPicPr>
            <p:cNvPr id="3" name="Image 2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7305" y="1004717"/>
              <a:ext cx="924359" cy="843980"/>
            </a:xfrm>
            <a:prstGeom prst="rect">
              <a:avLst/>
            </a:prstGeom>
          </p:spPr>
        </p:pic>
        <p:pic>
          <p:nvPicPr>
            <p:cNvPr id="11" name="Image 10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010728" y="1004717"/>
              <a:ext cx="2874264" cy="1152144"/>
            </a:xfrm>
            <a:prstGeom prst="rect">
              <a:avLst/>
            </a:prstGeom>
          </p:spPr>
        </p:pic>
      </p:grpSp>
      <p:grpSp>
        <p:nvGrpSpPr>
          <p:cNvPr id="8" name="Groupe 7"/>
          <p:cNvGrpSpPr/>
          <p:nvPr/>
        </p:nvGrpSpPr>
        <p:grpSpPr>
          <a:xfrm>
            <a:off x="728121" y="2372955"/>
            <a:ext cx="11146965" cy="1152144"/>
            <a:chOff x="728121" y="2372955"/>
            <a:chExt cx="11146965" cy="1152144"/>
          </a:xfrm>
        </p:grpSpPr>
        <p:sp>
          <p:nvSpPr>
            <p:cNvPr id="81" name="Espace réservé du contenu 3"/>
            <p:cNvSpPr txBox="1">
              <a:spLocks/>
            </p:cNvSpPr>
            <p:nvPr/>
          </p:nvSpPr>
          <p:spPr>
            <a:xfrm>
              <a:off x="1334616" y="2833581"/>
              <a:ext cx="7363069" cy="405970"/>
            </a:xfrm>
            <a:prstGeom prst="rect">
              <a:avLst/>
            </a:prstGeom>
          </p:spPr>
          <p:txBody>
            <a:bodyPr vert="horz" wrap="square" lIns="127723" tIns="63862" rIns="127723" bIns="63862" rtlCol="0">
              <a:spAutoFit/>
            </a:bodyPr>
            <a:lstStyle>
              <a:lvl1pPr marL="239481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SzPct val="80000"/>
                <a:buFont typeface="Wingdings 3" panose="05040102010807070707" pitchFamily="18" charset="2"/>
                <a:buChar char="u"/>
                <a:defRPr sz="1800" b="1" kern="1200">
                  <a:solidFill>
                    <a:srgbClr val="0000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1pPr>
              <a:lvl2pPr marL="718444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Calibri" panose="020F0502020204030204" pitchFamily="34" charset="0"/>
                <a:buChar char="-"/>
                <a:defRPr sz="1600" kern="120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2pPr>
              <a:lvl3pPr marL="1197407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Wingdings" panose="05000000000000000000" pitchFamily="2" charset="2"/>
                <a:buChar char="§"/>
                <a:defRPr sz="1400" kern="120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3pPr>
              <a:lvl4pPr marL="1676370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Calibri" panose="020F0502020204030204" pitchFamily="34" charset="0"/>
                <a:buChar char="-"/>
                <a:defRPr sz="1200" kern="120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4pPr>
              <a:lvl5pPr marL="2155332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Wingdings" panose="05000000000000000000" pitchFamily="2" charset="2"/>
                <a:buChar char="§"/>
                <a:defRPr sz="1200" kern="120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5pPr>
              <a:lvl6pPr marL="2634295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13258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92220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71183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kumimoji="0" lang="en-US" sz="1800" b="1" i="0" u="none" strike="noStrike" kern="1200" cap="none" spc="0" normalizeH="0" baseline="0" dirty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Entangling distant “objects”: </a:t>
              </a:r>
              <a:r>
                <a:rPr lang="en-US" dirty="0" smtClean="0">
                  <a:solidFill>
                    <a:srgbClr val="3F3F3F">
                      <a:lumMod val="75000"/>
                    </a:srgbClr>
                  </a:solidFill>
                </a:rPr>
                <a:t>inviolable and disruptive communications    </a:t>
              </a:r>
              <a:endParaRPr kumimoji="0" lang="en-US" sz="1800" b="1" i="0" u="none" strike="noStrike" kern="1200" cap="none" spc="0" normalizeH="0" baseline="0" dirty="0">
                <a:ln>
                  <a:noFill/>
                </a:ln>
                <a:solidFill>
                  <a:srgbClr val="3F3F3F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12" name="Image 11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8121" y="2583003"/>
              <a:ext cx="926592" cy="843980"/>
            </a:xfrm>
            <a:prstGeom prst="rect">
              <a:avLst/>
            </a:prstGeom>
          </p:spPr>
        </p:pic>
        <p:pic>
          <p:nvPicPr>
            <p:cNvPr id="13" name="Image 12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997774" y="2372955"/>
              <a:ext cx="2877312" cy="1152144"/>
            </a:xfrm>
            <a:prstGeom prst="rect">
              <a:avLst/>
            </a:prstGeom>
          </p:spPr>
        </p:pic>
      </p:grpSp>
      <p:grpSp>
        <p:nvGrpSpPr>
          <p:cNvPr id="9" name="Groupe 8"/>
          <p:cNvGrpSpPr/>
          <p:nvPr/>
        </p:nvGrpSpPr>
        <p:grpSpPr>
          <a:xfrm>
            <a:off x="727305" y="3735147"/>
            <a:ext cx="11157687" cy="2520382"/>
            <a:chOff x="727305" y="3735147"/>
            <a:chExt cx="11157687" cy="2520382"/>
          </a:xfrm>
        </p:grpSpPr>
        <p:sp>
          <p:nvSpPr>
            <p:cNvPr id="60" name="Espace réservé du contenu 3"/>
            <p:cNvSpPr txBox="1">
              <a:spLocks/>
            </p:cNvSpPr>
            <p:nvPr/>
          </p:nvSpPr>
          <p:spPr>
            <a:xfrm>
              <a:off x="1334616" y="4411867"/>
              <a:ext cx="7295033" cy="405970"/>
            </a:xfrm>
            <a:prstGeom prst="rect">
              <a:avLst/>
            </a:prstGeom>
          </p:spPr>
          <p:txBody>
            <a:bodyPr vert="horz" wrap="square" lIns="127723" tIns="63862" rIns="127723" bIns="63862" rtlCol="0">
              <a:spAutoFit/>
            </a:bodyPr>
            <a:lstStyle>
              <a:lvl1pPr marL="239481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SzPct val="80000"/>
                <a:buFont typeface="Wingdings 3" panose="05040102010807070707" pitchFamily="18" charset="2"/>
                <a:buChar char="u"/>
                <a:defRPr sz="1800" b="1" kern="1200">
                  <a:solidFill>
                    <a:srgbClr val="0000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1pPr>
              <a:lvl2pPr marL="718444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Calibri" panose="020F0502020204030204" pitchFamily="34" charset="0"/>
                <a:buChar char="-"/>
                <a:defRPr sz="1600" kern="120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2pPr>
              <a:lvl3pPr marL="1197407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Wingdings" panose="05000000000000000000" pitchFamily="2" charset="2"/>
                <a:buChar char="§"/>
                <a:defRPr sz="1400" kern="120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3pPr>
              <a:lvl4pPr marL="1676370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Calibri" panose="020F0502020204030204" pitchFamily="34" charset="0"/>
                <a:buChar char="-"/>
                <a:defRPr sz="1200" kern="120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4pPr>
              <a:lvl5pPr marL="2155332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Wingdings" panose="05000000000000000000" pitchFamily="2" charset="2"/>
                <a:buChar char="§"/>
                <a:defRPr sz="1200" kern="120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5pPr>
              <a:lvl6pPr marL="2634295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13258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92220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71183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39481" marR="0" lvl="0" indent="-239481" algn="l" defTabSz="95792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48235"/>
                </a:buClr>
                <a:buSzPct val="80000"/>
                <a:buFont typeface="Wingdings 3" panose="05040102010807070707" pitchFamily="18" charset="2"/>
                <a:buChar char="u"/>
                <a:tabLst/>
                <a:defRPr/>
              </a:pPr>
              <a:r>
                <a:rPr kumimoji="0" lang="en-US" sz="1800" b="1" i="0" u="none" strike="noStrike" kern="1200" cap="none" spc="0" normalizeH="0" baseline="0" dirty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Massive entanglement: </a:t>
              </a:r>
              <a:r>
                <a:rPr kumimoji="0" lang="en-US" sz="1800" b="1" i="0" u="none" strike="noStrike" kern="1200" cap="none" spc="0" normalizeH="0" baseline="0" dirty="0" smtClean="0">
                  <a:ln>
                    <a:noFill/>
                  </a:ln>
                  <a:solidFill>
                    <a:srgbClr val="3F3F3F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unprecedented massive computing</a:t>
              </a:r>
              <a:r>
                <a:rPr kumimoji="0" lang="en-US" sz="1800" b="1" i="0" u="none" strike="noStrike" kern="1200" cap="none" spc="0" normalizeH="0" dirty="0" smtClean="0">
                  <a:ln>
                    <a:noFill/>
                  </a:ln>
                  <a:solidFill>
                    <a:srgbClr val="3F3F3F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capabilities</a:t>
              </a:r>
              <a:r>
                <a:rPr kumimoji="0" lang="en-US" sz="1800" b="1" i="0" u="none" strike="noStrike" kern="1200" cap="none" spc="0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  </a:t>
              </a:r>
              <a:endParaRPr kumimoji="0" lang="en-US" sz="1800" b="1" i="0" u="none" strike="noStrike" kern="1200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14" name="Image 13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8121" y="3951241"/>
              <a:ext cx="926592" cy="843980"/>
            </a:xfrm>
            <a:prstGeom prst="rect">
              <a:avLst/>
            </a:prstGeom>
          </p:spPr>
        </p:pic>
        <p:pic>
          <p:nvPicPr>
            <p:cNvPr id="15" name="Image 14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007680" y="3735147"/>
              <a:ext cx="2877312" cy="1152144"/>
            </a:xfrm>
            <a:prstGeom prst="rect">
              <a:avLst/>
            </a:prstGeom>
          </p:spPr>
        </p:pic>
        <p:pic>
          <p:nvPicPr>
            <p:cNvPr id="16" name="Image 15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7305" y="4705790"/>
              <a:ext cx="926592" cy="843980"/>
            </a:xfrm>
            <a:prstGeom prst="rect">
              <a:avLst/>
            </a:prstGeom>
          </p:spPr>
        </p:pic>
        <p:pic>
          <p:nvPicPr>
            <p:cNvPr id="17" name="Image 16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000822" y="5103385"/>
              <a:ext cx="2874264" cy="1152144"/>
            </a:xfrm>
            <a:prstGeom prst="rect">
              <a:avLst/>
            </a:prstGeom>
          </p:spPr>
        </p:pic>
      </p:grpSp>
      <p:sp>
        <p:nvSpPr>
          <p:cNvPr id="6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ctr" defTabSz="6386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4A34C9-9A4B-6445-85E1-F779B5E87362}" type="slidenum">
              <a:rPr kumimoji="0" lang="en-US" sz="1000" b="0" i="0" u="none" strike="noStrike" kern="1200" cap="none" spc="0" normalizeH="0" baseline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pPr marL="0" marR="0" lvl="0" indent="0" algn="ctr" defTabSz="6386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000" b="0" i="0" u="none" strike="noStrike" kern="120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248113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1476588" y="133087"/>
            <a:ext cx="10347112" cy="505381"/>
          </a:xfrm>
        </p:spPr>
        <p:txBody>
          <a:bodyPr/>
          <a:lstStyle/>
          <a:p>
            <a:r>
              <a:rPr lang="en-US" dirty="0" smtClean="0"/>
              <a:t>Quantum </a:t>
            </a:r>
            <a:r>
              <a:rPr lang="en-US" dirty="0" smtClean="0"/>
              <a:t>2.0: Major difficulties  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smtClean="0"/>
              <a:t> </a:t>
            </a:r>
            <a:endParaRPr lang="en-US" dirty="0">
              <a:solidFill>
                <a:srgbClr val="C00000"/>
              </a:solidFill>
            </a:endParaRPr>
          </a:p>
        </p:txBody>
      </p:sp>
      <p:grpSp>
        <p:nvGrpSpPr>
          <p:cNvPr id="13" name="Groupe 12"/>
          <p:cNvGrpSpPr/>
          <p:nvPr/>
        </p:nvGrpSpPr>
        <p:grpSpPr>
          <a:xfrm>
            <a:off x="960064" y="912192"/>
            <a:ext cx="10877551" cy="919741"/>
            <a:chOff x="960064" y="912192"/>
            <a:chExt cx="10877551" cy="919741"/>
          </a:xfrm>
        </p:grpSpPr>
        <p:sp>
          <p:nvSpPr>
            <p:cNvPr id="51" name="Espace réservé du contenu 3"/>
            <p:cNvSpPr txBox="1">
              <a:spLocks/>
            </p:cNvSpPr>
            <p:nvPr/>
          </p:nvSpPr>
          <p:spPr>
            <a:xfrm>
              <a:off x="960064" y="912192"/>
              <a:ext cx="5834436" cy="652191"/>
            </a:xfrm>
            <a:prstGeom prst="rect">
              <a:avLst/>
            </a:prstGeom>
          </p:spPr>
          <p:txBody>
            <a:bodyPr vert="horz" wrap="square" lIns="127723" tIns="63862" rIns="127723" bIns="63862" rtlCol="0">
              <a:spAutoFit/>
            </a:bodyPr>
            <a:lstStyle>
              <a:lvl1pPr marL="239481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SzPct val="80000"/>
                <a:buFont typeface="Wingdings 3" panose="05040102010807070707" pitchFamily="18" charset="2"/>
                <a:buChar char="u"/>
                <a:defRPr sz="1800" b="1" kern="1200">
                  <a:solidFill>
                    <a:srgbClr val="0000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1pPr>
              <a:lvl2pPr marL="718444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Calibri" panose="020F0502020204030204" pitchFamily="34" charset="0"/>
                <a:buChar char="-"/>
                <a:defRPr sz="1600" kern="120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2pPr>
              <a:lvl3pPr marL="1197407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Wingdings" panose="05000000000000000000" pitchFamily="2" charset="2"/>
                <a:buChar char="§"/>
                <a:defRPr sz="1400" kern="120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3pPr>
              <a:lvl4pPr marL="1676370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Calibri" panose="020F0502020204030204" pitchFamily="34" charset="0"/>
                <a:buChar char="-"/>
                <a:defRPr sz="1200" kern="120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4pPr>
              <a:lvl5pPr marL="2155332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Wingdings" panose="05000000000000000000" pitchFamily="2" charset="2"/>
                <a:buChar char="§"/>
                <a:defRPr sz="1200" kern="120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5pPr>
              <a:lvl6pPr marL="2634295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13258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92220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71183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39481" marR="0" lvl="0" indent="-239481" algn="l" defTabSz="95792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48235"/>
                </a:buClr>
                <a:buSzPct val="80000"/>
                <a:buFont typeface="Wingdings 3" panose="05040102010807070707" pitchFamily="18" charset="2"/>
                <a:buChar char="u"/>
                <a:tabLst/>
                <a:defRPr/>
              </a:pPr>
              <a:r>
                <a:rPr kumimoji="0" lang="en-US" sz="1800" b="1" i="0" u="none" strike="noStrike" kern="1200" cap="none" spc="0" normalizeH="0" baseline="0" dirty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Fabrication challenges:</a:t>
              </a:r>
            </a:p>
            <a:p>
              <a:pPr marL="449263" marR="0" lvl="1" indent="-238125" algn="l" defTabSz="95792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48235"/>
                </a:buClr>
                <a:buSzTx/>
                <a:buFont typeface="Calibri" panose="020F0502020204030204" pitchFamily="34" charset="0"/>
                <a:buChar char="-"/>
                <a:tabLst/>
                <a:defRPr/>
              </a:pPr>
              <a:r>
                <a:rPr kumimoji="0" lang="en-US" sz="1600" b="0" i="0" u="none" strike="noStrike" kern="1200" cap="none" spc="0" normalizeH="0" baseline="0" dirty="0" smtClean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Even</a:t>
              </a:r>
              <a:r>
                <a:rPr kumimoji="0" lang="en-US" sz="1600" b="0" i="0" u="none" strike="noStrike" kern="1200" cap="none" spc="0" normalizeH="0" dirty="0" smtClean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more difficult then the 1</a:t>
              </a:r>
              <a:r>
                <a:rPr kumimoji="0" lang="en-US" sz="1600" b="0" i="0" u="none" strike="noStrike" kern="1200" cap="none" spc="0" normalizeH="0" baseline="30000" dirty="0" smtClean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st</a:t>
              </a:r>
              <a:r>
                <a:rPr kumimoji="0" lang="en-US" sz="1600" b="0" i="0" u="none" strike="noStrike" kern="1200" cap="none" spc="0" normalizeH="0" dirty="0" smtClean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quantum revolution </a:t>
              </a:r>
              <a:r>
                <a:rPr kumimoji="0" lang="en-US" sz="1600" b="0" i="0" u="none" strike="noStrike" kern="1200" cap="none" spc="0" normalizeH="0" baseline="0" dirty="0" smtClean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  </a:t>
              </a:r>
              <a:endParaRPr kumimoji="0" lang="en-US" sz="1600" b="0" i="0" u="none" strike="noStrike" kern="1200" cap="none" spc="0" normalizeH="0" baseline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15" name="Groupe 14"/>
            <p:cNvGrpSpPr/>
            <p:nvPr/>
          </p:nvGrpSpPr>
          <p:grpSpPr>
            <a:xfrm>
              <a:off x="7240762" y="931489"/>
              <a:ext cx="4596853" cy="900444"/>
              <a:chOff x="6614955" y="891961"/>
              <a:chExt cx="4596853" cy="900444"/>
            </a:xfrm>
          </p:grpSpPr>
          <p:grpSp>
            <p:nvGrpSpPr>
              <p:cNvPr id="3" name="Groupe 2"/>
              <p:cNvGrpSpPr/>
              <p:nvPr/>
            </p:nvGrpSpPr>
            <p:grpSpPr>
              <a:xfrm>
                <a:off x="6614955" y="912192"/>
                <a:ext cx="1806650" cy="880213"/>
                <a:chOff x="6194350" y="1171226"/>
                <a:chExt cx="2376264" cy="1130843"/>
              </a:xfrm>
            </p:grpSpPr>
            <p:pic>
              <p:nvPicPr>
                <p:cNvPr id="54" name="Image 53"/>
                <p:cNvPicPr>
                  <a:picLocks noChangeAspect="1"/>
                </p:cNvPicPr>
                <p:nvPr/>
              </p:nvPicPr>
              <p:blipFill rotWithShape="1"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6307202" y="1171226"/>
                  <a:ext cx="1873619" cy="856599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</p:pic>
            <p:sp>
              <p:nvSpPr>
                <p:cNvPr id="56" name="ZoneTexte 55"/>
                <p:cNvSpPr txBox="1"/>
                <p:nvPr/>
              </p:nvSpPr>
              <p:spPr>
                <a:xfrm>
                  <a:off x="6194350" y="1985739"/>
                  <a:ext cx="2376264" cy="3163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0" i="1" u="none" strike="noStrike" kern="1200" cap="none" spc="0" normalizeH="0" baseline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rPr>
                    <a:t>1947, 1</a:t>
                  </a:r>
                  <a:r>
                    <a:rPr lang="en-US" sz="1000" i="1" baseline="30000" dirty="0" smtClean="0">
                      <a:solidFill>
                        <a:prstClr val="black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st</a:t>
                  </a:r>
                  <a:r>
                    <a:rPr kumimoji="0" lang="en-US" sz="1000" b="0" i="1" u="none" strike="noStrike" kern="1200" cap="none" spc="0" normalizeH="0" baseline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rPr>
                    <a:t> Transistor</a:t>
                  </a:r>
                  <a:endParaRPr kumimoji="0" lang="en-US" sz="1000" b="0" i="1" u="none" strike="noStrike" kern="1200" cap="none" spc="0" normalizeH="0" baseline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endParaRPr>
                </a:p>
              </p:txBody>
            </p:sp>
          </p:grpSp>
          <p:pic>
            <p:nvPicPr>
              <p:cNvPr id="57" name="Image 56"/>
              <p:cNvPicPr>
                <a:picLocks noChangeAspect="1"/>
              </p:cNvPicPr>
              <p:nvPr/>
            </p:nvPicPr>
            <p:blipFill rotWithShape="1">
              <a:blip r:embed="rId3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682542" y="891961"/>
                <a:ext cx="1323918" cy="684397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58" name="ZoneTexte 57"/>
              <p:cNvSpPr txBox="1"/>
              <p:nvPr/>
            </p:nvSpPr>
            <p:spPr>
              <a:xfrm>
                <a:off x="9559593" y="1536542"/>
                <a:ext cx="165221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1" u="none" strike="noStrike" kern="1200" cap="none" spc="0" normalizeH="0" baseline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2020, 54 milliard transistors</a:t>
                </a:r>
                <a:endParaRPr kumimoji="0" lang="en-US" sz="1000" b="0" i="1" u="none" strike="noStrike" kern="1200" cap="none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endParaRPr>
              </a:p>
            </p:txBody>
          </p:sp>
          <p:pic>
            <p:nvPicPr>
              <p:cNvPr id="6" name="Image 5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292065" y="912193"/>
                <a:ext cx="1208838" cy="66675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63" name="ZoneTexte 62"/>
              <p:cNvSpPr txBox="1"/>
              <p:nvPr/>
            </p:nvSpPr>
            <p:spPr>
              <a:xfrm>
                <a:off x="8186219" y="1546183"/>
                <a:ext cx="1814834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1" u="none" strike="noStrike" kern="1200" cap="none" spc="0" normalizeH="0" baseline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1971, 2 300 transistors.</a:t>
                </a:r>
                <a:endParaRPr kumimoji="0" lang="en-US" sz="1000" b="0" i="1" u="none" strike="noStrike" kern="1200" cap="none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endParaRPr>
              </a:p>
            </p:txBody>
          </p:sp>
        </p:grpSp>
      </p:grpSp>
      <p:grpSp>
        <p:nvGrpSpPr>
          <p:cNvPr id="11" name="Groupe 10"/>
          <p:cNvGrpSpPr/>
          <p:nvPr/>
        </p:nvGrpSpPr>
        <p:grpSpPr>
          <a:xfrm>
            <a:off x="959588" y="4116914"/>
            <a:ext cx="10698320" cy="2160297"/>
            <a:chOff x="960063" y="4116252"/>
            <a:chExt cx="10698320" cy="2160297"/>
          </a:xfrm>
        </p:grpSpPr>
        <p:pic>
          <p:nvPicPr>
            <p:cNvPr id="10" name="Image 9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47572" y="4358199"/>
              <a:ext cx="3836994" cy="180245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grpSp>
          <p:nvGrpSpPr>
            <p:cNvPr id="102" name="Groupe 101"/>
            <p:cNvGrpSpPr/>
            <p:nvPr/>
          </p:nvGrpSpPr>
          <p:grpSpPr>
            <a:xfrm>
              <a:off x="7282077" y="4188817"/>
              <a:ext cx="4376306" cy="2047224"/>
              <a:chOff x="6808832" y="4049403"/>
              <a:chExt cx="5306723" cy="2502785"/>
            </a:xfrm>
            <a:effectLst/>
          </p:grpSpPr>
          <p:sp>
            <p:nvSpPr>
              <p:cNvPr id="103" name="Rectangle 102"/>
              <p:cNvSpPr/>
              <p:nvPr/>
            </p:nvSpPr>
            <p:spPr>
              <a:xfrm>
                <a:off x="6808832" y="4049403"/>
                <a:ext cx="5275055" cy="250278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3861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04" name="Rectangle 40"/>
              <p:cNvSpPr>
                <a:spLocks noChangeArrowheads="1"/>
              </p:cNvSpPr>
              <p:nvPr/>
            </p:nvSpPr>
            <p:spPr bwMode="auto">
              <a:xfrm>
                <a:off x="7451347" y="5428134"/>
                <a:ext cx="1580928" cy="102002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63861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dirty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05" name="Text Box 39"/>
              <p:cNvSpPr txBox="1">
                <a:spLocks noChangeArrowheads="1"/>
              </p:cNvSpPr>
              <p:nvPr/>
            </p:nvSpPr>
            <p:spPr bwMode="auto">
              <a:xfrm>
                <a:off x="7531334" y="5384889"/>
                <a:ext cx="1412631" cy="564398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0" marR="0" lvl="0" indent="0" algn="ctr" defTabSz="63861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dirty="0" smtClean="0">
                    <a:ln>
                      <a:noFill/>
                    </a:ln>
                    <a:solidFill>
                      <a:srgbClr val="3F3F3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Sources of</a:t>
                </a:r>
              </a:p>
              <a:p>
                <a:pPr marL="0" marR="0" lvl="0" indent="0" algn="ctr" defTabSz="63861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dirty="0" err="1" smtClean="0">
                    <a:ln>
                      <a:noFill/>
                    </a:ln>
                    <a:solidFill>
                      <a:srgbClr val="3F3F3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decoherence</a:t>
                </a:r>
                <a:endParaRPr kumimoji="0" lang="en-US" sz="1200" b="0" i="0" u="none" strike="noStrike" kern="1200" cap="none" spc="0" normalizeH="0" baseline="0" dirty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06" name="Line 41"/>
              <p:cNvSpPr>
                <a:spLocks noChangeShapeType="1"/>
              </p:cNvSpPr>
              <p:nvPr/>
            </p:nvSpPr>
            <p:spPr bwMode="auto">
              <a:xfrm>
                <a:off x="8052087" y="6343598"/>
                <a:ext cx="337319" cy="769"/>
              </a:xfrm>
              <a:prstGeom prst="line">
                <a:avLst/>
              </a:prstGeom>
              <a:noFill/>
              <a:ln w="28575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63861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dirty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07" name="Line 42"/>
              <p:cNvSpPr>
                <a:spLocks noChangeShapeType="1"/>
              </p:cNvSpPr>
              <p:nvPr/>
            </p:nvSpPr>
            <p:spPr bwMode="auto">
              <a:xfrm>
                <a:off x="8052087" y="6245959"/>
                <a:ext cx="337319" cy="769"/>
              </a:xfrm>
              <a:prstGeom prst="line">
                <a:avLst/>
              </a:prstGeom>
              <a:noFill/>
              <a:ln w="28575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63861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dirty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08" name="Line 43"/>
              <p:cNvSpPr>
                <a:spLocks noChangeShapeType="1"/>
              </p:cNvSpPr>
              <p:nvPr/>
            </p:nvSpPr>
            <p:spPr bwMode="auto">
              <a:xfrm>
                <a:off x="8052087" y="6172154"/>
                <a:ext cx="337319" cy="769"/>
              </a:xfrm>
              <a:prstGeom prst="line">
                <a:avLst/>
              </a:prstGeom>
              <a:noFill/>
              <a:ln w="28575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63861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dirty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09" name="Line 44"/>
              <p:cNvSpPr>
                <a:spLocks noChangeShapeType="1"/>
              </p:cNvSpPr>
              <p:nvPr/>
            </p:nvSpPr>
            <p:spPr bwMode="auto">
              <a:xfrm>
                <a:off x="8052087" y="6108343"/>
                <a:ext cx="337319" cy="769"/>
              </a:xfrm>
              <a:prstGeom prst="line">
                <a:avLst/>
              </a:prstGeom>
              <a:noFill/>
              <a:ln w="28575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63861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dirty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10" name="Line 45"/>
              <p:cNvSpPr>
                <a:spLocks noChangeShapeType="1"/>
              </p:cNvSpPr>
              <p:nvPr/>
            </p:nvSpPr>
            <p:spPr bwMode="auto">
              <a:xfrm>
                <a:off x="8052087" y="6059908"/>
                <a:ext cx="337319" cy="769"/>
              </a:xfrm>
              <a:prstGeom prst="line">
                <a:avLst/>
              </a:prstGeom>
              <a:noFill/>
              <a:ln w="28575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63861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dirty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11" name="Line 46"/>
              <p:cNvSpPr>
                <a:spLocks noChangeShapeType="1"/>
              </p:cNvSpPr>
              <p:nvPr/>
            </p:nvSpPr>
            <p:spPr bwMode="auto">
              <a:xfrm>
                <a:off x="8052087" y="6019930"/>
                <a:ext cx="337319" cy="769"/>
              </a:xfrm>
              <a:prstGeom prst="line">
                <a:avLst/>
              </a:prstGeom>
              <a:noFill/>
              <a:ln w="28575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63861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dirty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12" name="Line 47"/>
              <p:cNvSpPr>
                <a:spLocks noChangeShapeType="1"/>
              </p:cNvSpPr>
              <p:nvPr/>
            </p:nvSpPr>
            <p:spPr bwMode="auto">
              <a:xfrm>
                <a:off x="8598058" y="6343598"/>
                <a:ext cx="339351" cy="769"/>
              </a:xfrm>
              <a:prstGeom prst="line">
                <a:avLst/>
              </a:prstGeom>
              <a:noFill/>
              <a:ln w="28575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63861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dirty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13" name="Line 48"/>
              <p:cNvSpPr>
                <a:spLocks noChangeShapeType="1"/>
              </p:cNvSpPr>
              <p:nvPr/>
            </p:nvSpPr>
            <p:spPr bwMode="auto">
              <a:xfrm>
                <a:off x="8598058" y="6245959"/>
                <a:ext cx="339351" cy="769"/>
              </a:xfrm>
              <a:prstGeom prst="line">
                <a:avLst/>
              </a:prstGeom>
              <a:noFill/>
              <a:ln w="28575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63861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dirty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14" name="Line 49"/>
              <p:cNvSpPr>
                <a:spLocks noChangeShapeType="1"/>
              </p:cNvSpPr>
              <p:nvPr/>
            </p:nvSpPr>
            <p:spPr bwMode="auto">
              <a:xfrm>
                <a:off x="8598058" y="6172154"/>
                <a:ext cx="339351" cy="769"/>
              </a:xfrm>
              <a:prstGeom prst="line">
                <a:avLst/>
              </a:prstGeom>
              <a:noFill/>
              <a:ln w="28575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63861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dirty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15" name="Line 50"/>
              <p:cNvSpPr>
                <a:spLocks noChangeShapeType="1"/>
              </p:cNvSpPr>
              <p:nvPr/>
            </p:nvSpPr>
            <p:spPr bwMode="auto">
              <a:xfrm>
                <a:off x="8598058" y="6108343"/>
                <a:ext cx="339351" cy="769"/>
              </a:xfrm>
              <a:prstGeom prst="line">
                <a:avLst/>
              </a:prstGeom>
              <a:noFill/>
              <a:ln w="28575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63861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dirty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16" name="Line 51"/>
              <p:cNvSpPr>
                <a:spLocks noChangeShapeType="1"/>
              </p:cNvSpPr>
              <p:nvPr/>
            </p:nvSpPr>
            <p:spPr bwMode="auto">
              <a:xfrm>
                <a:off x="8598058" y="6059908"/>
                <a:ext cx="339351" cy="769"/>
              </a:xfrm>
              <a:prstGeom prst="line">
                <a:avLst/>
              </a:prstGeom>
              <a:noFill/>
              <a:ln w="28575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63861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dirty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17" name="Line 52"/>
              <p:cNvSpPr>
                <a:spLocks noChangeShapeType="1"/>
              </p:cNvSpPr>
              <p:nvPr/>
            </p:nvSpPr>
            <p:spPr bwMode="auto">
              <a:xfrm>
                <a:off x="8598058" y="6019930"/>
                <a:ext cx="339351" cy="769"/>
              </a:xfrm>
              <a:prstGeom prst="line">
                <a:avLst/>
              </a:prstGeom>
              <a:noFill/>
              <a:ln w="28575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63861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dirty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18" name="Line 53"/>
              <p:cNvSpPr>
                <a:spLocks noChangeShapeType="1"/>
              </p:cNvSpPr>
              <p:nvPr/>
            </p:nvSpPr>
            <p:spPr bwMode="auto">
              <a:xfrm>
                <a:off x="7531334" y="6343598"/>
                <a:ext cx="337319" cy="769"/>
              </a:xfrm>
              <a:prstGeom prst="line">
                <a:avLst/>
              </a:prstGeom>
              <a:noFill/>
              <a:ln w="28575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63861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dirty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19" name="Line 54"/>
              <p:cNvSpPr>
                <a:spLocks noChangeShapeType="1"/>
              </p:cNvSpPr>
              <p:nvPr/>
            </p:nvSpPr>
            <p:spPr bwMode="auto">
              <a:xfrm>
                <a:off x="7531334" y="6245959"/>
                <a:ext cx="337319" cy="769"/>
              </a:xfrm>
              <a:prstGeom prst="line">
                <a:avLst/>
              </a:prstGeom>
              <a:noFill/>
              <a:ln w="28575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63861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dirty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0" name="Line 55"/>
              <p:cNvSpPr>
                <a:spLocks noChangeShapeType="1"/>
              </p:cNvSpPr>
              <p:nvPr/>
            </p:nvSpPr>
            <p:spPr bwMode="auto">
              <a:xfrm>
                <a:off x="7531334" y="6172154"/>
                <a:ext cx="337319" cy="769"/>
              </a:xfrm>
              <a:prstGeom prst="line">
                <a:avLst/>
              </a:prstGeom>
              <a:noFill/>
              <a:ln w="28575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63861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dirty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1" name="Line 56"/>
              <p:cNvSpPr>
                <a:spLocks noChangeShapeType="1"/>
              </p:cNvSpPr>
              <p:nvPr/>
            </p:nvSpPr>
            <p:spPr bwMode="auto">
              <a:xfrm>
                <a:off x="7531334" y="6108343"/>
                <a:ext cx="337319" cy="769"/>
              </a:xfrm>
              <a:prstGeom prst="line">
                <a:avLst/>
              </a:prstGeom>
              <a:noFill/>
              <a:ln w="28575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63861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dirty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2" name="Line 57"/>
              <p:cNvSpPr>
                <a:spLocks noChangeShapeType="1"/>
              </p:cNvSpPr>
              <p:nvPr/>
            </p:nvSpPr>
            <p:spPr bwMode="auto">
              <a:xfrm>
                <a:off x="7531334" y="6059908"/>
                <a:ext cx="337319" cy="769"/>
              </a:xfrm>
              <a:prstGeom prst="line">
                <a:avLst/>
              </a:prstGeom>
              <a:noFill/>
              <a:ln w="28575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63861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dirty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3" name="Line 58"/>
              <p:cNvSpPr>
                <a:spLocks noChangeShapeType="1"/>
              </p:cNvSpPr>
              <p:nvPr/>
            </p:nvSpPr>
            <p:spPr bwMode="auto">
              <a:xfrm>
                <a:off x="7531334" y="6019930"/>
                <a:ext cx="337319" cy="769"/>
              </a:xfrm>
              <a:prstGeom prst="line">
                <a:avLst/>
              </a:prstGeom>
              <a:noFill/>
              <a:ln w="28575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63861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dirty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4" name="Oval 59"/>
              <p:cNvSpPr>
                <a:spLocks noChangeArrowheads="1"/>
              </p:cNvSpPr>
              <p:nvPr/>
            </p:nvSpPr>
            <p:spPr bwMode="auto">
              <a:xfrm>
                <a:off x="7669471" y="6219820"/>
                <a:ext cx="54865" cy="40747"/>
              </a:xfrm>
              <a:prstGeom prst="ellipse">
                <a:avLst/>
              </a:prstGeom>
              <a:solidFill>
                <a:srgbClr val="000000"/>
              </a:solidFill>
              <a:ln w="285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63861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dirty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4" name="Oval 60"/>
              <p:cNvSpPr>
                <a:spLocks noChangeArrowheads="1"/>
              </p:cNvSpPr>
              <p:nvPr/>
            </p:nvSpPr>
            <p:spPr bwMode="auto">
              <a:xfrm>
                <a:off x="7672539" y="6222126"/>
                <a:ext cx="48769" cy="36134"/>
              </a:xfrm>
              <a:prstGeom prst="ellipse">
                <a:avLst/>
              </a:prstGeom>
              <a:solidFill>
                <a:schemeClr val="tx2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63861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dirty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5" name="Oval 61"/>
              <p:cNvSpPr>
                <a:spLocks noChangeArrowheads="1"/>
              </p:cNvSpPr>
              <p:nvPr/>
            </p:nvSpPr>
            <p:spPr bwMode="auto">
              <a:xfrm>
                <a:off x="8197288" y="6322071"/>
                <a:ext cx="54865" cy="43053"/>
              </a:xfrm>
              <a:prstGeom prst="ellipse">
                <a:avLst/>
              </a:prstGeom>
              <a:solidFill>
                <a:srgbClr val="000000"/>
              </a:solidFill>
              <a:ln w="285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63861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dirty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6" name="Oval 62"/>
              <p:cNvSpPr>
                <a:spLocks noChangeArrowheads="1"/>
              </p:cNvSpPr>
              <p:nvPr/>
            </p:nvSpPr>
            <p:spPr bwMode="auto">
              <a:xfrm>
                <a:off x="8200357" y="6324378"/>
                <a:ext cx="48769" cy="38440"/>
              </a:xfrm>
              <a:prstGeom prst="ellipse">
                <a:avLst/>
              </a:prstGeom>
              <a:solidFill>
                <a:schemeClr val="tx2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63861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dirty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41" name="Oval 63"/>
              <p:cNvSpPr>
                <a:spLocks noChangeArrowheads="1"/>
              </p:cNvSpPr>
              <p:nvPr/>
            </p:nvSpPr>
            <p:spPr bwMode="auto">
              <a:xfrm>
                <a:off x="8743272" y="6087585"/>
                <a:ext cx="54865" cy="42284"/>
              </a:xfrm>
              <a:prstGeom prst="ellipse">
                <a:avLst/>
              </a:prstGeom>
              <a:solidFill>
                <a:srgbClr val="000000"/>
              </a:solidFill>
              <a:ln w="285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63861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dirty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44" name="Oval 64"/>
              <p:cNvSpPr>
                <a:spLocks noChangeArrowheads="1"/>
              </p:cNvSpPr>
              <p:nvPr/>
            </p:nvSpPr>
            <p:spPr bwMode="auto">
              <a:xfrm>
                <a:off x="8746340" y="6089891"/>
                <a:ext cx="48769" cy="37672"/>
              </a:xfrm>
              <a:prstGeom prst="ellipse">
                <a:avLst/>
              </a:prstGeom>
              <a:solidFill>
                <a:schemeClr val="tx2"/>
              </a:solidFill>
              <a:ln w="2857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63861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dirty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pic>
            <p:nvPicPr>
              <p:cNvPr id="145" name="Image 144"/>
              <p:cNvPicPr>
                <a:picLocks noChangeAspect="1"/>
              </p:cNvPicPr>
              <p:nvPr/>
            </p:nvPicPr>
            <p:blipFill rotWithShape="1">
              <a:blip r:embed="rId6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-17501"/>
              <a:stretch/>
            </p:blipFill>
            <p:spPr>
              <a:xfrm>
                <a:off x="10209792" y="4596845"/>
                <a:ext cx="1774246" cy="137069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</p:pic>
          <p:sp>
            <p:nvSpPr>
              <p:cNvPr id="146" name="Rectangle 145"/>
              <p:cNvSpPr/>
              <p:nvPr/>
            </p:nvSpPr>
            <p:spPr>
              <a:xfrm>
                <a:off x="10259366" y="4609886"/>
                <a:ext cx="717654" cy="41389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0" cap="none" spc="0" normalizeH="0" baseline="0" dirty="0" smtClean="0">
                    <a:ln>
                      <a:noFill/>
                    </a:ln>
                    <a:solidFill>
                      <a:srgbClr val="1900D6"/>
                    </a:solidFill>
                    <a:effectLst/>
                    <a:uLnTx/>
                    <a:uFillTx/>
                    <a:latin typeface="Avenir Black" charset="0"/>
                    <a:ea typeface="Avenir Black" charset="0"/>
                    <a:cs typeface="Avenir Black" charset="0"/>
                  </a:rPr>
                  <a:t>I </a:t>
                </a:r>
                <a:r>
                  <a:rPr kumimoji="0" lang="en-US" sz="1600" b="1" i="0" u="none" strike="noStrike" kern="0" cap="none" spc="0" normalizeH="0" baseline="0" dirty="0" smtClean="0">
                    <a:ln>
                      <a:noFill/>
                    </a:ln>
                    <a:solidFill>
                      <a:srgbClr val="1900D6"/>
                    </a:solidFill>
                    <a:effectLst/>
                    <a:uLnTx/>
                    <a:uFillTx/>
                    <a:latin typeface="Avenir Black" charset="0"/>
                    <a:ea typeface="Avenir Black" charset="0"/>
                    <a:cs typeface="Avenir Black" charset="0"/>
                  </a:rPr>
                  <a:t>1 </a:t>
                </a:r>
                <a:r>
                  <a:rPr kumimoji="0" lang="en-US" sz="1600" b="0" i="0" u="none" strike="noStrike" kern="0" cap="none" spc="0" normalizeH="0" baseline="0" dirty="0" smtClean="0">
                    <a:ln>
                      <a:noFill/>
                    </a:ln>
                    <a:solidFill>
                      <a:srgbClr val="1900D6"/>
                    </a:solidFill>
                    <a:effectLst/>
                    <a:uLnTx/>
                    <a:uFillTx/>
                    <a:latin typeface="Avenir Black" charset="0"/>
                    <a:ea typeface="Avenir Black" charset="0"/>
                    <a:cs typeface="Avenir Black" charset="0"/>
                  </a:rPr>
                  <a:t>&gt;</a:t>
                </a:r>
                <a:endParaRPr kumimoji="0" lang="en-US" sz="1600" b="0" i="0" u="none" strike="noStrike" kern="0" cap="none" spc="0" normalizeH="0" baseline="0" dirty="0" smtClean="0">
                  <a:ln>
                    <a:noFill/>
                  </a:ln>
                  <a:solidFill>
                    <a:srgbClr val="1900D6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47" name="Rectangle 146"/>
              <p:cNvSpPr/>
              <p:nvPr/>
            </p:nvSpPr>
            <p:spPr>
              <a:xfrm>
                <a:off x="10254383" y="5058803"/>
                <a:ext cx="717654" cy="41389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0" cap="none" spc="0" normalizeH="0" baseline="0" dirty="0" smtClean="0">
                    <a:ln>
                      <a:noFill/>
                    </a:ln>
                    <a:solidFill>
                      <a:srgbClr val="1900D6"/>
                    </a:solidFill>
                    <a:effectLst/>
                    <a:uLnTx/>
                    <a:uFillTx/>
                    <a:latin typeface="Avenir Black" charset="0"/>
                    <a:ea typeface="Avenir Black" charset="0"/>
                    <a:cs typeface="Avenir Black" charset="0"/>
                  </a:rPr>
                  <a:t>I </a:t>
                </a:r>
                <a:r>
                  <a:rPr kumimoji="0" lang="en-US" sz="1600" b="1" i="0" u="none" strike="noStrike" kern="0" cap="none" spc="0" normalizeH="0" baseline="0" dirty="0" smtClean="0">
                    <a:ln>
                      <a:noFill/>
                    </a:ln>
                    <a:solidFill>
                      <a:srgbClr val="1900D6"/>
                    </a:solidFill>
                    <a:effectLst/>
                    <a:uLnTx/>
                    <a:uFillTx/>
                    <a:latin typeface="Avenir Black" charset="0"/>
                    <a:ea typeface="Avenir Black" charset="0"/>
                    <a:cs typeface="Avenir Black" charset="0"/>
                  </a:rPr>
                  <a:t>0 </a:t>
                </a:r>
                <a:r>
                  <a:rPr kumimoji="0" lang="en-US" sz="1600" b="0" i="0" u="none" strike="noStrike" kern="0" cap="none" spc="0" normalizeH="0" baseline="0" dirty="0" smtClean="0">
                    <a:ln>
                      <a:noFill/>
                    </a:ln>
                    <a:solidFill>
                      <a:srgbClr val="1900D6"/>
                    </a:solidFill>
                    <a:effectLst/>
                    <a:uLnTx/>
                    <a:uFillTx/>
                    <a:latin typeface="Avenir Black" charset="0"/>
                    <a:ea typeface="Avenir Black" charset="0"/>
                    <a:cs typeface="Avenir Black" charset="0"/>
                  </a:rPr>
                  <a:t>&gt;</a:t>
                </a:r>
                <a:endParaRPr kumimoji="0" lang="en-US" sz="1600" b="0" i="0" u="none" strike="noStrike" kern="0" cap="none" spc="0" normalizeH="0" baseline="0" dirty="0" smtClean="0">
                  <a:ln>
                    <a:noFill/>
                  </a:ln>
                  <a:solidFill>
                    <a:srgbClr val="1900D6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148" name="Groupe 147"/>
              <p:cNvGrpSpPr/>
              <p:nvPr/>
            </p:nvGrpSpPr>
            <p:grpSpPr>
              <a:xfrm>
                <a:off x="7649545" y="4143161"/>
                <a:ext cx="1244301" cy="937652"/>
                <a:chOff x="8854732" y="2334161"/>
                <a:chExt cx="1244301" cy="1146399"/>
              </a:xfrm>
            </p:grpSpPr>
            <p:sp>
              <p:nvSpPr>
                <p:cNvPr id="155" name="Rectangle 154"/>
                <p:cNvSpPr/>
                <p:nvPr/>
              </p:nvSpPr>
              <p:spPr>
                <a:xfrm>
                  <a:off x="8854732" y="2334161"/>
                  <a:ext cx="1174793" cy="108125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1900D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63861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1200" cap="none" spc="0" normalizeH="0" baseline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56" name="Line 11"/>
                <p:cNvSpPr>
                  <a:spLocks noChangeShapeType="1"/>
                </p:cNvSpPr>
                <p:nvPr/>
              </p:nvSpPr>
              <p:spPr bwMode="auto">
                <a:xfrm>
                  <a:off x="8965334" y="2579516"/>
                  <a:ext cx="374659" cy="0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solidFill>
                    <a:srgbClr val="1900D6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algn="l" defTabSz="63861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00" b="1" i="0" u="none" strike="noStrike" kern="1200" cap="none" spc="0" normalizeH="0" baseline="0" dirty="0">
                    <a:ln>
                      <a:noFill/>
                    </a:ln>
                    <a:solidFill>
                      <a:srgbClr val="3F3F3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57" name="Line 12"/>
                <p:cNvSpPr>
                  <a:spLocks noChangeShapeType="1"/>
                </p:cNvSpPr>
                <p:nvPr/>
              </p:nvSpPr>
              <p:spPr bwMode="auto">
                <a:xfrm>
                  <a:off x="8965334" y="3177718"/>
                  <a:ext cx="374659" cy="0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solidFill>
                    <a:srgbClr val="1900D6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algn="l" defTabSz="63861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00" b="1" i="0" u="none" strike="noStrike" kern="1200" cap="none" spc="0" normalizeH="0" baseline="0" dirty="0">
                    <a:ln>
                      <a:noFill/>
                    </a:ln>
                    <a:solidFill>
                      <a:srgbClr val="3F3F3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58" name="Rectangle 157"/>
                <p:cNvSpPr/>
                <p:nvPr/>
              </p:nvSpPr>
              <p:spPr>
                <a:xfrm>
                  <a:off x="9381379" y="2399428"/>
                  <a:ext cx="717654" cy="50603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600" b="0" i="0" u="none" strike="noStrike" kern="0" cap="none" spc="0" normalizeH="0" baseline="0" dirty="0" smtClean="0">
                      <a:ln>
                        <a:noFill/>
                      </a:ln>
                      <a:solidFill>
                        <a:srgbClr val="1900D6"/>
                      </a:solidFill>
                      <a:effectLst/>
                      <a:uLnTx/>
                      <a:uFillTx/>
                      <a:latin typeface="Avenir Black" charset="0"/>
                      <a:ea typeface="Avenir Black" charset="0"/>
                      <a:cs typeface="Avenir Black" charset="0"/>
                    </a:rPr>
                    <a:t>I </a:t>
                  </a:r>
                  <a:r>
                    <a:rPr kumimoji="0" lang="en-US" sz="1600" b="1" i="0" u="none" strike="noStrike" kern="0" cap="none" spc="0" normalizeH="0" baseline="0" dirty="0" smtClean="0">
                      <a:ln>
                        <a:noFill/>
                      </a:ln>
                      <a:solidFill>
                        <a:srgbClr val="1900D6"/>
                      </a:solidFill>
                      <a:effectLst/>
                      <a:uLnTx/>
                      <a:uFillTx/>
                      <a:latin typeface="Avenir Black" charset="0"/>
                      <a:ea typeface="Avenir Black" charset="0"/>
                      <a:cs typeface="Avenir Black" charset="0"/>
                    </a:rPr>
                    <a:t>1 </a:t>
                  </a:r>
                  <a:r>
                    <a:rPr kumimoji="0" lang="en-US" sz="1600" b="0" i="0" u="none" strike="noStrike" kern="0" cap="none" spc="0" normalizeH="0" baseline="0" dirty="0" smtClean="0">
                      <a:ln>
                        <a:noFill/>
                      </a:ln>
                      <a:solidFill>
                        <a:srgbClr val="1900D6"/>
                      </a:solidFill>
                      <a:effectLst/>
                      <a:uLnTx/>
                      <a:uFillTx/>
                      <a:latin typeface="Avenir Black" charset="0"/>
                      <a:ea typeface="Avenir Black" charset="0"/>
                      <a:cs typeface="Avenir Black" charset="0"/>
                    </a:rPr>
                    <a:t>&gt;</a:t>
                  </a:r>
                  <a:endParaRPr kumimoji="0" lang="en-US" sz="1600" b="0" i="0" u="none" strike="noStrike" kern="0" cap="none" spc="0" normalizeH="0" baseline="0" dirty="0" smtClean="0">
                    <a:ln>
                      <a:noFill/>
                    </a:ln>
                    <a:solidFill>
                      <a:srgbClr val="1900D6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59" name="Rectangle 158"/>
                <p:cNvSpPr/>
                <p:nvPr/>
              </p:nvSpPr>
              <p:spPr>
                <a:xfrm>
                  <a:off x="9376396" y="2974526"/>
                  <a:ext cx="717654" cy="50603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600" b="0" i="0" u="none" strike="noStrike" kern="0" cap="none" spc="0" normalizeH="0" baseline="0" dirty="0" smtClean="0">
                      <a:ln>
                        <a:noFill/>
                      </a:ln>
                      <a:solidFill>
                        <a:srgbClr val="1900D6"/>
                      </a:solidFill>
                      <a:effectLst/>
                      <a:uLnTx/>
                      <a:uFillTx/>
                      <a:latin typeface="Avenir Black" charset="0"/>
                      <a:ea typeface="Avenir Black" charset="0"/>
                      <a:cs typeface="Avenir Black" charset="0"/>
                    </a:rPr>
                    <a:t>I </a:t>
                  </a:r>
                  <a:r>
                    <a:rPr kumimoji="0" lang="en-US" sz="1600" b="1" i="0" u="none" strike="noStrike" kern="0" cap="none" spc="0" normalizeH="0" baseline="0" dirty="0" smtClean="0">
                      <a:ln>
                        <a:noFill/>
                      </a:ln>
                      <a:solidFill>
                        <a:srgbClr val="1900D6"/>
                      </a:solidFill>
                      <a:effectLst/>
                      <a:uLnTx/>
                      <a:uFillTx/>
                      <a:latin typeface="Avenir Black" charset="0"/>
                      <a:ea typeface="Avenir Black" charset="0"/>
                      <a:cs typeface="Avenir Black" charset="0"/>
                    </a:rPr>
                    <a:t>0 </a:t>
                  </a:r>
                  <a:r>
                    <a:rPr kumimoji="0" lang="en-US" sz="1600" b="0" i="0" u="none" strike="noStrike" kern="0" cap="none" spc="0" normalizeH="0" baseline="0" dirty="0" smtClean="0">
                      <a:ln>
                        <a:noFill/>
                      </a:ln>
                      <a:solidFill>
                        <a:srgbClr val="1900D6"/>
                      </a:solidFill>
                      <a:effectLst/>
                      <a:uLnTx/>
                      <a:uFillTx/>
                      <a:latin typeface="Avenir Black" charset="0"/>
                      <a:ea typeface="Avenir Black" charset="0"/>
                      <a:cs typeface="Avenir Black" charset="0"/>
                    </a:rPr>
                    <a:t>&gt;</a:t>
                  </a:r>
                  <a:endParaRPr kumimoji="0" lang="en-US" sz="1600" b="0" i="0" u="none" strike="noStrike" kern="0" cap="none" spc="0" normalizeH="0" baseline="0" dirty="0" smtClean="0">
                    <a:ln>
                      <a:noFill/>
                    </a:ln>
                    <a:solidFill>
                      <a:srgbClr val="1900D6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149" name="Connecteur en angle 148"/>
              <p:cNvCxnSpPr>
                <a:stCxn id="155" idx="1"/>
                <a:endCxn id="104" idx="1"/>
              </p:cNvCxnSpPr>
              <p:nvPr/>
            </p:nvCxnSpPr>
            <p:spPr>
              <a:xfrm rot="10800000" flipV="1">
                <a:off x="7451347" y="4585347"/>
                <a:ext cx="198198" cy="1352797"/>
              </a:xfrm>
              <a:prstGeom prst="bentConnector3">
                <a:avLst>
                  <a:gd name="adj1" fmla="val 215339"/>
                </a:avLst>
              </a:prstGeom>
              <a:ln w="28575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Connecteur en angle 149"/>
              <p:cNvCxnSpPr>
                <a:stCxn id="155" idx="3"/>
                <a:endCxn id="104" idx="3"/>
              </p:cNvCxnSpPr>
              <p:nvPr/>
            </p:nvCxnSpPr>
            <p:spPr>
              <a:xfrm>
                <a:off x="8824338" y="4585348"/>
                <a:ext cx="207937" cy="1352797"/>
              </a:xfrm>
              <a:prstGeom prst="bentConnector3">
                <a:avLst>
                  <a:gd name="adj1" fmla="val 209937"/>
                </a:avLst>
              </a:prstGeom>
              <a:ln w="28575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Connecteur en angle 150"/>
              <p:cNvCxnSpPr>
                <a:stCxn id="155" idx="2"/>
                <a:endCxn id="104" idx="0"/>
              </p:cNvCxnSpPr>
              <p:nvPr/>
            </p:nvCxnSpPr>
            <p:spPr>
              <a:xfrm rot="16200000" flipH="1">
                <a:off x="8039076" y="5225398"/>
                <a:ext cx="400601" cy="4869"/>
              </a:xfrm>
              <a:prstGeom prst="bentConnector3">
                <a:avLst>
                  <a:gd name="adj1" fmla="val 50000"/>
                </a:avLst>
              </a:prstGeom>
              <a:ln w="28575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2" name="Line 26"/>
              <p:cNvSpPr>
                <a:spLocks noChangeShapeType="1"/>
              </p:cNvSpPr>
              <p:nvPr/>
            </p:nvSpPr>
            <p:spPr bwMode="auto">
              <a:xfrm flipV="1">
                <a:off x="9442128" y="5300795"/>
                <a:ext cx="597705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algn="l" defTabSz="63861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dirty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3" name="Rectangle 152"/>
              <p:cNvSpPr/>
              <p:nvPr/>
            </p:nvSpPr>
            <p:spPr>
              <a:xfrm>
                <a:off x="9066819" y="4131252"/>
                <a:ext cx="2136477" cy="41389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63861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1200" cap="none" spc="0" normalizeH="0" baseline="0" dirty="0" smtClean="0">
                    <a:ln>
                      <a:noFill/>
                    </a:ln>
                    <a:solidFill>
                      <a:srgbClr val="3F3F3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Loosing coherence</a:t>
                </a:r>
                <a:endParaRPr kumimoji="0" lang="en-US" sz="2400" b="0" i="0" u="none" strike="noStrike" kern="1200" cap="none" spc="0" normalizeH="0" baseline="0" dirty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  <p:sp>
            <p:nvSpPr>
              <p:cNvPr id="154" name="Rectangle 153"/>
              <p:cNvSpPr/>
              <p:nvPr/>
            </p:nvSpPr>
            <p:spPr>
              <a:xfrm>
                <a:off x="9126835" y="6052575"/>
                <a:ext cx="2988720" cy="41389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r" defTabSz="63861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dirty="0" smtClean="0">
                    <a:ln>
                      <a:noFill/>
                    </a:ln>
                    <a:solidFill>
                      <a:srgbClr val="3F3F3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Coupling to </a:t>
                </a:r>
                <a:r>
                  <a:rPr kumimoji="0" lang="en-US" sz="1600" b="0" i="0" u="none" strike="noStrike" kern="1200" cap="none" spc="0" normalizeH="0" baseline="0" dirty="0" err="1" smtClean="0">
                    <a:ln>
                      <a:noFill/>
                    </a:ln>
                    <a:solidFill>
                      <a:srgbClr val="3F3F3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environnement</a:t>
                </a:r>
                <a:endParaRPr kumimoji="0" lang="en-US" sz="2400" b="0" i="0" u="none" strike="noStrike" kern="1200" cap="none" spc="0" normalizeH="0" baseline="0" dirty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</p:grpSp>
        <p:grpSp>
          <p:nvGrpSpPr>
            <p:cNvPr id="198" name="Group 60"/>
            <p:cNvGrpSpPr>
              <a:grpSpLocks/>
            </p:cNvGrpSpPr>
            <p:nvPr/>
          </p:nvGrpSpPr>
          <p:grpSpPr bwMode="auto">
            <a:xfrm>
              <a:off x="4226223" y="4740564"/>
              <a:ext cx="2320717" cy="1420086"/>
              <a:chOff x="3700" y="2430"/>
              <a:chExt cx="2738" cy="1890"/>
            </a:xfrm>
            <a:solidFill>
              <a:schemeClr val="bg1"/>
            </a:solidFill>
          </p:grpSpPr>
          <p:sp>
            <p:nvSpPr>
              <p:cNvPr id="200" name="Text Box 38"/>
              <p:cNvSpPr txBox="1">
                <a:spLocks noChangeArrowheads="1"/>
              </p:cNvSpPr>
              <p:nvPr/>
            </p:nvSpPr>
            <p:spPr bwMode="auto">
              <a:xfrm>
                <a:off x="4039" y="2620"/>
                <a:ext cx="1812" cy="369"/>
              </a:xfrm>
              <a:prstGeom prst="rect">
                <a:avLst/>
              </a:prstGeom>
              <a:noFill/>
              <a:ln w="38100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marL="0" marR="0" lvl="0" indent="0" algn="ctr" defTabSz="638617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dirty="0" smtClean="0">
                    <a:ln>
                      <a:noFill/>
                    </a:ln>
                    <a:solidFill>
                      <a:srgbClr val="3F3F3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Quantum  </a:t>
                </a:r>
                <a:r>
                  <a:rPr kumimoji="0" lang="en-US" sz="1200" b="0" i="0" u="none" strike="noStrike" kern="1200" cap="none" spc="0" normalizeH="0" baseline="0" dirty="0" err="1" smtClean="0">
                    <a:ln>
                      <a:noFill/>
                    </a:ln>
                    <a:solidFill>
                      <a:srgbClr val="3F3F3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cohérence</a:t>
                </a:r>
                <a:r>
                  <a:rPr kumimoji="0" lang="en-US" sz="1200" b="0" i="0" u="none" strike="noStrike" kern="1200" cap="none" spc="0" normalizeH="0" baseline="0" dirty="0" smtClean="0">
                    <a:ln>
                      <a:noFill/>
                    </a:ln>
                    <a:solidFill>
                      <a:srgbClr val="3F3F3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:endParaRPr kumimoji="0" lang="en-US" sz="1200" b="0" i="0" u="none" strike="noStrike" kern="1200" cap="none" spc="0" normalizeH="0" baseline="0" dirty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pic>
            <p:nvPicPr>
              <p:cNvPr id="199" name="Picture 28"/>
              <p:cNvPicPr>
                <a:picLocks noChangeAspect="1" noChangeArrowheads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00" y="2430"/>
                <a:ext cx="2738" cy="1890"/>
              </a:xfrm>
              <a:prstGeom prst="rect">
                <a:avLst/>
              </a:prstGeom>
              <a:grp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</p:grpSp>
        <p:sp>
          <p:nvSpPr>
            <p:cNvPr id="81" name="Espace réservé du contenu 3"/>
            <p:cNvSpPr txBox="1">
              <a:spLocks/>
            </p:cNvSpPr>
            <p:nvPr/>
          </p:nvSpPr>
          <p:spPr>
            <a:xfrm>
              <a:off x="960063" y="4116252"/>
              <a:ext cx="5254542" cy="2160297"/>
            </a:xfrm>
            <a:prstGeom prst="rect">
              <a:avLst/>
            </a:prstGeom>
          </p:spPr>
          <p:txBody>
            <a:bodyPr vert="horz" wrap="square" lIns="127723" tIns="63862" rIns="127723" bIns="63862" rtlCol="0">
              <a:spAutoFit/>
            </a:bodyPr>
            <a:lstStyle>
              <a:lvl1pPr marL="239481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SzPct val="80000"/>
                <a:buFont typeface="Wingdings 3" panose="05040102010807070707" pitchFamily="18" charset="2"/>
                <a:buChar char="u"/>
                <a:defRPr sz="1800" b="1" kern="1200">
                  <a:solidFill>
                    <a:srgbClr val="0000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1pPr>
              <a:lvl2pPr marL="718444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Calibri" panose="020F0502020204030204" pitchFamily="34" charset="0"/>
                <a:buChar char="-"/>
                <a:defRPr sz="1600" kern="120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2pPr>
              <a:lvl3pPr marL="1197407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Wingdings" panose="05000000000000000000" pitchFamily="2" charset="2"/>
                <a:buChar char="§"/>
                <a:defRPr sz="1400" kern="120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3pPr>
              <a:lvl4pPr marL="1676370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Calibri" panose="020F0502020204030204" pitchFamily="34" charset="0"/>
                <a:buChar char="-"/>
                <a:defRPr sz="1200" kern="120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4pPr>
              <a:lvl5pPr marL="2155332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Wingdings" panose="05000000000000000000" pitchFamily="2" charset="2"/>
                <a:buChar char="§"/>
                <a:defRPr sz="1200" kern="120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5pPr>
              <a:lvl6pPr marL="2634295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13258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92220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71183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dirty="0" smtClean="0"/>
                <a:t>Coupling to environment is destroying coherence</a:t>
              </a:r>
              <a:r>
                <a:rPr lang="en-US" dirty="0"/>
                <a:t>: Superposition &amp; entanglement </a:t>
              </a:r>
              <a:endParaRPr kumimoji="0" lang="en-US" sz="1800" b="1" i="0" u="none" strike="noStrike" kern="1200" cap="none" spc="0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marL="449263" marR="0" lvl="1" indent="-238125" algn="l" defTabSz="95792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48235"/>
                </a:buClr>
                <a:buSzTx/>
                <a:buFont typeface="Calibri" panose="020F0502020204030204" pitchFamily="34" charset="0"/>
                <a:buChar char="-"/>
                <a:tabLst/>
                <a:defRPr/>
              </a:pPr>
              <a:r>
                <a:rPr lang="en-US" b="1" dirty="0" smtClean="0">
                  <a:solidFill>
                    <a:srgbClr val="3F3F3F"/>
                  </a:solidFill>
                </a:rPr>
                <a:t>Error correction </a:t>
              </a:r>
              <a:r>
                <a:rPr kumimoji="0" lang="en-US" sz="1600" b="1" i="0" u="none" strike="noStrike" kern="1200" cap="none" spc="0" normalizeH="0" dirty="0" smtClean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c</a:t>
              </a:r>
              <a:r>
                <a:rPr kumimoji="0" lang="en-US" sz="1600" b="1" i="0" u="none" strike="noStrike" kern="1200" cap="none" spc="0" normalizeH="0" baseline="0" dirty="0" smtClean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odes needed</a:t>
              </a:r>
              <a:r>
                <a:rPr kumimoji="0" lang="en-US" sz="1600" b="0" i="0" u="none" strike="noStrike" kern="1200" cap="none" spc="0" normalizeH="0" baseline="0" dirty="0" smtClean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  <a:p>
              <a:pPr marL="211138" marR="0" lvl="1" indent="0" algn="l" defTabSz="95792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48235"/>
                </a:buClr>
                <a:buSzTx/>
                <a:buFont typeface="Calibri" panose="020F0502020204030204" pitchFamily="34" charset="0"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dirty="0" smtClean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    =&gt; thousands of physical                              </a:t>
              </a:r>
              <a:r>
                <a:rPr kumimoji="0" lang="en-US" sz="1600" b="0" i="0" u="none" strike="noStrike" kern="1200" cap="none" spc="0" normalizeH="0" baseline="0" dirty="0" err="1" smtClean="0">
                  <a:ln>
                    <a:noFill/>
                  </a:ln>
                  <a:solidFill>
                    <a:srgbClr val="BA131A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Decoherence</a:t>
              </a:r>
              <a:r>
                <a:rPr kumimoji="0" lang="en-US" sz="1600" b="0" i="0" u="none" strike="noStrike" kern="1200" cap="none" spc="0" normalizeH="0" baseline="0" dirty="0" smtClean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  <a:p>
              <a:pPr marL="211138" marR="0" lvl="1" indent="0" algn="l" defTabSz="95792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48235"/>
                </a:buClr>
                <a:buSzTx/>
                <a:buFont typeface="Calibri" panose="020F0502020204030204" pitchFamily="34" charset="0"/>
                <a:buNone/>
                <a:tabLst/>
                <a:defRPr/>
              </a:pPr>
              <a:r>
                <a:rPr lang="en-US" dirty="0">
                  <a:solidFill>
                    <a:srgbClr val="E7E6E6">
                      <a:lumMod val="50000"/>
                    </a:srgbClr>
                  </a:solidFill>
                </a:rPr>
                <a:t> </a:t>
              </a:r>
              <a:r>
                <a:rPr lang="en-US" dirty="0" smtClean="0">
                  <a:solidFill>
                    <a:srgbClr val="E7E6E6">
                      <a:lumMod val="50000"/>
                    </a:srgbClr>
                  </a:solidFill>
                </a:rPr>
                <a:t>    </a:t>
              </a:r>
              <a:r>
                <a:rPr kumimoji="0" lang="en-US" sz="1600" b="0" i="0" u="none" strike="noStrike" kern="1200" cap="none" spc="0" normalizeH="0" baseline="0" dirty="0" smtClean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qubits to protect a single  </a:t>
              </a:r>
            </a:p>
            <a:p>
              <a:pPr marL="211138" marR="0" lvl="1" indent="0" algn="l" defTabSz="95792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48235"/>
                </a:buClr>
                <a:buSzTx/>
                <a:buFont typeface="Calibri" panose="020F0502020204030204" pitchFamily="34" charset="0"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dirty="0" smtClean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    logical qubit </a:t>
              </a:r>
            </a:p>
            <a:p>
              <a:pPr marL="449263" marR="0" lvl="1" indent="-238125" algn="l" defTabSz="95792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48235"/>
                </a:buClr>
                <a:buSzTx/>
                <a:buFont typeface="Calibri" panose="020F0502020204030204" pitchFamily="34" charset="0"/>
                <a:buChar char="-"/>
                <a:tabLst/>
                <a:defRPr/>
              </a:pPr>
              <a:r>
                <a:rPr kumimoji="0" lang="en-US" sz="1600" b="1" i="0" u="none" strike="noStrike" kern="1200" cap="none" spc="0" normalizeH="0" baseline="0" dirty="0" smtClean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Or new robust qubits </a:t>
              </a:r>
            </a:p>
            <a:p>
              <a:pPr marL="211138" marR="0" lvl="1" indent="0" algn="l" defTabSz="95792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48235"/>
                </a:buClr>
                <a:buSzTx/>
                <a:buFont typeface="Calibri" panose="020F0502020204030204" pitchFamily="34" charset="0"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dirty="0" smtClean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    protected</a:t>
              </a:r>
              <a:r>
                <a:rPr kumimoji="0" lang="en-US" sz="1600" b="0" i="0" u="none" strike="noStrike" kern="1200" cap="none" spc="0" normalizeH="0" dirty="0" smtClean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from </a:t>
              </a:r>
              <a:r>
                <a:rPr kumimoji="0" lang="en-US" sz="1600" b="0" i="0" u="none" strike="noStrike" kern="1200" cap="none" spc="0" normalizeH="0" baseline="0" dirty="0" err="1" smtClean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decoherence</a:t>
              </a:r>
              <a:endParaRPr kumimoji="0" lang="en-US" sz="1600" b="0" i="0" u="none" strike="noStrike" kern="1200" cap="none" spc="0" normalizeH="0" baseline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88" name="Espace réservé du numéro de diapositive 1"/>
          <p:cNvSpPr txBox="1">
            <a:spLocks/>
          </p:cNvSpPr>
          <p:nvPr/>
        </p:nvSpPr>
        <p:spPr>
          <a:xfrm>
            <a:off x="11157188" y="6665909"/>
            <a:ext cx="837259" cy="153888"/>
          </a:xfrm>
          <a:prstGeom prst="rect">
            <a:avLst/>
          </a:prstGeom>
          <a:effectLst/>
        </p:spPr>
        <p:txBody>
          <a:bodyPr lIns="72000" tIns="0" rIns="72000" bIns="0">
            <a:spAutoFit/>
          </a:bodyPr>
          <a:lstStyle>
            <a:defPPr>
              <a:defRPr lang="en-US"/>
            </a:defPPr>
            <a:lvl1pPr marL="0" algn="l" defTabSz="638617" rtl="0" eaLnBrk="1" latinLnBrk="0" hangingPunct="1">
              <a:defRPr sz="25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38617" algn="l" defTabSz="638617" rtl="0" eaLnBrk="1" latinLnBrk="0" hangingPunct="1"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77234" algn="l" defTabSz="638617" rtl="0" eaLnBrk="1" latinLnBrk="0" hangingPunct="1"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15851" algn="l" defTabSz="638617" rtl="0" eaLnBrk="1" latinLnBrk="0" hangingPunct="1"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54468" algn="l" defTabSz="638617" rtl="0" eaLnBrk="1" latinLnBrk="0" hangingPunct="1"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193085" algn="l" defTabSz="638617" rtl="0" eaLnBrk="1" latinLnBrk="0" hangingPunct="1"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831702" algn="l" defTabSz="638617" rtl="0" eaLnBrk="1" latinLnBrk="0" hangingPunct="1"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470319" algn="l" defTabSz="638617" rtl="0" eaLnBrk="1" latinLnBrk="0" hangingPunct="1"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08936" algn="l" defTabSz="638617" rtl="0" eaLnBrk="1" latinLnBrk="0" hangingPunct="1"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386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4A34C9-9A4B-6445-85E1-F779B5E87362}" type="slidenum">
              <a:rPr kumimoji="0" lang="en-US" sz="1000" b="0" i="0" u="none" strike="noStrike" kern="1200" cap="none" spc="0" normalizeH="0" baseline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pPr marL="0" marR="0" lvl="0" indent="0" algn="ctr" defTabSz="6386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000" b="0" i="0" u="none" strike="noStrike" kern="120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ctr" defTabSz="6386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4A34C9-9A4B-6445-85E1-F779B5E87362}" type="slidenum">
              <a:rPr kumimoji="0" lang="en-US" sz="1000" b="0" i="0" u="none" strike="noStrike" kern="1200" cap="none" spc="0" normalizeH="0" baseline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pPr marL="0" marR="0" lvl="0" indent="0" algn="ctr" defTabSz="6386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000" b="0" i="0" u="none" strike="noStrike" kern="120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4" name="Groupe 3"/>
          <p:cNvGrpSpPr/>
          <p:nvPr/>
        </p:nvGrpSpPr>
        <p:grpSpPr>
          <a:xfrm>
            <a:off x="959588" y="1841251"/>
            <a:ext cx="10794523" cy="1795584"/>
            <a:chOff x="959588" y="1842149"/>
            <a:chExt cx="10794523" cy="1795584"/>
          </a:xfrm>
        </p:grpSpPr>
        <p:grpSp>
          <p:nvGrpSpPr>
            <p:cNvPr id="8" name="Groupe 7"/>
            <p:cNvGrpSpPr/>
            <p:nvPr/>
          </p:nvGrpSpPr>
          <p:grpSpPr>
            <a:xfrm>
              <a:off x="959588" y="1842149"/>
              <a:ext cx="10794523" cy="1795584"/>
              <a:chOff x="959588" y="1842149"/>
              <a:chExt cx="10794523" cy="1795584"/>
            </a:xfrm>
          </p:grpSpPr>
          <p:sp>
            <p:nvSpPr>
              <p:cNvPr id="125" name="Espace réservé du contenu 3"/>
              <p:cNvSpPr txBox="1">
                <a:spLocks/>
              </p:cNvSpPr>
              <p:nvPr/>
            </p:nvSpPr>
            <p:spPr>
              <a:xfrm>
                <a:off x="959588" y="1842149"/>
                <a:ext cx="7797659" cy="1698632"/>
              </a:xfrm>
              <a:prstGeom prst="rect">
                <a:avLst/>
              </a:prstGeom>
            </p:spPr>
            <p:txBody>
              <a:bodyPr vert="horz" lIns="127723" tIns="63862" rIns="127723" bIns="63862" rtlCol="0">
                <a:spAutoFit/>
              </a:bodyPr>
              <a:lstStyle>
                <a:lvl1pPr marL="239481" indent="-239481" algn="l" defTabSz="957925" rtl="0" eaLnBrk="1" latinLnBrk="0" hangingPunct="1">
                  <a:lnSpc>
                    <a:spcPct val="100000"/>
                  </a:lnSpc>
                  <a:spcBef>
                    <a:spcPts val="0"/>
                  </a:spcBef>
                  <a:buClr>
                    <a:srgbClr val="548235"/>
                  </a:buClr>
                  <a:buSzPct val="80000"/>
                  <a:buFont typeface="Wingdings 3" panose="05040102010807070707" pitchFamily="18" charset="2"/>
                  <a:buChar char="u"/>
                  <a:defRPr sz="1800" b="1" kern="1200">
                    <a:solidFill>
                      <a:srgbClr val="0000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defRPr>
                </a:lvl1pPr>
                <a:lvl2pPr marL="718444" indent="-239481" algn="l" defTabSz="957925" rtl="0" eaLnBrk="1" latinLnBrk="0" hangingPunct="1">
                  <a:lnSpc>
                    <a:spcPct val="100000"/>
                  </a:lnSpc>
                  <a:spcBef>
                    <a:spcPts val="0"/>
                  </a:spcBef>
                  <a:buClr>
                    <a:srgbClr val="548235"/>
                  </a:buClr>
                  <a:buFont typeface="Calibri" panose="020F0502020204030204" pitchFamily="34" charset="0"/>
                  <a:buChar char="-"/>
                  <a:defRPr sz="1600" kern="1200">
                    <a:solidFill>
                      <a:schemeClr val="bg2">
                        <a:lumMod val="50000"/>
                      </a:schemeClr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defRPr>
                </a:lvl2pPr>
                <a:lvl3pPr marL="1197407" indent="-239481" algn="l" defTabSz="957925" rtl="0" eaLnBrk="1" latinLnBrk="0" hangingPunct="1">
                  <a:lnSpc>
                    <a:spcPct val="100000"/>
                  </a:lnSpc>
                  <a:spcBef>
                    <a:spcPts val="0"/>
                  </a:spcBef>
                  <a:buClr>
                    <a:srgbClr val="548235"/>
                  </a:buClr>
                  <a:buFont typeface="Wingdings" panose="05000000000000000000" pitchFamily="2" charset="2"/>
                  <a:buChar char="§"/>
                  <a:defRPr sz="1400" kern="1200">
                    <a:solidFill>
                      <a:schemeClr val="bg2">
                        <a:lumMod val="50000"/>
                      </a:schemeClr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defRPr>
                </a:lvl3pPr>
                <a:lvl4pPr marL="1676370" indent="-239481" algn="l" defTabSz="957925" rtl="0" eaLnBrk="1" latinLnBrk="0" hangingPunct="1">
                  <a:lnSpc>
                    <a:spcPct val="100000"/>
                  </a:lnSpc>
                  <a:spcBef>
                    <a:spcPts val="0"/>
                  </a:spcBef>
                  <a:buClr>
                    <a:srgbClr val="548235"/>
                  </a:buClr>
                  <a:buFont typeface="Calibri" panose="020F0502020204030204" pitchFamily="34" charset="0"/>
                  <a:buChar char="-"/>
                  <a:defRPr sz="1200" kern="1200">
                    <a:solidFill>
                      <a:schemeClr val="bg2">
                        <a:lumMod val="50000"/>
                      </a:schemeClr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defRPr>
                </a:lvl4pPr>
                <a:lvl5pPr marL="2155332" indent="-239481" algn="l" defTabSz="957925" rtl="0" eaLnBrk="1" latinLnBrk="0" hangingPunct="1">
                  <a:lnSpc>
                    <a:spcPct val="100000"/>
                  </a:lnSpc>
                  <a:spcBef>
                    <a:spcPts val="0"/>
                  </a:spcBef>
                  <a:buClr>
                    <a:srgbClr val="548235"/>
                  </a:buClr>
                  <a:buFont typeface="Wingdings" panose="05000000000000000000" pitchFamily="2" charset="2"/>
                  <a:buChar char="§"/>
                  <a:defRPr sz="1200" kern="1200">
                    <a:solidFill>
                      <a:schemeClr val="bg2">
                        <a:lumMod val="50000"/>
                      </a:schemeClr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defRPr>
                </a:lvl5pPr>
                <a:lvl6pPr marL="2634295" indent="-239481" algn="l" defTabSz="957925" rtl="0" eaLnBrk="1" latinLnBrk="0" hangingPunct="1">
                  <a:lnSpc>
                    <a:spcPct val="90000"/>
                  </a:lnSpc>
                  <a:spcBef>
                    <a:spcPts val="524"/>
                  </a:spcBef>
                  <a:buFont typeface="Arial" panose="020B0604020202020204" pitchFamily="34" charset="0"/>
                  <a:buChar char="•"/>
                  <a:defRPr sz="1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13258" indent="-239481" algn="l" defTabSz="957925" rtl="0" eaLnBrk="1" latinLnBrk="0" hangingPunct="1">
                  <a:lnSpc>
                    <a:spcPct val="90000"/>
                  </a:lnSpc>
                  <a:spcBef>
                    <a:spcPts val="524"/>
                  </a:spcBef>
                  <a:buFont typeface="Arial" panose="020B0604020202020204" pitchFamily="34" charset="0"/>
                  <a:buChar char="•"/>
                  <a:defRPr sz="1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592220" indent="-239481" algn="l" defTabSz="957925" rtl="0" eaLnBrk="1" latinLnBrk="0" hangingPunct="1">
                  <a:lnSpc>
                    <a:spcPct val="90000"/>
                  </a:lnSpc>
                  <a:spcBef>
                    <a:spcPts val="524"/>
                  </a:spcBef>
                  <a:buFont typeface="Arial" panose="020B0604020202020204" pitchFamily="34" charset="0"/>
                  <a:buChar char="•"/>
                  <a:defRPr sz="1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071183" indent="-239481" algn="l" defTabSz="957925" rtl="0" eaLnBrk="1" latinLnBrk="0" hangingPunct="1">
                  <a:lnSpc>
                    <a:spcPct val="90000"/>
                  </a:lnSpc>
                  <a:spcBef>
                    <a:spcPts val="524"/>
                  </a:spcBef>
                  <a:buFont typeface="Arial" panose="020B0604020202020204" pitchFamily="34" charset="0"/>
                  <a:buChar char="•"/>
                  <a:defRPr sz="1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39481" marR="0" lvl="0" indent="-239481" algn="l" defTabSz="95792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548235"/>
                  </a:buClr>
                  <a:buSzPct val="80000"/>
                  <a:buFont typeface="Wingdings 3" panose="05040102010807070707" pitchFamily="18" charset="2"/>
                  <a:buChar char="u"/>
                  <a:tabLst/>
                  <a:defRPr/>
                </a:pPr>
                <a:r>
                  <a:rPr kumimoji="0" lang="en-US" sz="1800" b="1" i="0" u="none" strike="noStrike" kern="1200" cap="none" spc="0" normalizeH="0" baseline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Quantum is probabilistic</a:t>
                </a:r>
                <a:r>
                  <a:rPr lang="en-US" dirty="0" smtClean="0"/>
                  <a:t>: the measure destroys the superposition</a:t>
                </a:r>
                <a:endParaRPr kumimoji="0" lang="en-US" sz="1800" b="1" i="0" u="none" strike="noStrike" kern="1200" cap="none" spc="0" normalizeH="0" baseline="0" dirty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49263" marR="0" lvl="1" indent="-238125" algn="l" defTabSz="95792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548235"/>
                  </a:buClr>
                  <a:buSzTx/>
                  <a:buFont typeface="Calibri" panose="020F0502020204030204" pitchFamily="34" charset="0"/>
                  <a:buChar char="-"/>
                  <a:tabLst/>
                  <a:defRPr/>
                </a:pPr>
                <a:endParaRPr kumimoji="0" lang="en-US" sz="1600" b="0" i="0" u="none" strike="noStrike" kern="1200" cap="none" spc="0" normalizeH="0" baseline="0" dirty="0" smtClean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49263" marR="0" lvl="1" indent="-238125" algn="l" defTabSz="95792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548235"/>
                  </a:buClr>
                  <a:buSzTx/>
                  <a:buFont typeface="Calibri" panose="020F0502020204030204" pitchFamily="34" charset="0"/>
                  <a:buChar char="-"/>
                  <a:tabLst/>
                  <a:defRPr/>
                </a:pPr>
                <a:endParaRPr kumimoji="0" lang="en-US" sz="1600" b="0" i="0" u="none" strike="noStrike" kern="1200" cap="none" spc="0" normalizeH="0" baseline="0" dirty="0" smtClean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49263" marR="0" lvl="1" indent="-238125" algn="l" defTabSz="95792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548235"/>
                  </a:buClr>
                  <a:buSzTx/>
                  <a:buFont typeface="Calibri" panose="020F0502020204030204" pitchFamily="34" charset="0"/>
                  <a:buChar char="-"/>
                  <a:tabLst/>
                  <a:defRPr/>
                </a:pPr>
                <a:endParaRPr kumimoji="0" lang="en-US" sz="1600" b="0" i="0" u="none" strike="noStrike" kern="1200" cap="none" spc="0" normalizeH="0" baseline="0" dirty="0" smtClean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49263" marR="0" lvl="1" indent="-238125" algn="l" defTabSz="95792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548235"/>
                  </a:buClr>
                  <a:buSzTx/>
                  <a:buFont typeface="Calibri" panose="020F0502020204030204" pitchFamily="34" charset="0"/>
                  <a:buChar char="-"/>
                  <a:tabLst/>
                  <a:defRPr/>
                </a:pPr>
                <a:endParaRPr kumimoji="0" lang="en-US" sz="1600" b="0" i="0" u="none" strike="noStrike" kern="1200" cap="none" spc="0" normalizeH="0" baseline="0" dirty="0" smtClean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11138" marR="0" lvl="1" indent="0" algn="l" defTabSz="95792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548235"/>
                  </a:buClr>
                  <a:buSzTx/>
                  <a:buFont typeface="Calibri" panose="020F0502020204030204" pitchFamily="34" charset="0"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dirty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pic>
            <p:nvPicPr>
              <p:cNvPr id="9" name="Image 8"/>
              <p:cNvPicPr>
                <a:picLocks noChangeAspect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263926" y="2204468"/>
                <a:ext cx="2067014" cy="1220965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grpSp>
            <p:nvGrpSpPr>
              <p:cNvPr id="89" name="Groupe 88"/>
              <p:cNvGrpSpPr/>
              <p:nvPr/>
            </p:nvGrpSpPr>
            <p:grpSpPr>
              <a:xfrm>
                <a:off x="8944208" y="1963873"/>
                <a:ext cx="2809903" cy="1633371"/>
                <a:chOff x="8757722" y="1911662"/>
                <a:chExt cx="3385736" cy="1952289"/>
              </a:xfrm>
              <a:effectLst/>
            </p:grpSpPr>
            <p:sp>
              <p:nvSpPr>
                <p:cNvPr id="90" name="Rectangle 89"/>
                <p:cNvSpPr/>
                <p:nvPr/>
              </p:nvSpPr>
              <p:spPr>
                <a:xfrm>
                  <a:off x="8757722" y="1935542"/>
                  <a:ext cx="3226315" cy="1928409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63861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1200" cap="none" spc="0" normalizeH="0" baseline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grpSp>
              <p:nvGrpSpPr>
                <p:cNvPr id="91" name="Groupe 90"/>
                <p:cNvGrpSpPr/>
                <p:nvPr/>
              </p:nvGrpSpPr>
              <p:grpSpPr>
                <a:xfrm>
                  <a:off x="8854732" y="2411391"/>
                  <a:ext cx="1251578" cy="938760"/>
                  <a:chOff x="8854732" y="2334161"/>
                  <a:chExt cx="1251578" cy="1125532"/>
                </a:xfrm>
              </p:grpSpPr>
              <p:sp>
                <p:nvSpPr>
                  <p:cNvPr id="97" name="Rectangle 96"/>
                  <p:cNvSpPr/>
                  <p:nvPr/>
                </p:nvSpPr>
                <p:spPr>
                  <a:xfrm>
                    <a:off x="8854732" y="2334161"/>
                    <a:ext cx="1174793" cy="108125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1900D6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638617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400" b="0" i="0" u="none" strike="noStrike" kern="1200" cap="none" spc="0" normalizeH="0" baseline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8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8965334" y="2579516"/>
                    <a:ext cx="374659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1900D6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algn="l" defTabSz="638617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00" b="1" i="0" u="none" strike="noStrike" kern="1200" cap="none" spc="0" normalizeH="0" baseline="0" dirty="0">
                      <a:ln>
                        <a:noFill/>
                      </a:ln>
                      <a:solidFill>
                        <a:srgbClr val="3F3F3F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9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8965334" y="3177718"/>
                    <a:ext cx="374659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1900D6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algn="l" defTabSz="638617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00" b="1" i="0" u="none" strike="noStrike" kern="1200" cap="none" spc="0" normalizeH="0" baseline="0" dirty="0">
                      <a:ln>
                        <a:noFill/>
                      </a:ln>
                      <a:solidFill>
                        <a:srgbClr val="3F3F3F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0" name="Rectangle 99"/>
                  <p:cNvSpPr/>
                  <p:nvPr/>
                </p:nvSpPr>
                <p:spPr>
                  <a:xfrm>
                    <a:off x="9381379" y="2399428"/>
                    <a:ext cx="724931" cy="485166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600" b="0" i="0" u="none" strike="noStrike" kern="0" cap="none" spc="0" normalizeH="0" baseline="0" dirty="0" smtClean="0">
                        <a:ln>
                          <a:noFill/>
                        </a:ln>
                        <a:solidFill>
                          <a:srgbClr val="1900D6"/>
                        </a:solidFill>
                        <a:effectLst/>
                        <a:uLnTx/>
                        <a:uFillTx/>
                        <a:latin typeface="Avenir Black" charset="0"/>
                        <a:ea typeface="Avenir Black" charset="0"/>
                        <a:cs typeface="Avenir Black" charset="0"/>
                      </a:rPr>
                      <a:t>I </a:t>
                    </a:r>
                    <a:r>
                      <a:rPr kumimoji="0" lang="en-US" sz="1600" b="1" i="0" u="none" strike="noStrike" kern="0" cap="none" spc="0" normalizeH="0" baseline="0" dirty="0" smtClean="0">
                        <a:ln>
                          <a:noFill/>
                        </a:ln>
                        <a:solidFill>
                          <a:srgbClr val="1900D6"/>
                        </a:solidFill>
                        <a:effectLst/>
                        <a:uLnTx/>
                        <a:uFillTx/>
                        <a:latin typeface="Avenir Black" charset="0"/>
                        <a:ea typeface="Avenir Black" charset="0"/>
                        <a:cs typeface="Avenir Black" charset="0"/>
                      </a:rPr>
                      <a:t>1 </a:t>
                    </a:r>
                    <a:r>
                      <a:rPr kumimoji="0" lang="en-US" sz="1600" b="0" i="0" u="none" strike="noStrike" kern="0" cap="none" spc="0" normalizeH="0" baseline="0" dirty="0" smtClean="0">
                        <a:ln>
                          <a:noFill/>
                        </a:ln>
                        <a:solidFill>
                          <a:srgbClr val="1900D6"/>
                        </a:solidFill>
                        <a:effectLst/>
                        <a:uLnTx/>
                        <a:uFillTx/>
                        <a:latin typeface="Avenir Black" charset="0"/>
                        <a:ea typeface="Avenir Black" charset="0"/>
                        <a:cs typeface="Avenir Black" charset="0"/>
                      </a:rPr>
                      <a:t>&gt;</a:t>
                    </a:r>
                    <a:endParaRPr kumimoji="0" lang="en-US" sz="1600" b="0" i="0" u="none" strike="noStrike" kern="0" cap="none" spc="0" normalizeH="0" baseline="0" dirty="0" smtClean="0">
                      <a:ln>
                        <a:noFill/>
                      </a:ln>
                      <a:solidFill>
                        <a:srgbClr val="1900D6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101" name="Rectangle 100"/>
                  <p:cNvSpPr/>
                  <p:nvPr/>
                </p:nvSpPr>
                <p:spPr>
                  <a:xfrm>
                    <a:off x="9376395" y="2974527"/>
                    <a:ext cx="724932" cy="485166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600" b="0" i="0" u="none" strike="noStrike" kern="0" cap="none" spc="0" normalizeH="0" baseline="0" dirty="0" smtClean="0">
                        <a:ln>
                          <a:noFill/>
                        </a:ln>
                        <a:solidFill>
                          <a:srgbClr val="1900D6"/>
                        </a:solidFill>
                        <a:effectLst/>
                        <a:uLnTx/>
                        <a:uFillTx/>
                        <a:latin typeface="Avenir Black" charset="0"/>
                        <a:ea typeface="Avenir Black" charset="0"/>
                        <a:cs typeface="Avenir Black" charset="0"/>
                      </a:rPr>
                      <a:t>I </a:t>
                    </a:r>
                    <a:r>
                      <a:rPr kumimoji="0" lang="en-US" sz="1600" b="1" i="0" u="none" strike="noStrike" kern="0" cap="none" spc="0" normalizeH="0" baseline="0" dirty="0" smtClean="0">
                        <a:ln>
                          <a:noFill/>
                        </a:ln>
                        <a:solidFill>
                          <a:srgbClr val="1900D6"/>
                        </a:solidFill>
                        <a:effectLst/>
                        <a:uLnTx/>
                        <a:uFillTx/>
                        <a:latin typeface="Avenir Black" charset="0"/>
                        <a:ea typeface="Avenir Black" charset="0"/>
                        <a:cs typeface="Avenir Black" charset="0"/>
                      </a:rPr>
                      <a:t>0 </a:t>
                    </a:r>
                    <a:r>
                      <a:rPr kumimoji="0" lang="en-US" sz="1600" b="0" i="0" u="none" strike="noStrike" kern="0" cap="none" spc="0" normalizeH="0" baseline="0" dirty="0" smtClean="0">
                        <a:ln>
                          <a:noFill/>
                        </a:ln>
                        <a:solidFill>
                          <a:srgbClr val="1900D6"/>
                        </a:solidFill>
                        <a:effectLst/>
                        <a:uLnTx/>
                        <a:uFillTx/>
                        <a:latin typeface="Avenir Black" charset="0"/>
                        <a:ea typeface="Avenir Black" charset="0"/>
                        <a:cs typeface="Avenir Black" charset="0"/>
                      </a:rPr>
                      <a:t>&gt;</a:t>
                    </a:r>
                    <a:endParaRPr kumimoji="0" lang="en-US" sz="1600" b="0" i="0" u="none" strike="noStrike" kern="0" cap="none" spc="0" normalizeH="0" baseline="0" dirty="0" smtClean="0">
                      <a:ln>
                        <a:noFill/>
                      </a:ln>
                      <a:solidFill>
                        <a:srgbClr val="1900D6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pic>
              <p:nvPicPr>
                <p:cNvPr id="92" name="Image 91"/>
                <p:cNvPicPr>
                  <a:picLocks noChangeAspect="1"/>
                </p:cNvPicPr>
                <p:nvPr/>
              </p:nvPicPr>
              <p:blipFill>
                <a:blip r:embed="rId9" cstate="screen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787050" y="2336618"/>
                  <a:ext cx="1080354" cy="864283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</p:pic>
            <p:sp>
              <p:nvSpPr>
                <p:cNvPr id="93" name="Rectangle 92"/>
                <p:cNvSpPr/>
                <p:nvPr/>
              </p:nvSpPr>
              <p:spPr>
                <a:xfrm>
                  <a:off x="8776862" y="3487437"/>
                  <a:ext cx="1659566" cy="331083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dirty="0" smtClean="0">
                      <a:ln>
                        <a:noFill/>
                      </a:ln>
                      <a:solidFill>
                        <a:srgbClr val="1900D6"/>
                      </a:solidFill>
                      <a:effectLst/>
                      <a:uLnTx/>
                      <a:uFillTx/>
                      <a:latin typeface="Symbol" panose="05050102010706020507" pitchFamily="18" charset="2"/>
                      <a:ea typeface="Avenir Black" charset="0"/>
                      <a:cs typeface="Avenir Black" charset="0"/>
                    </a:rPr>
                    <a:t>a</a:t>
                  </a:r>
                  <a:r>
                    <a:rPr kumimoji="0" lang="en-US" sz="1200" b="1" i="0" u="none" strike="noStrike" kern="0" cap="none" spc="0" normalizeH="0" baseline="-25000" dirty="0" smtClean="0">
                      <a:ln>
                        <a:noFill/>
                      </a:ln>
                      <a:solidFill>
                        <a:srgbClr val="1900D6"/>
                      </a:solidFill>
                      <a:effectLst/>
                      <a:uLnTx/>
                      <a:uFillTx/>
                      <a:latin typeface="Symbol" panose="05050102010706020507" pitchFamily="18" charset="2"/>
                      <a:ea typeface="Avenir Black" charset="0"/>
                      <a:cs typeface="Avenir Black" charset="0"/>
                    </a:rPr>
                    <a:t>0</a:t>
                  </a:r>
                  <a:r>
                    <a:rPr kumimoji="0" lang="en-US" sz="1200" b="1" i="0" u="none" strike="noStrike" kern="0" cap="none" spc="0" normalizeH="0" baseline="0" dirty="0" smtClean="0">
                      <a:ln>
                        <a:noFill/>
                      </a:ln>
                      <a:solidFill>
                        <a:srgbClr val="1900D6"/>
                      </a:solidFill>
                      <a:effectLst/>
                      <a:uLnTx/>
                      <a:uFillTx/>
                      <a:latin typeface="Symbol" panose="05050102010706020507" pitchFamily="18" charset="2"/>
                      <a:ea typeface="Avenir Black" charset="0"/>
                      <a:cs typeface="Avenir Black" charset="0"/>
                    </a:rPr>
                    <a:t> </a:t>
                  </a:r>
                  <a:r>
                    <a:rPr kumimoji="0" lang="en-US" sz="1200" b="0" i="0" u="none" strike="noStrike" kern="0" cap="none" spc="0" normalizeH="0" baseline="0" dirty="0" smtClean="0">
                      <a:ln>
                        <a:noFill/>
                      </a:ln>
                      <a:solidFill>
                        <a:srgbClr val="1900D6"/>
                      </a:solidFill>
                      <a:effectLst/>
                      <a:uLnTx/>
                      <a:uFillTx/>
                      <a:latin typeface="Avenir Black" charset="0"/>
                      <a:ea typeface="Avenir Black" charset="0"/>
                      <a:cs typeface="Avenir Black" charset="0"/>
                    </a:rPr>
                    <a:t>I </a:t>
                  </a:r>
                  <a:r>
                    <a:rPr kumimoji="0" lang="en-US" sz="1200" b="1" i="0" u="none" strike="noStrike" kern="0" cap="none" spc="0" normalizeH="0" baseline="0" dirty="0" smtClean="0">
                      <a:ln>
                        <a:noFill/>
                      </a:ln>
                      <a:solidFill>
                        <a:srgbClr val="1900D6"/>
                      </a:solidFill>
                      <a:effectLst/>
                      <a:uLnTx/>
                      <a:uFillTx/>
                      <a:latin typeface="Avenir Black" charset="0"/>
                      <a:ea typeface="Avenir Black" charset="0"/>
                      <a:cs typeface="Avenir Black" charset="0"/>
                    </a:rPr>
                    <a:t>0 </a:t>
                  </a:r>
                  <a:r>
                    <a:rPr kumimoji="0" lang="en-US" sz="1200" b="0" i="0" u="none" strike="noStrike" kern="0" cap="none" spc="0" normalizeH="0" baseline="0" dirty="0" smtClean="0">
                      <a:ln>
                        <a:noFill/>
                      </a:ln>
                      <a:solidFill>
                        <a:srgbClr val="1900D6"/>
                      </a:solidFill>
                      <a:effectLst/>
                      <a:uLnTx/>
                      <a:uFillTx/>
                      <a:latin typeface="Avenir Black" charset="0"/>
                      <a:ea typeface="Avenir Black" charset="0"/>
                      <a:cs typeface="Avenir Black" charset="0"/>
                    </a:rPr>
                    <a:t>&gt;</a:t>
                  </a:r>
                  <a:r>
                    <a:rPr kumimoji="0" lang="en-US" sz="1200" b="0" i="0" u="none" strike="noStrike" kern="0" cap="none" spc="0" normalizeH="0" baseline="0" dirty="0" smtClean="0">
                      <a:ln>
                        <a:noFill/>
                      </a:ln>
                      <a:solidFill>
                        <a:srgbClr val="1900D6"/>
                      </a:solidFill>
                      <a:effectLst/>
                      <a:uLnTx/>
                      <a:uFillTx/>
                      <a:latin typeface="Calibri"/>
                    </a:rPr>
                    <a:t> + </a:t>
                  </a:r>
                  <a:r>
                    <a:rPr kumimoji="0" lang="en-US" sz="1200" b="1" i="0" u="none" strike="noStrike" kern="0" cap="none" spc="0" normalizeH="0" baseline="0" dirty="0" smtClean="0">
                      <a:ln>
                        <a:noFill/>
                      </a:ln>
                      <a:solidFill>
                        <a:srgbClr val="1900D6"/>
                      </a:solidFill>
                      <a:effectLst/>
                      <a:uLnTx/>
                      <a:uFillTx/>
                      <a:latin typeface="Symbol" panose="05050102010706020507" pitchFamily="18" charset="2"/>
                      <a:ea typeface="Avenir Black" charset="0"/>
                      <a:cs typeface="Avenir Black" charset="0"/>
                    </a:rPr>
                    <a:t>a</a:t>
                  </a:r>
                  <a:r>
                    <a:rPr kumimoji="0" lang="en-US" sz="1200" b="1" i="0" u="none" strike="noStrike" kern="0" cap="none" spc="0" normalizeH="0" baseline="-25000" dirty="0" smtClean="0">
                      <a:ln>
                        <a:noFill/>
                      </a:ln>
                      <a:solidFill>
                        <a:srgbClr val="1900D6"/>
                      </a:solidFill>
                      <a:effectLst/>
                      <a:uLnTx/>
                      <a:uFillTx/>
                      <a:latin typeface="Symbol" panose="05050102010706020507" pitchFamily="18" charset="2"/>
                      <a:ea typeface="Avenir Black" charset="0"/>
                      <a:cs typeface="Avenir Black" charset="0"/>
                    </a:rPr>
                    <a:t>1</a:t>
                  </a:r>
                  <a:r>
                    <a:rPr kumimoji="0" lang="en-US" sz="1200" b="1" i="0" u="none" strike="noStrike" kern="0" cap="none" spc="0" normalizeH="0" baseline="0" dirty="0" smtClean="0">
                      <a:ln>
                        <a:noFill/>
                      </a:ln>
                      <a:solidFill>
                        <a:srgbClr val="1900D6"/>
                      </a:solidFill>
                      <a:effectLst/>
                      <a:uLnTx/>
                      <a:uFillTx/>
                      <a:latin typeface="Symbol" panose="05050102010706020507" pitchFamily="18" charset="2"/>
                      <a:ea typeface="Avenir Black" charset="0"/>
                      <a:cs typeface="Avenir Black" charset="0"/>
                    </a:rPr>
                    <a:t> </a:t>
                  </a:r>
                  <a:r>
                    <a:rPr kumimoji="0" lang="en-US" sz="1200" b="0" i="0" u="none" strike="noStrike" kern="0" cap="none" spc="0" normalizeH="0" baseline="0" dirty="0" smtClean="0">
                      <a:ln>
                        <a:noFill/>
                      </a:ln>
                      <a:solidFill>
                        <a:srgbClr val="1900D6"/>
                      </a:solidFill>
                      <a:effectLst/>
                      <a:uLnTx/>
                      <a:uFillTx/>
                      <a:latin typeface="Avenir Black" charset="0"/>
                      <a:ea typeface="Avenir Black" charset="0"/>
                      <a:cs typeface="Avenir Black" charset="0"/>
                    </a:rPr>
                    <a:t>I </a:t>
                  </a:r>
                  <a:r>
                    <a:rPr kumimoji="0" lang="en-US" sz="1200" b="1" i="0" u="none" strike="noStrike" kern="0" cap="none" spc="0" normalizeH="0" baseline="0" dirty="0" smtClean="0">
                      <a:ln>
                        <a:noFill/>
                      </a:ln>
                      <a:solidFill>
                        <a:srgbClr val="1900D6"/>
                      </a:solidFill>
                      <a:effectLst/>
                      <a:uLnTx/>
                      <a:uFillTx/>
                      <a:latin typeface="Avenir Black" charset="0"/>
                      <a:ea typeface="Avenir Black" charset="0"/>
                      <a:cs typeface="Avenir Black" charset="0"/>
                    </a:rPr>
                    <a:t>1 </a:t>
                  </a:r>
                  <a:r>
                    <a:rPr kumimoji="0" lang="en-US" sz="1200" b="0" i="0" u="none" strike="noStrike" kern="0" cap="none" spc="0" normalizeH="0" baseline="0" dirty="0" smtClean="0">
                      <a:ln>
                        <a:noFill/>
                      </a:ln>
                      <a:solidFill>
                        <a:srgbClr val="1900D6"/>
                      </a:solidFill>
                      <a:effectLst/>
                      <a:uLnTx/>
                      <a:uFillTx/>
                      <a:latin typeface="Avenir Black" charset="0"/>
                      <a:ea typeface="Avenir Black" charset="0"/>
                      <a:cs typeface="Avenir Black" charset="0"/>
                    </a:rPr>
                    <a:t>&gt;</a:t>
                  </a:r>
                  <a:r>
                    <a:rPr kumimoji="0" lang="en-US" sz="1200" b="1" i="0" u="none" strike="noStrike" kern="0" cap="none" spc="0" normalizeH="0" baseline="0" dirty="0" smtClean="0">
                      <a:ln>
                        <a:noFill/>
                      </a:ln>
                      <a:solidFill>
                        <a:srgbClr val="1900D6"/>
                      </a:solidFill>
                      <a:effectLst/>
                      <a:uLnTx/>
                      <a:uFillTx/>
                      <a:latin typeface="Symbol" panose="05050102010706020507" pitchFamily="18" charset="2"/>
                      <a:ea typeface="Avenir Black" charset="0"/>
                      <a:cs typeface="Avenir Black" charset="0"/>
                    </a:rPr>
                    <a:t> </a:t>
                  </a:r>
                  <a:endParaRPr kumimoji="0" lang="en-US" sz="1200" b="0" i="0" u="none" strike="noStrike" kern="0" cap="none" spc="0" normalizeH="0" baseline="0" dirty="0">
                    <a:ln>
                      <a:noFill/>
                    </a:ln>
                    <a:solidFill>
                      <a:srgbClr val="1900D6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94" name="Line 26"/>
                <p:cNvSpPr>
                  <a:spLocks noChangeShapeType="1"/>
                </p:cNvSpPr>
                <p:nvPr/>
              </p:nvSpPr>
              <p:spPr bwMode="auto">
                <a:xfrm flipV="1">
                  <a:off x="10109435" y="2859614"/>
                  <a:ext cx="597705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pPr marL="0" marR="0" lvl="0" indent="0" algn="l" defTabSz="63861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1200" cap="none" spc="0" normalizeH="0" baseline="0" dirty="0">
                    <a:ln>
                      <a:noFill/>
                    </a:ln>
                    <a:solidFill>
                      <a:srgbClr val="3F3F3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95" name="Rectangle 94"/>
                <p:cNvSpPr/>
                <p:nvPr/>
              </p:nvSpPr>
              <p:spPr>
                <a:xfrm>
                  <a:off x="10652521" y="3268999"/>
                  <a:ext cx="1490937" cy="551806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dirty="0" smtClean="0">
                      <a:ln>
                        <a:noFill/>
                      </a:ln>
                      <a:solidFill>
                        <a:srgbClr val="3F3F3F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Avenir Black" charset="0"/>
                      <a:cs typeface="Calibri" panose="020F0502020204030204" pitchFamily="34" charset="0"/>
                    </a:rPr>
                    <a:t>State</a:t>
                  </a:r>
                  <a:r>
                    <a:rPr kumimoji="0" lang="en-US" sz="1200" b="1" i="0" u="none" strike="noStrike" kern="0" cap="none" spc="0" normalizeH="0" baseline="0" dirty="0" smtClean="0">
                      <a:ln>
                        <a:noFill/>
                      </a:ln>
                      <a:solidFill>
                        <a:srgbClr val="1900D6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Avenir Black" charset="0"/>
                      <a:cs typeface="Calibri" panose="020F0502020204030204" pitchFamily="34" charset="0"/>
                    </a:rPr>
                    <a:t> </a:t>
                  </a:r>
                  <a:r>
                    <a:rPr kumimoji="0" lang="en-US" sz="1200" b="0" i="0" u="none" strike="noStrike" kern="0" cap="none" spc="0" normalizeH="0" baseline="0" dirty="0" smtClean="0">
                      <a:ln>
                        <a:noFill/>
                      </a:ln>
                      <a:solidFill>
                        <a:srgbClr val="1900D6"/>
                      </a:solidFill>
                      <a:effectLst/>
                      <a:uLnTx/>
                      <a:uFillTx/>
                      <a:latin typeface="Avenir Black" charset="0"/>
                      <a:ea typeface="Avenir Black" charset="0"/>
                      <a:cs typeface="Avenir Black" charset="0"/>
                    </a:rPr>
                    <a:t>I </a:t>
                  </a:r>
                  <a:r>
                    <a:rPr kumimoji="0" lang="en-US" sz="1200" b="1" i="0" u="none" strike="noStrike" kern="0" cap="none" spc="0" normalizeH="0" baseline="0" dirty="0" err="1" smtClean="0">
                      <a:ln>
                        <a:noFill/>
                      </a:ln>
                      <a:solidFill>
                        <a:srgbClr val="1900D6"/>
                      </a:solidFill>
                      <a:effectLst/>
                      <a:uLnTx/>
                      <a:uFillTx/>
                      <a:latin typeface="Avenir Black" charset="0"/>
                      <a:ea typeface="Avenir Black" charset="0"/>
                      <a:cs typeface="Avenir Black" charset="0"/>
                    </a:rPr>
                    <a:t>i</a:t>
                  </a:r>
                  <a:r>
                    <a:rPr kumimoji="0" lang="en-US" sz="1200" b="1" i="0" u="none" strike="noStrike" kern="0" cap="none" spc="0" normalizeH="0" baseline="0" dirty="0" smtClean="0">
                      <a:ln>
                        <a:noFill/>
                      </a:ln>
                      <a:solidFill>
                        <a:srgbClr val="1900D6"/>
                      </a:solidFill>
                      <a:effectLst/>
                      <a:uLnTx/>
                      <a:uFillTx/>
                      <a:latin typeface="Avenir Black" charset="0"/>
                      <a:ea typeface="Avenir Black" charset="0"/>
                      <a:cs typeface="Avenir Black" charset="0"/>
                    </a:rPr>
                    <a:t> </a:t>
                  </a:r>
                  <a:r>
                    <a:rPr kumimoji="0" lang="en-US" sz="1200" b="0" i="0" u="none" strike="noStrike" kern="0" cap="none" spc="0" normalizeH="0" baseline="0" dirty="0" smtClean="0">
                      <a:ln>
                        <a:noFill/>
                      </a:ln>
                      <a:solidFill>
                        <a:srgbClr val="1900D6"/>
                      </a:solidFill>
                      <a:effectLst/>
                      <a:uLnTx/>
                      <a:uFillTx/>
                      <a:latin typeface="Avenir Black" charset="0"/>
                      <a:ea typeface="Avenir Black" charset="0"/>
                      <a:cs typeface="Avenir Black" charset="0"/>
                    </a:rPr>
                    <a:t>&gt;</a:t>
                  </a:r>
                  <a:r>
                    <a:rPr kumimoji="0" lang="en-US" sz="1200" b="0" i="0" u="none" strike="noStrike" kern="0" cap="none" spc="0" normalizeH="0" baseline="0" dirty="0" smtClean="0">
                      <a:ln>
                        <a:noFill/>
                      </a:ln>
                      <a:solidFill>
                        <a:srgbClr val="1900D6"/>
                      </a:solidFill>
                      <a:effectLst/>
                      <a:uLnTx/>
                      <a:uFillTx/>
                      <a:latin typeface="Calibri"/>
                    </a:rPr>
                    <a:t> </a:t>
                  </a:r>
                  <a:r>
                    <a:rPr kumimoji="0" lang="en-US" sz="1200" b="0" i="0" u="none" strike="noStrike" kern="0" cap="none" spc="0" normalizeH="0" baseline="0" dirty="0" smtClean="0">
                      <a:ln>
                        <a:noFill/>
                      </a:ln>
                      <a:solidFill>
                        <a:srgbClr val="3F3F3F"/>
                      </a:solidFill>
                      <a:effectLst/>
                      <a:uLnTx/>
                      <a:uFillTx/>
                      <a:latin typeface="Calibri"/>
                    </a:rPr>
                    <a:t>with probability </a:t>
                  </a:r>
                  <a:r>
                    <a:rPr kumimoji="0" lang="en-US" sz="1200" b="0" i="0" u="none" strike="noStrike" kern="0" cap="none" spc="0" normalizeH="0" baseline="0" dirty="0" smtClean="0">
                      <a:ln>
                        <a:noFill/>
                      </a:ln>
                      <a:solidFill>
                        <a:srgbClr val="3F3F3F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Avenir Black" charset="0"/>
                      <a:cs typeface="Calibri" panose="020F0502020204030204" pitchFamily="34" charset="0"/>
                    </a:rPr>
                    <a:t>I</a:t>
                  </a:r>
                  <a:r>
                    <a:rPr kumimoji="0" lang="en-US" sz="1200" b="1" i="0" u="none" strike="noStrike" kern="0" cap="none" spc="0" normalizeH="0" baseline="0" dirty="0" smtClean="0">
                      <a:ln>
                        <a:noFill/>
                      </a:ln>
                      <a:solidFill>
                        <a:srgbClr val="3F3F3F"/>
                      </a:solidFill>
                      <a:effectLst/>
                      <a:uLnTx/>
                      <a:uFillTx/>
                      <a:latin typeface="Symbol" panose="05050102010706020507" pitchFamily="18" charset="2"/>
                      <a:ea typeface="Avenir Black" charset="0"/>
                      <a:cs typeface="Calibri" panose="020F0502020204030204" pitchFamily="34" charset="0"/>
                    </a:rPr>
                    <a:t>a</a:t>
                  </a:r>
                  <a:r>
                    <a:rPr kumimoji="0" lang="en-US" sz="1200" b="1" i="0" u="none" strike="noStrike" kern="0" cap="none" spc="0" normalizeH="0" baseline="-25000" dirty="0" smtClean="0">
                      <a:ln>
                        <a:noFill/>
                      </a:ln>
                      <a:solidFill>
                        <a:srgbClr val="3F3F3F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Avenir Black" charset="0"/>
                      <a:cs typeface="Calibri" panose="020F0502020204030204" pitchFamily="34" charset="0"/>
                    </a:rPr>
                    <a:t>i</a:t>
                  </a:r>
                  <a:r>
                    <a:rPr kumimoji="0" lang="en-US" sz="1200" b="0" i="0" u="none" strike="noStrike" kern="0" cap="none" spc="0" normalizeH="0" baseline="0" dirty="0" smtClean="0">
                      <a:ln>
                        <a:noFill/>
                      </a:ln>
                      <a:solidFill>
                        <a:srgbClr val="3F3F3F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Avenir Black" charset="0"/>
                      <a:cs typeface="Calibri" panose="020F0502020204030204" pitchFamily="34" charset="0"/>
                    </a:rPr>
                    <a:t>I</a:t>
                  </a:r>
                  <a:r>
                    <a:rPr kumimoji="0" lang="en-US" sz="1200" b="0" i="0" u="none" strike="noStrike" kern="0" cap="none" spc="0" normalizeH="0" baseline="30000" dirty="0" smtClean="0">
                      <a:ln>
                        <a:noFill/>
                      </a:ln>
                      <a:solidFill>
                        <a:srgbClr val="3F3F3F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cs typeface="Calibri" panose="020F0502020204030204" pitchFamily="34" charset="0"/>
                      <a:sym typeface="Symbol" panose="05050102010706020507" pitchFamily="18" charset="2"/>
                    </a:rPr>
                    <a:t>2</a:t>
                  </a:r>
                  <a:r>
                    <a:rPr kumimoji="0" lang="en-US" sz="1200" b="1" i="0" u="none" strike="noStrike" kern="0" cap="none" spc="0" normalizeH="0" baseline="0" dirty="0" smtClean="0">
                      <a:ln>
                        <a:noFill/>
                      </a:ln>
                      <a:solidFill>
                        <a:srgbClr val="3F3F3F"/>
                      </a:solidFill>
                      <a:effectLst/>
                      <a:uLnTx/>
                      <a:uFillTx/>
                      <a:latin typeface="Symbol" panose="05050102010706020507" pitchFamily="18" charset="2"/>
                      <a:ea typeface="Avenir Black" charset="0"/>
                      <a:cs typeface="Avenir Black" charset="0"/>
                    </a:rPr>
                    <a:t> </a:t>
                  </a:r>
                  <a:endParaRPr kumimoji="0" lang="en-US" sz="1200" b="0" i="0" u="none" strike="noStrike" kern="0" cap="none" spc="0" normalizeH="0" baseline="0" dirty="0">
                    <a:ln>
                      <a:noFill/>
                    </a:ln>
                    <a:solidFill>
                      <a:srgbClr val="3F3F3F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96" name="Rectangle 95"/>
                <p:cNvSpPr/>
                <p:nvPr/>
              </p:nvSpPr>
              <p:spPr>
                <a:xfrm>
                  <a:off x="9952555" y="1911662"/>
                  <a:ext cx="1125604" cy="40465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63861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600" b="1" i="0" u="none" strike="noStrike" kern="1200" cap="none" spc="0" normalizeH="0" baseline="0" dirty="0" smtClean="0">
                      <a:ln>
                        <a:noFill/>
                      </a:ln>
                      <a:solidFill>
                        <a:srgbClr val="3F3F3F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rPr>
                    <a:t>Measure</a:t>
                  </a:r>
                  <a:endParaRPr kumimoji="0" lang="en-US" sz="2400" b="0" i="0" u="none" strike="noStrike" kern="1200" cap="none" spc="0" normalizeH="0" baseline="0" dirty="0">
                    <a:ln>
                      <a:noFill/>
                    </a:ln>
                    <a:solidFill>
                      <a:srgbClr val="3F3F3F"/>
                    </a:solidFill>
                    <a:effectLst/>
                    <a:uLnTx/>
                    <a:uFillTx/>
                    <a:latin typeface="Calibri"/>
                    <a:ea typeface="+mn-ea"/>
                  </a:endParaRPr>
                </a:p>
              </p:txBody>
            </p:sp>
          </p:grpSp>
          <p:grpSp>
            <p:nvGrpSpPr>
              <p:cNvPr id="65" name="Groupe 64"/>
              <p:cNvGrpSpPr>
                <a:grpSpLocks noChangeAspect="1"/>
              </p:cNvGrpSpPr>
              <p:nvPr/>
            </p:nvGrpSpPr>
            <p:grpSpPr>
              <a:xfrm>
                <a:off x="1392707" y="2301761"/>
                <a:ext cx="4878768" cy="1156116"/>
                <a:chOff x="101600" y="5197362"/>
                <a:chExt cx="7814194" cy="1421701"/>
              </a:xfrm>
            </p:grpSpPr>
            <p:sp>
              <p:nvSpPr>
                <p:cNvPr id="66" name="Forme libre 65"/>
                <p:cNvSpPr/>
                <p:nvPr/>
              </p:nvSpPr>
              <p:spPr>
                <a:xfrm>
                  <a:off x="3006344" y="5197364"/>
                  <a:ext cx="484632" cy="1340088"/>
                </a:xfrm>
                <a:custGeom>
                  <a:avLst/>
                  <a:gdLst>
                    <a:gd name="connsiteX0" fmla="*/ 0 w 484632"/>
                    <a:gd name="connsiteY0" fmla="*/ 0 h 1280160"/>
                    <a:gd name="connsiteX1" fmla="*/ 484632 w 484632"/>
                    <a:gd name="connsiteY1" fmla="*/ 475488 h 1280160"/>
                    <a:gd name="connsiteX2" fmla="*/ 484632 w 484632"/>
                    <a:gd name="connsiteY2" fmla="*/ 1280160 h 1280160"/>
                    <a:gd name="connsiteX3" fmla="*/ 18288 w 484632"/>
                    <a:gd name="connsiteY3" fmla="*/ 786384 h 1280160"/>
                    <a:gd name="connsiteX4" fmla="*/ 0 w 484632"/>
                    <a:gd name="connsiteY4" fmla="*/ 0 h 1280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84632" h="1280160">
                      <a:moveTo>
                        <a:pt x="0" y="0"/>
                      </a:moveTo>
                      <a:lnTo>
                        <a:pt x="484632" y="475488"/>
                      </a:lnTo>
                      <a:lnTo>
                        <a:pt x="484632" y="1280160"/>
                      </a:lnTo>
                      <a:lnTo>
                        <a:pt x="18288" y="78638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67" name="Forme libre 66"/>
                <p:cNvSpPr/>
                <p:nvPr/>
              </p:nvSpPr>
              <p:spPr>
                <a:xfrm>
                  <a:off x="3091688" y="5415788"/>
                  <a:ext cx="301083" cy="877824"/>
                </a:xfrm>
                <a:custGeom>
                  <a:avLst/>
                  <a:gdLst>
                    <a:gd name="connsiteX0" fmla="*/ 0 w 484632"/>
                    <a:gd name="connsiteY0" fmla="*/ 0 h 1280160"/>
                    <a:gd name="connsiteX1" fmla="*/ 484632 w 484632"/>
                    <a:gd name="connsiteY1" fmla="*/ 475488 h 1280160"/>
                    <a:gd name="connsiteX2" fmla="*/ 484632 w 484632"/>
                    <a:gd name="connsiteY2" fmla="*/ 1280160 h 1280160"/>
                    <a:gd name="connsiteX3" fmla="*/ 18288 w 484632"/>
                    <a:gd name="connsiteY3" fmla="*/ 786384 h 1280160"/>
                    <a:gd name="connsiteX4" fmla="*/ 0 w 484632"/>
                    <a:gd name="connsiteY4" fmla="*/ 0 h 1280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84632" h="1280160">
                      <a:moveTo>
                        <a:pt x="0" y="0"/>
                      </a:moveTo>
                      <a:lnTo>
                        <a:pt x="484632" y="475488"/>
                      </a:lnTo>
                      <a:lnTo>
                        <a:pt x="484632" y="1280160"/>
                      </a:lnTo>
                      <a:lnTo>
                        <a:pt x="18288" y="78638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69" name="Groupe 68"/>
                <p:cNvGrpSpPr/>
                <p:nvPr/>
              </p:nvGrpSpPr>
              <p:grpSpPr>
                <a:xfrm>
                  <a:off x="3795776" y="5197362"/>
                  <a:ext cx="4120018" cy="1306706"/>
                  <a:chOff x="155575" y="-3116264"/>
                  <a:chExt cx="5930148" cy="2270174"/>
                </a:xfrm>
              </p:grpSpPr>
              <p:pic>
                <p:nvPicPr>
                  <p:cNvPr id="72" name="Picture 4" descr="http://e.maxicours.com/img/4/2/1/2/421226.jpg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10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 bwMode="auto">
                  <a:xfrm>
                    <a:off x="155577" y="-3116262"/>
                    <a:ext cx="2063257" cy="2269920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73" name="Picture 4" descr="http://e.maxicours.com/img/4/2/1/2/421226.jpg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11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 bwMode="auto">
                  <a:xfrm>
                    <a:off x="4125361" y="-3116264"/>
                    <a:ext cx="1960361" cy="2269920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sp>
                <p:nvSpPr>
                  <p:cNvPr id="74" name="Rectangle 73"/>
                  <p:cNvSpPr/>
                  <p:nvPr/>
                </p:nvSpPr>
                <p:spPr>
                  <a:xfrm>
                    <a:off x="155575" y="-3116264"/>
                    <a:ext cx="5930148" cy="2269920"/>
                  </a:xfrm>
                  <a:prstGeom prst="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endParaRPr>
                  </a:p>
                </p:txBody>
              </p:sp>
              <p:pic>
                <p:nvPicPr>
                  <p:cNvPr id="75" name="Picture 4" descr="http://e.maxicours.com/img/4/2/1/2/421226.jpg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12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 bwMode="auto">
                  <a:xfrm>
                    <a:off x="2152995" y="-3116008"/>
                    <a:ext cx="2063257" cy="2269918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  <p:pic>
              <p:nvPicPr>
                <p:cNvPr id="70" name="Picture 6" descr="http://e.maxicours.com/img/4/2/1/2/421225.jpg"/>
                <p:cNvPicPr>
                  <a:picLocks noChangeAspect="1" noChangeArrowheads="1"/>
                </p:cNvPicPr>
                <p:nvPr/>
              </p:nvPicPr>
              <p:blipFill>
                <a:blip r:embed="rId13" cstate="screen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1600" y="5197363"/>
                  <a:ext cx="3410712" cy="14217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71" name="Picture 10" descr="http://e.maxicours.com/img/4/2/1/2/421224.jpg"/>
                <p:cNvPicPr>
                  <a:picLocks noChangeAspect="1" noChangeArrowheads="1"/>
                </p:cNvPicPr>
                <p:nvPr/>
              </p:nvPicPr>
              <p:blipFill rotWithShape="1">
                <a:blip r:embed="rId14" cstate="screen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 bwMode="auto">
                <a:xfrm>
                  <a:off x="101600" y="5415788"/>
                  <a:ext cx="595947" cy="28346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76" name="Ellipse 75"/>
              <p:cNvSpPr/>
              <p:nvPr/>
            </p:nvSpPr>
            <p:spPr>
              <a:xfrm>
                <a:off x="3857385" y="2982704"/>
                <a:ext cx="201986" cy="195064"/>
              </a:xfrm>
              <a:prstGeom prst="ellipse">
                <a:avLst/>
              </a:prstGeom>
              <a:noFill/>
              <a:ln w="952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3861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500" b="0" i="0" u="none" strike="noStrike" kern="120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82" name="ZoneTexte 81"/>
              <p:cNvSpPr txBox="1"/>
              <p:nvPr/>
            </p:nvSpPr>
            <p:spPr>
              <a:xfrm>
                <a:off x="2971800" y="3391512"/>
                <a:ext cx="346165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1" u="none" strike="noStrike" kern="1200" cap="none" spc="0" normalizeH="0" baseline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Example. Electron</a:t>
                </a:r>
                <a:r>
                  <a:rPr kumimoji="0" lang="en-US" sz="1000" b="0" i="1" u="none" strike="noStrike" kern="1200" cap="none" spc="0" normalizeH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 waves and probabilistic</a:t>
                </a:r>
                <a:r>
                  <a:rPr kumimoji="0" lang="en-US" sz="1000" b="0" i="1" u="none" strike="noStrike" kern="1200" cap="none" spc="0" normalizeH="0" baseline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 measure on screen </a:t>
                </a:r>
                <a:endParaRPr kumimoji="0" lang="en-US" sz="1000" b="0" i="1" u="none" strike="noStrike" kern="1200" cap="none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endParaRPr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3857023" y="2971420"/>
                <a:ext cx="203902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63861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0" i="0" u="none" strike="noStrike" kern="1200" cap="none" spc="0" normalizeH="0" baseline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.</a:t>
                </a:r>
                <a:endParaRPr kumimoji="0" lang="en-US" sz="600" b="0" i="0" u="none" strike="noStrike" kern="120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</p:grpSp>
        <p:pic>
          <p:nvPicPr>
            <p:cNvPr id="2" name="Image 1"/>
            <p:cNvPicPr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62473" y="2266637"/>
              <a:ext cx="2315210" cy="1172019"/>
            </a:xfrm>
            <a:prstGeom prst="rect">
              <a:avLst/>
            </a:prstGeom>
            <a:solidFill>
              <a:schemeClr val="bg1"/>
            </a:solidFill>
          </p:spPr>
        </p:pic>
      </p:grpSp>
    </p:spTree>
    <p:extLst>
      <p:ext uri="{BB962C8B-B14F-4D97-AF65-F5344CB8AC3E}">
        <p14:creationId xmlns:p14="http://schemas.microsoft.com/office/powerpoint/2010/main" val="2648028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76587" y="133085"/>
            <a:ext cx="10039909" cy="505381"/>
          </a:xfrm>
        </p:spPr>
        <p:txBody>
          <a:bodyPr/>
          <a:lstStyle/>
          <a:p>
            <a:r>
              <a:rPr lang="en-US" dirty="0" smtClean="0"/>
              <a:t>2022 International competition and collaboration</a:t>
            </a:r>
            <a:endParaRPr lang="en-US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1795" y="1108615"/>
            <a:ext cx="10584702" cy="525706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8972654" y="1227429"/>
            <a:ext cx="19795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b="1" dirty="0" smtClean="0"/>
              <a:t>Public investments</a:t>
            </a:r>
          </a:p>
          <a:p>
            <a:pPr algn="r"/>
            <a:r>
              <a:rPr lang="en-US" b="1" dirty="0" smtClean="0"/>
              <a:t>2022 Data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4245587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11"/>
          <p:cNvSpPr txBox="1">
            <a:spLocks/>
          </p:cNvSpPr>
          <p:nvPr/>
        </p:nvSpPr>
        <p:spPr>
          <a:xfrm>
            <a:off x="1632857" y="2030185"/>
            <a:ext cx="10210800" cy="517071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square" numCol="1" anchor="t" anchorCtr="0" compatLnSpc="1">
            <a:prstTxWarp prst="textNoShape">
              <a:avLst/>
            </a:prstTxWarp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buNone/>
              <a:defRPr/>
            </a:pP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Calibri" charset="0"/>
                <a:cs typeface="Calibri" charset="0"/>
              </a:rPr>
              <a:t> </a:t>
            </a:r>
            <a:r>
              <a:rPr lang="en-US" sz="3200" b="1" dirty="0">
                <a:solidFill>
                  <a:srgbClr val="0000FF"/>
                </a:solidFill>
                <a:cs typeface="Calibri"/>
              </a:rPr>
              <a:t>Quantum </a:t>
            </a:r>
            <a:r>
              <a:rPr lang="en-US" sz="3200" b="1" dirty="0" smtClean="0">
                <a:solidFill>
                  <a:srgbClr val="0000FF"/>
                </a:solidFill>
                <a:cs typeface="Calibri"/>
              </a:rPr>
              <a:t>computing for nuclear, particle and </a:t>
            </a:r>
            <a:r>
              <a:rPr lang="en-US" sz="3200" b="1" dirty="0" err="1" smtClean="0">
                <a:solidFill>
                  <a:srgbClr val="0000FF"/>
                </a:solidFill>
                <a:cs typeface="Calibri"/>
              </a:rPr>
              <a:t>astro</a:t>
            </a:r>
            <a:r>
              <a:rPr lang="en-US" sz="3200" b="1" dirty="0" smtClean="0">
                <a:solidFill>
                  <a:srgbClr val="0000FF"/>
                </a:solidFill>
                <a:cs typeface="Calibri"/>
              </a:rPr>
              <a:t> physics 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/>
              <a:ea typeface="Calibri" charset="0"/>
              <a:cs typeface="Calibri" charset="0"/>
            </a:endParaRPr>
          </a:p>
        </p:txBody>
      </p:sp>
      <p:sp>
        <p:nvSpPr>
          <p:cNvPr id="10" name="Ellipse 9"/>
          <p:cNvSpPr/>
          <p:nvPr/>
        </p:nvSpPr>
        <p:spPr>
          <a:xfrm>
            <a:off x="1034143" y="1786777"/>
            <a:ext cx="647700" cy="6542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86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5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1083085" y="1769459"/>
            <a:ext cx="559299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ctr" defTabSz="638617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3</a:t>
            </a:r>
            <a:endParaRPr kumimoji="0" lang="fr-FR" sz="36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7024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en-US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16</a:t>
            </a:fld>
            <a:endParaRPr lang="en-US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1180119" y="133350"/>
            <a:ext cx="11011882" cy="504825"/>
          </a:xfrm>
        </p:spPr>
        <p:txBody>
          <a:bodyPr/>
          <a:lstStyle/>
          <a:p>
            <a:r>
              <a:rPr lang="en-US" dirty="0" smtClean="0"/>
              <a:t>Different quantum computing strategies  </a:t>
            </a:r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endParaRPr lang="en-US" dirty="0">
              <a:solidFill>
                <a:schemeClr val="tx1">
                  <a:lumMod val="75000"/>
                </a:schemeClr>
              </a:solidFill>
            </a:endParaRPr>
          </a:p>
        </p:txBody>
      </p:sp>
      <p:grpSp>
        <p:nvGrpSpPr>
          <p:cNvPr id="72" name="Groupe 71"/>
          <p:cNvGrpSpPr/>
          <p:nvPr/>
        </p:nvGrpSpPr>
        <p:grpSpPr>
          <a:xfrm>
            <a:off x="4244797" y="1795614"/>
            <a:ext cx="3801924" cy="3807917"/>
            <a:chOff x="4244797" y="1795614"/>
            <a:chExt cx="3801924" cy="3807917"/>
          </a:xfrm>
        </p:grpSpPr>
        <p:sp>
          <p:nvSpPr>
            <p:cNvPr id="10" name="Espace réservé du contenu 4"/>
            <p:cNvSpPr txBox="1">
              <a:spLocks/>
            </p:cNvSpPr>
            <p:nvPr/>
          </p:nvSpPr>
          <p:spPr>
            <a:xfrm>
              <a:off x="4244797" y="4458897"/>
              <a:ext cx="3156750" cy="1144634"/>
            </a:xfrm>
            <a:prstGeom prst="rect">
              <a:avLst/>
            </a:prstGeom>
          </p:spPr>
          <p:txBody>
            <a:bodyPr vert="horz" lIns="127723" tIns="63862" rIns="127723" bIns="63862" rtlCol="0">
              <a:spAutoFit/>
            </a:bodyPr>
            <a:lstStyle>
              <a:lvl1pPr marL="239481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SzPct val="80000"/>
                <a:buFont typeface="Wingdings 3" panose="05040102010807070707" pitchFamily="18" charset="2"/>
                <a:buChar char="u"/>
                <a:defRPr sz="1800" b="1" kern="1200">
                  <a:solidFill>
                    <a:srgbClr val="0000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1pPr>
              <a:lvl2pPr marL="718444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Calibri" panose="020F0502020204030204" pitchFamily="34" charset="0"/>
                <a:buChar char="-"/>
                <a:defRPr sz="1600" kern="120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2pPr>
              <a:lvl3pPr marL="1197407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Wingdings" panose="05000000000000000000" pitchFamily="2" charset="2"/>
                <a:buChar char="§"/>
                <a:defRPr sz="1400" kern="120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3pPr>
              <a:lvl4pPr marL="1676370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Calibri" panose="020F0502020204030204" pitchFamily="34" charset="0"/>
                <a:buChar char="-"/>
                <a:defRPr sz="1200" kern="120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4pPr>
              <a:lvl5pPr marL="2155332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Wingdings" panose="05000000000000000000" pitchFamily="2" charset="2"/>
                <a:buChar char="§"/>
                <a:defRPr sz="1200" kern="120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5pPr>
              <a:lvl6pPr marL="2634295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13258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92220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71183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 smtClean="0"/>
                <a:t>Quantum simulation</a:t>
              </a:r>
            </a:p>
            <a:p>
              <a:pPr marL="478963" lvl="1" indent="0">
                <a:buNone/>
              </a:pPr>
              <a:r>
                <a:rPr lang="en-US" altLang="fr-FR" b="1" kern="0" dirty="0">
                  <a:solidFill>
                    <a:srgbClr val="000000"/>
                  </a:solidFill>
                  <a:sym typeface="Wingdings" panose="05000000000000000000" pitchFamily="2" charset="2"/>
                </a:rPr>
                <a:t>|</a:t>
              </a:r>
              <a:r>
                <a:rPr lang="en-US" altLang="fr-FR" b="1" kern="0" dirty="0" smtClean="0">
                  <a:solidFill>
                    <a:srgbClr val="000000"/>
                  </a:solidFill>
                  <a:latin typeface="Symbol" panose="05050102010706020507" pitchFamily="18" charset="2"/>
                  <a:sym typeface="Wingdings" panose="05000000000000000000" pitchFamily="2" charset="2"/>
                </a:rPr>
                <a:t>y(</a:t>
              </a:r>
              <a:r>
                <a:rPr lang="en-US" altLang="fr-FR" b="1" kern="0" dirty="0" smtClean="0">
                  <a:solidFill>
                    <a:srgbClr val="000000"/>
                  </a:solidFill>
                  <a:latin typeface="+mn-lt"/>
                  <a:sym typeface="Wingdings" panose="05000000000000000000" pitchFamily="2" charset="2"/>
                </a:rPr>
                <a:t>t</a:t>
              </a:r>
              <a:r>
                <a:rPr lang="en-US" altLang="fr-FR" b="1" kern="0" dirty="0" smtClean="0">
                  <a:solidFill>
                    <a:srgbClr val="000000"/>
                  </a:solidFill>
                  <a:latin typeface="Symbol" panose="05050102010706020507" pitchFamily="18" charset="2"/>
                  <a:sym typeface="Wingdings" panose="05000000000000000000" pitchFamily="2" charset="2"/>
                </a:rPr>
                <a:t>)</a:t>
              </a:r>
              <a:r>
                <a:rPr lang="en-US" altLang="fr-FR" b="1" kern="0" dirty="0" smtClean="0">
                  <a:solidFill>
                    <a:srgbClr val="000000"/>
                  </a:solidFill>
                  <a:sym typeface="Wingdings" panose="05000000000000000000" pitchFamily="2" charset="2"/>
                </a:rPr>
                <a:t>&gt;  = Û(0,t)  </a:t>
              </a:r>
              <a:r>
                <a:rPr lang="en-US" altLang="fr-FR" b="1" kern="0" dirty="0">
                  <a:solidFill>
                    <a:srgbClr val="000000"/>
                  </a:solidFill>
                  <a:sym typeface="Wingdings" panose="05000000000000000000" pitchFamily="2" charset="2"/>
                </a:rPr>
                <a:t>|</a:t>
              </a:r>
              <a:r>
                <a:rPr lang="en-US" altLang="fr-FR" b="1" kern="0" dirty="0" smtClean="0">
                  <a:solidFill>
                    <a:srgbClr val="000000"/>
                  </a:solidFill>
                  <a:latin typeface="Symbol" panose="05050102010706020507" pitchFamily="18" charset="2"/>
                  <a:sym typeface="Wingdings" panose="05000000000000000000" pitchFamily="2" charset="2"/>
                </a:rPr>
                <a:t>y(0)</a:t>
              </a:r>
              <a:r>
                <a:rPr lang="en-US" altLang="fr-FR" b="1" kern="0" dirty="0" smtClean="0">
                  <a:solidFill>
                    <a:srgbClr val="000000"/>
                  </a:solidFill>
                  <a:sym typeface="Wingdings" panose="05000000000000000000" pitchFamily="2" charset="2"/>
                </a:rPr>
                <a:t>&gt;</a:t>
              </a:r>
              <a:endParaRPr lang="en-US" dirty="0"/>
            </a:p>
            <a:p>
              <a:pPr marL="478963" lvl="1" indent="0">
                <a:buNone/>
              </a:pPr>
              <a:r>
                <a:rPr lang="en-US" b="1" u="sng" dirty="0" smtClean="0">
                  <a:solidFill>
                    <a:srgbClr val="000000"/>
                  </a:solidFill>
                </a:rPr>
                <a:t>Quantum evolution</a:t>
              </a:r>
              <a:r>
                <a:rPr lang="en-US" u="sng" dirty="0" smtClean="0">
                  <a:solidFill>
                    <a:srgbClr val="000000"/>
                  </a:solidFill>
                </a:rPr>
                <a:t> </a:t>
              </a:r>
            </a:p>
            <a:p>
              <a:pPr lvl="1"/>
              <a:r>
                <a:rPr lang="en-US" dirty="0" smtClean="0"/>
                <a:t>analogue computing  </a:t>
              </a:r>
              <a:endParaRPr lang="en-US" dirty="0"/>
            </a:p>
          </p:txBody>
        </p:sp>
        <p:pic>
          <p:nvPicPr>
            <p:cNvPr id="12" name="Image 11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89228" y="2325194"/>
              <a:ext cx="3012319" cy="2010454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15" name="Image 14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535712" y="1795614"/>
              <a:ext cx="1511009" cy="94983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grpSp>
        <p:nvGrpSpPr>
          <p:cNvPr id="71" name="Groupe 70"/>
          <p:cNvGrpSpPr/>
          <p:nvPr/>
        </p:nvGrpSpPr>
        <p:grpSpPr>
          <a:xfrm>
            <a:off x="300396" y="2031001"/>
            <a:ext cx="3705477" cy="4454659"/>
            <a:chOff x="300396" y="2031001"/>
            <a:chExt cx="3705477" cy="4454659"/>
          </a:xfrm>
        </p:grpSpPr>
        <p:pic>
          <p:nvPicPr>
            <p:cNvPr id="9" name="Image 8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0396" y="2505920"/>
              <a:ext cx="3705477" cy="2468418"/>
            </a:xfrm>
            <a:prstGeom prst="rect">
              <a:avLst/>
            </a:prstGeom>
          </p:spPr>
        </p:pic>
        <p:pic>
          <p:nvPicPr>
            <p:cNvPr id="17" name="Image 16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55598" y="2031001"/>
              <a:ext cx="1513686" cy="949838"/>
            </a:xfrm>
            <a:prstGeom prst="rect">
              <a:avLst/>
            </a:prstGeom>
          </p:spPr>
        </p:pic>
        <p:sp>
          <p:nvSpPr>
            <p:cNvPr id="18" name="Espace réservé du contenu 4"/>
            <p:cNvSpPr txBox="1">
              <a:spLocks/>
            </p:cNvSpPr>
            <p:nvPr/>
          </p:nvSpPr>
          <p:spPr>
            <a:xfrm>
              <a:off x="849123" y="4848584"/>
              <a:ext cx="3156750" cy="1637076"/>
            </a:xfrm>
            <a:prstGeom prst="rect">
              <a:avLst/>
            </a:prstGeom>
          </p:spPr>
          <p:txBody>
            <a:bodyPr vert="horz" lIns="127723" tIns="63862" rIns="127723" bIns="63862" rtlCol="0">
              <a:spAutoFit/>
            </a:bodyPr>
            <a:lstStyle>
              <a:lvl1pPr marL="239481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SzPct val="80000"/>
                <a:buFont typeface="Wingdings 3" panose="05040102010807070707" pitchFamily="18" charset="2"/>
                <a:buChar char="u"/>
                <a:defRPr sz="1800" b="1" kern="1200">
                  <a:solidFill>
                    <a:srgbClr val="0000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1pPr>
              <a:lvl2pPr marL="718444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Calibri" panose="020F0502020204030204" pitchFamily="34" charset="0"/>
                <a:buChar char="-"/>
                <a:defRPr sz="1600" kern="120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2pPr>
              <a:lvl3pPr marL="1197407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Wingdings" panose="05000000000000000000" pitchFamily="2" charset="2"/>
                <a:buChar char="§"/>
                <a:defRPr sz="1400" kern="120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3pPr>
              <a:lvl4pPr marL="1676370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Calibri" panose="020F0502020204030204" pitchFamily="34" charset="0"/>
                <a:buChar char="-"/>
                <a:defRPr sz="1200" kern="120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4pPr>
              <a:lvl5pPr marL="2155332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Wingdings" panose="05000000000000000000" pitchFamily="2" charset="2"/>
                <a:buChar char="§"/>
                <a:defRPr sz="1200" kern="120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5pPr>
              <a:lvl6pPr marL="2634295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13258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92220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71183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 smtClean="0"/>
                <a:t>Quantum annealing</a:t>
              </a:r>
            </a:p>
            <a:p>
              <a:pPr marL="478963" lvl="1" indent="0">
                <a:buFont typeface="Calibri" panose="020F0502020204030204" pitchFamily="34" charset="0"/>
                <a:buNone/>
              </a:pPr>
              <a:r>
                <a:rPr lang="en-US" altLang="fr-FR" b="1" kern="0" dirty="0" smtClean="0">
                  <a:solidFill>
                    <a:srgbClr val="000000"/>
                  </a:solidFill>
                  <a:sym typeface="Wingdings" panose="05000000000000000000" pitchFamily="2" charset="2"/>
                </a:rPr>
                <a:t>|</a:t>
              </a:r>
              <a:r>
                <a:rPr lang="en-US" altLang="fr-FR" b="1" kern="0" dirty="0" smtClean="0">
                  <a:solidFill>
                    <a:srgbClr val="000000"/>
                  </a:solidFill>
                  <a:latin typeface="Symbol" panose="05050102010706020507" pitchFamily="18" charset="2"/>
                  <a:sym typeface="Wingdings" panose="05000000000000000000" pitchFamily="2" charset="2"/>
                </a:rPr>
                <a:t>y</a:t>
              </a:r>
              <a:r>
                <a:rPr lang="en-US" altLang="fr-FR" b="1" kern="0" dirty="0" smtClean="0">
                  <a:solidFill>
                    <a:srgbClr val="000000"/>
                  </a:solidFill>
                  <a:sym typeface="Wingdings" panose="05000000000000000000" pitchFamily="2" charset="2"/>
                </a:rPr>
                <a:t>&gt;  =&gt;  |</a:t>
              </a:r>
              <a:r>
                <a:rPr lang="en-US" altLang="fr-FR" b="1" kern="0" dirty="0" smtClean="0">
                  <a:solidFill>
                    <a:srgbClr val="000000"/>
                  </a:solidFill>
                  <a:latin typeface="Symbol" panose="05050102010706020507" pitchFamily="18" charset="2"/>
                  <a:sym typeface="Wingdings" panose="05000000000000000000" pitchFamily="2" charset="2"/>
                </a:rPr>
                <a:t>y</a:t>
              </a:r>
              <a:r>
                <a:rPr lang="en-US" altLang="fr-FR" sz="1400" kern="0" baseline="-25000" dirty="0" smtClean="0">
                  <a:solidFill>
                    <a:srgbClr val="000000"/>
                  </a:solidFill>
                  <a:sym typeface="Wingdings" panose="05000000000000000000" pitchFamily="2" charset="2"/>
                </a:rPr>
                <a:t>0</a:t>
              </a:r>
              <a:r>
                <a:rPr lang="en-US" altLang="fr-FR" b="1" kern="0" dirty="0" smtClean="0">
                  <a:solidFill>
                    <a:srgbClr val="000000"/>
                  </a:solidFill>
                  <a:sym typeface="Wingdings" panose="05000000000000000000" pitchFamily="2" charset="2"/>
                </a:rPr>
                <a:t>&gt;</a:t>
              </a:r>
              <a:endParaRPr lang="en-US" dirty="0" smtClean="0"/>
            </a:p>
            <a:p>
              <a:pPr marL="478963" lvl="1" indent="0">
                <a:buFont typeface="Calibri" panose="020F0502020204030204" pitchFamily="34" charset="0"/>
                <a:buNone/>
              </a:pPr>
              <a:r>
                <a:rPr lang="en-US" b="1" u="sng" dirty="0">
                  <a:solidFill>
                    <a:srgbClr val="000000"/>
                  </a:solidFill>
                </a:rPr>
                <a:t>L</a:t>
              </a:r>
              <a:r>
                <a:rPr lang="en-US" b="1" u="sng" dirty="0" smtClean="0">
                  <a:solidFill>
                    <a:srgbClr val="000000"/>
                  </a:solidFill>
                </a:rPr>
                <a:t>ooking for ground states </a:t>
              </a:r>
            </a:p>
            <a:p>
              <a:pPr lvl="1"/>
              <a:r>
                <a:rPr lang="en-US" dirty="0" smtClean="0"/>
                <a:t>adiabatic optimization </a:t>
              </a:r>
            </a:p>
            <a:p>
              <a:pPr lvl="1"/>
              <a:r>
                <a:rPr lang="en-US" dirty="0" smtClean="0"/>
                <a:t>exploring many paths </a:t>
              </a:r>
            </a:p>
            <a:p>
              <a:pPr lvl="1"/>
              <a:r>
                <a:rPr lang="en-US" dirty="0" smtClean="0"/>
                <a:t>using tunnel effects </a:t>
              </a:r>
              <a:endParaRPr lang="en-US" dirty="0"/>
            </a:p>
          </p:txBody>
        </p:sp>
      </p:grpSp>
      <p:grpSp>
        <p:nvGrpSpPr>
          <p:cNvPr id="74" name="Groupe 73"/>
          <p:cNvGrpSpPr/>
          <p:nvPr/>
        </p:nvGrpSpPr>
        <p:grpSpPr>
          <a:xfrm>
            <a:off x="8168256" y="844958"/>
            <a:ext cx="3896580" cy="5158731"/>
            <a:chOff x="8168256" y="844958"/>
            <a:chExt cx="3896580" cy="5158731"/>
          </a:xfrm>
        </p:grpSpPr>
        <p:sp>
          <p:nvSpPr>
            <p:cNvPr id="11" name="Espace réservé du contenu 4"/>
            <p:cNvSpPr txBox="1">
              <a:spLocks/>
            </p:cNvSpPr>
            <p:nvPr/>
          </p:nvSpPr>
          <p:spPr>
            <a:xfrm>
              <a:off x="8168256" y="3593825"/>
              <a:ext cx="3708494" cy="898413"/>
            </a:xfrm>
            <a:prstGeom prst="rect">
              <a:avLst/>
            </a:prstGeom>
          </p:spPr>
          <p:txBody>
            <a:bodyPr vert="horz" wrap="square" lIns="127723" tIns="63862" rIns="127723" bIns="63862" rtlCol="0">
              <a:spAutoFit/>
            </a:bodyPr>
            <a:lstStyle>
              <a:lvl1pPr marL="239481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SzPct val="80000"/>
                <a:buFont typeface="Wingdings 3" panose="05040102010807070707" pitchFamily="18" charset="2"/>
                <a:buChar char="u"/>
                <a:defRPr sz="1800" b="1" kern="1200">
                  <a:solidFill>
                    <a:srgbClr val="0000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1pPr>
              <a:lvl2pPr marL="718444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Calibri" panose="020F0502020204030204" pitchFamily="34" charset="0"/>
                <a:buChar char="-"/>
                <a:defRPr sz="1600" kern="120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2pPr>
              <a:lvl3pPr marL="1197407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Wingdings" panose="05000000000000000000" pitchFamily="2" charset="2"/>
                <a:buChar char="§"/>
                <a:defRPr sz="1400" kern="120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3pPr>
              <a:lvl4pPr marL="1676370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Calibri" panose="020F0502020204030204" pitchFamily="34" charset="0"/>
                <a:buChar char="-"/>
                <a:defRPr sz="1200" kern="120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4pPr>
              <a:lvl5pPr marL="2155332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Wingdings" panose="05000000000000000000" pitchFamily="2" charset="2"/>
                <a:buChar char="§"/>
                <a:defRPr sz="1200" kern="120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5pPr>
              <a:lvl6pPr marL="2634295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13258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92220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71183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 smtClean="0"/>
                <a:t>Quantum digital computing</a:t>
              </a:r>
            </a:p>
            <a:p>
              <a:pPr marL="478963" lvl="1" indent="0">
                <a:buNone/>
              </a:pPr>
              <a:r>
                <a:rPr lang="en-US" altLang="fr-FR" b="1" kern="0" dirty="0">
                  <a:solidFill>
                    <a:srgbClr val="000000"/>
                  </a:solidFill>
                  <a:sym typeface="Wingdings" panose="05000000000000000000" pitchFamily="2" charset="2"/>
                </a:rPr>
                <a:t>|</a:t>
              </a:r>
              <a:r>
                <a:rPr lang="en-US" altLang="fr-FR" b="1" kern="0" dirty="0" smtClean="0">
                  <a:solidFill>
                    <a:srgbClr val="000000"/>
                  </a:solidFill>
                  <a:latin typeface="Symbol" panose="05050102010706020507" pitchFamily="18" charset="2"/>
                  <a:sym typeface="Wingdings" panose="05000000000000000000" pitchFamily="2" charset="2"/>
                </a:rPr>
                <a:t>y(</a:t>
              </a:r>
              <a:r>
                <a:rPr lang="en-US" altLang="fr-FR" b="1" kern="0" dirty="0" err="1">
                  <a:solidFill>
                    <a:srgbClr val="000000"/>
                  </a:solidFill>
                  <a:sym typeface="Wingdings" panose="05000000000000000000" pitchFamily="2" charset="2"/>
                </a:rPr>
                <a:t>N</a:t>
              </a:r>
              <a:r>
                <a:rPr lang="en-US" altLang="fr-FR" b="1" kern="0" dirty="0" err="1" smtClean="0">
                  <a:solidFill>
                    <a:srgbClr val="000000"/>
                  </a:solidFill>
                  <a:latin typeface="Symbol" panose="05050102010706020507" pitchFamily="18" charset="2"/>
                  <a:sym typeface="Wingdings" panose="05000000000000000000" pitchFamily="2" charset="2"/>
                </a:rPr>
                <a:t>D</a:t>
              </a:r>
              <a:r>
                <a:rPr lang="en-US" altLang="fr-FR" sz="1400" b="1" kern="0" dirty="0" err="1" smtClean="0">
                  <a:solidFill>
                    <a:srgbClr val="000000"/>
                  </a:solidFill>
                  <a:sym typeface="Wingdings" panose="05000000000000000000" pitchFamily="2" charset="2"/>
                </a:rPr>
                <a:t>t</a:t>
              </a:r>
              <a:r>
                <a:rPr lang="en-US" altLang="fr-FR" b="1" kern="0" dirty="0" smtClean="0">
                  <a:solidFill>
                    <a:srgbClr val="000000"/>
                  </a:solidFill>
                  <a:latin typeface="Symbol" panose="05050102010706020507" pitchFamily="18" charset="2"/>
                  <a:sym typeface="Wingdings" panose="05000000000000000000" pitchFamily="2" charset="2"/>
                </a:rPr>
                <a:t>)</a:t>
              </a:r>
              <a:r>
                <a:rPr lang="en-US" altLang="fr-FR" b="1" kern="0" dirty="0" smtClean="0">
                  <a:solidFill>
                    <a:srgbClr val="000000"/>
                  </a:solidFill>
                  <a:sym typeface="Wingdings" panose="05000000000000000000" pitchFamily="2" charset="2"/>
                </a:rPr>
                <a:t>&gt;  </a:t>
              </a:r>
              <a:r>
                <a:rPr lang="en-US" altLang="fr-FR" b="1" kern="0" dirty="0">
                  <a:solidFill>
                    <a:srgbClr val="000000"/>
                  </a:solidFill>
                  <a:sym typeface="Wingdings" panose="05000000000000000000" pitchFamily="2" charset="2"/>
                </a:rPr>
                <a:t>= </a:t>
              </a:r>
              <a:r>
                <a:rPr lang="en-US" altLang="fr-FR" b="1" kern="0" dirty="0" smtClean="0">
                  <a:solidFill>
                    <a:srgbClr val="000000"/>
                  </a:solidFill>
                  <a:sym typeface="Wingdings" panose="05000000000000000000" pitchFamily="2" charset="2"/>
                </a:rPr>
                <a:t>Û</a:t>
              </a:r>
              <a:r>
                <a:rPr lang="en-US" altLang="fr-FR" b="1" kern="0" baseline="-25000" dirty="0" smtClean="0">
                  <a:solidFill>
                    <a:srgbClr val="000000"/>
                  </a:solidFill>
                  <a:sym typeface="Wingdings" panose="05000000000000000000" pitchFamily="2" charset="2"/>
                </a:rPr>
                <a:t>N</a:t>
              </a:r>
              <a:r>
                <a:rPr lang="en-US" altLang="fr-FR" b="1" kern="0" dirty="0" smtClean="0">
                  <a:solidFill>
                    <a:srgbClr val="000000"/>
                  </a:solidFill>
                  <a:latin typeface="Symbol" panose="05050102010706020507" pitchFamily="18" charset="2"/>
                  <a:sym typeface="Wingdings" panose="05000000000000000000" pitchFamily="2" charset="2"/>
                </a:rPr>
                <a:t>(D</a:t>
              </a:r>
              <a:r>
                <a:rPr lang="en-US" altLang="fr-FR" sz="1200" b="1" kern="0" dirty="0" smtClean="0">
                  <a:solidFill>
                    <a:srgbClr val="000000"/>
                  </a:solidFill>
                  <a:sym typeface="Wingdings" panose="05000000000000000000" pitchFamily="2" charset="2"/>
                </a:rPr>
                <a:t>t</a:t>
              </a:r>
              <a:r>
                <a:rPr lang="en-US" altLang="fr-FR" b="1" kern="0" dirty="0" smtClean="0">
                  <a:solidFill>
                    <a:srgbClr val="000000"/>
                  </a:solidFill>
                  <a:latin typeface="Symbol" panose="05050102010706020507" pitchFamily="18" charset="2"/>
                  <a:sym typeface="Wingdings" panose="05000000000000000000" pitchFamily="2" charset="2"/>
                </a:rPr>
                <a:t>) </a:t>
              </a:r>
              <a:r>
                <a:rPr lang="en-US" altLang="fr-FR" b="1" kern="0" dirty="0" smtClean="0">
                  <a:solidFill>
                    <a:srgbClr val="000000"/>
                  </a:solidFill>
                  <a:sym typeface="Wingdings" panose="05000000000000000000" pitchFamily="2" charset="2"/>
                </a:rPr>
                <a:t>… Û</a:t>
              </a:r>
              <a:r>
                <a:rPr lang="en-US" altLang="fr-FR" b="1" kern="0" baseline="-25000" dirty="0" smtClean="0">
                  <a:solidFill>
                    <a:srgbClr val="000000"/>
                  </a:solidFill>
                  <a:sym typeface="Wingdings" panose="05000000000000000000" pitchFamily="2" charset="2"/>
                </a:rPr>
                <a:t>1</a:t>
              </a:r>
              <a:r>
                <a:rPr lang="en-US" altLang="fr-FR" b="1" kern="0" dirty="0" smtClean="0">
                  <a:solidFill>
                    <a:srgbClr val="000000"/>
                  </a:solidFill>
                  <a:latin typeface="Symbol" panose="05050102010706020507" pitchFamily="18" charset="2"/>
                  <a:sym typeface="Wingdings" panose="05000000000000000000" pitchFamily="2" charset="2"/>
                </a:rPr>
                <a:t>(D</a:t>
              </a:r>
              <a:r>
                <a:rPr lang="en-US" altLang="fr-FR" sz="1100" b="1" kern="0" dirty="0" smtClean="0">
                  <a:solidFill>
                    <a:srgbClr val="000000"/>
                  </a:solidFill>
                  <a:sym typeface="Wingdings" panose="05000000000000000000" pitchFamily="2" charset="2"/>
                </a:rPr>
                <a:t>t</a:t>
              </a:r>
              <a:r>
                <a:rPr lang="en-US" altLang="fr-FR" b="1" kern="0" dirty="0">
                  <a:solidFill>
                    <a:srgbClr val="000000"/>
                  </a:solidFill>
                  <a:latin typeface="Symbol" panose="05050102010706020507" pitchFamily="18" charset="2"/>
                  <a:sym typeface="Wingdings" panose="05000000000000000000" pitchFamily="2" charset="2"/>
                </a:rPr>
                <a:t>)</a:t>
              </a:r>
              <a:r>
                <a:rPr lang="en-US" altLang="fr-FR" b="1" kern="0" dirty="0" smtClean="0">
                  <a:solidFill>
                    <a:srgbClr val="000000"/>
                  </a:solidFill>
                  <a:sym typeface="Wingdings" panose="05000000000000000000" pitchFamily="2" charset="2"/>
                </a:rPr>
                <a:t>|</a:t>
              </a:r>
              <a:r>
                <a:rPr lang="en-US" altLang="fr-FR" b="1" kern="0" dirty="0">
                  <a:solidFill>
                    <a:srgbClr val="000000"/>
                  </a:solidFill>
                  <a:latin typeface="Symbol" panose="05050102010706020507" pitchFamily="18" charset="2"/>
                  <a:sym typeface="Wingdings" panose="05000000000000000000" pitchFamily="2" charset="2"/>
                </a:rPr>
                <a:t>y(0</a:t>
              </a:r>
              <a:r>
                <a:rPr lang="en-US" altLang="fr-FR" b="1" kern="0" dirty="0" smtClean="0">
                  <a:solidFill>
                    <a:srgbClr val="000000"/>
                  </a:solidFill>
                  <a:latin typeface="Symbol" panose="05050102010706020507" pitchFamily="18" charset="2"/>
                  <a:sym typeface="Wingdings" panose="05000000000000000000" pitchFamily="2" charset="2"/>
                </a:rPr>
                <a:t>)</a:t>
              </a:r>
              <a:r>
                <a:rPr lang="en-US" altLang="fr-FR" b="1" kern="0" dirty="0" smtClean="0">
                  <a:solidFill>
                    <a:srgbClr val="000000"/>
                  </a:solidFill>
                  <a:sym typeface="Wingdings" panose="05000000000000000000" pitchFamily="2" charset="2"/>
                </a:rPr>
                <a:t>&gt;</a:t>
              </a:r>
              <a:endParaRPr lang="en-US" dirty="0" smtClean="0"/>
            </a:p>
            <a:p>
              <a:pPr marL="478963" lvl="1" indent="0">
                <a:buNone/>
              </a:pPr>
              <a:r>
                <a:rPr lang="en-US" b="1" u="sng" dirty="0" smtClean="0">
                  <a:solidFill>
                    <a:srgbClr val="000000"/>
                  </a:solidFill>
                </a:rPr>
                <a:t>Gate based evolution </a:t>
              </a:r>
            </a:p>
          </p:txBody>
        </p:sp>
        <p:pic>
          <p:nvPicPr>
            <p:cNvPr id="13" name="Image 12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21812" y="1457825"/>
              <a:ext cx="2929643" cy="2010454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16" name="Image 15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553826" y="844958"/>
              <a:ext cx="1511010" cy="1007687"/>
            </a:xfrm>
            <a:prstGeom prst="rect">
              <a:avLst/>
            </a:prstGeom>
          </p:spPr>
        </p:pic>
        <p:pic>
          <p:nvPicPr>
            <p:cNvPr id="70" name="Image 69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21812" y="4646882"/>
              <a:ext cx="2929643" cy="1356807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73" name="Image 72"/>
            <p:cNvPicPr>
              <a:picLocks noChangeAspect="1"/>
            </p:cNvPicPr>
            <p:nvPr/>
          </p:nvPicPr>
          <p:blipFill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427159" y="3052928"/>
              <a:ext cx="919659" cy="372307"/>
            </a:xfrm>
            <a:prstGeom prst="rect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2364316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 descr="Quantronium_with_labels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40911" y="1286746"/>
            <a:ext cx="1887415" cy="123547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80119" y="137953"/>
            <a:ext cx="11032404" cy="495506"/>
          </a:xfrm>
        </p:spPr>
        <p:txBody>
          <a:bodyPr/>
          <a:lstStyle/>
          <a:p>
            <a:r>
              <a:rPr lang="en-US" dirty="0" smtClean="0"/>
              <a:t>Many possible technologies/degrees of freedom </a:t>
            </a:r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endParaRPr lang="en-US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19" name="Espace réservé du contenu 2"/>
          <p:cNvSpPr txBox="1">
            <a:spLocks/>
          </p:cNvSpPr>
          <p:nvPr/>
        </p:nvSpPr>
        <p:spPr>
          <a:xfrm>
            <a:off x="1542872" y="852775"/>
            <a:ext cx="5528069" cy="436748"/>
          </a:xfrm>
          <a:prstGeom prst="rect">
            <a:avLst/>
          </a:prstGeom>
        </p:spPr>
        <p:txBody>
          <a:bodyPr vert="horz" wrap="square" lIns="127723" tIns="63862" rIns="127723" bIns="63862" rtlCol="0">
            <a:spAutoFit/>
          </a:bodyPr>
          <a:lstStyle>
            <a:lvl1pPr marL="239481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SzPct val="80000"/>
              <a:buFont typeface="Wingdings 3" panose="05040102010807070707" pitchFamily="18" charset="2"/>
              <a:buChar char="u"/>
              <a:defRPr sz="1800" b="1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718444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1197407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676370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2155332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5792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8235"/>
              </a:buClr>
              <a:buSzPct val="80000"/>
              <a:buFont typeface="Wingdings 3" panose="05040102010807070707" pitchFamily="18" charset="2"/>
              <a:buNone/>
              <a:tabLst/>
              <a:defRPr/>
            </a:pPr>
            <a:r>
              <a:rPr lang="en-US" sz="2000" dirty="0" smtClean="0">
                <a:solidFill>
                  <a:srgbClr val="0000FF"/>
                </a:solidFill>
              </a:rPr>
              <a:t>Quantum “objects”/d</a:t>
            </a:r>
            <a:r>
              <a:rPr kumimoji="0" lang="en-US" sz="2000" b="1" i="0" u="none" strike="noStrike" kern="1200" cap="none" spc="0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cs typeface="Calibri" charset="0"/>
              </a:rPr>
              <a:t>egrees of freedom</a:t>
            </a:r>
            <a:endParaRPr kumimoji="0" lang="en-US" sz="2000" b="1" i="0" u="none" strike="noStrike" kern="1200" cap="none" spc="0" normalizeH="0" baseline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charset="0"/>
              <a:cs typeface="Calibri" charset="0"/>
            </a:endParaRP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3603052" y="1564817"/>
            <a:ext cx="3228207" cy="959968"/>
          </a:xfrm>
          <a:prstGeom prst="rect">
            <a:avLst/>
          </a:prstGeom>
        </p:spPr>
        <p:txBody>
          <a:bodyPr vert="horz" wrap="square" lIns="127723" tIns="63862" rIns="127723" bIns="63862" rtlCol="0">
            <a:spAutoFit/>
          </a:bodyPr>
          <a:lstStyle>
            <a:lvl1pPr marL="239481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SzPct val="80000"/>
              <a:buFont typeface="Wingdings 3" panose="05040102010807070707" pitchFamily="18" charset="2"/>
              <a:buChar char="u"/>
              <a:defRPr sz="1800" b="1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718444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1197407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676370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2155332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9481" marR="0" lvl="0" indent="-239481" algn="l" defTabSz="95792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8235"/>
              </a:buClr>
              <a:buSzPct val="80000"/>
              <a:buFont typeface="Wingdings 3" panose="05040102010807070707" pitchFamily="18" charset="2"/>
              <a:buChar char="u"/>
              <a:tabLst/>
              <a:defRPr/>
            </a:pPr>
            <a:r>
              <a:rPr lang="en-US" dirty="0" smtClean="0">
                <a:solidFill>
                  <a:srgbClr val="E7E6E6">
                    <a:lumMod val="50000"/>
                  </a:srgbClr>
                </a:solidFill>
              </a:rPr>
              <a:t>E</a:t>
            </a:r>
            <a:r>
              <a:rPr kumimoji="0" lang="en-US" sz="1800" b="1" i="0" u="none" strike="noStrike" kern="1200" cap="none" spc="0" normalizeH="0" baseline="0" dirty="0" smtClean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Calibri" charset="0"/>
                <a:cs typeface="Calibri" charset="0"/>
              </a:rPr>
              <a:t>lectrons pairs</a:t>
            </a:r>
            <a:r>
              <a:rPr kumimoji="0" lang="en-US" sz="1800" b="1" i="0" u="none" strike="noStrike" kern="1200" cap="none" spc="0" normalizeH="0" dirty="0" smtClean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Calibri" charset="0"/>
                <a:cs typeface="Calibri" charset="0"/>
              </a:rPr>
              <a:t> / </a:t>
            </a:r>
            <a:r>
              <a:rPr kumimoji="0" lang="en-US" sz="1800" b="1" i="0" u="none" strike="noStrike" kern="1200" cap="none" spc="0" normalizeH="0" baseline="0" dirty="0" smtClean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Calibri" charset="0"/>
                <a:cs typeface="Calibri" charset="0"/>
              </a:rPr>
              <a:t> superconducting </a:t>
            </a:r>
            <a:r>
              <a:rPr kumimoji="0" lang="en-US" sz="1800" b="1" i="0" u="none" strike="noStrike" kern="1200" cap="none" spc="0" normalizeH="0" baseline="0" dirty="0" err="1" smtClean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Calibri" charset="0"/>
                <a:cs typeface="Calibri" charset="0"/>
              </a:rPr>
              <a:t>curent</a:t>
            </a:r>
            <a:endParaRPr kumimoji="0" lang="en-US" sz="1800" b="1" i="0" u="none" strike="noStrike" kern="1200" cap="none" spc="0" normalizeH="0" baseline="0" dirty="0" smtClean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Calibri" charset="0"/>
              <a:cs typeface="Calibri" charset="0"/>
            </a:endParaRPr>
          </a:p>
          <a:p>
            <a:pPr marL="449263" marR="0" lvl="1" indent="-238125" algn="l" defTabSz="95792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8235"/>
              </a:buClr>
              <a:buSzTx/>
              <a:buFont typeface="Calibri" panose="020F0502020204030204" pitchFamily="34" charset="0"/>
              <a:buChar char="-"/>
              <a:tabLst/>
              <a:defRPr/>
            </a:pPr>
            <a:r>
              <a:rPr kumimoji="0" lang="en-US" sz="1600" b="0" i="0" u="none" strike="noStrike" kern="1200" cap="none" spc="0" normalizeH="0" baseline="0" dirty="0" err="1" smtClean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Calibri" charset="0"/>
                <a:cs typeface="Calibri" charset="0"/>
              </a:rPr>
              <a:t>Quantronium</a:t>
            </a:r>
            <a:r>
              <a:rPr kumimoji="0" lang="en-US" sz="1600" b="0" i="0" u="none" strike="noStrike" kern="1200" cap="none" spc="0" normalizeH="0" baseline="0" dirty="0" smtClean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Calibri" charset="0"/>
                <a:cs typeface="Calibri" charset="0"/>
              </a:rPr>
              <a:t> - </a:t>
            </a:r>
            <a:r>
              <a:rPr kumimoji="0" lang="en-US" sz="1600" b="0" i="0" u="none" strike="noStrike" kern="1200" cap="none" spc="0" normalizeH="0" baseline="0" dirty="0" err="1" smtClean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Calibri" charset="0"/>
                <a:cs typeface="Calibri" charset="0"/>
              </a:rPr>
              <a:t>transmon</a:t>
            </a:r>
            <a:r>
              <a:rPr kumimoji="0" lang="en-US" sz="1600" b="0" i="0" u="none" strike="noStrike" kern="1200" cap="none" spc="0" normalizeH="0" baseline="0" dirty="0" smtClean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Calibri" charset="0"/>
                <a:cs typeface="Calibri" charset="0"/>
              </a:rPr>
              <a:t> </a:t>
            </a:r>
          </a:p>
        </p:txBody>
      </p:sp>
      <p:grpSp>
        <p:nvGrpSpPr>
          <p:cNvPr id="4" name="Groupe 3"/>
          <p:cNvGrpSpPr/>
          <p:nvPr/>
        </p:nvGrpSpPr>
        <p:grpSpPr>
          <a:xfrm>
            <a:off x="1640910" y="2637246"/>
            <a:ext cx="5055411" cy="1165135"/>
            <a:chOff x="1640910" y="2637246"/>
            <a:chExt cx="5055411" cy="1165135"/>
          </a:xfrm>
        </p:grpSpPr>
        <p:sp>
          <p:nvSpPr>
            <p:cNvPr id="13" name="Espace réservé du contenu 2"/>
            <p:cNvSpPr txBox="1">
              <a:spLocks/>
            </p:cNvSpPr>
            <p:nvPr/>
          </p:nvSpPr>
          <p:spPr>
            <a:xfrm>
              <a:off x="3584114" y="2809050"/>
              <a:ext cx="3112207" cy="405970"/>
            </a:xfrm>
            <a:prstGeom prst="rect">
              <a:avLst/>
            </a:prstGeom>
          </p:spPr>
          <p:txBody>
            <a:bodyPr vert="horz" wrap="square" lIns="127723" tIns="63862" rIns="127723" bIns="63862" rtlCol="0">
              <a:spAutoFit/>
            </a:bodyPr>
            <a:lstStyle>
              <a:lvl1pPr marL="239481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SzPct val="80000"/>
                <a:buFont typeface="Wingdings 3" panose="05040102010807070707" pitchFamily="18" charset="2"/>
                <a:buChar char="u"/>
                <a:defRPr sz="1800" b="1" kern="1200">
                  <a:solidFill>
                    <a:schemeClr val="bg2">
                      <a:lumMod val="50000"/>
                    </a:schemeClr>
                  </a:solidFill>
                  <a:latin typeface="Calibri" charset="0"/>
                  <a:ea typeface="Calibri" charset="0"/>
                  <a:cs typeface="Calibri" charset="0"/>
                </a:defRPr>
              </a:lvl1pPr>
              <a:lvl2pPr marL="718444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Calibri" panose="020F0502020204030204" pitchFamily="34" charset="0"/>
                <a:buChar char="-"/>
                <a:defRPr sz="1600" kern="1200">
                  <a:solidFill>
                    <a:schemeClr val="bg2">
                      <a:lumMod val="50000"/>
                    </a:schemeClr>
                  </a:solidFill>
                  <a:latin typeface="Calibri" charset="0"/>
                  <a:ea typeface="Calibri" charset="0"/>
                  <a:cs typeface="Calibri" charset="0"/>
                </a:defRPr>
              </a:lvl2pPr>
              <a:lvl3pPr marL="1197407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Wingdings" panose="05000000000000000000" pitchFamily="2" charset="2"/>
                <a:buChar char="§"/>
                <a:defRPr sz="1400" kern="1200">
                  <a:solidFill>
                    <a:schemeClr val="bg2">
                      <a:lumMod val="50000"/>
                    </a:schemeClr>
                  </a:solidFill>
                  <a:latin typeface="Calibri" charset="0"/>
                  <a:ea typeface="Calibri" charset="0"/>
                  <a:cs typeface="Calibri" charset="0"/>
                </a:defRPr>
              </a:lvl3pPr>
              <a:lvl4pPr marL="1676370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Calibri" panose="020F0502020204030204" pitchFamily="34" charset="0"/>
                <a:buChar char="-"/>
                <a:defRPr sz="1200" kern="1200">
                  <a:solidFill>
                    <a:schemeClr val="bg2">
                      <a:lumMod val="50000"/>
                    </a:schemeClr>
                  </a:solidFill>
                  <a:latin typeface="Calibri" charset="0"/>
                  <a:ea typeface="Calibri" charset="0"/>
                  <a:cs typeface="Calibri" charset="0"/>
                </a:defRPr>
              </a:lvl4pPr>
              <a:lvl5pPr marL="2155332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Wingdings" panose="05000000000000000000" pitchFamily="2" charset="2"/>
                <a:buChar char="§"/>
                <a:defRPr sz="1200" kern="1200">
                  <a:solidFill>
                    <a:schemeClr val="bg2">
                      <a:lumMod val="50000"/>
                    </a:schemeClr>
                  </a:solidFill>
                  <a:latin typeface="Calibri" charset="0"/>
                  <a:ea typeface="Calibri" charset="0"/>
                  <a:cs typeface="Calibri" charset="0"/>
                </a:defRPr>
              </a:lvl5pPr>
              <a:lvl6pPr marL="2634295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13258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92220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71183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39481" marR="0" lvl="0" indent="-239481" algn="l" defTabSz="95792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48235"/>
                </a:buClr>
                <a:buSzPct val="80000"/>
                <a:buFont typeface="Wingdings 3" panose="05040102010807070707" pitchFamily="18" charset="2"/>
                <a:buChar char="u"/>
                <a:tabLst/>
                <a:defRPr/>
              </a:pPr>
              <a:r>
                <a:rPr kumimoji="0" lang="en-US" sz="1800" b="1" i="0" u="none" strike="noStrike" kern="1200" cap="none" spc="0" normalizeH="0" baseline="0" dirty="0" smtClean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 charset="0"/>
                  <a:cs typeface="Calibri" charset="0"/>
                </a:rPr>
                <a:t>Photons</a:t>
              </a:r>
            </a:p>
          </p:txBody>
        </p:sp>
        <p:pic>
          <p:nvPicPr>
            <p:cNvPr id="29" name="Image 28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2002050" y="2276106"/>
              <a:ext cx="1165135" cy="188741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grpSp>
        <p:nvGrpSpPr>
          <p:cNvPr id="7" name="Groupe 6"/>
          <p:cNvGrpSpPr/>
          <p:nvPr/>
        </p:nvGrpSpPr>
        <p:grpSpPr>
          <a:xfrm>
            <a:off x="1626343" y="3935431"/>
            <a:ext cx="4827797" cy="1986247"/>
            <a:chOff x="1626343" y="3935431"/>
            <a:chExt cx="4827797" cy="1986247"/>
          </a:xfrm>
        </p:grpSpPr>
        <p:sp>
          <p:nvSpPr>
            <p:cNvPr id="15" name="Espace réservé du contenu 2"/>
            <p:cNvSpPr txBox="1">
              <a:spLocks/>
            </p:cNvSpPr>
            <p:nvPr/>
          </p:nvSpPr>
          <p:spPr>
            <a:xfrm>
              <a:off x="3631371" y="3935431"/>
              <a:ext cx="2822769" cy="1637076"/>
            </a:xfrm>
            <a:prstGeom prst="rect">
              <a:avLst/>
            </a:prstGeom>
          </p:spPr>
          <p:txBody>
            <a:bodyPr vert="horz" wrap="square" lIns="127723" tIns="63862" rIns="127723" bIns="63862" rtlCol="0">
              <a:spAutoFit/>
            </a:bodyPr>
            <a:lstStyle>
              <a:lvl1pPr marL="239481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SzPct val="80000"/>
                <a:buFont typeface="Wingdings 3" panose="05040102010807070707" pitchFamily="18" charset="2"/>
                <a:buChar char="u"/>
                <a:defRPr sz="1800" b="1" kern="1200">
                  <a:solidFill>
                    <a:schemeClr val="bg2">
                      <a:lumMod val="50000"/>
                    </a:schemeClr>
                  </a:solidFill>
                  <a:latin typeface="Calibri" charset="0"/>
                  <a:ea typeface="Calibri" charset="0"/>
                  <a:cs typeface="Calibri" charset="0"/>
                </a:defRPr>
              </a:lvl1pPr>
              <a:lvl2pPr marL="718444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Calibri" panose="020F0502020204030204" pitchFamily="34" charset="0"/>
                <a:buChar char="-"/>
                <a:defRPr sz="1600" kern="1200">
                  <a:solidFill>
                    <a:schemeClr val="bg2">
                      <a:lumMod val="50000"/>
                    </a:schemeClr>
                  </a:solidFill>
                  <a:latin typeface="Calibri" charset="0"/>
                  <a:ea typeface="Calibri" charset="0"/>
                  <a:cs typeface="Calibri" charset="0"/>
                </a:defRPr>
              </a:lvl2pPr>
              <a:lvl3pPr marL="1197407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Wingdings" panose="05000000000000000000" pitchFamily="2" charset="2"/>
                <a:buChar char="§"/>
                <a:defRPr sz="1400" kern="1200">
                  <a:solidFill>
                    <a:schemeClr val="bg2">
                      <a:lumMod val="50000"/>
                    </a:schemeClr>
                  </a:solidFill>
                  <a:latin typeface="Calibri" charset="0"/>
                  <a:ea typeface="Calibri" charset="0"/>
                  <a:cs typeface="Calibri" charset="0"/>
                </a:defRPr>
              </a:lvl3pPr>
              <a:lvl4pPr marL="1676370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Calibri" panose="020F0502020204030204" pitchFamily="34" charset="0"/>
                <a:buChar char="-"/>
                <a:defRPr sz="1200" kern="1200">
                  <a:solidFill>
                    <a:schemeClr val="bg2">
                      <a:lumMod val="50000"/>
                    </a:schemeClr>
                  </a:solidFill>
                  <a:latin typeface="Calibri" charset="0"/>
                  <a:ea typeface="Calibri" charset="0"/>
                  <a:cs typeface="Calibri" charset="0"/>
                </a:defRPr>
              </a:lvl4pPr>
              <a:lvl5pPr marL="2155332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Wingdings" panose="05000000000000000000" pitchFamily="2" charset="2"/>
                <a:buChar char="§"/>
                <a:defRPr sz="1200" kern="1200">
                  <a:solidFill>
                    <a:schemeClr val="bg2">
                      <a:lumMod val="50000"/>
                    </a:schemeClr>
                  </a:solidFill>
                  <a:latin typeface="Calibri" charset="0"/>
                  <a:ea typeface="Calibri" charset="0"/>
                  <a:cs typeface="Calibri" charset="0"/>
                </a:defRPr>
              </a:lvl5pPr>
              <a:lvl6pPr marL="2634295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13258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92220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71183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39481" marR="0" lvl="0" indent="-239481" algn="l" defTabSz="95792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48235"/>
                </a:buClr>
                <a:buSzPct val="80000"/>
                <a:buFont typeface="Wingdings 3" panose="05040102010807070707" pitchFamily="18" charset="2"/>
                <a:buChar char="u"/>
                <a:tabLst/>
                <a:defRPr/>
              </a:pPr>
              <a:r>
                <a:rPr kumimoji="0" lang="en-US" sz="1800" b="1" i="0" u="none" strike="noStrike" kern="1200" cap="none" spc="0" normalizeH="0" baseline="0" dirty="0" smtClean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 charset="0"/>
                  <a:cs typeface="Calibri" charset="0"/>
                </a:rPr>
                <a:t>Spin</a:t>
              </a:r>
            </a:p>
            <a:p>
              <a:pPr marL="449263" marR="0" lvl="1" indent="-238125" algn="l" defTabSz="95792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48235"/>
                </a:buClr>
                <a:buSzTx/>
                <a:buFont typeface="Calibri" panose="020F0502020204030204" pitchFamily="34" charset="0"/>
                <a:buChar char="-"/>
                <a:tabLst/>
                <a:defRPr/>
              </a:pPr>
              <a:r>
                <a:rPr kumimoji="0" lang="en-US" sz="1600" b="0" i="0" u="none" strike="noStrike" kern="1200" cap="none" spc="0" normalizeH="0" baseline="0" dirty="0" smtClean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 charset="0"/>
                  <a:cs typeface="Calibri" charset="0"/>
                </a:rPr>
                <a:t>Electrons or holes in semiconductors (</a:t>
              </a:r>
              <a:r>
                <a:rPr kumimoji="0" lang="en-US" sz="1600" b="0" i="0" u="none" strike="noStrike" kern="1200" cap="none" spc="0" normalizeH="0" baseline="0" dirty="0" err="1" smtClean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 charset="0"/>
                  <a:cs typeface="Calibri" charset="0"/>
                </a:rPr>
                <a:t>AsGa</a:t>
              </a:r>
              <a:r>
                <a:rPr kumimoji="0" lang="en-US" sz="1600" b="0" i="0" u="none" strike="noStrike" kern="1200" cap="none" spc="0" normalizeH="0" baseline="0" dirty="0" smtClean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 charset="0"/>
                  <a:cs typeface="Calibri" charset="0"/>
                </a:rPr>
                <a:t>, Si, Ge, …)</a:t>
              </a:r>
            </a:p>
            <a:p>
              <a:pPr marL="449263" lvl="1" indent="-238125">
                <a:defRPr/>
              </a:pPr>
              <a:r>
                <a:rPr lang="en-US" dirty="0" smtClean="0">
                  <a:solidFill>
                    <a:srgbClr val="E7E6E6">
                      <a:lumMod val="50000"/>
                    </a:srgbClr>
                  </a:solidFill>
                </a:rPr>
                <a:t>NV c</a:t>
              </a:r>
              <a:r>
                <a:rPr lang="en-US" dirty="0">
                  <a:solidFill>
                    <a:srgbClr val="E7E6E6">
                      <a:lumMod val="50000"/>
                    </a:srgbClr>
                  </a:solidFill>
                </a:rPr>
                <a:t>enters </a:t>
              </a:r>
              <a:r>
                <a:rPr lang="en-US" dirty="0" smtClean="0">
                  <a:solidFill>
                    <a:srgbClr val="E7E6E6">
                      <a:lumMod val="50000"/>
                    </a:srgbClr>
                  </a:solidFill>
                </a:rPr>
                <a:t>in diamond (Nitrogen vacancy)</a:t>
              </a:r>
              <a:endParaRPr kumimoji="0" lang="en-US" sz="1600" b="0" i="0" u="none" strike="noStrike" kern="1200" cap="none" spc="0" normalizeH="0" baseline="0" dirty="0" smtClean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Calibri" charset="0"/>
                <a:cs typeface="Calibri" charset="0"/>
              </a:endParaRPr>
            </a:p>
          </p:txBody>
        </p:sp>
        <p:pic>
          <p:nvPicPr>
            <p:cNvPr id="24" name="Image 23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9600"/>
            <a:stretch/>
          </p:blipFill>
          <p:spPr>
            <a:xfrm>
              <a:off x="1627630" y="3955054"/>
              <a:ext cx="1900696" cy="71237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3" name="Image 2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626343" y="4758546"/>
              <a:ext cx="1907267" cy="116313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grpSp>
        <p:nvGrpSpPr>
          <p:cNvPr id="9" name="Groupe 8"/>
          <p:cNvGrpSpPr/>
          <p:nvPr/>
        </p:nvGrpSpPr>
        <p:grpSpPr>
          <a:xfrm>
            <a:off x="6939149" y="1261546"/>
            <a:ext cx="4828532" cy="1260674"/>
            <a:chOff x="6939149" y="1261546"/>
            <a:chExt cx="4828532" cy="1260674"/>
          </a:xfrm>
        </p:grpSpPr>
        <p:sp>
          <p:nvSpPr>
            <p:cNvPr id="10" name="Espace réservé du contenu 2"/>
            <p:cNvSpPr txBox="1">
              <a:spLocks/>
            </p:cNvSpPr>
            <p:nvPr/>
          </p:nvSpPr>
          <p:spPr>
            <a:xfrm>
              <a:off x="8944739" y="1562623"/>
              <a:ext cx="2822942" cy="405970"/>
            </a:xfrm>
            <a:prstGeom prst="rect">
              <a:avLst/>
            </a:prstGeom>
          </p:spPr>
          <p:txBody>
            <a:bodyPr vert="horz" lIns="127723" tIns="63862" rIns="127723" bIns="63862" rtlCol="0">
              <a:spAutoFit/>
            </a:bodyPr>
            <a:lstStyle>
              <a:lvl1pPr marL="239481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SzPct val="80000"/>
                <a:buFont typeface="Wingdings 3" panose="05040102010807070707" pitchFamily="18" charset="2"/>
                <a:buChar char="u"/>
                <a:defRPr sz="1800" b="1" kern="1200">
                  <a:solidFill>
                    <a:schemeClr val="bg2">
                      <a:lumMod val="50000"/>
                    </a:schemeClr>
                  </a:solidFill>
                  <a:latin typeface="Calibri" charset="0"/>
                  <a:ea typeface="Calibri" charset="0"/>
                  <a:cs typeface="Calibri" charset="0"/>
                </a:defRPr>
              </a:lvl1pPr>
              <a:lvl2pPr marL="718444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Calibri" panose="020F0502020204030204" pitchFamily="34" charset="0"/>
                <a:buChar char="-"/>
                <a:defRPr sz="1600" kern="1200">
                  <a:solidFill>
                    <a:schemeClr val="bg2">
                      <a:lumMod val="50000"/>
                    </a:schemeClr>
                  </a:solidFill>
                  <a:latin typeface="Calibri" charset="0"/>
                  <a:ea typeface="Calibri" charset="0"/>
                  <a:cs typeface="Calibri" charset="0"/>
                </a:defRPr>
              </a:lvl2pPr>
              <a:lvl3pPr marL="1197407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Wingdings" panose="05000000000000000000" pitchFamily="2" charset="2"/>
                <a:buChar char="§"/>
                <a:defRPr sz="1400" kern="1200">
                  <a:solidFill>
                    <a:schemeClr val="bg2">
                      <a:lumMod val="50000"/>
                    </a:schemeClr>
                  </a:solidFill>
                  <a:latin typeface="Calibri" charset="0"/>
                  <a:ea typeface="Calibri" charset="0"/>
                  <a:cs typeface="Calibri" charset="0"/>
                </a:defRPr>
              </a:lvl3pPr>
              <a:lvl4pPr marL="1676370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Calibri" panose="020F0502020204030204" pitchFamily="34" charset="0"/>
                <a:buChar char="-"/>
                <a:defRPr sz="1200" kern="1200">
                  <a:solidFill>
                    <a:schemeClr val="bg2">
                      <a:lumMod val="50000"/>
                    </a:schemeClr>
                  </a:solidFill>
                  <a:latin typeface="Calibri" charset="0"/>
                  <a:ea typeface="Calibri" charset="0"/>
                  <a:cs typeface="Calibri" charset="0"/>
                </a:defRPr>
              </a:lvl4pPr>
              <a:lvl5pPr marL="2155332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Wingdings" panose="05000000000000000000" pitchFamily="2" charset="2"/>
                <a:buChar char="§"/>
                <a:defRPr sz="1200" kern="1200">
                  <a:solidFill>
                    <a:schemeClr val="bg2">
                      <a:lumMod val="50000"/>
                    </a:schemeClr>
                  </a:solidFill>
                  <a:latin typeface="Calibri" charset="0"/>
                  <a:ea typeface="Calibri" charset="0"/>
                  <a:cs typeface="Calibri" charset="0"/>
                </a:defRPr>
              </a:lvl5pPr>
              <a:lvl6pPr marL="2634295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13258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92220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71183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39481" marR="0" lvl="0" indent="-239481" algn="l" defTabSz="95792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48235"/>
                </a:buClr>
                <a:buSzPct val="80000"/>
                <a:buFont typeface="Wingdings 3" panose="05040102010807070707" pitchFamily="18" charset="2"/>
                <a:buChar char="u"/>
                <a:tabLst/>
                <a:defRPr/>
              </a:pPr>
              <a:r>
                <a:rPr kumimoji="0" lang="en-US" sz="1800" b="1" i="0" u="none" strike="noStrike" kern="1200" cap="none" spc="0" normalizeH="0" baseline="0" dirty="0" smtClean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 charset="0"/>
                  <a:cs typeface="Calibri" charset="0"/>
                </a:rPr>
                <a:t>Ions</a:t>
              </a:r>
            </a:p>
          </p:txBody>
        </p:sp>
        <p:pic>
          <p:nvPicPr>
            <p:cNvPr id="8" name="Image 7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939149" y="1261546"/>
              <a:ext cx="1897700" cy="126067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grpSp>
        <p:nvGrpSpPr>
          <p:cNvPr id="11" name="Groupe 10"/>
          <p:cNvGrpSpPr/>
          <p:nvPr/>
        </p:nvGrpSpPr>
        <p:grpSpPr>
          <a:xfrm>
            <a:off x="6922372" y="2627770"/>
            <a:ext cx="4845309" cy="1204941"/>
            <a:chOff x="6922372" y="2627770"/>
            <a:chExt cx="4845309" cy="1204941"/>
          </a:xfrm>
        </p:grpSpPr>
        <p:sp>
          <p:nvSpPr>
            <p:cNvPr id="14" name="Espace réservé du contenu 2"/>
            <p:cNvSpPr txBox="1">
              <a:spLocks/>
            </p:cNvSpPr>
            <p:nvPr/>
          </p:nvSpPr>
          <p:spPr>
            <a:xfrm>
              <a:off x="8944739" y="2809049"/>
              <a:ext cx="2822942" cy="682969"/>
            </a:xfrm>
            <a:prstGeom prst="rect">
              <a:avLst/>
            </a:prstGeom>
          </p:spPr>
          <p:txBody>
            <a:bodyPr vert="horz" lIns="127723" tIns="63862" rIns="127723" bIns="63862" rtlCol="0">
              <a:spAutoFit/>
            </a:bodyPr>
            <a:lstStyle>
              <a:lvl1pPr marL="239481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SzPct val="80000"/>
                <a:buFont typeface="Wingdings 3" panose="05040102010807070707" pitchFamily="18" charset="2"/>
                <a:buChar char="u"/>
                <a:defRPr sz="1800" b="1" kern="1200">
                  <a:solidFill>
                    <a:schemeClr val="bg2">
                      <a:lumMod val="50000"/>
                    </a:schemeClr>
                  </a:solidFill>
                  <a:latin typeface="Calibri" charset="0"/>
                  <a:ea typeface="Calibri" charset="0"/>
                  <a:cs typeface="Calibri" charset="0"/>
                </a:defRPr>
              </a:lvl1pPr>
              <a:lvl2pPr marL="718444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Calibri" panose="020F0502020204030204" pitchFamily="34" charset="0"/>
                <a:buChar char="-"/>
                <a:defRPr sz="1600" kern="1200">
                  <a:solidFill>
                    <a:schemeClr val="bg2">
                      <a:lumMod val="50000"/>
                    </a:schemeClr>
                  </a:solidFill>
                  <a:latin typeface="Calibri" charset="0"/>
                  <a:ea typeface="Calibri" charset="0"/>
                  <a:cs typeface="Calibri" charset="0"/>
                </a:defRPr>
              </a:lvl2pPr>
              <a:lvl3pPr marL="1197407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Wingdings" panose="05000000000000000000" pitchFamily="2" charset="2"/>
                <a:buChar char="§"/>
                <a:defRPr sz="1400" kern="1200">
                  <a:solidFill>
                    <a:schemeClr val="bg2">
                      <a:lumMod val="50000"/>
                    </a:schemeClr>
                  </a:solidFill>
                  <a:latin typeface="Calibri" charset="0"/>
                  <a:ea typeface="Calibri" charset="0"/>
                  <a:cs typeface="Calibri" charset="0"/>
                </a:defRPr>
              </a:lvl3pPr>
              <a:lvl4pPr marL="1676370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Calibri" panose="020F0502020204030204" pitchFamily="34" charset="0"/>
                <a:buChar char="-"/>
                <a:defRPr sz="1200" kern="1200">
                  <a:solidFill>
                    <a:schemeClr val="bg2">
                      <a:lumMod val="50000"/>
                    </a:schemeClr>
                  </a:solidFill>
                  <a:latin typeface="Calibri" charset="0"/>
                  <a:ea typeface="Calibri" charset="0"/>
                  <a:cs typeface="Calibri" charset="0"/>
                </a:defRPr>
              </a:lvl4pPr>
              <a:lvl5pPr marL="2155332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Wingdings" panose="05000000000000000000" pitchFamily="2" charset="2"/>
                <a:buChar char="§"/>
                <a:defRPr sz="1200" kern="1200">
                  <a:solidFill>
                    <a:schemeClr val="bg2">
                      <a:lumMod val="50000"/>
                    </a:schemeClr>
                  </a:solidFill>
                  <a:latin typeface="Calibri" charset="0"/>
                  <a:ea typeface="Calibri" charset="0"/>
                  <a:cs typeface="Calibri" charset="0"/>
                </a:defRPr>
              </a:lvl5pPr>
              <a:lvl6pPr marL="2634295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13258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92220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71183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39481" marR="0" lvl="0" indent="-239481" algn="l" defTabSz="95792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48235"/>
                </a:buClr>
                <a:buSzPct val="80000"/>
                <a:buFont typeface="Wingdings 3" panose="05040102010807070707" pitchFamily="18" charset="2"/>
                <a:buChar char="u"/>
                <a:tabLst/>
                <a:defRPr/>
              </a:pPr>
              <a:r>
                <a:rPr kumimoji="0" lang="en-US" sz="1800" b="1" i="0" u="none" strike="noStrike" kern="1200" cap="none" spc="0" normalizeH="0" baseline="0" dirty="0" smtClean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 charset="0"/>
                  <a:cs typeface="Calibri" charset="0"/>
                </a:rPr>
                <a:t>Atoms</a:t>
              </a:r>
            </a:p>
            <a:p>
              <a:pPr marL="239481" marR="0" lvl="0" indent="-239481" algn="l" defTabSz="95792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48235"/>
                </a:buClr>
                <a:buSzPct val="80000"/>
                <a:buFont typeface="Wingdings 3" panose="05040102010807070707" pitchFamily="18" charset="2"/>
                <a:buChar char="u"/>
                <a:tabLst/>
                <a:defRPr/>
              </a:pPr>
              <a:r>
                <a:rPr kumimoji="0" lang="en-US" sz="1800" b="1" i="0" u="none" strike="noStrike" kern="1200" cap="none" spc="0" normalizeH="0" baseline="0" dirty="0" smtClean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 charset="0"/>
                  <a:cs typeface="Calibri" charset="0"/>
                </a:rPr>
                <a:t>Molecules</a:t>
              </a:r>
            </a:p>
          </p:txBody>
        </p:sp>
        <p:pic>
          <p:nvPicPr>
            <p:cNvPr id="32" name="Image 31"/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922372" y="2627770"/>
              <a:ext cx="1916828" cy="120494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grpSp>
        <p:nvGrpSpPr>
          <p:cNvPr id="12" name="Groupe 11"/>
          <p:cNvGrpSpPr/>
          <p:nvPr/>
        </p:nvGrpSpPr>
        <p:grpSpPr>
          <a:xfrm>
            <a:off x="6922373" y="3833500"/>
            <a:ext cx="5222255" cy="2191074"/>
            <a:chOff x="6922373" y="3833500"/>
            <a:chExt cx="5222255" cy="2191074"/>
          </a:xfrm>
        </p:grpSpPr>
        <p:sp>
          <p:nvSpPr>
            <p:cNvPr id="26" name="Espace réservé du contenu 2"/>
            <p:cNvSpPr txBox="1">
              <a:spLocks/>
            </p:cNvSpPr>
            <p:nvPr/>
          </p:nvSpPr>
          <p:spPr>
            <a:xfrm>
              <a:off x="8944739" y="3833500"/>
              <a:ext cx="3199889" cy="2191074"/>
            </a:xfrm>
            <a:prstGeom prst="rect">
              <a:avLst/>
            </a:prstGeom>
          </p:spPr>
          <p:txBody>
            <a:bodyPr vert="horz" wrap="square" lIns="127723" tIns="63862" rIns="127723" bIns="63862" rtlCol="0">
              <a:spAutoFit/>
            </a:bodyPr>
            <a:lstStyle>
              <a:lvl1pPr marL="239481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SzPct val="80000"/>
                <a:buFont typeface="Wingdings 3" panose="05040102010807070707" pitchFamily="18" charset="2"/>
                <a:buChar char="u"/>
                <a:defRPr sz="1800" b="1" kern="1200">
                  <a:solidFill>
                    <a:schemeClr val="bg2">
                      <a:lumMod val="50000"/>
                    </a:schemeClr>
                  </a:solidFill>
                  <a:latin typeface="Calibri" charset="0"/>
                  <a:ea typeface="Calibri" charset="0"/>
                  <a:cs typeface="Calibri" charset="0"/>
                </a:defRPr>
              </a:lvl1pPr>
              <a:lvl2pPr marL="718444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Calibri" panose="020F0502020204030204" pitchFamily="34" charset="0"/>
                <a:buChar char="-"/>
                <a:defRPr sz="1600" kern="1200">
                  <a:solidFill>
                    <a:schemeClr val="bg2">
                      <a:lumMod val="50000"/>
                    </a:schemeClr>
                  </a:solidFill>
                  <a:latin typeface="Calibri" charset="0"/>
                  <a:ea typeface="Calibri" charset="0"/>
                  <a:cs typeface="Calibri" charset="0"/>
                </a:defRPr>
              </a:lvl2pPr>
              <a:lvl3pPr marL="1197407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Wingdings" panose="05000000000000000000" pitchFamily="2" charset="2"/>
                <a:buChar char="§"/>
                <a:defRPr sz="1400" kern="1200">
                  <a:solidFill>
                    <a:schemeClr val="bg2">
                      <a:lumMod val="50000"/>
                    </a:schemeClr>
                  </a:solidFill>
                  <a:latin typeface="Calibri" charset="0"/>
                  <a:ea typeface="Calibri" charset="0"/>
                  <a:cs typeface="Calibri" charset="0"/>
                </a:defRPr>
              </a:lvl3pPr>
              <a:lvl4pPr marL="1676370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Calibri" panose="020F0502020204030204" pitchFamily="34" charset="0"/>
                <a:buChar char="-"/>
                <a:defRPr sz="1200" kern="1200">
                  <a:solidFill>
                    <a:schemeClr val="bg2">
                      <a:lumMod val="50000"/>
                    </a:schemeClr>
                  </a:solidFill>
                  <a:latin typeface="Calibri" charset="0"/>
                  <a:ea typeface="Calibri" charset="0"/>
                  <a:cs typeface="Calibri" charset="0"/>
                </a:defRPr>
              </a:lvl4pPr>
              <a:lvl5pPr marL="2155332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Wingdings" panose="05000000000000000000" pitchFamily="2" charset="2"/>
                <a:buChar char="§"/>
                <a:defRPr sz="1200" kern="1200">
                  <a:solidFill>
                    <a:schemeClr val="bg2">
                      <a:lumMod val="50000"/>
                    </a:schemeClr>
                  </a:solidFill>
                  <a:latin typeface="Calibri" charset="0"/>
                  <a:ea typeface="Calibri" charset="0"/>
                  <a:cs typeface="Calibri" charset="0"/>
                </a:defRPr>
              </a:lvl5pPr>
              <a:lvl6pPr marL="2634295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13258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92220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71183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39481" marR="0" lvl="0" indent="-239481" algn="l" defTabSz="95792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48235"/>
                </a:buClr>
                <a:buSzPct val="80000"/>
                <a:buFont typeface="Wingdings 3" panose="05040102010807070707" pitchFamily="18" charset="2"/>
                <a:buChar char="u"/>
                <a:tabLst/>
                <a:defRPr/>
              </a:pPr>
              <a:r>
                <a:rPr kumimoji="0" lang="en-US" sz="1800" b="1" i="0" u="none" strike="noStrike" kern="1200" cap="none" spc="0" normalizeH="0" baseline="0" dirty="0" smtClean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 charset="0"/>
                  <a:cs typeface="Calibri" charset="0"/>
                </a:rPr>
                <a:t>New quantum degrees of freedom / quantum materials</a:t>
              </a:r>
            </a:p>
            <a:p>
              <a:pPr marL="265113" marR="0" lvl="1" indent="0" algn="l" defTabSz="95792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48235"/>
                </a:buClr>
                <a:buSzTx/>
                <a:buFont typeface="Calibri" panose="020F0502020204030204" pitchFamily="34" charset="0"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dirty="0" smtClean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 charset="0"/>
                  <a:cs typeface="Calibri" charset="0"/>
                </a:rPr>
                <a:t>Flying qubits, surface states, </a:t>
              </a:r>
              <a:r>
                <a:rPr kumimoji="0" lang="en-US" sz="1600" b="0" i="0" u="none" strike="noStrike" kern="1200" cap="none" spc="0" normalizeH="0" baseline="0" dirty="0" err="1" smtClean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 charset="0"/>
                  <a:cs typeface="Calibri" charset="0"/>
                </a:rPr>
                <a:t>leviton</a:t>
              </a:r>
              <a:r>
                <a:rPr kumimoji="0" lang="en-US" sz="1600" b="0" i="0" u="none" strike="noStrike" kern="1200" cap="none" spc="0" normalizeH="0" baseline="0" dirty="0" smtClean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 charset="0"/>
                  <a:cs typeface="Calibri" charset="0"/>
                </a:rPr>
                <a:t>, pseudospin, </a:t>
              </a:r>
              <a:r>
                <a:rPr kumimoji="0" lang="en-US" sz="1600" b="0" i="0" u="none" strike="noStrike" kern="1200" cap="none" spc="0" normalizeH="0" baseline="0" dirty="0" err="1" smtClean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 charset="0"/>
                  <a:cs typeface="Calibri" charset="0"/>
                </a:rPr>
                <a:t>Skyrmions</a:t>
              </a:r>
              <a:r>
                <a:rPr kumimoji="0" lang="en-US" sz="1600" b="0" i="0" u="none" strike="noStrike" kern="1200" cap="none" spc="0" normalizeH="0" baseline="0" dirty="0" smtClean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 charset="0"/>
                  <a:cs typeface="Calibri" charset="0"/>
                </a:rPr>
                <a:t>, spin-</a:t>
              </a:r>
              <a:r>
                <a:rPr kumimoji="0" lang="en-US" sz="1600" b="0" i="0" u="none" strike="noStrike" kern="1200" cap="none" spc="0" normalizeH="0" baseline="0" dirty="0" err="1" smtClean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 charset="0"/>
                  <a:cs typeface="Calibri" charset="0"/>
                </a:rPr>
                <a:t>orbite</a:t>
              </a:r>
              <a:r>
                <a:rPr kumimoji="0" lang="en-US" sz="1600" b="0" i="0" u="none" strike="noStrike" kern="1200" cap="none" spc="0" normalizeH="0" baseline="0" dirty="0" smtClean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 charset="0"/>
                  <a:cs typeface="Calibri" charset="0"/>
                </a:rPr>
                <a:t>, 2D systems, topological materials, </a:t>
              </a:r>
              <a:r>
                <a:rPr kumimoji="0" lang="en-US" sz="1600" b="0" i="0" u="none" strike="noStrike" kern="1200" cap="none" spc="0" normalizeH="0" baseline="0" dirty="0" err="1" smtClean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 charset="0"/>
                  <a:cs typeface="Calibri" charset="0"/>
                </a:rPr>
                <a:t>Majorana</a:t>
              </a:r>
              <a:r>
                <a:rPr kumimoji="0" lang="en-US" sz="1600" b="0" i="0" u="none" strike="noStrike" kern="1200" cap="none" spc="0" normalizeH="0" baseline="0" dirty="0" smtClean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 charset="0"/>
                  <a:cs typeface="Calibri" charset="0"/>
                </a:rPr>
                <a:t> fermions, anti/multi-</a:t>
              </a:r>
              <a:r>
                <a:rPr kumimoji="0" lang="en-US" sz="1600" b="0" i="0" u="none" strike="noStrike" kern="1200" cap="none" spc="0" normalizeH="0" baseline="0" dirty="0" err="1" smtClean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 charset="0"/>
                  <a:cs typeface="Calibri" charset="0"/>
                </a:rPr>
                <a:t>ferroïc</a:t>
              </a:r>
              <a:r>
                <a:rPr kumimoji="0" lang="en-US" sz="1600" b="0" i="0" u="none" strike="noStrike" kern="1200" cap="none" spc="0" normalizeH="0" baseline="0" dirty="0" smtClean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 charset="0"/>
                  <a:cs typeface="Calibri" charset="0"/>
                </a:rPr>
                <a:t> …</a:t>
              </a:r>
            </a:p>
          </p:txBody>
        </p:sp>
        <p:grpSp>
          <p:nvGrpSpPr>
            <p:cNvPr id="37" name="Groupe 36"/>
            <p:cNvGrpSpPr>
              <a:grpSpLocks noChangeAspect="1"/>
            </p:cNvGrpSpPr>
            <p:nvPr/>
          </p:nvGrpSpPr>
          <p:grpSpPr>
            <a:xfrm>
              <a:off x="6922373" y="3955055"/>
              <a:ext cx="1903460" cy="1966624"/>
              <a:chOff x="6919559" y="3920742"/>
              <a:chExt cx="2112233" cy="2182325"/>
            </a:xfrm>
          </p:grpSpPr>
          <p:pic>
            <p:nvPicPr>
              <p:cNvPr id="21" name="Image 20"/>
              <p:cNvPicPr>
                <a:picLocks noChangeAspect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922372" y="3920742"/>
                <a:ext cx="1117072" cy="83780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33" name="Image 32"/>
              <p:cNvPicPr>
                <a:picLocks noChangeAspect="1"/>
              </p:cNvPicPr>
              <p:nvPr/>
            </p:nvPicPr>
            <p:blipFill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922372" y="4754656"/>
                <a:ext cx="1117072" cy="543128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34" name="Image 33"/>
              <p:cNvPicPr>
                <a:picLocks noChangeAspect="1"/>
              </p:cNvPicPr>
              <p:nvPr/>
            </p:nvPicPr>
            <p:blipFill rotWithShape="1"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919559" y="5241829"/>
                <a:ext cx="1145284" cy="851769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22" name="Image 21"/>
              <p:cNvPicPr>
                <a:picLocks noChangeAspect="1"/>
              </p:cNvPicPr>
              <p:nvPr/>
            </p:nvPicPr>
            <p:blipFill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033094" y="5530269"/>
                <a:ext cx="998698" cy="572798"/>
              </a:xfrm>
              <a:prstGeom prst="rect">
                <a:avLst/>
              </a:prstGeom>
            </p:spPr>
          </p:pic>
          <p:pic>
            <p:nvPicPr>
              <p:cNvPr id="35" name="Image 34"/>
              <p:cNvPicPr>
                <a:picLocks noChangeAspect="1"/>
              </p:cNvPicPr>
              <p:nvPr/>
            </p:nvPicPr>
            <p:blipFill rotWithShape="1">
              <a:blip r:embed="rId12" cstate="screen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8039444" y="4778757"/>
                <a:ext cx="984949" cy="796544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</p:pic>
          <p:pic>
            <p:nvPicPr>
              <p:cNvPr id="36" name="Image 35"/>
              <p:cNvPicPr>
                <a:picLocks noChangeAspect="1"/>
              </p:cNvPicPr>
              <p:nvPr/>
            </p:nvPicPr>
            <p:blipFill rotWithShape="1">
              <a:blip r:embed="rId1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8039445" y="3920742"/>
                <a:ext cx="984948" cy="83780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</p:grpSp>
      </p:grpSp>
      <p:sp>
        <p:nvSpPr>
          <p:cNvPr id="6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ctr" defTabSz="6386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4A34C9-9A4B-6445-85E1-F779B5E87362}" type="slidenum">
              <a:rPr kumimoji="0" lang="en-US" sz="1000" b="0" i="0" u="none" strike="noStrike" kern="1200" cap="none" spc="0" normalizeH="0" baseline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pPr marL="0" marR="0" lvl="0" indent="0" algn="ctr" defTabSz="6386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000" b="0" i="0" u="none" strike="noStrike" kern="120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0945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en-US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18</a:t>
            </a:fld>
            <a:endParaRPr lang="en-US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1180119" y="133350"/>
            <a:ext cx="11011882" cy="504825"/>
          </a:xfrm>
        </p:spPr>
        <p:txBody>
          <a:bodyPr/>
          <a:lstStyle/>
          <a:p>
            <a:r>
              <a:rPr lang="en-US" dirty="0" smtClean="0"/>
              <a:t>Main classes of quantum algorithms   </a:t>
            </a:r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endParaRPr lang="en-US" dirty="0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42606" y="2219684"/>
            <a:ext cx="1464064" cy="1187882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84200" dist="50800" dir="5400000" sx="102000" sy="102000" algn="ctr" rotWithShape="0">
              <a:srgbClr val="000000">
                <a:alpha val="19000"/>
              </a:srgbClr>
            </a:outerShdw>
          </a:effectLst>
        </p:spPr>
      </p:pic>
      <p:grpSp>
        <p:nvGrpSpPr>
          <p:cNvPr id="34" name="Groupe 33"/>
          <p:cNvGrpSpPr/>
          <p:nvPr/>
        </p:nvGrpSpPr>
        <p:grpSpPr>
          <a:xfrm>
            <a:off x="1185565" y="2395732"/>
            <a:ext cx="9388143" cy="1235505"/>
            <a:chOff x="1185565" y="2395732"/>
            <a:chExt cx="9388143" cy="1235505"/>
          </a:xfrm>
        </p:grpSpPr>
        <p:sp>
          <p:nvSpPr>
            <p:cNvPr id="20" name="Espace réservé du contenu 4"/>
            <p:cNvSpPr txBox="1">
              <a:spLocks/>
            </p:cNvSpPr>
            <p:nvPr/>
          </p:nvSpPr>
          <p:spPr>
            <a:xfrm>
              <a:off x="1185565" y="2395732"/>
              <a:ext cx="7996538" cy="959968"/>
            </a:xfrm>
            <a:prstGeom prst="rect">
              <a:avLst/>
            </a:prstGeom>
          </p:spPr>
          <p:txBody>
            <a:bodyPr vert="horz" wrap="square" lIns="127723" tIns="63862" rIns="127723" bIns="63862" rtlCol="0">
              <a:spAutoFit/>
            </a:bodyPr>
            <a:lstStyle>
              <a:lvl1pPr marL="239481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SzPct val="80000"/>
                <a:buFont typeface="Wingdings 3" panose="05040102010807070707" pitchFamily="18" charset="2"/>
                <a:buChar char="u"/>
                <a:defRPr sz="1800" b="1" kern="1200">
                  <a:solidFill>
                    <a:srgbClr val="0000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1pPr>
              <a:lvl2pPr marL="718444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Calibri" panose="020F0502020204030204" pitchFamily="34" charset="0"/>
                <a:buChar char="-"/>
                <a:defRPr sz="1600" kern="120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2pPr>
              <a:lvl3pPr marL="1197407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Wingdings" panose="05000000000000000000" pitchFamily="2" charset="2"/>
                <a:buChar char="§"/>
                <a:defRPr sz="1400" kern="120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3pPr>
              <a:lvl4pPr marL="1676370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Calibri" panose="020F0502020204030204" pitchFamily="34" charset="0"/>
                <a:buChar char="-"/>
                <a:defRPr sz="1200" kern="120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4pPr>
              <a:lvl5pPr marL="2155332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Wingdings" panose="05000000000000000000" pitchFamily="2" charset="2"/>
                <a:buChar char="§"/>
                <a:defRPr sz="1200" kern="120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5pPr>
              <a:lvl6pPr marL="2634295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13258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92220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71183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 smtClean="0"/>
                <a:t>Quantum </a:t>
              </a:r>
              <a:r>
                <a:rPr lang="en-US" dirty="0"/>
                <a:t>Fourier transforms (</a:t>
              </a:r>
              <a:r>
                <a:rPr lang="en-US" dirty="0" smtClean="0"/>
                <a:t>QFT)</a:t>
              </a:r>
            </a:p>
            <a:p>
              <a:pPr marL="0" indent="0">
                <a:buNone/>
              </a:pPr>
              <a:r>
                <a:rPr lang="en-US" dirty="0"/>
                <a:t> </a:t>
              </a:r>
              <a:r>
                <a:rPr lang="en-US" dirty="0" smtClean="0"/>
                <a:t>    </a:t>
              </a:r>
              <a:r>
                <a:rPr lang="en-US" b="0" dirty="0" smtClean="0">
                  <a:solidFill>
                    <a:schemeClr val="bg2">
                      <a:lumMod val="25000"/>
                    </a:schemeClr>
                  </a:solidFill>
                </a:rPr>
                <a:t>such </a:t>
              </a:r>
              <a:r>
                <a:rPr lang="en-US" b="0" dirty="0">
                  <a:solidFill>
                    <a:schemeClr val="bg2">
                      <a:lumMod val="25000"/>
                    </a:schemeClr>
                  </a:solidFill>
                </a:rPr>
                <a:t>as Shor's algorithm for </a:t>
              </a:r>
              <a:r>
                <a:rPr lang="en-US" b="0" dirty="0" smtClean="0">
                  <a:solidFill>
                    <a:schemeClr val="bg2">
                      <a:lumMod val="25000"/>
                    </a:schemeClr>
                  </a:solidFill>
                </a:rPr>
                <a:t>factorization (&amp;Bitcoin)</a:t>
              </a:r>
            </a:p>
            <a:p>
              <a:pPr lvl="1"/>
              <a:r>
                <a:rPr lang="en-US" b="0" dirty="0" smtClean="0">
                  <a:solidFill>
                    <a:srgbClr val="C00000"/>
                  </a:solidFill>
                </a:rPr>
                <a:t>Exponential acceleration</a:t>
              </a:r>
              <a:endParaRPr lang="en-US" b="0" dirty="0">
                <a:solidFill>
                  <a:srgbClr val="C00000"/>
                </a:solidFill>
              </a:endParaRPr>
            </a:p>
          </p:txBody>
        </p:sp>
        <p:grpSp>
          <p:nvGrpSpPr>
            <p:cNvPr id="8" name="Groupe 7"/>
            <p:cNvGrpSpPr/>
            <p:nvPr/>
          </p:nvGrpSpPr>
          <p:grpSpPr>
            <a:xfrm>
              <a:off x="8362805" y="2395732"/>
              <a:ext cx="2210903" cy="1235505"/>
              <a:chOff x="1618449" y="2429170"/>
              <a:chExt cx="2358514" cy="1340556"/>
            </a:xfrm>
          </p:grpSpPr>
          <p:pic>
            <p:nvPicPr>
              <p:cNvPr id="10" name="Image 9"/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618449" y="2429170"/>
                <a:ext cx="2358514" cy="1102175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4" name="Rectangle 3"/>
              <p:cNvSpPr/>
              <p:nvPr/>
            </p:nvSpPr>
            <p:spPr>
              <a:xfrm>
                <a:off x="1618449" y="3504537"/>
                <a:ext cx="2358514" cy="26518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i="1" dirty="0" smtClean="0">
                    <a:solidFill>
                      <a:schemeClr val="bg2">
                        <a:lumMod val="25000"/>
                      </a:schemeClr>
                    </a:solidFill>
                  </a:rPr>
                  <a:t>Cryptography</a:t>
                </a:r>
                <a:endParaRPr lang="fr-FR" sz="1200" i="1" dirty="0"/>
              </a:p>
            </p:txBody>
          </p:sp>
        </p:grpSp>
      </p:grpSp>
      <p:grpSp>
        <p:nvGrpSpPr>
          <p:cNvPr id="35" name="Groupe 34"/>
          <p:cNvGrpSpPr/>
          <p:nvPr/>
        </p:nvGrpSpPr>
        <p:grpSpPr>
          <a:xfrm>
            <a:off x="1185565" y="3769022"/>
            <a:ext cx="9388143" cy="1281002"/>
            <a:chOff x="1185565" y="3769022"/>
            <a:chExt cx="9388143" cy="1281002"/>
          </a:xfrm>
        </p:grpSpPr>
        <p:sp>
          <p:nvSpPr>
            <p:cNvPr id="21" name="Espace réservé du contenu 4"/>
            <p:cNvSpPr txBox="1">
              <a:spLocks/>
            </p:cNvSpPr>
            <p:nvPr/>
          </p:nvSpPr>
          <p:spPr>
            <a:xfrm>
              <a:off x="1185565" y="3769022"/>
              <a:ext cx="7996538" cy="1236967"/>
            </a:xfrm>
            <a:prstGeom prst="rect">
              <a:avLst/>
            </a:prstGeom>
          </p:spPr>
          <p:txBody>
            <a:bodyPr vert="horz" wrap="square" lIns="127723" tIns="63862" rIns="127723" bIns="63862" rtlCol="0">
              <a:spAutoFit/>
            </a:bodyPr>
            <a:lstStyle>
              <a:lvl1pPr marL="239481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SzPct val="80000"/>
                <a:buFont typeface="Wingdings 3" panose="05040102010807070707" pitchFamily="18" charset="2"/>
                <a:buChar char="u"/>
                <a:defRPr sz="1800" b="1" kern="1200">
                  <a:solidFill>
                    <a:srgbClr val="0000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1pPr>
              <a:lvl2pPr marL="718444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Calibri" panose="020F0502020204030204" pitchFamily="34" charset="0"/>
                <a:buChar char="-"/>
                <a:defRPr sz="1600" kern="120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2pPr>
              <a:lvl3pPr marL="1197407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Wingdings" panose="05000000000000000000" pitchFamily="2" charset="2"/>
                <a:buChar char="§"/>
                <a:defRPr sz="1400" kern="120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3pPr>
              <a:lvl4pPr marL="1676370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Calibri" panose="020F0502020204030204" pitchFamily="34" charset="0"/>
                <a:buChar char="-"/>
                <a:defRPr sz="1200" kern="120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4pPr>
              <a:lvl5pPr marL="2155332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Wingdings" panose="05000000000000000000" pitchFamily="2" charset="2"/>
                <a:buChar char="§"/>
                <a:defRPr sz="1200" kern="120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5pPr>
              <a:lvl6pPr marL="2634295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13258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92220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71183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 smtClean="0"/>
                <a:t>Optimization</a:t>
              </a:r>
            </a:p>
            <a:p>
              <a:pPr marL="0" indent="0">
                <a:buNone/>
              </a:pPr>
              <a:r>
                <a:rPr lang="en-US" b="0" dirty="0" smtClean="0">
                  <a:solidFill>
                    <a:schemeClr val="bg2">
                      <a:lumMod val="25000"/>
                    </a:schemeClr>
                  </a:solidFill>
                </a:rPr>
                <a:t>     searching equilibrium </a:t>
              </a:r>
              <a:r>
                <a:rPr lang="en-US" b="0" dirty="0">
                  <a:solidFill>
                    <a:schemeClr val="bg2">
                      <a:lumMod val="25000"/>
                    </a:schemeClr>
                  </a:solidFill>
                </a:rPr>
                <a:t>point of a complex system </a:t>
              </a:r>
              <a:endParaRPr lang="en-US" b="0" dirty="0" smtClean="0">
                <a:solidFill>
                  <a:schemeClr val="bg2">
                    <a:lumMod val="25000"/>
                  </a:schemeClr>
                </a:solidFill>
              </a:endParaRPr>
            </a:p>
            <a:p>
              <a:pPr marL="0" indent="0">
                <a:buNone/>
              </a:pPr>
              <a:r>
                <a:rPr lang="en-US" b="0" dirty="0">
                  <a:solidFill>
                    <a:schemeClr val="bg2">
                      <a:lumMod val="25000"/>
                    </a:schemeClr>
                  </a:solidFill>
                </a:rPr>
                <a:t> </a:t>
              </a:r>
              <a:r>
                <a:rPr lang="en-US" b="0" dirty="0" smtClean="0">
                  <a:solidFill>
                    <a:schemeClr val="bg2">
                      <a:lumMod val="25000"/>
                    </a:schemeClr>
                  </a:solidFill>
                </a:rPr>
                <a:t>    such as neural </a:t>
              </a:r>
              <a:r>
                <a:rPr lang="en-US" b="0" dirty="0">
                  <a:solidFill>
                    <a:schemeClr val="bg2">
                      <a:lumMod val="25000"/>
                    </a:schemeClr>
                  </a:solidFill>
                </a:rPr>
                <a:t>network </a:t>
              </a:r>
              <a:r>
                <a:rPr lang="en-US" b="0" dirty="0" smtClean="0">
                  <a:solidFill>
                    <a:schemeClr val="bg2">
                      <a:lumMod val="25000"/>
                    </a:schemeClr>
                  </a:solidFill>
                </a:rPr>
                <a:t>and optimal path (PCA)</a:t>
              </a:r>
            </a:p>
            <a:p>
              <a:pPr lvl="1"/>
              <a:r>
                <a:rPr lang="en-US" dirty="0" smtClean="0">
                  <a:solidFill>
                    <a:srgbClr val="C00000"/>
                  </a:solidFill>
                </a:rPr>
                <a:t>Exponential acceleration</a:t>
              </a:r>
              <a:endParaRPr lang="en-US" b="0" dirty="0">
                <a:solidFill>
                  <a:srgbClr val="C00000"/>
                </a:solidFill>
              </a:endParaRPr>
            </a:p>
          </p:txBody>
        </p:sp>
        <p:grpSp>
          <p:nvGrpSpPr>
            <p:cNvPr id="9" name="Groupe 8"/>
            <p:cNvGrpSpPr/>
            <p:nvPr/>
          </p:nvGrpSpPr>
          <p:grpSpPr>
            <a:xfrm>
              <a:off x="7400655" y="3777650"/>
              <a:ext cx="3173053" cy="1272374"/>
              <a:chOff x="592060" y="3790108"/>
              <a:chExt cx="3384902" cy="1380560"/>
            </a:xfrm>
          </p:grpSpPr>
          <p:pic>
            <p:nvPicPr>
              <p:cNvPr id="13" name="Image 12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92060" y="3790108"/>
                <a:ext cx="1436034" cy="1102175"/>
              </a:xfrm>
              <a:prstGeom prst="rect">
                <a:avLst/>
              </a:prstGeom>
            </p:spPr>
          </p:pic>
          <p:sp>
            <p:nvSpPr>
              <p:cNvPr id="15" name="Rectangle 14"/>
              <p:cNvSpPr/>
              <p:nvPr/>
            </p:nvSpPr>
            <p:spPr>
              <a:xfrm>
                <a:off x="592060" y="4870116"/>
                <a:ext cx="1436034" cy="26518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i="1" dirty="0" smtClean="0">
                    <a:solidFill>
                      <a:schemeClr val="bg2">
                        <a:lumMod val="25000"/>
                      </a:schemeClr>
                    </a:solidFill>
                  </a:rPr>
                  <a:t>Image processing</a:t>
                </a:r>
                <a:endParaRPr lang="fr-FR" sz="1200" i="1" dirty="0"/>
              </a:p>
            </p:txBody>
          </p:sp>
          <p:pic>
            <p:nvPicPr>
              <p:cNvPr id="16" name="Image 15"/>
              <p:cNvPicPr>
                <a:picLocks noChangeAspect="1"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246877" y="3796832"/>
                <a:ext cx="1730085" cy="1102175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17" name="Rectangle 16"/>
              <p:cNvSpPr/>
              <p:nvPr/>
            </p:nvSpPr>
            <p:spPr>
              <a:xfrm>
                <a:off x="2246877" y="4870117"/>
                <a:ext cx="1730085" cy="3005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i="1" dirty="0">
                    <a:solidFill>
                      <a:schemeClr val="bg2">
                        <a:lumMod val="25000"/>
                      </a:schemeClr>
                    </a:solidFill>
                  </a:rPr>
                  <a:t>M</a:t>
                </a:r>
                <a:r>
                  <a:rPr lang="en-US" sz="1200" i="1" dirty="0" smtClean="0">
                    <a:solidFill>
                      <a:schemeClr val="bg2">
                        <a:lumMod val="25000"/>
                      </a:schemeClr>
                    </a:solidFill>
                  </a:rPr>
                  <a:t>arket evolution</a:t>
                </a:r>
                <a:endParaRPr lang="fr-FR" sz="1200" i="1" dirty="0"/>
              </a:p>
            </p:txBody>
          </p:sp>
        </p:grpSp>
      </p:grpSp>
      <p:grpSp>
        <p:nvGrpSpPr>
          <p:cNvPr id="36" name="Groupe 35"/>
          <p:cNvGrpSpPr/>
          <p:nvPr/>
        </p:nvGrpSpPr>
        <p:grpSpPr>
          <a:xfrm>
            <a:off x="1185565" y="5186051"/>
            <a:ext cx="9422567" cy="1241183"/>
            <a:chOff x="1185565" y="5186051"/>
            <a:chExt cx="9422567" cy="1241183"/>
          </a:xfrm>
        </p:grpSpPr>
        <p:sp>
          <p:nvSpPr>
            <p:cNvPr id="22" name="Espace réservé du contenu 4"/>
            <p:cNvSpPr txBox="1">
              <a:spLocks/>
            </p:cNvSpPr>
            <p:nvPr/>
          </p:nvSpPr>
          <p:spPr>
            <a:xfrm>
              <a:off x="1185565" y="5186051"/>
              <a:ext cx="7996538" cy="1206189"/>
            </a:xfrm>
            <a:prstGeom prst="rect">
              <a:avLst/>
            </a:prstGeom>
          </p:spPr>
          <p:txBody>
            <a:bodyPr vert="horz" wrap="square" lIns="127723" tIns="63862" rIns="127723" bIns="63862" rtlCol="0">
              <a:spAutoFit/>
            </a:bodyPr>
            <a:lstStyle>
              <a:lvl1pPr marL="239481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SzPct val="80000"/>
                <a:buFont typeface="Wingdings 3" panose="05040102010807070707" pitchFamily="18" charset="2"/>
                <a:buChar char="u"/>
                <a:defRPr sz="1800" b="1" kern="1200">
                  <a:solidFill>
                    <a:srgbClr val="0000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1pPr>
              <a:lvl2pPr marL="718444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Calibri" panose="020F0502020204030204" pitchFamily="34" charset="0"/>
                <a:buChar char="-"/>
                <a:defRPr sz="1600" kern="120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2pPr>
              <a:lvl3pPr marL="1197407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Wingdings" panose="05000000000000000000" pitchFamily="2" charset="2"/>
                <a:buChar char="§"/>
                <a:defRPr sz="1400" kern="120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3pPr>
              <a:lvl4pPr marL="1676370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Calibri" panose="020F0502020204030204" pitchFamily="34" charset="0"/>
                <a:buChar char="-"/>
                <a:defRPr sz="1200" kern="120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4pPr>
              <a:lvl5pPr marL="2155332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Wingdings" panose="05000000000000000000" pitchFamily="2" charset="2"/>
                <a:buChar char="§"/>
                <a:defRPr sz="1200" kern="120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5pPr>
              <a:lvl6pPr marL="2634295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13258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92220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71183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 smtClean="0"/>
                <a:t>Quantum simulation and </a:t>
              </a:r>
              <a:r>
                <a:rPr lang="en-US" dirty="0" err="1" smtClean="0"/>
                <a:t>variational</a:t>
              </a:r>
              <a:r>
                <a:rPr lang="en-US" dirty="0" smtClean="0"/>
                <a:t> approach </a:t>
              </a:r>
            </a:p>
            <a:p>
              <a:pPr marL="0" indent="0">
                <a:buNone/>
              </a:pPr>
              <a:r>
                <a:rPr lang="en-US" dirty="0" smtClean="0"/>
                <a:t>    </a:t>
              </a:r>
              <a:r>
                <a:rPr lang="en-US" b="0" dirty="0" smtClean="0">
                  <a:solidFill>
                    <a:schemeClr val="bg2">
                      <a:lumMod val="25000"/>
                    </a:schemeClr>
                  </a:solidFill>
                </a:rPr>
                <a:t>Quantum many body problems</a:t>
              </a:r>
            </a:p>
            <a:p>
              <a:pPr marL="0" indent="0">
                <a:buNone/>
              </a:pPr>
              <a:r>
                <a:rPr lang="en-US" b="0" dirty="0">
                  <a:solidFill>
                    <a:schemeClr val="bg2">
                      <a:lumMod val="25000"/>
                    </a:schemeClr>
                  </a:solidFill>
                </a:rPr>
                <a:t> </a:t>
              </a:r>
              <a:r>
                <a:rPr lang="en-US" b="0" dirty="0" smtClean="0">
                  <a:solidFill>
                    <a:schemeClr val="bg2">
                      <a:lumMod val="25000"/>
                    </a:schemeClr>
                  </a:solidFill>
                </a:rPr>
                <a:t>   Resolution of linear differential equations (HHL)</a:t>
              </a:r>
              <a:endParaRPr lang="en-US" b="0" dirty="0">
                <a:solidFill>
                  <a:schemeClr val="bg2">
                    <a:lumMod val="25000"/>
                  </a:schemeClr>
                </a:solidFill>
              </a:endParaRPr>
            </a:p>
            <a:p>
              <a:pPr lvl="1"/>
              <a:r>
                <a:rPr lang="en-US" dirty="0">
                  <a:solidFill>
                    <a:srgbClr val="C00000"/>
                  </a:solidFill>
                </a:rPr>
                <a:t>Exponential </a:t>
              </a:r>
              <a:r>
                <a:rPr lang="en-US" dirty="0" smtClean="0">
                  <a:solidFill>
                    <a:srgbClr val="C00000"/>
                  </a:solidFill>
                </a:rPr>
                <a:t>acceleration</a:t>
              </a:r>
              <a:r>
                <a:rPr lang="en-US" b="0" dirty="0" smtClean="0">
                  <a:solidFill>
                    <a:schemeClr val="bg2">
                      <a:lumMod val="25000"/>
                    </a:schemeClr>
                  </a:solidFill>
                </a:rPr>
                <a:t> </a:t>
              </a:r>
              <a:endParaRPr lang="en-US" b="0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grpSp>
          <p:nvGrpSpPr>
            <p:cNvPr id="11" name="Groupe 10"/>
            <p:cNvGrpSpPr/>
            <p:nvPr/>
          </p:nvGrpSpPr>
          <p:grpSpPr>
            <a:xfrm>
              <a:off x="6939645" y="5195828"/>
              <a:ext cx="3668487" cy="1231406"/>
              <a:chOff x="97973" y="5125848"/>
              <a:chExt cx="3913414" cy="1336109"/>
            </a:xfrm>
          </p:grpSpPr>
          <p:pic>
            <p:nvPicPr>
              <p:cNvPr id="18" name="Image 17"/>
              <p:cNvPicPr>
                <a:picLocks noChangeAspect="1"/>
              </p:cNvPicPr>
              <p:nvPr/>
            </p:nvPicPr>
            <p:blipFill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7973" y="5125848"/>
                <a:ext cx="2103720" cy="1109847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24" name="Rectangle 23"/>
              <p:cNvSpPr/>
              <p:nvPr/>
            </p:nvSpPr>
            <p:spPr>
              <a:xfrm>
                <a:off x="102891" y="6196768"/>
                <a:ext cx="2103720" cy="26518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i="1" dirty="0" smtClean="0">
                    <a:solidFill>
                      <a:schemeClr val="bg2">
                        <a:lumMod val="25000"/>
                      </a:schemeClr>
                    </a:solidFill>
                  </a:rPr>
                  <a:t>Weather broadcast</a:t>
                </a:r>
                <a:endParaRPr lang="fr-FR" sz="1200" i="1" dirty="0"/>
              </a:p>
            </p:txBody>
          </p:sp>
          <p:pic>
            <p:nvPicPr>
              <p:cNvPr id="25" name="image33.jpeg"/>
              <p:cNvPicPr/>
              <p:nvPr/>
            </p:nvPicPr>
            <p:blipFill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530252" y="5165757"/>
                <a:ext cx="1481135" cy="1069937"/>
              </a:xfrm>
              <a:prstGeom prst="rect">
                <a:avLst/>
              </a:prstGeom>
            </p:spPr>
          </p:pic>
          <p:sp>
            <p:nvSpPr>
              <p:cNvPr id="26" name="Rectangle 25"/>
              <p:cNvSpPr/>
              <p:nvPr/>
            </p:nvSpPr>
            <p:spPr>
              <a:xfrm>
                <a:off x="2530251" y="6196768"/>
                <a:ext cx="1481135" cy="26518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i="1" dirty="0" smtClean="0">
                    <a:solidFill>
                      <a:schemeClr val="bg2">
                        <a:lumMod val="25000"/>
                      </a:schemeClr>
                    </a:solidFill>
                  </a:rPr>
                  <a:t>Molecules</a:t>
                </a:r>
                <a:endParaRPr lang="fr-FR" sz="1200" i="1" dirty="0"/>
              </a:p>
            </p:txBody>
          </p:sp>
        </p:grpSp>
      </p:grpSp>
      <p:grpSp>
        <p:nvGrpSpPr>
          <p:cNvPr id="2" name="Groupe 1"/>
          <p:cNvGrpSpPr/>
          <p:nvPr/>
        </p:nvGrpSpPr>
        <p:grpSpPr>
          <a:xfrm>
            <a:off x="1185565" y="918841"/>
            <a:ext cx="9388143" cy="1268938"/>
            <a:chOff x="1185565" y="918841"/>
            <a:chExt cx="9388143" cy="1268938"/>
          </a:xfrm>
        </p:grpSpPr>
        <p:sp>
          <p:nvSpPr>
            <p:cNvPr id="19" name="Espace réservé du contenu 4"/>
            <p:cNvSpPr txBox="1">
              <a:spLocks/>
            </p:cNvSpPr>
            <p:nvPr/>
          </p:nvSpPr>
          <p:spPr>
            <a:xfrm>
              <a:off x="1185565" y="918841"/>
              <a:ext cx="7996538" cy="959968"/>
            </a:xfrm>
            <a:prstGeom prst="rect">
              <a:avLst/>
            </a:prstGeom>
          </p:spPr>
          <p:txBody>
            <a:bodyPr vert="horz" wrap="square" lIns="127723" tIns="63862" rIns="127723" bIns="63862" rtlCol="0">
              <a:spAutoFit/>
            </a:bodyPr>
            <a:lstStyle>
              <a:lvl1pPr marL="239481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SzPct val="80000"/>
                <a:buFont typeface="Wingdings 3" panose="05040102010807070707" pitchFamily="18" charset="2"/>
                <a:buChar char="u"/>
                <a:defRPr sz="1800" b="1" kern="1200">
                  <a:solidFill>
                    <a:srgbClr val="0000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1pPr>
              <a:lvl2pPr marL="718444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Calibri" panose="020F0502020204030204" pitchFamily="34" charset="0"/>
                <a:buChar char="-"/>
                <a:defRPr sz="1600" kern="120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2pPr>
              <a:lvl3pPr marL="1197407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Wingdings" panose="05000000000000000000" pitchFamily="2" charset="2"/>
                <a:buChar char="§"/>
                <a:defRPr sz="1400" kern="120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3pPr>
              <a:lvl4pPr marL="1676370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Calibri" panose="020F0502020204030204" pitchFamily="34" charset="0"/>
                <a:buChar char="-"/>
                <a:defRPr sz="1200" kern="120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4pPr>
              <a:lvl5pPr marL="2155332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Wingdings" panose="05000000000000000000" pitchFamily="2" charset="2"/>
                <a:buChar char="§"/>
                <a:defRPr sz="1200" kern="120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5pPr>
              <a:lvl6pPr marL="2634295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13258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92220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71183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 smtClean="0"/>
                <a:t>Search</a:t>
              </a:r>
            </a:p>
            <a:p>
              <a:pPr marL="0" indent="0">
                <a:buNone/>
              </a:pPr>
              <a:r>
                <a:rPr lang="en-US" dirty="0" smtClean="0"/>
                <a:t>    </a:t>
              </a:r>
              <a:r>
                <a:rPr lang="en-US" b="0" dirty="0" smtClean="0">
                  <a:solidFill>
                    <a:schemeClr val="bg2">
                      <a:lumMod val="25000"/>
                    </a:schemeClr>
                  </a:solidFill>
                </a:rPr>
                <a:t>based on Deutsch-</a:t>
              </a:r>
              <a:r>
                <a:rPr lang="en-US" b="0" dirty="0" err="1" smtClean="0">
                  <a:solidFill>
                    <a:schemeClr val="bg2">
                      <a:lumMod val="25000"/>
                    </a:schemeClr>
                  </a:solidFill>
                </a:rPr>
                <a:t>Jozsa</a:t>
              </a:r>
              <a:r>
                <a:rPr lang="en-US" b="0" dirty="0" smtClean="0">
                  <a:solidFill>
                    <a:schemeClr val="bg2">
                      <a:lumMod val="25000"/>
                    </a:schemeClr>
                  </a:solidFill>
                </a:rPr>
                <a:t>, Simon and Grover's algorithms</a:t>
              </a:r>
            </a:p>
            <a:p>
              <a:pPr lvl="1"/>
              <a:r>
                <a:rPr lang="en-US" dirty="0" smtClean="0">
                  <a:solidFill>
                    <a:srgbClr val="C00000"/>
                  </a:solidFill>
                </a:rPr>
                <a:t>Polynomial acceleration </a:t>
              </a:r>
              <a:endParaRPr lang="en-US" b="0" dirty="0">
                <a:solidFill>
                  <a:srgbClr val="C00000"/>
                </a:solidFill>
              </a:endParaRPr>
            </a:p>
          </p:txBody>
        </p:sp>
        <p:grpSp>
          <p:nvGrpSpPr>
            <p:cNvPr id="6" name="Groupe 5"/>
            <p:cNvGrpSpPr/>
            <p:nvPr/>
          </p:nvGrpSpPr>
          <p:grpSpPr>
            <a:xfrm>
              <a:off x="8348109" y="949074"/>
              <a:ext cx="2225599" cy="1238705"/>
              <a:chOff x="1602771" y="1061357"/>
              <a:chExt cx="2374191" cy="1344029"/>
            </a:xfrm>
          </p:grpSpPr>
          <p:pic>
            <p:nvPicPr>
              <p:cNvPr id="5" name="Image 4"/>
              <p:cNvPicPr>
                <a:picLocks noChangeAspect="1"/>
              </p:cNvPicPr>
              <p:nvPr/>
            </p:nvPicPr>
            <p:blipFill rotWithShape="1"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602771" y="1061357"/>
                <a:ext cx="2374191" cy="1113205"/>
              </a:xfrm>
              <a:prstGeom prst="rect">
                <a:avLst/>
              </a:prstGeom>
              <a:ln>
                <a:solidFill>
                  <a:srgbClr val="000000"/>
                </a:solidFill>
              </a:ln>
            </p:spPr>
          </p:pic>
          <p:sp>
            <p:nvSpPr>
              <p:cNvPr id="27" name="Rectangle 26"/>
              <p:cNvSpPr/>
              <p:nvPr/>
            </p:nvSpPr>
            <p:spPr>
              <a:xfrm>
                <a:off x="1602771" y="2140197"/>
                <a:ext cx="2358514" cy="26518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i="1" dirty="0" smtClean="0">
                    <a:solidFill>
                      <a:schemeClr val="bg2">
                        <a:lumMod val="25000"/>
                      </a:schemeClr>
                    </a:solidFill>
                  </a:rPr>
                  <a:t>Exploring graphs and data bases</a:t>
                </a:r>
                <a:endParaRPr lang="fr-FR" sz="1200" i="1" dirty="0"/>
              </a:p>
            </p:txBody>
          </p:sp>
        </p:grpSp>
      </p:grpSp>
      <p:grpSp>
        <p:nvGrpSpPr>
          <p:cNvPr id="30" name="Groupe 29"/>
          <p:cNvGrpSpPr/>
          <p:nvPr/>
        </p:nvGrpSpPr>
        <p:grpSpPr>
          <a:xfrm>
            <a:off x="12342606" y="3681520"/>
            <a:ext cx="4218214" cy="2030186"/>
            <a:chOff x="7806169" y="76200"/>
            <a:chExt cx="4218214" cy="2030186"/>
          </a:xfrm>
        </p:grpSpPr>
        <p:pic>
          <p:nvPicPr>
            <p:cNvPr id="31" name="image39.jpeg"/>
            <p:cNvPicPr/>
            <p:nvPr/>
          </p:nvPicPr>
          <p:blipFill rotWithShape="1">
            <a:blip r:embed="rId10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19663" b="-80"/>
            <a:stretch/>
          </p:blipFill>
          <p:spPr>
            <a:xfrm>
              <a:off x="7806169" y="76200"/>
              <a:ext cx="4218214" cy="203018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000000"/>
              </a:solidFill>
            </a:ln>
          </p:spPr>
        </p:pic>
        <p:sp>
          <p:nvSpPr>
            <p:cNvPr id="32" name="Rectangle 31"/>
            <p:cNvSpPr/>
            <p:nvPr/>
          </p:nvSpPr>
          <p:spPr>
            <a:xfrm>
              <a:off x="8124231" y="76200"/>
              <a:ext cx="381912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solidFill>
                    <a:srgbClr val="C00000"/>
                  </a:solidFill>
                </a:rPr>
                <a:t>Classical versus Quantum acceleration</a:t>
              </a:r>
              <a:endParaRPr lang="fr-FR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4274686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en-US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19</a:t>
            </a:fld>
            <a:endParaRPr lang="en-US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1180119" y="133350"/>
            <a:ext cx="11011882" cy="504825"/>
          </a:xfrm>
        </p:spPr>
        <p:txBody>
          <a:bodyPr/>
          <a:lstStyle/>
          <a:p>
            <a:r>
              <a:rPr lang="en-US" dirty="0" smtClean="0"/>
              <a:t>Quantum algorithms for nuclear, particle and </a:t>
            </a:r>
            <a:r>
              <a:rPr lang="en-US" dirty="0" err="1" smtClean="0"/>
              <a:t>astroparticle</a:t>
            </a:r>
            <a:r>
              <a:rPr lang="en-US" dirty="0" smtClean="0"/>
              <a:t>   </a:t>
            </a:r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endParaRPr lang="en-US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20" name="Espace réservé du contenu 4"/>
          <p:cNvSpPr txBox="1">
            <a:spLocks/>
          </p:cNvSpPr>
          <p:nvPr/>
        </p:nvSpPr>
        <p:spPr>
          <a:xfrm>
            <a:off x="1180119" y="2395732"/>
            <a:ext cx="5887431" cy="959968"/>
          </a:xfrm>
          <a:prstGeom prst="rect">
            <a:avLst/>
          </a:prstGeom>
        </p:spPr>
        <p:txBody>
          <a:bodyPr vert="horz" wrap="square" lIns="127723" tIns="63862" rIns="127723" bIns="63862" rtlCol="0">
            <a:spAutoFit/>
          </a:bodyPr>
          <a:lstStyle>
            <a:lvl1pPr marL="239481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SzPct val="80000"/>
              <a:buFont typeface="Wingdings 3" panose="05040102010807070707" pitchFamily="18" charset="2"/>
              <a:buChar char="u"/>
              <a:defRPr sz="1800" b="1" kern="120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718444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97407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76370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155332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Quantum </a:t>
            </a:r>
            <a:r>
              <a:rPr lang="en-US" dirty="0"/>
              <a:t>Fourier transforms (</a:t>
            </a:r>
            <a:r>
              <a:rPr lang="en-US" dirty="0" smtClean="0"/>
              <a:t>QFT)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b="0" dirty="0" smtClean="0">
                <a:solidFill>
                  <a:schemeClr val="bg2">
                    <a:lumMod val="25000"/>
                  </a:schemeClr>
                </a:solidFill>
              </a:rPr>
              <a:t>such </a:t>
            </a:r>
            <a:r>
              <a:rPr lang="en-US" b="0" dirty="0">
                <a:solidFill>
                  <a:schemeClr val="bg2">
                    <a:lumMod val="25000"/>
                  </a:schemeClr>
                </a:solidFill>
              </a:rPr>
              <a:t>as Shor's algorithm for </a:t>
            </a:r>
            <a:r>
              <a:rPr lang="en-US" b="0" dirty="0" smtClean="0">
                <a:solidFill>
                  <a:schemeClr val="bg2">
                    <a:lumMod val="25000"/>
                  </a:schemeClr>
                </a:solidFill>
              </a:rPr>
              <a:t>factorization (&amp;Bitcoin)</a:t>
            </a:r>
          </a:p>
          <a:p>
            <a:pPr lvl="1"/>
            <a:r>
              <a:rPr lang="en-US" b="0" dirty="0" smtClean="0">
                <a:solidFill>
                  <a:srgbClr val="C00000"/>
                </a:solidFill>
              </a:rPr>
              <a:t>Exponential acceleration</a:t>
            </a:r>
            <a:endParaRPr lang="en-US" b="0" dirty="0">
              <a:solidFill>
                <a:srgbClr val="C00000"/>
              </a:solidFill>
            </a:endParaRPr>
          </a:p>
        </p:txBody>
      </p:sp>
      <p:sp>
        <p:nvSpPr>
          <p:cNvPr id="21" name="Espace réservé du contenu 4"/>
          <p:cNvSpPr txBox="1">
            <a:spLocks/>
          </p:cNvSpPr>
          <p:nvPr/>
        </p:nvSpPr>
        <p:spPr>
          <a:xfrm>
            <a:off x="1180119" y="3769022"/>
            <a:ext cx="5887431" cy="1236967"/>
          </a:xfrm>
          <a:prstGeom prst="rect">
            <a:avLst/>
          </a:prstGeom>
        </p:spPr>
        <p:txBody>
          <a:bodyPr vert="horz" wrap="square" lIns="127723" tIns="63862" rIns="127723" bIns="63862" rtlCol="0">
            <a:spAutoFit/>
          </a:bodyPr>
          <a:lstStyle>
            <a:lvl1pPr marL="239481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SzPct val="80000"/>
              <a:buFont typeface="Wingdings 3" panose="05040102010807070707" pitchFamily="18" charset="2"/>
              <a:buChar char="u"/>
              <a:defRPr sz="1800" b="1" kern="120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718444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97407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76370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155332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Optimization</a:t>
            </a:r>
          </a:p>
          <a:p>
            <a:pPr marL="0" indent="0">
              <a:buNone/>
            </a:pPr>
            <a:r>
              <a:rPr lang="en-US" b="0" dirty="0" smtClean="0">
                <a:solidFill>
                  <a:schemeClr val="bg2">
                    <a:lumMod val="25000"/>
                  </a:schemeClr>
                </a:solidFill>
              </a:rPr>
              <a:t>     searching equilibrium </a:t>
            </a:r>
            <a:r>
              <a:rPr lang="en-US" b="0" dirty="0">
                <a:solidFill>
                  <a:schemeClr val="bg2">
                    <a:lumMod val="25000"/>
                  </a:schemeClr>
                </a:solidFill>
              </a:rPr>
              <a:t>point of a complex system </a:t>
            </a:r>
            <a:endParaRPr lang="en-US" b="0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0" indent="0">
              <a:buNone/>
            </a:pPr>
            <a:r>
              <a:rPr lang="en-US" b="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b="0" dirty="0" smtClean="0">
                <a:solidFill>
                  <a:schemeClr val="bg2">
                    <a:lumMod val="25000"/>
                  </a:schemeClr>
                </a:solidFill>
              </a:rPr>
              <a:t>    such as neural </a:t>
            </a:r>
            <a:r>
              <a:rPr lang="en-US" b="0" dirty="0">
                <a:solidFill>
                  <a:schemeClr val="bg2">
                    <a:lumMod val="25000"/>
                  </a:schemeClr>
                </a:solidFill>
              </a:rPr>
              <a:t>network </a:t>
            </a:r>
            <a:r>
              <a:rPr lang="en-US" b="0" dirty="0" smtClean="0">
                <a:solidFill>
                  <a:schemeClr val="bg2">
                    <a:lumMod val="25000"/>
                  </a:schemeClr>
                </a:solidFill>
              </a:rPr>
              <a:t>and optimal path (PCA)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Exponential acceleration</a:t>
            </a:r>
            <a:endParaRPr lang="en-US" b="0" dirty="0">
              <a:solidFill>
                <a:srgbClr val="C00000"/>
              </a:solidFill>
            </a:endParaRPr>
          </a:p>
        </p:txBody>
      </p:sp>
      <p:sp>
        <p:nvSpPr>
          <p:cNvPr id="22" name="Espace réservé du contenu 4"/>
          <p:cNvSpPr txBox="1">
            <a:spLocks/>
          </p:cNvSpPr>
          <p:nvPr/>
        </p:nvSpPr>
        <p:spPr>
          <a:xfrm>
            <a:off x="1180119" y="5186051"/>
            <a:ext cx="5887431" cy="1206189"/>
          </a:xfrm>
          <a:prstGeom prst="rect">
            <a:avLst/>
          </a:prstGeom>
        </p:spPr>
        <p:txBody>
          <a:bodyPr vert="horz" wrap="square" lIns="127723" tIns="63862" rIns="127723" bIns="63862" rtlCol="0">
            <a:spAutoFit/>
          </a:bodyPr>
          <a:lstStyle>
            <a:lvl1pPr marL="239481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SzPct val="80000"/>
              <a:buFont typeface="Wingdings 3" panose="05040102010807070707" pitchFamily="18" charset="2"/>
              <a:buChar char="u"/>
              <a:defRPr sz="1800" b="1" kern="120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718444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97407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76370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155332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Quantum simulation and </a:t>
            </a:r>
            <a:r>
              <a:rPr lang="en-US" dirty="0" err="1" smtClean="0"/>
              <a:t>variational</a:t>
            </a:r>
            <a:r>
              <a:rPr lang="en-US" dirty="0" smtClean="0"/>
              <a:t> approach 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b="0" dirty="0" smtClean="0">
                <a:solidFill>
                  <a:schemeClr val="bg2">
                    <a:lumMod val="25000"/>
                  </a:schemeClr>
                </a:solidFill>
              </a:rPr>
              <a:t>Quantum many body problems</a:t>
            </a:r>
          </a:p>
          <a:p>
            <a:pPr marL="0" indent="0">
              <a:buNone/>
            </a:pPr>
            <a:r>
              <a:rPr lang="en-US" b="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b="0" dirty="0" smtClean="0">
                <a:solidFill>
                  <a:schemeClr val="bg2">
                    <a:lumMod val="25000"/>
                  </a:schemeClr>
                </a:solidFill>
              </a:rPr>
              <a:t>   Resolution of linear differential equations (HHL)</a:t>
            </a:r>
            <a:endParaRPr lang="en-US" b="0" dirty="0">
              <a:solidFill>
                <a:schemeClr val="bg2">
                  <a:lumMod val="25000"/>
                </a:schemeClr>
              </a:solidFill>
            </a:endParaRPr>
          </a:p>
          <a:p>
            <a:pPr lvl="1"/>
            <a:r>
              <a:rPr lang="en-US" dirty="0">
                <a:solidFill>
                  <a:srgbClr val="C00000"/>
                </a:solidFill>
              </a:rPr>
              <a:t>Exponential </a:t>
            </a:r>
            <a:r>
              <a:rPr lang="en-US" dirty="0" smtClean="0">
                <a:solidFill>
                  <a:srgbClr val="C00000"/>
                </a:solidFill>
              </a:rPr>
              <a:t>acceleration</a:t>
            </a:r>
            <a:r>
              <a:rPr lang="en-US" b="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endParaRPr lang="en-US" b="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9" name="Espace réservé du contenu 4"/>
          <p:cNvSpPr txBox="1">
            <a:spLocks/>
          </p:cNvSpPr>
          <p:nvPr/>
        </p:nvSpPr>
        <p:spPr>
          <a:xfrm>
            <a:off x="1180119" y="918841"/>
            <a:ext cx="5887431" cy="959968"/>
          </a:xfrm>
          <a:prstGeom prst="rect">
            <a:avLst/>
          </a:prstGeom>
        </p:spPr>
        <p:txBody>
          <a:bodyPr vert="horz" wrap="square" lIns="127723" tIns="63862" rIns="127723" bIns="63862" rtlCol="0">
            <a:spAutoFit/>
          </a:bodyPr>
          <a:lstStyle>
            <a:lvl1pPr marL="239481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SzPct val="80000"/>
              <a:buFont typeface="Wingdings 3" panose="05040102010807070707" pitchFamily="18" charset="2"/>
              <a:buChar char="u"/>
              <a:defRPr sz="1800" b="1" kern="120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718444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97407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76370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155332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Search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b="0" dirty="0" smtClean="0">
                <a:solidFill>
                  <a:schemeClr val="bg2">
                    <a:lumMod val="25000"/>
                  </a:schemeClr>
                </a:solidFill>
              </a:rPr>
              <a:t>based on Deutsch-</a:t>
            </a:r>
            <a:r>
              <a:rPr lang="en-US" b="0" dirty="0" err="1" smtClean="0">
                <a:solidFill>
                  <a:schemeClr val="bg2">
                    <a:lumMod val="25000"/>
                  </a:schemeClr>
                </a:solidFill>
              </a:rPr>
              <a:t>Jozsa</a:t>
            </a:r>
            <a:r>
              <a:rPr lang="en-US" b="0" dirty="0" smtClean="0">
                <a:solidFill>
                  <a:schemeClr val="bg2">
                    <a:lumMod val="25000"/>
                  </a:schemeClr>
                </a:solidFill>
              </a:rPr>
              <a:t>, Simon and Grover's algorithms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Polynomial acceleration </a:t>
            </a:r>
            <a:endParaRPr lang="en-US" b="0" dirty="0">
              <a:solidFill>
                <a:srgbClr val="C00000"/>
              </a:solidFill>
            </a:endParaRPr>
          </a:p>
        </p:txBody>
      </p:sp>
      <p:sp>
        <p:nvSpPr>
          <p:cNvPr id="33" name="Espace réservé du contenu 4"/>
          <p:cNvSpPr txBox="1">
            <a:spLocks/>
          </p:cNvSpPr>
          <p:nvPr/>
        </p:nvSpPr>
        <p:spPr>
          <a:xfrm>
            <a:off x="7009420" y="2395732"/>
            <a:ext cx="4985028" cy="682969"/>
          </a:xfrm>
          <a:prstGeom prst="rect">
            <a:avLst/>
          </a:prstGeom>
        </p:spPr>
        <p:txBody>
          <a:bodyPr vert="horz" wrap="square" lIns="127723" tIns="63862" rIns="127723" bIns="63862" rtlCol="0">
            <a:spAutoFit/>
          </a:bodyPr>
          <a:lstStyle>
            <a:lvl1pPr marL="239481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SzPct val="80000"/>
              <a:buFont typeface="Wingdings 3" panose="05040102010807070707" pitchFamily="18" charset="2"/>
              <a:buChar char="u"/>
              <a:defRPr sz="1800" b="1" kern="120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718444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97407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76370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155332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C00000"/>
                </a:solidFill>
              </a:rPr>
              <a:t>Signal treatment</a:t>
            </a:r>
          </a:p>
          <a:p>
            <a:pPr marL="0" indent="0">
              <a:buNone/>
            </a:pP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smtClean="0">
                <a:solidFill>
                  <a:srgbClr val="C00000"/>
                </a:solidFill>
              </a:rPr>
              <a:t>    </a:t>
            </a:r>
            <a:r>
              <a:rPr lang="en-US" b="0" dirty="0" smtClean="0">
                <a:solidFill>
                  <a:srgbClr val="C00000"/>
                </a:solidFill>
              </a:rPr>
              <a:t>frequency decomposition </a:t>
            </a:r>
            <a:endParaRPr lang="en-US" b="0" dirty="0">
              <a:solidFill>
                <a:srgbClr val="C00000"/>
              </a:solidFill>
            </a:endParaRPr>
          </a:p>
        </p:txBody>
      </p:sp>
      <p:sp>
        <p:nvSpPr>
          <p:cNvPr id="37" name="Espace réservé du contenu 4"/>
          <p:cNvSpPr txBox="1">
            <a:spLocks/>
          </p:cNvSpPr>
          <p:nvPr/>
        </p:nvSpPr>
        <p:spPr>
          <a:xfrm>
            <a:off x="7009420" y="3769022"/>
            <a:ext cx="4985028" cy="682969"/>
          </a:xfrm>
          <a:prstGeom prst="rect">
            <a:avLst/>
          </a:prstGeom>
        </p:spPr>
        <p:txBody>
          <a:bodyPr vert="horz" wrap="square" lIns="127723" tIns="63862" rIns="127723" bIns="63862" rtlCol="0">
            <a:spAutoFit/>
          </a:bodyPr>
          <a:lstStyle>
            <a:lvl1pPr marL="239481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SzPct val="80000"/>
              <a:buFont typeface="Wingdings 3" panose="05040102010807070707" pitchFamily="18" charset="2"/>
              <a:buChar char="u"/>
              <a:defRPr sz="1800" b="1" kern="120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718444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97407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76370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155332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C00000"/>
                </a:solidFill>
              </a:rPr>
              <a:t>Image and data analysis</a:t>
            </a:r>
          </a:p>
          <a:p>
            <a:pPr marL="0" indent="0">
              <a:buNone/>
            </a:pPr>
            <a:r>
              <a:rPr lang="en-US" b="0" dirty="0" smtClean="0">
                <a:solidFill>
                  <a:srgbClr val="C00000"/>
                </a:solidFill>
              </a:rPr>
              <a:t>     Advance treatment (AI, statistical analysis)</a:t>
            </a:r>
          </a:p>
        </p:txBody>
      </p:sp>
      <p:sp>
        <p:nvSpPr>
          <p:cNvPr id="38" name="Espace réservé du contenu 4"/>
          <p:cNvSpPr txBox="1">
            <a:spLocks/>
          </p:cNvSpPr>
          <p:nvPr/>
        </p:nvSpPr>
        <p:spPr>
          <a:xfrm>
            <a:off x="7009420" y="5186051"/>
            <a:ext cx="4985028" cy="682969"/>
          </a:xfrm>
          <a:prstGeom prst="rect">
            <a:avLst/>
          </a:prstGeom>
        </p:spPr>
        <p:txBody>
          <a:bodyPr vert="horz" wrap="square" lIns="127723" tIns="63862" rIns="127723" bIns="63862" rtlCol="0">
            <a:spAutoFit/>
          </a:bodyPr>
          <a:lstStyle>
            <a:lvl1pPr marL="239481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SzPct val="80000"/>
              <a:buFont typeface="Wingdings 3" panose="05040102010807070707" pitchFamily="18" charset="2"/>
              <a:buChar char="u"/>
              <a:defRPr sz="1800" b="1" kern="120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718444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97407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76370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155332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C00000"/>
                </a:solidFill>
              </a:rPr>
              <a:t>Theory and simulation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C00000"/>
                </a:solidFill>
              </a:rPr>
              <a:t>    </a:t>
            </a:r>
            <a:r>
              <a:rPr lang="en-US" b="0" dirty="0" smtClean="0">
                <a:solidFill>
                  <a:srgbClr val="C00000"/>
                </a:solidFill>
              </a:rPr>
              <a:t>Many-body problem and field theory,  </a:t>
            </a:r>
            <a:endParaRPr lang="en-US" b="0" dirty="0">
              <a:solidFill>
                <a:srgbClr val="C00000"/>
              </a:solidFill>
            </a:endParaRPr>
          </a:p>
        </p:txBody>
      </p:sp>
      <p:sp>
        <p:nvSpPr>
          <p:cNvPr id="39" name="Espace réservé du contenu 4"/>
          <p:cNvSpPr txBox="1">
            <a:spLocks/>
          </p:cNvSpPr>
          <p:nvPr/>
        </p:nvSpPr>
        <p:spPr>
          <a:xfrm>
            <a:off x="7009420" y="918841"/>
            <a:ext cx="4985028" cy="682969"/>
          </a:xfrm>
          <a:prstGeom prst="rect">
            <a:avLst/>
          </a:prstGeom>
        </p:spPr>
        <p:txBody>
          <a:bodyPr vert="horz" wrap="square" lIns="127723" tIns="63862" rIns="127723" bIns="63862" rtlCol="0">
            <a:spAutoFit/>
          </a:bodyPr>
          <a:lstStyle>
            <a:lvl1pPr marL="239481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SzPct val="80000"/>
              <a:buFont typeface="Wingdings 3" panose="05040102010807070707" pitchFamily="18" charset="2"/>
              <a:buChar char="u"/>
              <a:defRPr sz="1800" b="1" kern="120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718444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97407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76370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155332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C00000"/>
                </a:solidFill>
              </a:rPr>
              <a:t>Data mining 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C00000"/>
                </a:solidFill>
              </a:rPr>
              <a:t>    </a:t>
            </a:r>
            <a:r>
              <a:rPr lang="en-US" b="0" dirty="0" smtClean="0">
                <a:solidFill>
                  <a:srgbClr val="C00000"/>
                </a:solidFill>
              </a:rPr>
              <a:t>pattern recognition, Graph analysis </a:t>
            </a:r>
          </a:p>
        </p:txBody>
      </p:sp>
    </p:spTree>
    <p:extLst>
      <p:ext uri="{BB962C8B-B14F-4D97-AF65-F5344CB8AC3E}">
        <p14:creationId xmlns:p14="http://schemas.microsoft.com/office/powerpoint/2010/main" val="296135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1476588" y="133084"/>
            <a:ext cx="5860499" cy="505381"/>
          </a:xfrm>
        </p:spPr>
        <p:txBody>
          <a:bodyPr/>
          <a:lstStyle/>
          <a:p>
            <a:r>
              <a:rPr lang="en-US" dirty="0" smtClean="0"/>
              <a:t>Quantum computing</a:t>
            </a:r>
            <a:endParaRPr lang="en-US" dirty="0"/>
          </a:p>
        </p:txBody>
      </p:sp>
      <p:sp>
        <p:nvSpPr>
          <p:cNvPr id="2" name="ZoneTexte 1"/>
          <p:cNvSpPr txBox="1"/>
          <p:nvPr/>
        </p:nvSpPr>
        <p:spPr>
          <a:xfrm>
            <a:off x="4749800" y="2757212"/>
            <a:ext cx="6942138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0000FF"/>
                </a:solidFill>
              </a:rPr>
              <a:t>”Nature isn’t classical, dammit</a:t>
            </a:r>
            <a:r>
              <a:rPr lang="en-US" sz="2400" b="1" i="1" dirty="0">
                <a:solidFill>
                  <a:srgbClr val="0000FF"/>
                </a:solidFill>
              </a:rPr>
              <a:t> </a:t>
            </a:r>
            <a:r>
              <a:rPr lang="en-US" sz="2400" b="1" i="1" dirty="0" smtClean="0">
                <a:solidFill>
                  <a:srgbClr val="0000FF"/>
                </a:solidFill>
              </a:rPr>
              <a:t>!</a:t>
            </a:r>
          </a:p>
          <a:p>
            <a:r>
              <a:rPr lang="en-US" sz="2400" b="1" i="1" dirty="0" smtClean="0">
                <a:solidFill>
                  <a:srgbClr val="0000FF"/>
                </a:solidFill>
              </a:rPr>
              <a:t>if you want to make a simulation of Nature, </a:t>
            </a:r>
          </a:p>
          <a:p>
            <a:r>
              <a:rPr lang="en-US" sz="2400" b="1" i="1" dirty="0" smtClean="0">
                <a:solidFill>
                  <a:srgbClr val="0000FF"/>
                </a:solidFill>
              </a:rPr>
              <a:t>you’d better make it quantum mechanical”</a:t>
            </a:r>
          </a:p>
          <a:p>
            <a:r>
              <a:rPr lang="en-US" sz="2000" dirty="0" smtClean="0"/>
              <a:t>Richard Feynman at the conference on "</a:t>
            </a:r>
            <a:r>
              <a:rPr lang="en-US" sz="2000" i="1" dirty="0" smtClean="0"/>
              <a:t>simulating physics with computer" </a:t>
            </a:r>
            <a:r>
              <a:rPr lang="en-US" sz="2000" dirty="0" smtClean="0"/>
              <a:t>on May 1981</a:t>
            </a:r>
            <a:endParaRPr lang="en-US" sz="2000" b="1" dirty="0" smtClean="0">
              <a:solidFill>
                <a:srgbClr val="0000FF"/>
              </a:solidFill>
            </a:endParaRPr>
          </a:p>
          <a:p>
            <a:endParaRPr lang="en-US" sz="2400" dirty="0" smtClean="0">
              <a:solidFill>
                <a:srgbClr val="0000FF"/>
              </a:solidFill>
            </a:endParaRPr>
          </a:p>
          <a:p>
            <a:endParaRPr lang="en-US" sz="2400" dirty="0" smtClean="0">
              <a:solidFill>
                <a:srgbClr val="0000FF"/>
              </a:solidFill>
            </a:endParaRPr>
          </a:p>
          <a:p>
            <a:r>
              <a:rPr lang="en-US" sz="2400" b="1" dirty="0" smtClean="0"/>
              <a:t>Quantum Computing</a:t>
            </a:r>
            <a:r>
              <a:rPr lang="en-US" sz="2400" dirty="0" smtClean="0"/>
              <a:t> is the use of quantum-mechanical phenomena such as superposition and entanglement to perform computation of a new kind.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sz="18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673" y="1152795"/>
            <a:ext cx="4532915" cy="304850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ZoneTexte 3"/>
          <p:cNvSpPr txBox="1"/>
          <p:nvPr/>
        </p:nvSpPr>
        <p:spPr>
          <a:xfrm>
            <a:off x="165279" y="3961693"/>
            <a:ext cx="45329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Richard Feynman's post-Nobel lecture at CERN, 1965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9954" y="133085"/>
            <a:ext cx="4295045" cy="2347442"/>
          </a:xfrm>
          <a:prstGeom prst="rect">
            <a:avLst/>
          </a:prstGeom>
          <a:solidFill>
            <a:srgbClr val="F3E8B9"/>
          </a:solidFill>
          <a:ln>
            <a:solidFill>
              <a:schemeClr val="tx1"/>
            </a:solidFill>
          </a:ln>
        </p:spPr>
      </p:pic>
      <p:sp>
        <p:nvSpPr>
          <p:cNvPr id="7" name="Espace réservé du numéro de diapositive 1"/>
          <p:cNvSpPr>
            <a:spLocks noGrp="1"/>
          </p:cNvSpPr>
          <p:nvPr>
            <p:ph type="sldNum" sz="quarter" idx="10"/>
          </p:nvPr>
        </p:nvSpPr>
        <p:spPr>
          <a:xfrm>
            <a:off x="11157188" y="6665909"/>
            <a:ext cx="837259" cy="153888"/>
          </a:xfrm>
        </p:spPr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ea typeface="Arial" charset="0"/>
              </a:rPr>
              <a:pPr algn="ctr"/>
              <a:t>2</a:t>
            </a:fld>
            <a:endParaRPr lang="fr-FR" sz="1000" dirty="0">
              <a:solidFill>
                <a:schemeClr val="bg1"/>
              </a:solidFill>
              <a:ea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760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76588" y="64156"/>
            <a:ext cx="10347112" cy="643239"/>
          </a:xfrm>
        </p:spPr>
        <p:txBody>
          <a:bodyPr/>
          <a:lstStyle/>
          <a:p>
            <a:r>
              <a:rPr lang="en-US" dirty="0" smtClean="0"/>
              <a:t>First quantum calculation of a deuteron</a:t>
            </a:r>
            <a:br>
              <a:rPr lang="en-US" dirty="0" smtClean="0"/>
            </a:br>
            <a:r>
              <a:rPr lang="en-US" sz="1200" dirty="0" err="1" smtClean="0"/>
              <a:t>Dumitrescu</a:t>
            </a:r>
            <a:r>
              <a:rPr lang="en-US" sz="1200" dirty="0" smtClean="0"/>
              <a:t>, McCaskey, Hagen, Jansen, Morris, TP, </a:t>
            </a:r>
            <a:r>
              <a:rPr lang="en-US" sz="1200" dirty="0" err="1" smtClean="0"/>
              <a:t>Pooser</a:t>
            </a:r>
            <a:r>
              <a:rPr lang="en-US" sz="1200" dirty="0" smtClean="0"/>
              <a:t>, Dean, </a:t>
            </a:r>
            <a:r>
              <a:rPr lang="en-US" sz="1200" dirty="0" err="1" smtClean="0"/>
              <a:t>Lougovski</a:t>
            </a:r>
            <a:r>
              <a:rPr lang="en-US" sz="1200" dirty="0" smtClean="0"/>
              <a:t>, Phys. Rev. Lett. 120, 210501 (2018)</a:t>
            </a:r>
            <a:endParaRPr lang="en-US" sz="1200" dirty="0"/>
          </a:p>
        </p:txBody>
      </p:sp>
      <p:sp>
        <p:nvSpPr>
          <p:cNvPr id="12" name="Espace réservé du contenu 11"/>
          <p:cNvSpPr>
            <a:spLocks noGrp="1"/>
          </p:cNvSpPr>
          <p:nvPr>
            <p:ph idx="1"/>
          </p:nvPr>
        </p:nvSpPr>
        <p:spPr>
          <a:xfrm>
            <a:off x="5737222" y="1124701"/>
            <a:ext cx="6347865" cy="5176507"/>
          </a:xfrm>
        </p:spPr>
        <p:txBody>
          <a:bodyPr/>
          <a:lstStyle/>
          <a:p>
            <a:r>
              <a:rPr lang="en-US" dirty="0" err="1" smtClean="0"/>
              <a:t>Hamiltonien</a:t>
            </a:r>
            <a:r>
              <a:rPr lang="en-US" dirty="0" smtClean="0"/>
              <a:t> </a:t>
            </a:r>
          </a:p>
          <a:p>
            <a:pPr lvl="1"/>
            <a:r>
              <a:rPr lang="en-US" dirty="0" err="1" smtClean="0"/>
              <a:t>Pionless</a:t>
            </a:r>
            <a:r>
              <a:rPr lang="en-US" dirty="0" smtClean="0"/>
              <a:t> </a:t>
            </a:r>
            <a:r>
              <a:rPr lang="en-US" dirty="0"/>
              <a:t>effective field theory at leading </a:t>
            </a:r>
            <a:r>
              <a:rPr lang="en-US" dirty="0" smtClean="0"/>
              <a:t>order</a:t>
            </a:r>
            <a:endParaRPr lang="en-US" dirty="0"/>
          </a:p>
          <a:p>
            <a:pPr lvl="1"/>
            <a:r>
              <a:rPr lang="en-US" dirty="0" smtClean="0"/>
              <a:t>fit to deuteron binding energy;</a:t>
            </a:r>
          </a:p>
          <a:p>
            <a:pPr lvl="1"/>
            <a:r>
              <a:rPr lang="en-US" dirty="0" smtClean="0"/>
              <a:t>constructed in harmonic-oscillator basis of 3S1 partial wave </a:t>
            </a:r>
          </a:p>
          <a:p>
            <a:pPr marL="478963" lvl="1" indent="0">
              <a:buNone/>
            </a:pPr>
            <a:r>
              <a:rPr lang="en-US" b="0" dirty="0"/>
              <a:t> </a:t>
            </a:r>
            <a:r>
              <a:rPr lang="en-US" b="0" dirty="0" smtClean="0"/>
              <a:t>    [à la Binder et al. (2016); </a:t>
            </a:r>
            <a:r>
              <a:rPr lang="en-US" b="0" dirty="0" err="1" smtClean="0"/>
              <a:t>Aaina</a:t>
            </a:r>
            <a:r>
              <a:rPr lang="en-US" b="0" dirty="0" smtClean="0"/>
              <a:t> Bansal et al. (2017)]</a:t>
            </a:r>
          </a:p>
          <a:p>
            <a:r>
              <a:rPr lang="en-US" dirty="0" smtClean="0"/>
              <a:t>Ab initio approach</a:t>
            </a:r>
          </a:p>
          <a:p>
            <a:pPr lvl="1"/>
            <a:r>
              <a:rPr lang="en-US" dirty="0" smtClean="0"/>
              <a:t>Low-depth </a:t>
            </a:r>
            <a:r>
              <a:rPr lang="en-US" dirty="0"/>
              <a:t>version of the unitary coupled-cluster </a:t>
            </a:r>
            <a:r>
              <a:rPr lang="en-US" dirty="0" smtClean="0"/>
              <a:t>ansatz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Use </a:t>
            </a:r>
            <a:r>
              <a:rPr lang="en-US" dirty="0">
                <a:solidFill>
                  <a:srgbClr val="FF0000"/>
                </a:solidFill>
              </a:rPr>
              <a:t>the </a:t>
            </a:r>
            <a:r>
              <a:rPr lang="en-US" dirty="0" err="1">
                <a:solidFill>
                  <a:srgbClr val="FF0000"/>
                </a:solidFill>
              </a:rPr>
              <a:t>variational</a:t>
            </a:r>
            <a:r>
              <a:rPr lang="en-US" dirty="0">
                <a:solidFill>
                  <a:srgbClr val="FF0000"/>
                </a:solidFill>
              </a:rPr>
              <a:t> quantum </a:t>
            </a:r>
            <a:r>
              <a:rPr lang="en-US" dirty="0" err="1">
                <a:solidFill>
                  <a:srgbClr val="FF0000"/>
                </a:solidFill>
              </a:rPr>
              <a:t>eigensolver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algorithm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On 2 (and 3) </a:t>
            </a:r>
            <a:r>
              <a:rPr lang="en-US" dirty="0">
                <a:solidFill>
                  <a:srgbClr val="FF0000"/>
                </a:solidFill>
              </a:rPr>
              <a:t>Qubits IBM </a:t>
            </a:r>
            <a:r>
              <a:rPr lang="en-US" dirty="0" smtClean="0">
                <a:solidFill>
                  <a:srgbClr val="FF0000"/>
                </a:solidFill>
              </a:rPr>
              <a:t>QX5 and </a:t>
            </a:r>
            <a:r>
              <a:rPr lang="en-US" dirty="0" err="1" smtClean="0">
                <a:solidFill>
                  <a:srgbClr val="FF0000"/>
                </a:solidFill>
              </a:rPr>
              <a:t>Rigetti</a:t>
            </a:r>
            <a:r>
              <a:rPr lang="en-US" dirty="0" smtClean="0">
                <a:solidFill>
                  <a:srgbClr val="FF0000"/>
                </a:solidFill>
              </a:rPr>
              <a:t> 19Q computers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49078" y="64156"/>
            <a:ext cx="2236009" cy="1257755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81559" y="3610214"/>
            <a:ext cx="2925744" cy="1348818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3181558" y="4959032"/>
            <a:ext cx="292574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/>
              <a:t>Deuteron ground-state energies from a quantum computer compared to the exact result, E∞=-2.22 MeV</a:t>
            </a:r>
            <a:endParaRPr lang="en-US" sz="1100" dirty="0"/>
          </a:p>
        </p:txBody>
      </p:sp>
      <p:grpSp>
        <p:nvGrpSpPr>
          <p:cNvPr id="20" name="Groupe 19"/>
          <p:cNvGrpSpPr/>
          <p:nvPr/>
        </p:nvGrpSpPr>
        <p:grpSpPr>
          <a:xfrm>
            <a:off x="6591300" y="3271156"/>
            <a:ext cx="3861546" cy="2305141"/>
            <a:chOff x="6147877" y="3074180"/>
            <a:chExt cx="4304969" cy="2502118"/>
          </a:xfrm>
        </p:grpSpPr>
        <p:pic>
          <p:nvPicPr>
            <p:cNvPr id="17" name="Image 16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47877" y="3074180"/>
              <a:ext cx="4304969" cy="2502118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18" name="Rectangle 17"/>
            <p:cNvSpPr/>
            <p:nvPr/>
          </p:nvSpPr>
          <p:spPr>
            <a:xfrm>
              <a:off x="6147877" y="3074180"/>
              <a:ext cx="986920" cy="7015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 err="1" smtClean="0">
                  <a:solidFill>
                    <a:srgbClr val="EBD267"/>
                  </a:solidFill>
                </a:rPr>
                <a:t>Rigetti</a:t>
              </a:r>
              <a:r>
                <a:rPr lang="en-US" b="1" dirty="0" smtClean="0">
                  <a:solidFill>
                    <a:srgbClr val="EBD267"/>
                  </a:solidFill>
                </a:rPr>
                <a:t> 19Q</a:t>
              </a:r>
              <a:endParaRPr lang="en-US" b="1" dirty="0">
                <a:solidFill>
                  <a:srgbClr val="EBD267"/>
                </a:solidFill>
              </a:endParaRPr>
            </a:p>
          </p:txBody>
        </p:sp>
      </p:grpSp>
      <p:grpSp>
        <p:nvGrpSpPr>
          <p:cNvPr id="21" name="Groupe 20"/>
          <p:cNvGrpSpPr/>
          <p:nvPr/>
        </p:nvGrpSpPr>
        <p:grpSpPr>
          <a:xfrm>
            <a:off x="236557" y="846749"/>
            <a:ext cx="5467394" cy="5694296"/>
            <a:chOff x="236557" y="846749"/>
            <a:chExt cx="5467394" cy="5694296"/>
          </a:xfrm>
        </p:grpSpPr>
        <p:pic>
          <p:nvPicPr>
            <p:cNvPr id="13" name="Image 12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106058"/>
            <a:stretch/>
          </p:blipFill>
          <p:spPr>
            <a:xfrm>
              <a:off x="236557" y="846749"/>
              <a:ext cx="5467394" cy="5694296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grpSp>
          <p:nvGrpSpPr>
            <p:cNvPr id="6" name="Groupe 5"/>
            <p:cNvGrpSpPr/>
            <p:nvPr/>
          </p:nvGrpSpPr>
          <p:grpSpPr>
            <a:xfrm>
              <a:off x="297421" y="4439539"/>
              <a:ext cx="5339210" cy="2006140"/>
              <a:chOff x="3785890" y="3979534"/>
              <a:chExt cx="5339210" cy="2006140"/>
            </a:xfrm>
          </p:grpSpPr>
          <p:pic>
            <p:nvPicPr>
              <p:cNvPr id="5" name="Image 4"/>
              <p:cNvPicPr>
                <a:picLocks noChangeAspect="1"/>
              </p:cNvPicPr>
              <p:nvPr/>
            </p:nvPicPr>
            <p:blipFill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785890" y="3979534"/>
                <a:ext cx="5338273" cy="1566205"/>
              </a:xfrm>
              <a:prstGeom prst="rect">
                <a:avLst/>
              </a:prstGeom>
            </p:spPr>
          </p:pic>
          <p:pic>
            <p:nvPicPr>
              <p:cNvPr id="14" name="Image 13"/>
              <p:cNvPicPr>
                <a:picLocks noChangeAspect="1"/>
              </p:cNvPicPr>
              <p:nvPr/>
            </p:nvPicPr>
            <p:blipFill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786827" y="5548108"/>
                <a:ext cx="5338273" cy="437566"/>
              </a:xfrm>
              <a:prstGeom prst="rect">
                <a:avLst/>
              </a:prstGeom>
            </p:spPr>
          </p:pic>
        </p:grpSp>
        <p:pic>
          <p:nvPicPr>
            <p:cNvPr id="15" name="Image 14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97695" y="4071403"/>
              <a:ext cx="2057225" cy="545539"/>
            </a:xfrm>
            <a:prstGeom prst="rect">
              <a:avLst/>
            </a:prstGeom>
          </p:spPr>
        </p:pic>
        <p:sp>
          <p:nvSpPr>
            <p:cNvPr id="16" name="Rectangle 15"/>
            <p:cNvSpPr/>
            <p:nvPr/>
          </p:nvSpPr>
          <p:spPr>
            <a:xfrm>
              <a:off x="748740" y="3791371"/>
              <a:ext cx="439094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Unitary operator 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entangling </a:t>
              </a:r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 (and 3) orbitals</a:t>
              </a:r>
              <a:endParaRPr 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Flèche vers le bas 18"/>
            <p:cNvSpPr/>
            <p:nvPr/>
          </p:nvSpPr>
          <p:spPr>
            <a:xfrm>
              <a:off x="3499757" y="5259114"/>
              <a:ext cx="239485" cy="477657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154997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6F762B-D4AE-1E4F-AB27-C4C07D8ADEAA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1DDDE22-8D4F-094D-AC70-1F2C263CD040}" type="slidenum">
              <a:rPr kumimoji="0" lang="fr-FR" sz="105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fr-FR" sz="10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A09632A-A055-4F56-ABDE-B73E90F5D0E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4472" y="-38100"/>
            <a:ext cx="12202822" cy="323215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54BDBEF-6FFF-46D3-914C-2B962C036896}"/>
              </a:ext>
            </a:extLst>
          </p:cNvPr>
          <p:cNvSpPr txBox="1"/>
          <p:nvPr/>
        </p:nvSpPr>
        <p:spPr>
          <a:xfrm>
            <a:off x="4834276" y="2068607"/>
            <a:ext cx="25234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https://quantum.cern.ch</a:t>
            </a:r>
            <a:endParaRPr kumimoji="0" lang="en-150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D93CE5-F1E6-4E71-AF43-6B3B237B9053}"/>
              </a:ext>
            </a:extLst>
          </p:cNvPr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14/04/2022</a:t>
            </a:r>
            <a:endParaRPr kumimoji="0" lang="fr-FR" sz="10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3D75C0-F9F0-4FEF-AC5C-8B118908277A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WQD @ CERN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249F6FB2-C3E2-40F7-B3C2-6BAF9662897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810" y="2030107"/>
            <a:ext cx="2654275" cy="3737749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8" name="Groupe 7"/>
          <p:cNvGrpSpPr/>
          <p:nvPr/>
        </p:nvGrpSpPr>
        <p:grpSpPr>
          <a:xfrm>
            <a:off x="3652284" y="2456121"/>
            <a:ext cx="4383714" cy="3742661"/>
            <a:chOff x="6096000" y="2400491"/>
            <a:chExt cx="6038849" cy="5976746"/>
          </a:xfrm>
        </p:grpSpPr>
        <p:pic>
          <p:nvPicPr>
            <p:cNvPr id="4" name="Image 3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5119"/>
            <a:stretch/>
          </p:blipFill>
          <p:spPr>
            <a:xfrm>
              <a:off x="6096000" y="2400491"/>
              <a:ext cx="6038849" cy="597674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</p:pic>
        <p:sp>
          <p:nvSpPr>
            <p:cNvPr id="6" name="Rectangle 5"/>
            <p:cNvSpPr/>
            <p:nvPr/>
          </p:nvSpPr>
          <p:spPr>
            <a:xfrm>
              <a:off x="6299791" y="2982433"/>
              <a:ext cx="3648730" cy="956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1" name="Espace réservé du contenu 4"/>
          <p:cNvSpPr txBox="1">
            <a:spLocks/>
          </p:cNvSpPr>
          <p:nvPr/>
        </p:nvSpPr>
        <p:spPr>
          <a:xfrm>
            <a:off x="8078972" y="4470991"/>
            <a:ext cx="3930502" cy="405970"/>
          </a:xfrm>
          <a:prstGeom prst="rect">
            <a:avLst/>
          </a:prstGeom>
        </p:spPr>
        <p:txBody>
          <a:bodyPr vert="horz" wrap="square" lIns="127723" tIns="63862" rIns="127723" bIns="63862" rtlCol="0">
            <a:spAutoFit/>
          </a:bodyPr>
          <a:lstStyle>
            <a:lvl1pPr marL="239481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SzPct val="80000"/>
              <a:buFont typeface="Wingdings 3" panose="05040102010807070707" pitchFamily="18" charset="2"/>
              <a:buChar char="u"/>
              <a:defRPr sz="1800" b="1" kern="120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718444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97407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76370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155332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 strong quantum </a:t>
            </a:r>
            <a:r>
              <a:rPr lang="en-US" dirty="0"/>
              <a:t>i</a:t>
            </a:r>
            <a:r>
              <a:rPr lang="en-US" dirty="0" smtClean="0"/>
              <a:t>nitiative @ CERN</a:t>
            </a:r>
          </a:p>
        </p:txBody>
      </p:sp>
    </p:spTree>
    <p:extLst>
      <p:ext uri="{BB962C8B-B14F-4D97-AF65-F5344CB8AC3E}">
        <p14:creationId xmlns:p14="http://schemas.microsoft.com/office/powerpoint/2010/main" val="2961772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A7F736-5300-B347-A6BD-618E09231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150" dirty="0"/>
              <a:t>Areas of Research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6F762B-D4AE-1E4F-AB27-C4C07D8ADEAA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1DDDE22-8D4F-094D-AC70-1F2C263CD040}" type="slidenum">
              <a:rPr kumimoji="0" lang="fr-FR" sz="105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fr-FR" sz="10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7A0C796A-814B-4574-A834-7FD8F6CDAE5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l="2253" t="3125" r="6402"/>
          <a:stretch/>
        </p:blipFill>
        <p:spPr>
          <a:xfrm>
            <a:off x="257270" y="1750091"/>
            <a:ext cx="2395330" cy="133157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6AE8FEB-E98D-459E-8503-C12C6A3462E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01803" y="2731799"/>
            <a:ext cx="2286920" cy="171682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9C4DE09-6B4F-4683-BC68-DB73D98A3FF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300" y="4119329"/>
            <a:ext cx="2422295" cy="166086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C92A857-2F9B-4AC2-AAF1-2D6B5B48D9E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0975" y="1970405"/>
            <a:ext cx="2618075" cy="2331162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6AF7BAE-FDE6-45CF-BAD7-A50FC3D66A7C}"/>
              </a:ext>
            </a:extLst>
          </p:cNvPr>
          <p:cNvCxnSpPr/>
          <p:nvPr/>
        </p:nvCxnSpPr>
        <p:spPr>
          <a:xfrm>
            <a:off x="3598373" y="1493460"/>
            <a:ext cx="0" cy="385379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013D29B-FC40-442C-A1B4-A166580FC7D8}"/>
              </a:ext>
            </a:extLst>
          </p:cNvPr>
          <p:cNvCxnSpPr>
            <a:cxnSpLocks/>
          </p:cNvCxnSpPr>
          <p:nvPr/>
        </p:nvCxnSpPr>
        <p:spPr>
          <a:xfrm>
            <a:off x="6685575" y="1502104"/>
            <a:ext cx="0" cy="385379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8DE3FC8C-1F77-49EC-A7F5-8B7CFAD03463}"/>
              </a:ext>
            </a:extLst>
          </p:cNvPr>
          <p:cNvCxnSpPr>
            <a:cxnSpLocks/>
          </p:cNvCxnSpPr>
          <p:nvPr/>
        </p:nvCxnSpPr>
        <p:spPr>
          <a:xfrm>
            <a:off x="9629063" y="1406683"/>
            <a:ext cx="0" cy="385379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314A79B2-56C2-4CBF-9BE0-FAC2AF642743}"/>
              </a:ext>
            </a:extLst>
          </p:cNvPr>
          <p:cNvSpPr/>
          <p:nvPr/>
        </p:nvSpPr>
        <p:spPr>
          <a:xfrm>
            <a:off x="968150" y="1243367"/>
            <a:ext cx="1712649" cy="326631"/>
          </a:xfrm>
          <a:prstGeom prst="rect">
            <a:avLst/>
          </a:prstGeom>
          <a:solidFill>
            <a:srgbClr val="2B225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150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Computing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EE6B90A-F6E4-43E4-BCB4-438229DE174A}"/>
              </a:ext>
            </a:extLst>
          </p:cNvPr>
          <p:cNvSpPr/>
          <p:nvPr/>
        </p:nvSpPr>
        <p:spPr>
          <a:xfrm>
            <a:off x="3932950" y="1243366"/>
            <a:ext cx="1712649" cy="326631"/>
          </a:xfrm>
          <a:prstGeom prst="rect">
            <a:avLst/>
          </a:prstGeom>
          <a:solidFill>
            <a:srgbClr val="2B225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150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Sensing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853DBF5-9A36-4FEA-86DC-B07AC7DC60E5}"/>
              </a:ext>
            </a:extLst>
          </p:cNvPr>
          <p:cNvSpPr/>
          <p:nvPr/>
        </p:nvSpPr>
        <p:spPr>
          <a:xfrm>
            <a:off x="7174856" y="1243365"/>
            <a:ext cx="1964926" cy="326631"/>
          </a:xfrm>
          <a:prstGeom prst="rect">
            <a:avLst/>
          </a:prstGeom>
          <a:solidFill>
            <a:srgbClr val="2B225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150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Communications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F697BA8-4902-438C-B9B4-9A0C35099E4C}"/>
              </a:ext>
            </a:extLst>
          </p:cNvPr>
          <p:cNvSpPr/>
          <p:nvPr/>
        </p:nvSpPr>
        <p:spPr>
          <a:xfrm>
            <a:off x="9866090" y="1243367"/>
            <a:ext cx="1712649" cy="326631"/>
          </a:xfrm>
          <a:prstGeom prst="rect">
            <a:avLst/>
          </a:prstGeom>
          <a:solidFill>
            <a:srgbClr val="2B225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150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Theory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CAA6EC6-314E-4AF0-8273-C8DD7F684F2A}"/>
              </a:ext>
            </a:extLst>
          </p:cNvPr>
          <p:cNvSpPr txBox="1"/>
          <p:nvPr/>
        </p:nvSpPr>
        <p:spPr>
          <a:xfrm>
            <a:off x="2216823" y="1870529"/>
            <a:ext cx="1046961" cy="307777"/>
          </a:xfrm>
          <a:prstGeom prst="rect">
            <a:avLst/>
          </a:prstGeom>
          <a:solidFill>
            <a:srgbClr val="0793A2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150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Simulation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D318F72-46AA-4239-AC7D-44685E5A2EB8}"/>
              </a:ext>
            </a:extLst>
          </p:cNvPr>
          <p:cNvSpPr txBox="1"/>
          <p:nvPr/>
        </p:nvSpPr>
        <p:spPr>
          <a:xfrm>
            <a:off x="151186" y="3292720"/>
            <a:ext cx="1383661" cy="307777"/>
          </a:xfrm>
          <a:prstGeom prst="rect">
            <a:avLst/>
          </a:prstGeom>
          <a:solidFill>
            <a:srgbClr val="0793A2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150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Reconstruction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087CBCB-71C5-4DAC-B0D1-18A6F9ECD271}"/>
              </a:ext>
            </a:extLst>
          </p:cNvPr>
          <p:cNvSpPr txBox="1"/>
          <p:nvPr/>
        </p:nvSpPr>
        <p:spPr>
          <a:xfrm>
            <a:off x="2216823" y="4949762"/>
            <a:ext cx="1271468" cy="307777"/>
          </a:xfrm>
          <a:prstGeom prst="rect">
            <a:avLst/>
          </a:prstGeom>
          <a:solidFill>
            <a:srgbClr val="0793A2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150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Classification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4BAEAAE-A4D1-48CC-BF35-3694C34A4976}"/>
              </a:ext>
            </a:extLst>
          </p:cNvPr>
          <p:cNvSpPr txBox="1"/>
          <p:nvPr/>
        </p:nvSpPr>
        <p:spPr>
          <a:xfrm>
            <a:off x="7406271" y="4480509"/>
            <a:ext cx="1611132" cy="738664"/>
          </a:xfrm>
          <a:prstGeom prst="rect">
            <a:avLst/>
          </a:prstGeom>
          <a:solidFill>
            <a:srgbClr val="0793A2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QKD infrastructures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Quantum Internet</a:t>
            </a:r>
            <a:endParaRPr kumimoji="0" lang="en-150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F74BE2F-6150-47E6-8EC3-F49720567EB7}"/>
              </a:ext>
            </a:extLst>
          </p:cNvPr>
          <p:cNvSpPr txBox="1"/>
          <p:nvPr/>
        </p:nvSpPr>
        <p:spPr>
          <a:xfrm>
            <a:off x="10015390" y="2839682"/>
            <a:ext cx="1749613" cy="523220"/>
          </a:xfrm>
          <a:prstGeom prst="rect">
            <a:avLst/>
          </a:prstGeom>
          <a:solidFill>
            <a:srgbClr val="0793A2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150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Quantum Field Theory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6B0167F0-3710-46DF-8546-01CF57162D7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26836" y="1586535"/>
            <a:ext cx="1585330" cy="1162578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AB9C1601-F763-4EDC-A17A-2103B85E7646}"/>
              </a:ext>
            </a:extLst>
          </p:cNvPr>
          <p:cNvSpPr txBox="1"/>
          <p:nvPr/>
        </p:nvSpPr>
        <p:spPr>
          <a:xfrm>
            <a:off x="3768387" y="3037000"/>
            <a:ext cx="2812128" cy="646331"/>
          </a:xfrm>
          <a:prstGeom prst="rect">
            <a:avLst/>
          </a:prstGeom>
          <a:solidFill>
            <a:srgbClr val="0793A2"/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4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Low-energy experiments, quantum states measurements, nano-technologies</a:t>
            </a:r>
            <a:endParaRPr kumimoji="0" lang="en-150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703202EF-9C8A-4FAB-9561-FD48721F6019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31161" y="1740702"/>
            <a:ext cx="1585330" cy="1054248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F61D9CAD-719F-405A-819E-7AA3C0CD0800}"/>
              </a:ext>
            </a:extLst>
          </p:cNvPr>
          <p:cNvSpPr txBox="1"/>
          <p:nvPr/>
        </p:nvSpPr>
        <p:spPr>
          <a:xfrm>
            <a:off x="3731363" y="2720535"/>
            <a:ext cx="2849152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sng" strike="noStrike" kern="1200" cap="none" spc="0" normalizeH="0" baseline="0" noProof="0" dirty="0">
                <a:ln>
                  <a:noFill/>
                </a:ln>
                <a:solidFill>
                  <a:srgbClr val="A345C9"/>
                </a:solidFill>
                <a:effectLst/>
                <a:uLnTx/>
                <a:uFillTx/>
                <a:latin typeface="-apple-system"/>
                <a:ea typeface="+mn-ea"/>
                <a:cs typeface="+mn-cs"/>
                <a:hlinkClick r:id="rId9"/>
              </a:rPr>
              <a:t>https://doi.org/10.1140/epjst/e2015-02607-4</a:t>
            </a:r>
            <a:endParaRPr kumimoji="0" lang="en-150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46" name="Picture 2" descr="theory diagram">
            <a:extLst>
              <a:ext uri="{FF2B5EF4-FFF2-40B4-BE49-F238E27FC236}">
                <a16:creationId xmlns:a16="http://schemas.microsoft.com/office/drawing/2014/main" id="{2F5E9200-3B12-43F8-AA11-74FC96CC75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50811" y="1796424"/>
            <a:ext cx="2172675" cy="943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>
            <a:extLst>
              <a:ext uri="{FF2B5EF4-FFF2-40B4-BE49-F238E27FC236}">
                <a16:creationId xmlns:a16="http://schemas.microsoft.com/office/drawing/2014/main" id="{68BD4D8B-09A0-482A-87EC-3458A31D5E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36469" y="3462724"/>
            <a:ext cx="1801358" cy="1426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73D59710-6104-4963-9F0D-F16F81A05A8C}"/>
              </a:ext>
            </a:extLst>
          </p:cNvPr>
          <p:cNvSpPr txBox="1"/>
          <p:nvPr/>
        </p:nvSpPr>
        <p:spPr>
          <a:xfrm>
            <a:off x="10039028" y="5184571"/>
            <a:ext cx="1749613" cy="307777"/>
          </a:xfrm>
          <a:prstGeom prst="rect">
            <a:avLst/>
          </a:prstGeom>
          <a:solidFill>
            <a:srgbClr val="0793A2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150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Lattice QCD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899FD51-F56D-4A10-9D4A-68A978E781F1}"/>
              </a:ext>
            </a:extLst>
          </p:cNvPr>
          <p:cNvSpPr txBox="1"/>
          <p:nvPr/>
        </p:nvSpPr>
        <p:spPr>
          <a:xfrm>
            <a:off x="9689292" y="4823894"/>
            <a:ext cx="2401807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hlinkClick r:id="rId12"/>
              </a:rPr>
              <a:t>https://cds.cern.ch/record/2703396</a:t>
            </a:r>
            <a:endParaRPr kumimoji="0" lang="en-150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58AEDDA-0A9F-4BDD-88F8-E8E7187007DA}"/>
              </a:ext>
            </a:extLst>
          </p:cNvPr>
          <p:cNvSpPr txBox="1"/>
          <p:nvPr/>
        </p:nvSpPr>
        <p:spPr>
          <a:xfrm>
            <a:off x="3751018" y="5343796"/>
            <a:ext cx="2812128" cy="276999"/>
          </a:xfrm>
          <a:prstGeom prst="rect">
            <a:avLst/>
          </a:prstGeom>
          <a:solidFill>
            <a:srgbClr val="0793A2"/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4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Future HEP Detectors</a:t>
            </a:r>
            <a:endParaRPr kumimoji="0" lang="en-150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51" name="Picture 2" descr="Calorimeters | ATLAS Experiment at CERN">
            <a:extLst>
              <a:ext uri="{FF2B5EF4-FFF2-40B4-BE49-F238E27FC236}">
                <a16:creationId xmlns:a16="http://schemas.microsoft.com/office/drawing/2014/main" id="{837C6B46-62B8-4089-B326-15D1AA8FAD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1235" y="3824472"/>
            <a:ext cx="2182177" cy="1454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5CD14E-E588-4F5D-B184-E28B941D08C1}"/>
              </a:ext>
            </a:extLst>
          </p:cNvPr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14/04/2022</a:t>
            </a:r>
            <a:endParaRPr kumimoji="0" lang="fr-FR" sz="10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910385-9B20-492B-B91B-9DC6ECB854A2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WQD @ CERN</a:t>
            </a:r>
          </a:p>
        </p:txBody>
      </p:sp>
    </p:spTree>
    <p:extLst>
      <p:ext uri="{BB962C8B-B14F-4D97-AF65-F5344CB8AC3E}">
        <p14:creationId xmlns:p14="http://schemas.microsoft.com/office/powerpoint/2010/main" val="486197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84C46F9-F49C-44CB-81AA-2D93BB079F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5599" y="2222205"/>
            <a:ext cx="4355549" cy="395475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150" dirty="0"/>
              <a:t>More than 20 projects in all four quantum areas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150" dirty="0"/>
              <a:t>18 papers</a:t>
            </a:r>
          </a:p>
          <a:p>
            <a:pPr marL="1028700" lvl="1" indent="-342900"/>
            <a:r>
              <a:rPr lang="en-150" dirty="0"/>
              <a:t>8 on peer-reviewed journals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150" dirty="0"/>
              <a:t>More than 20 talks and presentations at conferences and workshops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15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15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CBD84A0-8749-45C1-82D8-532B24F6A6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150" dirty="0"/>
              <a:t>Scientific Publications (2021)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634E92-240B-427B-9EAC-6FF08647A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14/04/2022</a:t>
            </a:r>
            <a:endParaRPr kumimoji="0" lang="fr-FR" sz="10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1179F6-DF7F-4EB7-A69B-896325EAEC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WQD @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71F2CB-6EFA-4237-A8A4-DF94ABEBA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1DDDE22-8D4F-094D-AC70-1F2C263CD040}" type="slidenum">
              <a:rPr kumimoji="0" lang="fr-FR" sz="105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fr-FR" sz="10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5E9AA3-A8EB-47ED-9093-C3AA3349DED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6345" y="1013129"/>
            <a:ext cx="6739116" cy="258773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A2A71B9-6083-4BFC-BCED-D12F2E32560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16391">
            <a:off x="5527009" y="4131759"/>
            <a:ext cx="1451141" cy="1892595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D112E95-747E-4538-B781-EC6B6A0F691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1604" y="3863183"/>
            <a:ext cx="1286540" cy="2024444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7C6637E-1808-428F-9171-1EA0C96A684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6487" y="3658474"/>
            <a:ext cx="1613826" cy="2112891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18636C5-75E8-41FB-82A9-190D58A87BC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5903" y="3786980"/>
            <a:ext cx="1491614" cy="2100647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A360DF6-B37B-4935-977E-E43E8A4A542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92065">
            <a:off x="9264630" y="3943582"/>
            <a:ext cx="1652094" cy="2199318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52345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84C46F9-F49C-44CB-81AA-2D93BB079F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5599" y="2222205"/>
            <a:ext cx="4355549" cy="395475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150" dirty="0"/>
              <a:t>More than 20 projects in all four quantum areas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150" dirty="0"/>
              <a:t>18 papers</a:t>
            </a:r>
          </a:p>
          <a:p>
            <a:pPr marL="1028700" lvl="1" indent="-342900"/>
            <a:r>
              <a:rPr lang="en-150" dirty="0"/>
              <a:t>8 on peer-reviewed journals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150" dirty="0"/>
              <a:t>More than 20 talks and presentations at conferences and workshops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15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15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5E9AA3-A8EB-47ED-9093-C3AA3349DED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6345" y="1013129"/>
            <a:ext cx="6739116" cy="258773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A2A71B9-6083-4BFC-BCED-D12F2E32560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16391">
            <a:off x="5527009" y="4131759"/>
            <a:ext cx="1451141" cy="1892595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8">
            <a:extLst>
              <a:ext uri="{FF2B5EF4-FFF2-40B4-BE49-F238E27FC236}">
                <a16:creationId xmlns:a16="http://schemas.microsoft.com/office/drawing/2014/main" id="{7A2A71B9-6083-4BFC-BCED-D12F2E3256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16391">
            <a:off x="3071269" y="928954"/>
            <a:ext cx="6362622" cy="8298206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CBD84A0-8749-45C1-82D8-532B24F6A6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150" dirty="0"/>
              <a:t>Scientific Publications (2021)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634E92-240B-427B-9EAC-6FF08647A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14/04/2022</a:t>
            </a:r>
            <a:endParaRPr kumimoji="0" lang="fr-FR" sz="10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1179F6-DF7F-4EB7-A69B-896325EAEC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WQD @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71F2CB-6EFA-4237-A8A4-DF94ABEBA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1DDDE22-8D4F-094D-AC70-1F2C263CD040}" type="slidenum">
              <a:rPr kumimoji="0" lang="fr-FR" sz="105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fr-FR" sz="10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D112E95-747E-4538-B781-EC6B6A0F691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1604" y="3863183"/>
            <a:ext cx="1286540" cy="2024444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7C6637E-1808-428F-9171-1EA0C96A684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6487" y="3658474"/>
            <a:ext cx="1613826" cy="2112891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18636C5-75E8-41FB-82A9-190D58A87BC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5903" y="3786980"/>
            <a:ext cx="1491614" cy="2100647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A360DF6-B37B-4935-977E-E43E8A4A542F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92065">
            <a:off x="9264630" y="3943582"/>
            <a:ext cx="1652094" cy="2199318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05585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9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84C46F9-F49C-44CB-81AA-2D93BB079F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5599" y="2222205"/>
            <a:ext cx="4355549" cy="395475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150" dirty="0"/>
              <a:t>More than 20 projects in all four quantum areas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150" dirty="0"/>
              <a:t>18 papers</a:t>
            </a:r>
          </a:p>
          <a:p>
            <a:pPr marL="1028700" lvl="1" indent="-342900"/>
            <a:r>
              <a:rPr lang="en-150" dirty="0"/>
              <a:t>8 on peer-reviewed journals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150" dirty="0"/>
              <a:t>More than 20 talks and presentations at conferences and workshops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15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15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5E9AA3-A8EB-47ED-9093-C3AA3349DED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6345" y="1013129"/>
            <a:ext cx="6739116" cy="258773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A2A71B9-6083-4BFC-BCED-D12F2E32560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16391">
            <a:off x="5527009" y="4131759"/>
            <a:ext cx="1451141" cy="1892595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CBD84A0-8749-45C1-82D8-532B24F6A6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150" dirty="0"/>
              <a:t>Scientific Publications (2021)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634E92-240B-427B-9EAC-6FF08647A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14/04/2022</a:t>
            </a:r>
            <a:endParaRPr kumimoji="0" lang="fr-FR" sz="10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1179F6-DF7F-4EB7-A69B-896325EAEC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WQD @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71F2CB-6EFA-4237-A8A4-DF94ABEBA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1DDDE22-8D4F-094D-AC70-1F2C263CD040}" type="slidenum">
              <a:rPr kumimoji="0" lang="fr-FR" sz="105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fr-FR" sz="10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D112E95-747E-4538-B781-EC6B6A0F691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1604" y="3863183"/>
            <a:ext cx="1286540" cy="2024444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7C6637E-1808-428F-9171-1EA0C96A684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6487" y="3658474"/>
            <a:ext cx="1613826" cy="2112891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18636C5-75E8-41FB-82A9-190D58A87BC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5903" y="3786980"/>
            <a:ext cx="1491614" cy="2100647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A360DF6-B37B-4935-977E-E43E8A4A542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92065">
            <a:off x="9264630" y="3943582"/>
            <a:ext cx="1652094" cy="2199318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Picture 14">
            <a:extLst>
              <a:ext uri="{FF2B5EF4-FFF2-40B4-BE49-F238E27FC236}">
                <a16:creationId xmlns:a16="http://schemas.microsoft.com/office/drawing/2014/main" id="{218636C5-75E8-41FB-82A9-190D58A87BC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3344" y="499046"/>
            <a:ext cx="6071320" cy="8550264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5191957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15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476588" y="133085"/>
            <a:ext cx="10347112" cy="505381"/>
          </a:xfrm>
        </p:spPr>
        <p:txBody>
          <a:bodyPr/>
          <a:lstStyle/>
          <a:p>
            <a:r>
              <a:rPr lang="en-US" dirty="0" smtClean="0"/>
              <a:t>Many initiatives: 2 examples  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en-US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26</a:t>
            </a:fld>
            <a:endParaRPr lang="en-US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7707085" y="895907"/>
            <a:ext cx="3925749" cy="1144634"/>
          </a:xfrm>
        </p:spPr>
        <p:txBody>
          <a:bodyPr/>
          <a:lstStyle/>
          <a:p>
            <a:r>
              <a:rPr lang="en-US" dirty="0" err="1" smtClean="0"/>
              <a:t>QuantHEP</a:t>
            </a:r>
            <a:r>
              <a:rPr lang="en-US" dirty="0" smtClean="0"/>
              <a:t> a </a:t>
            </a:r>
            <a:r>
              <a:rPr lang="en-US" dirty="0" err="1" smtClean="0"/>
              <a:t>QuantERA</a:t>
            </a:r>
            <a:r>
              <a:rPr lang="en-US" dirty="0" smtClean="0"/>
              <a:t> project in EU</a:t>
            </a:r>
          </a:p>
          <a:p>
            <a:pPr lvl="1"/>
            <a:r>
              <a:rPr lang="en-US" dirty="0" smtClean="0"/>
              <a:t>Portugal</a:t>
            </a:r>
          </a:p>
          <a:p>
            <a:pPr lvl="1"/>
            <a:r>
              <a:rPr lang="en-US" dirty="0" smtClean="0"/>
              <a:t>Italy</a:t>
            </a:r>
          </a:p>
          <a:p>
            <a:pPr lvl="1"/>
            <a:r>
              <a:rPr lang="en-US" dirty="0" smtClean="0"/>
              <a:t>Latvia  </a:t>
            </a:r>
            <a:endParaRPr lang="en-US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767" y="895907"/>
            <a:ext cx="6350264" cy="2721793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12" name="Groupe 11"/>
          <p:cNvGrpSpPr/>
          <p:nvPr/>
        </p:nvGrpSpPr>
        <p:grpSpPr>
          <a:xfrm>
            <a:off x="929767" y="3773155"/>
            <a:ext cx="6350264" cy="2746462"/>
            <a:chOff x="944840" y="2954215"/>
            <a:chExt cx="7021374" cy="2934124"/>
          </a:xfrm>
        </p:grpSpPr>
        <p:grpSp>
          <p:nvGrpSpPr>
            <p:cNvPr id="10" name="Groupe 9"/>
            <p:cNvGrpSpPr/>
            <p:nvPr/>
          </p:nvGrpSpPr>
          <p:grpSpPr>
            <a:xfrm>
              <a:off x="944840" y="2954215"/>
              <a:ext cx="7021374" cy="2934124"/>
              <a:chOff x="944840" y="2954215"/>
              <a:chExt cx="7021374" cy="2934124"/>
            </a:xfrm>
          </p:grpSpPr>
          <p:pic>
            <p:nvPicPr>
              <p:cNvPr id="8" name="Image 7"/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44840" y="2954215"/>
                <a:ext cx="7021374" cy="1582616"/>
              </a:xfrm>
              <a:prstGeom prst="rect">
                <a:avLst/>
              </a:prstGeom>
            </p:spPr>
          </p:pic>
          <p:pic>
            <p:nvPicPr>
              <p:cNvPr id="9" name="Image 8"/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44840" y="4526787"/>
                <a:ext cx="7021374" cy="1361552"/>
              </a:xfrm>
              <a:prstGeom prst="rect">
                <a:avLst/>
              </a:prstGeom>
            </p:spPr>
          </p:pic>
        </p:grpSp>
        <p:sp>
          <p:nvSpPr>
            <p:cNvPr id="11" name="Rectangle 10"/>
            <p:cNvSpPr/>
            <p:nvPr/>
          </p:nvSpPr>
          <p:spPr>
            <a:xfrm>
              <a:off x="944840" y="2959240"/>
              <a:ext cx="7021374" cy="291904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3" name="Espace réservé du contenu 4"/>
          <p:cNvSpPr txBox="1">
            <a:spLocks/>
          </p:cNvSpPr>
          <p:nvPr/>
        </p:nvSpPr>
        <p:spPr>
          <a:xfrm>
            <a:off x="7707085" y="3773155"/>
            <a:ext cx="3925749" cy="2375740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>
            <a:lvl1pPr marL="239481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SzPct val="80000"/>
              <a:buFont typeface="Wingdings 3" panose="05040102010807070707" pitchFamily="18" charset="2"/>
              <a:buChar char="u"/>
              <a:defRPr sz="1800" b="1" kern="120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718444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97407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76370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155332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QC2I an IN2P3 project in France</a:t>
            </a:r>
          </a:p>
          <a:p>
            <a:pPr lvl="1"/>
            <a:r>
              <a:rPr lang="en-US" dirty="0" err="1" smtClean="0"/>
              <a:t>IJCLab</a:t>
            </a:r>
            <a:r>
              <a:rPr lang="en-US" dirty="0" smtClean="0"/>
              <a:t> – </a:t>
            </a:r>
            <a:r>
              <a:rPr lang="en-US" dirty="0" err="1" smtClean="0"/>
              <a:t>Orsay</a:t>
            </a:r>
            <a:endParaRPr lang="en-US" dirty="0" smtClean="0"/>
          </a:p>
          <a:p>
            <a:pPr lvl="1"/>
            <a:r>
              <a:rPr lang="en-US" dirty="0" smtClean="0"/>
              <a:t>LPC – </a:t>
            </a:r>
            <a:r>
              <a:rPr lang="fr-FR" dirty="0" smtClean="0"/>
              <a:t>Clermont-Ferrand</a:t>
            </a:r>
          </a:p>
          <a:p>
            <a:pPr lvl="1"/>
            <a:r>
              <a:rPr lang="fr-FR" dirty="0" smtClean="0"/>
              <a:t>LLR – Palaiseau </a:t>
            </a:r>
          </a:p>
          <a:p>
            <a:pPr lvl="1"/>
            <a:r>
              <a:rPr lang="fr-FR" dirty="0" smtClean="0"/>
              <a:t>LPNHE – Paris </a:t>
            </a:r>
          </a:p>
          <a:p>
            <a:pPr lvl="1"/>
            <a:r>
              <a:rPr lang="fr-FR" dirty="0" smtClean="0"/>
              <a:t>CC-IN2P3 – Lyon </a:t>
            </a:r>
          </a:p>
          <a:p>
            <a:pPr lvl="1"/>
            <a:r>
              <a:rPr lang="fr-FR" dirty="0" smtClean="0"/>
              <a:t>APC – Paris </a:t>
            </a:r>
          </a:p>
          <a:p>
            <a:pPr lvl="1"/>
            <a:r>
              <a:rPr lang="fr-FR" dirty="0" smtClean="0"/>
              <a:t>LPSC – Grenoble </a:t>
            </a:r>
          </a:p>
          <a:p>
            <a:pPr lvl="1"/>
            <a:r>
              <a:rPr lang="fr-FR" dirty="0"/>
              <a:t>LUPM </a:t>
            </a:r>
            <a:r>
              <a:rPr lang="fr-FR" dirty="0" smtClean="0"/>
              <a:t>– Montpellier 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097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476588" y="133085"/>
            <a:ext cx="10347112" cy="505381"/>
          </a:xfrm>
        </p:spPr>
        <p:txBody>
          <a:bodyPr/>
          <a:lstStyle/>
          <a:p>
            <a:r>
              <a:rPr lang="en-US" dirty="0" smtClean="0"/>
              <a:t>Many initiatives: 2 examples  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en-US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27</a:t>
            </a:fld>
            <a:endParaRPr lang="en-US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7707085" y="895907"/>
            <a:ext cx="3925749" cy="1144634"/>
          </a:xfrm>
        </p:spPr>
        <p:txBody>
          <a:bodyPr/>
          <a:lstStyle/>
          <a:p>
            <a:r>
              <a:rPr lang="en-US" dirty="0" err="1" smtClean="0"/>
              <a:t>QuantHEP</a:t>
            </a:r>
            <a:r>
              <a:rPr lang="en-US" dirty="0" smtClean="0"/>
              <a:t> a </a:t>
            </a:r>
            <a:r>
              <a:rPr lang="en-US" dirty="0" err="1" smtClean="0"/>
              <a:t>QuantERA</a:t>
            </a:r>
            <a:r>
              <a:rPr lang="en-US" dirty="0" smtClean="0"/>
              <a:t> project in EU</a:t>
            </a:r>
          </a:p>
          <a:p>
            <a:pPr lvl="1"/>
            <a:r>
              <a:rPr lang="en-US" dirty="0" smtClean="0"/>
              <a:t>Portugal</a:t>
            </a:r>
          </a:p>
          <a:p>
            <a:pPr lvl="1"/>
            <a:r>
              <a:rPr lang="en-US" dirty="0" smtClean="0"/>
              <a:t>Italy</a:t>
            </a:r>
          </a:p>
          <a:p>
            <a:pPr lvl="1"/>
            <a:r>
              <a:rPr lang="en-US" dirty="0" smtClean="0"/>
              <a:t>Latvia  </a:t>
            </a:r>
            <a:endParaRPr lang="en-US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767" y="895907"/>
            <a:ext cx="6350264" cy="2721793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12" name="Groupe 11"/>
          <p:cNvGrpSpPr/>
          <p:nvPr/>
        </p:nvGrpSpPr>
        <p:grpSpPr>
          <a:xfrm>
            <a:off x="929767" y="3773155"/>
            <a:ext cx="6350264" cy="2746462"/>
            <a:chOff x="944840" y="2954215"/>
            <a:chExt cx="7021374" cy="2934124"/>
          </a:xfrm>
        </p:grpSpPr>
        <p:grpSp>
          <p:nvGrpSpPr>
            <p:cNvPr id="10" name="Groupe 9"/>
            <p:cNvGrpSpPr/>
            <p:nvPr/>
          </p:nvGrpSpPr>
          <p:grpSpPr>
            <a:xfrm>
              <a:off x="944840" y="2954215"/>
              <a:ext cx="7021374" cy="2934124"/>
              <a:chOff x="944840" y="2954215"/>
              <a:chExt cx="7021374" cy="2934124"/>
            </a:xfrm>
          </p:grpSpPr>
          <p:pic>
            <p:nvPicPr>
              <p:cNvPr id="8" name="Image 7"/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44840" y="2954215"/>
                <a:ext cx="7021374" cy="1582616"/>
              </a:xfrm>
              <a:prstGeom prst="rect">
                <a:avLst/>
              </a:prstGeom>
            </p:spPr>
          </p:pic>
          <p:pic>
            <p:nvPicPr>
              <p:cNvPr id="9" name="Image 8"/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44840" y="4526787"/>
                <a:ext cx="7021374" cy="1361552"/>
              </a:xfrm>
              <a:prstGeom prst="rect">
                <a:avLst/>
              </a:prstGeom>
            </p:spPr>
          </p:pic>
        </p:grpSp>
        <p:sp>
          <p:nvSpPr>
            <p:cNvPr id="11" name="Rectangle 10"/>
            <p:cNvSpPr/>
            <p:nvPr/>
          </p:nvSpPr>
          <p:spPr>
            <a:xfrm>
              <a:off x="944840" y="2959240"/>
              <a:ext cx="7021374" cy="291904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3" name="Espace réservé du contenu 4"/>
          <p:cNvSpPr txBox="1">
            <a:spLocks/>
          </p:cNvSpPr>
          <p:nvPr/>
        </p:nvSpPr>
        <p:spPr>
          <a:xfrm>
            <a:off x="7707085" y="3773155"/>
            <a:ext cx="3925749" cy="2375740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>
            <a:lvl1pPr marL="239481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SzPct val="80000"/>
              <a:buFont typeface="Wingdings 3" panose="05040102010807070707" pitchFamily="18" charset="2"/>
              <a:buChar char="u"/>
              <a:defRPr sz="1800" b="1" kern="120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718444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97407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76370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155332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QC2I an IN2P3 project in France</a:t>
            </a:r>
          </a:p>
          <a:p>
            <a:pPr lvl="1"/>
            <a:r>
              <a:rPr lang="en-US" dirty="0" err="1" smtClean="0"/>
              <a:t>IJCLab</a:t>
            </a:r>
            <a:r>
              <a:rPr lang="en-US" dirty="0" smtClean="0"/>
              <a:t> – </a:t>
            </a:r>
            <a:r>
              <a:rPr lang="en-US" dirty="0" err="1" smtClean="0"/>
              <a:t>Orsay</a:t>
            </a:r>
            <a:endParaRPr lang="en-US" dirty="0" smtClean="0"/>
          </a:p>
          <a:p>
            <a:pPr lvl="1"/>
            <a:r>
              <a:rPr lang="en-US" dirty="0" smtClean="0"/>
              <a:t>LPC – </a:t>
            </a:r>
            <a:r>
              <a:rPr lang="fr-FR" dirty="0" smtClean="0"/>
              <a:t>Clermont-Ferrand</a:t>
            </a:r>
          </a:p>
          <a:p>
            <a:pPr lvl="1"/>
            <a:r>
              <a:rPr lang="fr-FR" dirty="0" smtClean="0"/>
              <a:t>LLR – Palaiseau </a:t>
            </a:r>
          </a:p>
          <a:p>
            <a:pPr lvl="1"/>
            <a:r>
              <a:rPr lang="fr-FR" dirty="0" smtClean="0"/>
              <a:t>LPNHE – Paris </a:t>
            </a:r>
          </a:p>
          <a:p>
            <a:pPr lvl="1"/>
            <a:r>
              <a:rPr lang="fr-FR" dirty="0" smtClean="0"/>
              <a:t>CC-IN2P3 – Lyon </a:t>
            </a:r>
          </a:p>
          <a:p>
            <a:pPr lvl="1"/>
            <a:r>
              <a:rPr lang="fr-FR" dirty="0" smtClean="0"/>
              <a:t>APC – Paris </a:t>
            </a:r>
          </a:p>
          <a:p>
            <a:pPr lvl="1"/>
            <a:r>
              <a:rPr lang="fr-FR" dirty="0" smtClean="0"/>
              <a:t>LPSC – Grenoble </a:t>
            </a:r>
          </a:p>
          <a:p>
            <a:pPr lvl="1"/>
            <a:r>
              <a:rPr lang="fr-FR" dirty="0"/>
              <a:t>LUPM </a:t>
            </a:r>
            <a:r>
              <a:rPr lang="fr-FR" dirty="0" smtClean="0"/>
              <a:t>– Montpellier 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30" name="Image 29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561575">
            <a:off x="9839276" y="1514572"/>
            <a:ext cx="1648190" cy="2142647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29" name="Image 28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561575">
            <a:off x="4602367" y="471254"/>
            <a:ext cx="5088553" cy="6615119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3361656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3.7037E-7 L -0.09024 -0.02222 C -0.1099 -0.02801 -0.1349 -0.02245 -0.16029 -0.0081 C -0.18959 0.00833 -0.21094 0.03009 -0.22422 0.05463 L -0.28972 0.16736 " pathEditMode="relative" rAng="4320000" ptsTypes="AAAAA">
                                      <p:cBhvr>
                                        <p:cTn id="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26" y="379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</p:cBhvr>
                                      <p:by x="300000" y="3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476588" y="133085"/>
            <a:ext cx="10347112" cy="505381"/>
          </a:xfrm>
        </p:spPr>
        <p:txBody>
          <a:bodyPr/>
          <a:lstStyle/>
          <a:p>
            <a:r>
              <a:rPr lang="en-US" dirty="0" smtClean="0"/>
              <a:t>Many initiatives: 2 examples  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en-US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28</a:t>
            </a:fld>
            <a:endParaRPr lang="en-US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7707085" y="895907"/>
            <a:ext cx="3925749" cy="1144634"/>
          </a:xfrm>
        </p:spPr>
        <p:txBody>
          <a:bodyPr/>
          <a:lstStyle/>
          <a:p>
            <a:r>
              <a:rPr lang="en-US" dirty="0" err="1" smtClean="0"/>
              <a:t>QuantHEP</a:t>
            </a:r>
            <a:r>
              <a:rPr lang="en-US" dirty="0" smtClean="0"/>
              <a:t> a </a:t>
            </a:r>
            <a:r>
              <a:rPr lang="en-US" dirty="0" err="1" smtClean="0"/>
              <a:t>QuantERA</a:t>
            </a:r>
            <a:r>
              <a:rPr lang="en-US" dirty="0" smtClean="0"/>
              <a:t> project in EU</a:t>
            </a:r>
          </a:p>
          <a:p>
            <a:pPr lvl="1"/>
            <a:r>
              <a:rPr lang="en-US" dirty="0" smtClean="0"/>
              <a:t>Portugal</a:t>
            </a:r>
          </a:p>
          <a:p>
            <a:pPr lvl="1"/>
            <a:r>
              <a:rPr lang="en-US" dirty="0" smtClean="0"/>
              <a:t>Italy</a:t>
            </a:r>
          </a:p>
          <a:p>
            <a:pPr lvl="1"/>
            <a:r>
              <a:rPr lang="en-US" dirty="0" smtClean="0"/>
              <a:t>Latvia  </a:t>
            </a:r>
            <a:endParaRPr lang="en-US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767" y="895907"/>
            <a:ext cx="6350264" cy="2721793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12" name="Groupe 11"/>
          <p:cNvGrpSpPr/>
          <p:nvPr/>
        </p:nvGrpSpPr>
        <p:grpSpPr>
          <a:xfrm>
            <a:off x="929767" y="3773155"/>
            <a:ext cx="6350264" cy="2746462"/>
            <a:chOff x="944840" y="2954215"/>
            <a:chExt cx="7021374" cy="2934124"/>
          </a:xfrm>
        </p:grpSpPr>
        <p:grpSp>
          <p:nvGrpSpPr>
            <p:cNvPr id="10" name="Groupe 9"/>
            <p:cNvGrpSpPr/>
            <p:nvPr/>
          </p:nvGrpSpPr>
          <p:grpSpPr>
            <a:xfrm>
              <a:off x="944840" y="2954215"/>
              <a:ext cx="7021374" cy="2934124"/>
              <a:chOff x="944840" y="2954215"/>
              <a:chExt cx="7021374" cy="2934124"/>
            </a:xfrm>
          </p:grpSpPr>
          <p:pic>
            <p:nvPicPr>
              <p:cNvPr id="8" name="Image 7"/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44840" y="2954215"/>
                <a:ext cx="7021374" cy="1582616"/>
              </a:xfrm>
              <a:prstGeom prst="rect">
                <a:avLst/>
              </a:prstGeom>
            </p:spPr>
          </p:pic>
          <p:pic>
            <p:nvPicPr>
              <p:cNvPr id="9" name="Image 8"/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44840" y="4526787"/>
                <a:ext cx="7021374" cy="1361552"/>
              </a:xfrm>
              <a:prstGeom prst="rect">
                <a:avLst/>
              </a:prstGeom>
            </p:spPr>
          </p:pic>
        </p:grpSp>
        <p:sp>
          <p:nvSpPr>
            <p:cNvPr id="11" name="Rectangle 10"/>
            <p:cNvSpPr/>
            <p:nvPr/>
          </p:nvSpPr>
          <p:spPr>
            <a:xfrm>
              <a:off x="944840" y="2959240"/>
              <a:ext cx="7021374" cy="291904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3" name="Espace réservé du contenu 4"/>
          <p:cNvSpPr txBox="1">
            <a:spLocks/>
          </p:cNvSpPr>
          <p:nvPr/>
        </p:nvSpPr>
        <p:spPr>
          <a:xfrm>
            <a:off x="7707085" y="3773155"/>
            <a:ext cx="3925749" cy="2375740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>
            <a:lvl1pPr marL="239481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SzPct val="80000"/>
              <a:buFont typeface="Wingdings 3" panose="05040102010807070707" pitchFamily="18" charset="2"/>
              <a:buChar char="u"/>
              <a:defRPr sz="1800" b="1" kern="120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718444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97407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76370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155332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QC2I an IN2P3 project in France</a:t>
            </a:r>
          </a:p>
          <a:p>
            <a:pPr lvl="1"/>
            <a:r>
              <a:rPr lang="en-US" dirty="0" err="1" smtClean="0"/>
              <a:t>IJCLab</a:t>
            </a:r>
            <a:r>
              <a:rPr lang="en-US" dirty="0" smtClean="0"/>
              <a:t> – </a:t>
            </a:r>
            <a:r>
              <a:rPr lang="en-US" dirty="0" err="1" smtClean="0"/>
              <a:t>Orsay</a:t>
            </a:r>
            <a:endParaRPr lang="en-US" dirty="0" smtClean="0"/>
          </a:p>
          <a:p>
            <a:pPr lvl="1"/>
            <a:r>
              <a:rPr lang="en-US" dirty="0" smtClean="0"/>
              <a:t>LPC – </a:t>
            </a:r>
            <a:r>
              <a:rPr lang="fr-FR" dirty="0" smtClean="0"/>
              <a:t>Clermont-Ferrand</a:t>
            </a:r>
          </a:p>
          <a:p>
            <a:pPr lvl="1"/>
            <a:r>
              <a:rPr lang="fr-FR" dirty="0" smtClean="0"/>
              <a:t>LLR – Palaiseau </a:t>
            </a:r>
          </a:p>
          <a:p>
            <a:pPr lvl="1"/>
            <a:r>
              <a:rPr lang="fr-FR" dirty="0" smtClean="0"/>
              <a:t>LPNHE – Paris </a:t>
            </a:r>
          </a:p>
          <a:p>
            <a:pPr lvl="1"/>
            <a:r>
              <a:rPr lang="fr-FR" dirty="0" smtClean="0"/>
              <a:t>CC-IN2P3 – Lyon </a:t>
            </a:r>
          </a:p>
          <a:p>
            <a:pPr lvl="1"/>
            <a:r>
              <a:rPr lang="fr-FR" dirty="0" smtClean="0"/>
              <a:t>APC – Paris </a:t>
            </a:r>
          </a:p>
          <a:p>
            <a:pPr lvl="1"/>
            <a:r>
              <a:rPr lang="fr-FR" dirty="0" smtClean="0"/>
              <a:t>LPSC – Grenoble </a:t>
            </a:r>
          </a:p>
          <a:p>
            <a:pPr lvl="1"/>
            <a:r>
              <a:rPr lang="fr-FR" dirty="0"/>
              <a:t>LUPM </a:t>
            </a:r>
            <a:r>
              <a:rPr lang="fr-FR" dirty="0" smtClean="0"/>
              <a:t>– Montpellier 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366408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Quantum – HPC hybrid platforms</a:t>
            </a:r>
            <a:endParaRPr lang="en-US" dirty="0"/>
          </a:p>
        </p:txBody>
      </p:sp>
      <p:sp>
        <p:nvSpPr>
          <p:cNvPr id="8" name="Espace réservé du contenu 7"/>
          <p:cNvSpPr>
            <a:spLocks noGrp="1"/>
          </p:cNvSpPr>
          <p:nvPr>
            <p:ph idx="1"/>
          </p:nvPr>
        </p:nvSpPr>
        <p:spPr>
          <a:xfrm>
            <a:off x="6030684" y="883108"/>
            <a:ext cx="5682343" cy="1975631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C00000"/>
                </a:solidFill>
              </a:rPr>
              <a:t>HPCQS 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European initiative to couple Quantum computing/simulation with HPC </a:t>
            </a:r>
          </a:p>
          <a:p>
            <a:pPr lvl="1"/>
            <a:r>
              <a:rPr lang="en-US" dirty="0" err="1" smtClean="0"/>
              <a:t>Julich</a:t>
            </a:r>
            <a:r>
              <a:rPr lang="en-US" dirty="0" smtClean="0"/>
              <a:t> in Germany</a:t>
            </a:r>
          </a:p>
          <a:p>
            <a:pPr lvl="1"/>
            <a:r>
              <a:rPr lang="en-US" dirty="0" err="1" smtClean="0"/>
              <a:t>Bruyère</a:t>
            </a:r>
            <a:r>
              <a:rPr lang="en-US" dirty="0" smtClean="0"/>
              <a:t> le </a:t>
            </a:r>
            <a:r>
              <a:rPr lang="en-US" dirty="0" err="1" smtClean="0"/>
              <a:t>Châtel</a:t>
            </a:r>
            <a:r>
              <a:rPr lang="en-US" dirty="0" smtClean="0"/>
              <a:t> in France </a:t>
            </a:r>
          </a:p>
          <a:p>
            <a:pPr marL="478963" lvl="1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smtClean="0">
                <a:solidFill>
                  <a:srgbClr val="C00000"/>
                </a:solidFill>
              </a:rPr>
              <a:t>More than 100 Qubits operational in 2022-2023  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2427130" y="3926923"/>
            <a:ext cx="1115568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A five year project – 23M€ budget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Providing </a:t>
            </a:r>
            <a:r>
              <a:rPr lang="en-US" sz="2000" dirty="0"/>
              <a:t>potential end-users with a full programming environment and </a:t>
            </a:r>
            <a:r>
              <a:rPr lang="en-US" sz="2000" dirty="0" smtClean="0"/>
              <a:t>diverse hardware </a:t>
            </a:r>
            <a:r>
              <a:rPr lang="en-US" sz="2000" dirty="0"/>
              <a:t>for developing </a:t>
            </a:r>
            <a:r>
              <a:rPr lang="en-US" sz="2000" dirty="0" smtClean="0"/>
              <a:t>proof of concept </a:t>
            </a:r>
            <a:r>
              <a:rPr lang="en-US" sz="2000" dirty="0"/>
              <a:t>projects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Allowing </a:t>
            </a:r>
            <a:r>
              <a:rPr lang="en-US" sz="2000" dirty="0"/>
              <a:t>academic and industrial research aimed at enhancing the capabilities </a:t>
            </a:r>
            <a:r>
              <a:rPr lang="en-US" sz="2000" dirty="0" smtClean="0"/>
              <a:t>of existing technology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Three axes </a:t>
            </a:r>
            <a:r>
              <a:rPr lang="en-US" sz="2000" dirty="0"/>
              <a:t>that closely match the </a:t>
            </a:r>
            <a:r>
              <a:rPr lang="en-US" sz="2000" dirty="0" smtClean="0"/>
              <a:t>objectives</a:t>
            </a:r>
            <a:endParaRPr lang="en-US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Deployment (QPU </a:t>
            </a:r>
            <a:r>
              <a:rPr lang="en-US" sz="2000" dirty="0"/>
              <a:t>integration, HPC integration, cloud </a:t>
            </a:r>
            <a:r>
              <a:rPr lang="en-US" sz="2000" dirty="0" smtClean="0"/>
              <a:t>access, Languages</a:t>
            </a:r>
            <a:r>
              <a:rPr lang="en-US" sz="2000" dirty="0"/>
              <a:t>, optimization, </a:t>
            </a:r>
            <a:r>
              <a:rPr lang="en-US" sz="2000" dirty="0" smtClean="0"/>
              <a:t>certification)</a:t>
            </a:r>
            <a:endParaRPr lang="en-US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Applications: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Optimization </a:t>
            </a:r>
            <a:r>
              <a:rPr lang="en-US" sz="2000" dirty="0"/>
              <a:t>and machine </a:t>
            </a:r>
            <a:r>
              <a:rPr lang="en-US" sz="2000" dirty="0" smtClean="0"/>
              <a:t>learning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Simulation </a:t>
            </a:r>
            <a:r>
              <a:rPr lang="en-US" sz="2000" dirty="0"/>
              <a:t>of physical </a:t>
            </a:r>
            <a:r>
              <a:rPr lang="en-US" sz="2000" dirty="0" smtClean="0"/>
              <a:t>systems</a:t>
            </a:r>
            <a:endParaRPr lang="en-US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Exploration</a:t>
            </a:r>
            <a:endParaRPr lang="en-US" sz="20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Noise characterization </a:t>
            </a:r>
            <a:r>
              <a:rPr lang="en-US" sz="2000" dirty="0"/>
              <a:t>and </a:t>
            </a:r>
            <a:r>
              <a:rPr lang="en-US" sz="2000" dirty="0" smtClean="0"/>
              <a:t>mitigation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Quantum </a:t>
            </a:r>
            <a:r>
              <a:rPr lang="en-US" sz="2000" dirty="0"/>
              <a:t>links for secure </a:t>
            </a:r>
            <a:r>
              <a:rPr lang="en-US" sz="2000" dirty="0" smtClean="0"/>
              <a:t>computation</a:t>
            </a:r>
            <a:endParaRPr lang="en-US" sz="2000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377" y="6999887"/>
            <a:ext cx="7402287" cy="2455881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5616" y="3880770"/>
            <a:ext cx="4509978" cy="179022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5616" y="883108"/>
            <a:ext cx="4488999" cy="2819762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9" name="Espace réservé du contenu 7"/>
          <p:cNvSpPr txBox="1">
            <a:spLocks/>
          </p:cNvSpPr>
          <p:nvPr/>
        </p:nvSpPr>
        <p:spPr>
          <a:xfrm>
            <a:off x="6030684" y="3787491"/>
            <a:ext cx="6173288" cy="2468073"/>
          </a:xfrm>
          <a:prstGeom prst="rect">
            <a:avLst/>
          </a:prstGeom>
        </p:spPr>
        <p:txBody>
          <a:bodyPr vert="horz" wrap="square" lIns="127723" tIns="63862" rIns="127723" bIns="63862" rtlCol="0">
            <a:spAutoFit/>
          </a:bodyPr>
          <a:lstStyle>
            <a:lvl1pPr marL="239481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SzPct val="80000"/>
              <a:buFont typeface="Wingdings 3" panose="05040102010807070707" pitchFamily="18" charset="2"/>
              <a:buChar char="u"/>
              <a:defRPr sz="1800" b="1" kern="120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718444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97407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76370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155332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French node – national quantum-HPC hybrid platform</a:t>
            </a:r>
          </a:p>
          <a:p>
            <a:endParaRPr lang="en-US" dirty="0" smtClean="0"/>
          </a:p>
          <a:p>
            <a:r>
              <a:rPr lang="en-US" dirty="0" smtClean="0"/>
              <a:t>Hardware: 3 quantum machine in 2022-2023 </a:t>
            </a:r>
          </a:p>
          <a:p>
            <a:pPr lvl="1"/>
            <a:r>
              <a:rPr lang="en-US" dirty="0"/>
              <a:t>Analog  quantum  </a:t>
            </a:r>
            <a:r>
              <a:rPr lang="en-US" dirty="0" smtClean="0"/>
              <a:t>computers (</a:t>
            </a:r>
            <a:r>
              <a:rPr lang="en-US" dirty="0" err="1" smtClean="0"/>
              <a:t>eg</a:t>
            </a:r>
            <a:r>
              <a:rPr lang="en-US" dirty="0" smtClean="0"/>
              <a:t> Atoms)</a:t>
            </a:r>
            <a:endParaRPr lang="en-US" dirty="0"/>
          </a:p>
          <a:p>
            <a:pPr lvl="1"/>
            <a:r>
              <a:rPr lang="en-US" dirty="0"/>
              <a:t>Gate-based  QPUs  </a:t>
            </a:r>
            <a:r>
              <a:rPr lang="en-US" dirty="0" smtClean="0"/>
              <a:t>(</a:t>
            </a:r>
            <a:r>
              <a:rPr lang="en-US" dirty="0" err="1" smtClean="0"/>
              <a:t>eg</a:t>
            </a:r>
            <a:r>
              <a:rPr lang="en-US" dirty="0" smtClean="0"/>
              <a:t> superconducting/trapped  ions)</a:t>
            </a:r>
            <a:endParaRPr lang="en-US" dirty="0"/>
          </a:p>
          <a:p>
            <a:pPr lvl="1"/>
            <a:r>
              <a:rPr lang="en-US" dirty="0"/>
              <a:t>Early  stage  innovative  QPUs  (</a:t>
            </a:r>
            <a:r>
              <a:rPr lang="en-US" dirty="0" err="1"/>
              <a:t>eg</a:t>
            </a:r>
            <a:r>
              <a:rPr lang="en-US" dirty="0"/>
              <a:t>.  photonic,  carbon  nanotubes,  cat  qubits, self-stabilized  architectures</a:t>
            </a:r>
            <a:r>
              <a:rPr lang="en-US" dirty="0" smtClean="0"/>
              <a:t>)     </a:t>
            </a:r>
          </a:p>
          <a:p>
            <a:pPr marL="478963" lvl="1" indent="0">
              <a:buFont typeface="Calibri" panose="020F0502020204030204" pitchFamily="34" charset="0"/>
              <a:buNone/>
            </a:pPr>
            <a:endParaRPr lang="en-US" dirty="0" smtClean="0"/>
          </a:p>
          <a:p>
            <a:r>
              <a:rPr lang="en-US" dirty="0" smtClean="0"/>
              <a:t> 23M€ to develop usage of QPU  </a:t>
            </a:r>
            <a:endParaRPr lang="en-US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8070" y="3926924"/>
            <a:ext cx="1143001" cy="289176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1639314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11"/>
          <p:cNvSpPr txBox="1">
            <a:spLocks/>
          </p:cNvSpPr>
          <p:nvPr/>
        </p:nvSpPr>
        <p:spPr>
          <a:xfrm>
            <a:off x="1632857" y="2030185"/>
            <a:ext cx="8862571" cy="517071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square" numCol="1" anchor="t" anchorCtr="0" compatLnSpc="1">
            <a:prstTxWarp prst="textNoShape">
              <a:avLst/>
            </a:prstTxWarp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Calibri" charset="0"/>
                <a:cs typeface="Calibri" charset="0"/>
              </a:rPr>
              <a:t> </a:t>
            </a: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Calibri" charset="0"/>
                <a:cs typeface="Calibri" charset="0"/>
              </a:rPr>
              <a:t>Quantum 1.0 and the Digital</a:t>
            </a:r>
            <a:r>
              <a:rPr kumimoji="0" lang="fr-FR" sz="3200" b="1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Calibri" charset="0"/>
                <a:cs typeface="Calibri" charset="0"/>
              </a:rPr>
              <a:t> </a:t>
            </a:r>
            <a:r>
              <a:rPr kumimoji="0" lang="fr-FR" sz="3200" b="1" i="0" u="none" strike="noStrike" kern="1200" cap="none" spc="0" normalizeH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Calibri" charset="0"/>
                <a:cs typeface="Calibri" charset="0"/>
              </a:rPr>
              <a:t>Revolution</a:t>
            </a:r>
            <a:r>
              <a:rPr kumimoji="0" lang="fr-FR" sz="3200" b="1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Calibri" charset="0"/>
                <a:cs typeface="Calibri" charset="0"/>
              </a:rPr>
              <a:t> 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/>
              <a:ea typeface="Calibri" charset="0"/>
              <a:cs typeface="Calibri" charset="0"/>
            </a:endParaRPr>
          </a:p>
        </p:txBody>
      </p:sp>
      <p:sp>
        <p:nvSpPr>
          <p:cNvPr id="10" name="Ellipse 9"/>
          <p:cNvSpPr/>
          <p:nvPr/>
        </p:nvSpPr>
        <p:spPr>
          <a:xfrm>
            <a:off x="1034143" y="1786777"/>
            <a:ext cx="647700" cy="6542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86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5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1083085" y="1769459"/>
            <a:ext cx="559299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ctr" defTabSz="638617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378249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Quantum – HPC hybrid platforms</a:t>
            </a:r>
            <a:endParaRPr lang="en-US" dirty="0"/>
          </a:p>
        </p:txBody>
      </p:sp>
      <p:sp>
        <p:nvSpPr>
          <p:cNvPr id="9" name="Espace réservé du contenu 7"/>
          <p:cNvSpPr txBox="1">
            <a:spLocks/>
          </p:cNvSpPr>
          <p:nvPr/>
        </p:nvSpPr>
        <p:spPr>
          <a:xfrm>
            <a:off x="6030684" y="853774"/>
            <a:ext cx="6173288" cy="2775850"/>
          </a:xfrm>
          <a:prstGeom prst="rect">
            <a:avLst/>
          </a:prstGeom>
        </p:spPr>
        <p:txBody>
          <a:bodyPr vert="horz" wrap="square" lIns="127723" tIns="63862" rIns="127723" bIns="63862" rtlCol="0">
            <a:spAutoFit/>
          </a:bodyPr>
          <a:lstStyle>
            <a:lvl1pPr marL="239481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SzPct val="80000"/>
              <a:buFont typeface="Wingdings 3" panose="05040102010807070707" pitchFamily="18" charset="2"/>
              <a:buChar char="u"/>
              <a:defRPr sz="1800" b="1" kern="120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718444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97407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76370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155332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French node – national quantum-HPC hybrid platform</a:t>
            </a:r>
          </a:p>
          <a:p>
            <a:endParaRPr lang="en-US" dirty="0" smtClean="0"/>
          </a:p>
          <a:p>
            <a:r>
              <a:rPr lang="en-US" dirty="0" smtClean="0"/>
              <a:t>Hardware: 3 quantum machine in 2022-2023 </a:t>
            </a:r>
          </a:p>
          <a:p>
            <a:pPr lvl="1"/>
            <a:r>
              <a:rPr lang="en-US" dirty="0"/>
              <a:t>Analog  quantum  </a:t>
            </a:r>
            <a:r>
              <a:rPr lang="en-US" dirty="0" smtClean="0"/>
              <a:t>computers (</a:t>
            </a:r>
            <a:r>
              <a:rPr lang="en-US" dirty="0" err="1" smtClean="0"/>
              <a:t>eg</a:t>
            </a:r>
            <a:r>
              <a:rPr lang="en-US" dirty="0" smtClean="0"/>
              <a:t> Atoms)</a:t>
            </a:r>
            <a:endParaRPr lang="en-US" dirty="0"/>
          </a:p>
          <a:p>
            <a:pPr lvl="1"/>
            <a:r>
              <a:rPr lang="en-US" dirty="0"/>
              <a:t>Gate-based  QPUs  </a:t>
            </a:r>
            <a:r>
              <a:rPr lang="en-US" dirty="0" smtClean="0"/>
              <a:t>(</a:t>
            </a:r>
            <a:r>
              <a:rPr lang="en-US" dirty="0" err="1" smtClean="0"/>
              <a:t>eg</a:t>
            </a:r>
            <a:r>
              <a:rPr lang="en-US" dirty="0" smtClean="0"/>
              <a:t> superconducting/trapped  ions)</a:t>
            </a:r>
            <a:endParaRPr lang="en-US" dirty="0"/>
          </a:p>
          <a:p>
            <a:pPr lvl="1"/>
            <a:r>
              <a:rPr lang="en-US" dirty="0"/>
              <a:t>Early  stage  innovative  QPUs  (</a:t>
            </a:r>
            <a:r>
              <a:rPr lang="en-US" dirty="0" err="1"/>
              <a:t>eg</a:t>
            </a:r>
            <a:r>
              <a:rPr lang="en-US" dirty="0"/>
              <a:t>.  photonic,  carbon  nanotubes,  cat  qubits, self-stabilized  architectures</a:t>
            </a:r>
            <a:r>
              <a:rPr lang="en-US" dirty="0" smtClean="0"/>
              <a:t>)     </a:t>
            </a:r>
          </a:p>
          <a:p>
            <a:pPr marL="1436889" lvl="3" indent="0">
              <a:buFont typeface="Calibri" panose="020F0502020204030204" pitchFamily="34" charset="0"/>
              <a:buNone/>
            </a:pPr>
            <a:endParaRPr lang="en-US" dirty="0" smtClean="0"/>
          </a:p>
          <a:p>
            <a:pPr marL="1436889" lvl="3" indent="0">
              <a:buFont typeface="Calibri" panose="020F0502020204030204" pitchFamily="34" charset="0"/>
              <a:buNone/>
            </a:pPr>
            <a:endParaRPr lang="en-US" dirty="0"/>
          </a:p>
          <a:p>
            <a:pPr marL="1436889" lvl="3" indent="0">
              <a:buFont typeface="Calibri" panose="020F0502020204030204" pitchFamily="34" charset="0"/>
              <a:buNone/>
            </a:pPr>
            <a:endParaRPr lang="en-US" dirty="0" smtClean="0"/>
          </a:p>
          <a:p>
            <a:r>
              <a:rPr lang="en-US" dirty="0" smtClean="0"/>
              <a:t>23M€ to develop usage of QPU</a:t>
            </a:r>
          </a:p>
        </p:txBody>
      </p:sp>
      <p:grpSp>
        <p:nvGrpSpPr>
          <p:cNvPr id="12" name="Groupe 11"/>
          <p:cNvGrpSpPr/>
          <p:nvPr/>
        </p:nvGrpSpPr>
        <p:grpSpPr>
          <a:xfrm>
            <a:off x="638051" y="947052"/>
            <a:ext cx="5335087" cy="2226134"/>
            <a:chOff x="1405616" y="947053"/>
            <a:chExt cx="4509978" cy="1790220"/>
          </a:xfrm>
        </p:grpSpPr>
        <p:pic>
          <p:nvPicPr>
            <p:cNvPr id="6" name="Image 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05616" y="947053"/>
              <a:ext cx="4509978" cy="1790220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10" name="Image 9"/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AFAFA"/>
                </a:clrFrom>
                <a:clrTo>
                  <a:srgbClr val="FAFAFA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08070" y="993207"/>
              <a:ext cx="1143001" cy="289176"/>
            </a:xfrm>
            <a:prstGeom prst="rect">
              <a:avLst/>
            </a:prstGeom>
            <a:solidFill>
              <a:srgbClr val="FFFFFF"/>
            </a:solidFill>
          </p:spPr>
        </p:pic>
      </p:grpSp>
      <p:sp>
        <p:nvSpPr>
          <p:cNvPr id="11" name="ZoneTexte 10"/>
          <p:cNvSpPr txBox="1"/>
          <p:nvPr/>
        </p:nvSpPr>
        <p:spPr>
          <a:xfrm>
            <a:off x="638052" y="3334082"/>
            <a:ext cx="5335087" cy="2677656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WP4:  Simulation  of  physical  </a:t>
            </a:r>
            <a:r>
              <a:rPr lang="en-US" b="1" dirty="0" smtClean="0">
                <a:solidFill>
                  <a:srgbClr val="000000"/>
                </a:solidFill>
              </a:rPr>
              <a:t>systems</a:t>
            </a:r>
            <a:endParaRPr lang="en-US" b="1" dirty="0">
              <a:solidFill>
                <a:srgbClr val="000000"/>
              </a:solidFill>
            </a:endParaRPr>
          </a:p>
          <a:p>
            <a:pPr marL="800100" lvl="1" indent="-34290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C00000"/>
                </a:solidFill>
              </a:rPr>
              <a:t>Ab initio calculation of nuclei</a:t>
            </a:r>
          </a:p>
          <a:p>
            <a:pPr marL="800100" lvl="1" indent="-34290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C00000"/>
                </a:solidFill>
              </a:rPr>
              <a:t>Quantum chemistry</a:t>
            </a:r>
          </a:p>
          <a:p>
            <a:pPr marL="800100" lvl="1" indent="-34290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C00000"/>
                </a:solidFill>
              </a:rPr>
              <a:t>Entanglement in solid state physics</a:t>
            </a:r>
          </a:p>
          <a:p>
            <a:pPr marL="800100" lvl="1" indent="-34290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C00000"/>
                </a:solidFill>
              </a:rPr>
              <a:t>Phase transitions in quantum materials</a:t>
            </a:r>
          </a:p>
          <a:p>
            <a:pPr marL="800100" lvl="1" indent="-34290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C00000"/>
                </a:solidFill>
              </a:rPr>
              <a:t>Partial </a:t>
            </a:r>
            <a:r>
              <a:rPr lang="en-US" sz="2000" dirty="0">
                <a:solidFill>
                  <a:srgbClr val="C00000"/>
                </a:solidFill>
              </a:rPr>
              <a:t>d</a:t>
            </a:r>
            <a:r>
              <a:rPr lang="en-US" sz="2000" dirty="0" smtClean="0">
                <a:solidFill>
                  <a:srgbClr val="C00000"/>
                </a:solidFill>
              </a:rPr>
              <a:t>ifferential equation</a:t>
            </a:r>
          </a:p>
          <a:p>
            <a:endParaRPr lang="en-US" dirty="0" smtClean="0"/>
          </a:p>
          <a:p>
            <a:pPr marL="0" lvl="1"/>
            <a:r>
              <a:rPr lang="en-US" sz="1600" dirty="0">
                <a:solidFill>
                  <a:srgbClr val="000000"/>
                </a:solidFill>
              </a:rPr>
              <a:t>Academia: CEA, CNRS, INRIA, IPP, Paris-</a:t>
            </a:r>
            <a:r>
              <a:rPr lang="en-US" sz="1600" dirty="0" err="1">
                <a:solidFill>
                  <a:srgbClr val="000000"/>
                </a:solidFill>
              </a:rPr>
              <a:t>Saclay</a:t>
            </a:r>
            <a:r>
              <a:rPr lang="en-US" sz="1600" dirty="0">
                <a:solidFill>
                  <a:srgbClr val="000000"/>
                </a:solidFill>
              </a:rPr>
              <a:t>, </a:t>
            </a:r>
            <a:r>
              <a:rPr lang="en-US" sz="1600" dirty="0" smtClean="0">
                <a:solidFill>
                  <a:srgbClr val="000000"/>
                </a:solidFill>
              </a:rPr>
              <a:t>Sorbonne, </a:t>
            </a:r>
            <a:r>
              <a:rPr lang="en-US" sz="1600" dirty="0">
                <a:solidFill>
                  <a:srgbClr val="000000"/>
                </a:solidFill>
              </a:rPr>
              <a:t>UGA</a:t>
            </a:r>
          </a:p>
          <a:p>
            <a:pPr marL="0" lvl="1"/>
            <a:r>
              <a:rPr lang="en-US" sz="1600" dirty="0">
                <a:solidFill>
                  <a:srgbClr val="000000"/>
                </a:solidFill>
              </a:rPr>
              <a:t>Industry: ATOS, PASQAL, </a:t>
            </a:r>
            <a:r>
              <a:rPr lang="en-US" sz="1600" dirty="0" smtClean="0">
                <a:solidFill>
                  <a:srgbClr val="000000"/>
                </a:solidFill>
              </a:rPr>
              <a:t>Qubit Pharmaceuticals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3" name="Espace réservé du contenu 7"/>
          <p:cNvSpPr txBox="1">
            <a:spLocks/>
          </p:cNvSpPr>
          <p:nvPr/>
        </p:nvSpPr>
        <p:spPr>
          <a:xfrm>
            <a:off x="6088229" y="3499002"/>
            <a:ext cx="6173288" cy="2468073"/>
          </a:xfrm>
          <a:prstGeom prst="rect">
            <a:avLst/>
          </a:prstGeom>
        </p:spPr>
        <p:txBody>
          <a:bodyPr vert="horz" wrap="square" lIns="127723" tIns="63862" rIns="127723" bIns="63862" rtlCol="0">
            <a:spAutoFit/>
          </a:bodyPr>
          <a:lstStyle>
            <a:lvl1pPr marL="239481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SzPct val="80000"/>
              <a:buFont typeface="Wingdings 3" panose="05040102010807070707" pitchFamily="18" charset="2"/>
              <a:buChar char="u"/>
              <a:defRPr sz="1800" b="1" kern="120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718444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97407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76370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155332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1800" dirty="0" smtClean="0"/>
              <a:t>Deployment</a:t>
            </a:r>
            <a:endParaRPr lang="en-US" sz="1800" dirty="0"/>
          </a:p>
          <a:p>
            <a:pPr lvl="2"/>
            <a:r>
              <a:rPr lang="en-US" sz="1600" dirty="0"/>
              <a:t>WP1:  </a:t>
            </a:r>
            <a:r>
              <a:rPr lang="en-US" sz="1600" dirty="0" smtClean="0"/>
              <a:t>QPU  </a:t>
            </a:r>
            <a:r>
              <a:rPr lang="en-US" sz="1600" dirty="0"/>
              <a:t>integration,  HPC  integration,  cloud  access</a:t>
            </a:r>
          </a:p>
          <a:p>
            <a:pPr lvl="2"/>
            <a:r>
              <a:rPr lang="en-US" sz="1600" dirty="0"/>
              <a:t>WP2:  Software  environment  </a:t>
            </a:r>
          </a:p>
          <a:p>
            <a:pPr lvl="1"/>
            <a:r>
              <a:rPr lang="en-US" sz="1800" dirty="0"/>
              <a:t>Applications</a:t>
            </a:r>
          </a:p>
          <a:p>
            <a:pPr lvl="2"/>
            <a:r>
              <a:rPr lang="en-US" sz="1600" dirty="0"/>
              <a:t>WP3:  Optimization  and  machine  learning  </a:t>
            </a:r>
            <a:endParaRPr lang="en-US" sz="1600" dirty="0" smtClean="0"/>
          </a:p>
          <a:p>
            <a:pPr lvl="2"/>
            <a:r>
              <a:rPr lang="en-US" sz="1600" dirty="0" smtClean="0"/>
              <a:t>WP4:  </a:t>
            </a:r>
            <a:r>
              <a:rPr lang="en-US" sz="1600" dirty="0"/>
              <a:t>Simulation  of  physical  systems  </a:t>
            </a:r>
            <a:endParaRPr lang="en-US" sz="1600" dirty="0" smtClean="0"/>
          </a:p>
          <a:p>
            <a:pPr lvl="1"/>
            <a:r>
              <a:rPr lang="en-US" sz="2000" dirty="0" smtClean="0"/>
              <a:t>Exploration</a:t>
            </a:r>
            <a:endParaRPr lang="en-US" sz="2000" dirty="0"/>
          </a:p>
          <a:p>
            <a:pPr lvl="2"/>
            <a:r>
              <a:rPr lang="en-US" sz="1600" dirty="0"/>
              <a:t>WP5:  Noise  </a:t>
            </a:r>
            <a:r>
              <a:rPr lang="en-US" sz="1600" dirty="0" smtClean="0"/>
              <a:t>characterization  </a:t>
            </a:r>
            <a:r>
              <a:rPr lang="en-US" sz="1600" dirty="0"/>
              <a:t>and  mitigation  </a:t>
            </a:r>
            <a:r>
              <a:rPr lang="en-US" sz="1600" dirty="0" smtClean="0"/>
              <a:t>	</a:t>
            </a:r>
            <a:endParaRPr lang="en-US" sz="1600" dirty="0"/>
          </a:p>
          <a:p>
            <a:pPr lvl="2"/>
            <a:r>
              <a:rPr lang="en-US" sz="1600" dirty="0"/>
              <a:t>WP6:  Quantum  links  for  secure  </a:t>
            </a:r>
            <a:r>
              <a:rPr lang="en-US" sz="1600" dirty="0" smtClean="0"/>
              <a:t>computation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574601279"/>
      </p:ext>
    </p:extLst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11"/>
          <p:cNvSpPr txBox="1">
            <a:spLocks/>
          </p:cNvSpPr>
          <p:nvPr/>
        </p:nvSpPr>
        <p:spPr>
          <a:xfrm>
            <a:off x="1632857" y="2030185"/>
            <a:ext cx="10210800" cy="517071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square" numCol="1" anchor="t" anchorCtr="0" compatLnSpc="1">
            <a:prstTxWarp prst="textNoShape">
              <a:avLst/>
            </a:prstTxWarp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buNone/>
              <a:defRPr/>
            </a:pP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Calibri" charset="0"/>
                <a:cs typeface="Calibri" charset="0"/>
              </a:rPr>
              <a:t> </a:t>
            </a:r>
            <a:r>
              <a:rPr lang="en-US" sz="3200" b="1" dirty="0" smtClean="0">
                <a:solidFill>
                  <a:srgbClr val="0000FF"/>
                </a:solidFill>
                <a:cs typeface="Calibri"/>
              </a:rPr>
              <a:t>Conclusion</a:t>
            </a:r>
            <a:r>
              <a:rPr lang="en-US" sz="3200" b="1" dirty="0">
                <a:solidFill>
                  <a:srgbClr val="0000FF"/>
                </a:solidFill>
                <a:cs typeface="Calibri"/>
              </a:rPr>
              <a:t>: a revolution to come 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/>
              <a:ea typeface="Calibri" charset="0"/>
              <a:cs typeface="Calibri" charset="0"/>
            </a:endParaRPr>
          </a:p>
        </p:txBody>
      </p:sp>
      <p:sp>
        <p:nvSpPr>
          <p:cNvPr id="10" name="Ellipse 9"/>
          <p:cNvSpPr/>
          <p:nvPr/>
        </p:nvSpPr>
        <p:spPr>
          <a:xfrm>
            <a:off x="1034143" y="1786777"/>
            <a:ext cx="647700" cy="6542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86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5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1083085" y="1769459"/>
            <a:ext cx="559299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ctr" defTabSz="638617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3</a:t>
            </a:r>
            <a:endParaRPr kumimoji="0" lang="fr-FR" sz="36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charset="0"/>
              <a:ea typeface="Calibri" charset="0"/>
              <a:cs typeface="Calibri" charset="0"/>
            </a:endParaRPr>
          </a:p>
        </p:txBody>
      </p:sp>
      <p:grpSp>
        <p:nvGrpSpPr>
          <p:cNvPr id="6" name="Groupe 5"/>
          <p:cNvGrpSpPr/>
          <p:nvPr/>
        </p:nvGrpSpPr>
        <p:grpSpPr>
          <a:xfrm>
            <a:off x="2233647" y="174172"/>
            <a:ext cx="9294324" cy="6024435"/>
            <a:chOff x="2233647" y="174172"/>
            <a:chExt cx="9294324" cy="6024435"/>
          </a:xfrm>
        </p:grpSpPr>
        <p:pic>
          <p:nvPicPr>
            <p:cNvPr id="2" name="Image 1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33647" y="3303156"/>
              <a:ext cx="4324996" cy="2889638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03701" y="3303814"/>
              <a:ext cx="4624270" cy="2894793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5" name="Image 4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589094" y="174172"/>
              <a:ext cx="1938877" cy="2873829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262980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9095" y="2048844"/>
            <a:ext cx="10007713" cy="458666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241274" y="2352828"/>
            <a:ext cx="7379804" cy="32528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8828" y="2440275"/>
            <a:ext cx="1097280" cy="109728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8180702" y="2254216"/>
            <a:ext cx="293390" cy="12224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 flipV="1">
            <a:off x="4098501" y="2254216"/>
            <a:ext cx="293390" cy="9861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476588" y="133085"/>
            <a:ext cx="10715412" cy="505381"/>
          </a:xfrm>
        </p:spPr>
        <p:txBody>
          <a:bodyPr/>
          <a:lstStyle/>
          <a:p>
            <a:r>
              <a:rPr lang="en-US" dirty="0" smtClean="0"/>
              <a:t>Quantum computing in its </a:t>
            </a:r>
            <a:r>
              <a:rPr lang="en-US" dirty="0" err="1" smtClean="0"/>
              <a:t>enfancy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4" name="Picture 4" descr="E:\these\soutenance\processor.pn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4379" y="1631882"/>
            <a:ext cx="1674331" cy="90616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9166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9095" y="2048844"/>
            <a:ext cx="10007713" cy="4586669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39156" y="1165490"/>
            <a:ext cx="6374270" cy="1758633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8828" y="2440275"/>
            <a:ext cx="1097280" cy="109728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8180702" y="2254216"/>
            <a:ext cx="293390" cy="12224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 flipV="1">
            <a:off x="4098501" y="2254216"/>
            <a:ext cx="293390" cy="9861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4001379" y="2163276"/>
            <a:ext cx="487634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rgbClr val="0000FF"/>
                </a:solidFill>
              </a:rPr>
              <a:t>202x</a:t>
            </a:r>
            <a:endParaRPr lang="fr-FR" sz="1200" b="1" dirty="0">
              <a:solidFill>
                <a:srgbClr val="0000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083580" y="2165721"/>
            <a:ext cx="482824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rgbClr val="0000FF"/>
                </a:solidFill>
              </a:rPr>
              <a:t>20xx</a:t>
            </a:r>
            <a:endParaRPr lang="fr-FR" sz="1200" b="1" dirty="0">
              <a:solidFill>
                <a:srgbClr val="0000FF"/>
              </a:solidFill>
            </a:endParaRPr>
          </a:p>
        </p:txBody>
      </p:sp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476588" y="-63892"/>
            <a:ext cx="10715412" cy="899335"/>
          </a:xfrm>
        </p:spPr>
        <p:txBody>
          <a:bodyPr/>
          <a:lstStyle/>
          <a:p>
            <a:r>
              <a:rPr lang="en-US" dirty="0" smtClean="0"/>
              <a:t>Reduction of quantum errors needed before any applications   </a:t>
            </a:r>
            <a:endParaRPr lang="en-US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54179" y="4085519"/>
            <a:ext cx="2260852" cy="2260852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4" name="Picture 4" descr="E:\these\soutenance\processor.pn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4379" y="1631882"/>
            <a:ext cx="1674331" cy="90616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109655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>
          <a:xfrm>
            <a:off x="1113036" y="4140104"/>
            <a:ext cx="10004143" cy="738369"/>
          </a:xfrm>
        </p:spPr>
        <p:txBody>
          <a:bodyPr/>
          <a:lstStyle/>
          <a:p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for </a:t>
            </a:r>
            <a:r>
              <a:rPr lang="fr-FR" dirty="0" err="1" smtClean="0"/>
              <a:t>your</a:t>
            </a:r>
            <a:r>
              <a:rPr lang="fr-FR" dirty="0" smtClean="0"/>
              <a:t> attention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11016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Quantum Revolutions</a:t>
            </a:r>
            <a:endParaRPr lang="en-US" dirty="0"/>
          </a:p>
        </p:txBody>
      </p:sp>
      <p:sp>
        <p:nvSpPr>
          <p:cNvPr id="21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ea typeface="Arial" charset="0"/>
              </a:rPr>
              <a:pPr algn="ctr"/>
              <a:t>4</a:t>
            </a:fld>
            <a:endParaRPr lang="fr-FR" sz="1000" dirty="0">
              <a:solidFill>
                <a:schemeClr val="bg1"/>
              </a:solidFill>
              <a:ea typeface="Arial" charset="0"/>
            </a:endParaRPr>
          </a:p>
        </p:txBody>
      </p:sp>
      <p:grpSp>
        <p:nvGrpSpPr>
          <p:cNvPr id="33" name="Groupe 32"/>
          <p:cNvGrpSpPr/>
          <p:nvPr/>
        </p:nvGrpSpPr>
        <p:grpSpPr>
          <a:xfrm>
            <a:off x="205169" y="2405508"/>
            <a:ext cx="11748604" cy="1486519"/>
            <a:chOff x="205169" y="2481710"/>
            <a:chExt cx="11748604" cy="1486519"/>
          </a:xfrm>
        </p:grpSpPr>
        <p:sp>
          <p:nvSpPr>
            <p:cNvPr id="3084" name="ZoneTexte 3083"/>
            <p:cNvSpPr txBox="1"/>
            <p:nvPr/>
          </p:nvSpPr>
          <p:spPr>
            <a:xfrm>
              <a:off x="4931228" y="2481710"/>
              <a:ext cx="7022545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rgbClr val="0000FF"/>
                  </a:solidFill>
                  <a:latin typeface="Calibri"/>
                  <a:cs typeface="Calibri"/>
                </a:rPr>
                <a:t>Quantum 1.0 and the digital revolution</a:t>
              </a:r>
              <a:r>
                <a:rPr lang="en-US" sz="2000" b="1" dirty="0" smtClean="0">
                  <a:solidFill>
                    <a:srgbClr val="0000FF"/>
                  </a:solidFill>
                  <a:cs typeface="Calibri"/>
                </a:rPr>
                <a:t>:</a:t>
              </a:r>
              <a:r>
                <a:rPr lang="en-US" sz="2000" b="1" dirty="0">
                  <a:cs typeface="Calibri"/>
                </a:rPr>
                <a:t> </a:t>
              </a:r>
              <a:endParaRPr lang="en-US" sz="2000" b="1" dirty="0" smtClean="0">
                <a:cs typeface="Calibri"/>
              </a:endParaRPr>
            </a:p>
            <a:p>
              <a:r>
                <a:rPr lang="en-US" sz="2000" b="1" u="sng" dirty="0" smtClean="0">
                  <a:cs typeface="Calibri"/>
                </a:rPr>
                <a:t>Macroscopic quantum systems</a:t>
              </a:r>
              <a:r>
                <a:rPr lang="en-US" sz="2000" b="1" dirty="0" smtClean="0">
                  <a:cs typeface="Calibri"/>
                </a:rPr>
                <a:t> </a:t>
              </a:r>
              <a:r>
                <a:rPr lang="en-US" sz="2000" dirty="0" smtClean="0">
                  <a:cs typeface="Calibri"/>
                </a:rPr>
                <a:t>of </a:t>
              </a:r>
              <a:r>
                <a:rPr lang="en-US" sz="2000" b="1" u="sng" dirty="0" smtClean="0">
                  <a:cs typeface="Calibri"/>
                </a:rPr>
                <a:t>bosons</a:t>
              </a:r>
              <a:r>
                <a:rPr lang="en-US" sz="2000" dirty="0" smtClean="0">
                  <a:cs typeface="Calibri"/>
                </a:rPr>
                <a:t> or </a:t>
              </a:r>
              <a:r>
                <a:rPr lang="en-US" sz="2000" b="1" u="sng" dirty="0" smtClean="0">
                  <a:cs typeface="Calibri"/>
                </a:rPr>
                <a:t>fermions</a:t>
              </a:r>
              <a:r>
                <a:rPr lang="en-US" sz="2000" dirty="0" smtClean="0">
                  <a:cs typeface="Calibri"/>
                </a:rPr>
                <a:t> with </a:t>
              </a:r>
              <a:r>
                <a:rPr lang="en-US" sz="2000" b="1" u="sng" dirty="0" smtClean="0">
                  <a:cs typeface="Calibri"/>
                </a:rPr>
                <a:t>quantized energies</a:t>
              </a:r>
              <a:r>
                <a:rPr lang="en-US" sz="2000" b="1" dirty="0" smtClean="0">
                  <a:cs typeface="Calibri"/>
                </a:rPr>
                <a:t> </a:t>
              </a:r>
              <a:r>
                <a:rPr lang="en-US" sz="2000" dirty="0" smtClean="0">
                  <a:cs typeface="Calibri"/>
                </a:rPr>
                <a:t>have revolutionized </a:t>
              </a:r>
              <a:r>
                <a:rPr lang="en-US" sz="2000" b="1" u="sng" dirty="0" smtClean="0">
                  <a:cs typeface="Calibri"/>
                </a:rPr>
                <a:t>information technology</a:t>
              </a:r>
              <a:r>
                <a:rPr lang="en-US" sz="2000" dirty="0" smtClean="0">
                  <a:cs typeface="Calibri"/>
                </a:rPr>
                <a:t>: </a:t>
              </a:r>
            </a:p>
            <a:p>
              <a:r>
                <a:rPr lang="en-US" sz="2000" dirty="0" smtClean="0">
                  <a:cs typeface="Calibri"/>
                </a:rPr>
                <a:t>computing, sensing, communication</a:t>
              </a:r>
              <a:r>
                <a:rPr lang="en-US" sz="2000" dirty="0" smtClean="0">
                  <a:latin typeface="Calibri"/>
                  <a:cs typeface="Calibri"/>
                </a:rPr>
                <a:t>.</a:t>
              </a:r>
              <a:endParaRPr lang="en-US" sz="2000" dirty="0">
                <a:latin typeface="Calibri"/>
                <a:cs typeface="Calibri"/>
              </a:endParaRPr>
            </a:p>
          </p:txBody>
        </p:sp>
        <p:pic>
          <p:nvPicPr>
            <p:cNvPr id="3085" name="Picture 8" descr="Laser beams follow precise paths between mirrors in a laboratory experiment.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169" y="2630654"/>
              <a:ext cx="1990910" cy="1314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1505650" y="3629675"/>
              <a:ext cx="672685" cy="338554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sz="1600" b="1" dirty="0" smtClean="0">
                  <a:solidFill>
                    <a:srgbClr val="FFFF00"/>
                  </a:solidFill>
                  <a:cs typeface="Calibri"/>
                </a:rPr>
                <a:t>lasers</a:t>
              </a:r>
              <a:endParaRPr lang="en-US" sz="1600" b="1" dirty="0">
                <a:solidFill>
                  <a:srgbClr val="FFFF00"/>
                </a:solidFill>
              </a:endParaRPr>
            </a:p>
          </p:txBody>
        </p:sp>
        <p:pic>
          <p:nvPicPr>
            <p:cNvPr id="14" name="Image 13" descr="37383987-computer-motherboard-closeup--microelectronics-and-semiconductors-background.jp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80846" y="2825659"/>
              <a:ext cx="1325200" cy="88346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4" name="Picture 22" descr="http://www.channelnews.fr/wp-content/uploads/2016/01/semi-conducteur.jpeg"/>
            <p:cNvPicPr>
              <a:picLocks noChangeAspect="1" noChangeArrowheads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302254" y="2630654"/>
              <a:ext cx="1792576" cy="130893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Rectangle 7"/>
            <p:cNvSpPr/>
            <p:nvPr/>
          </p:nvSpPr>
          <p:spPr>
            <a:xfrm>
              <a:off x="2319291" y="3629675"/>
              <a:ext cx="1556645" cy="338554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sz="1600" b="1" dirty="0" smtClean="0">
                  <a:solidFill>
                    <a:srgbClr val="FFFF00"/>
                  </a:solidFill>
                  <a:cs typeface="Calibri"/>
                </a:rPr>
                <a:t>micro </a:t>
              </a:r>
              <a:r>
                <a:rPr lang="en-US" sz="1600" b="1" dirty="0">
                  <a:solidFill>
                    <a:srgbClr val="FFFF00"/>
                  </a:solidFill>
                  <a:cs typeface="Calibri"/>
                </a:rPr>
                <a:t>e</a:t>
              </a:r>
              <a:r>
                <a:rPr lang="en-US" sz="1600" b="1" dirty="0" smtClean="0">
                  <a:solidFill>
                    <a:srgbClr val="FFFF00"/>
                  </a:solidFill>
                  <a:cs typeface="Calibri"/>
                </a:rPr>
                <a:t>lectronic</a:t>
              </a:r>
              <a:endParaRPr lang="en-US" sz="1600" b="1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29" name="Groupe 28"/>
          <p:cNvGrpSpPr/>
          <p:nvPr/>
        </p:nvGrpSpPr>
        <p:grpSpPr>
          <a:xfrm>
            <a:off x="205169" y="818837"/>
            <a:ext cx="11891579" cy="1576953"/>
            <a:chOff x="205169" y="818837"/>
            <a:chExt cx="11891579" cy="1576953"/>
          </a:xfrm>
        </p:grpSpPr>
        <p:sp>
          <p:nvSpPr>
            <p:cNvPr id="17" name="ZoneTexte 16"/>
            <p:cNvSpPr txBox="1"/>
            <p:nvPr/>
          </p:nvSpPr>
          <p:spPr>
            <a:xfrm>
              <a:off x="4931227" y="818837"/>
              <a:ext cx="716552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en-US" sz="2000" b="1" dirty="0" smtClean="0">
                  <a:solidFill>
                    <a:srgbClr val="0000FF"/>
                  </a:solidFill>
                  <a:cs typeface="Calibri"/>
                </a:rPr>
                <a:t>“Invention” of quantum mechanics:</a:t>
              </a:r>
              <a:r>
                <a:rPr lang="en-US" sz="2000" b="1" dirty="0" smtClean="0">
                  <a:cs typeface="Calibri"/>
                </a:rPr>
                <a:t> </a:t>
              </a:r>
            </a:p>
            <a:p>
              <a:pPr lvl="0"/>
              <a:r>
                <a:rPr lang="en-US" sz="2000" dirty="0" smtClean="0">
                  <a:cs typeface="Calibri"/>
                </a:rPr>
                <a:t>Matter, light and interactions composed of </a:t>
              </a:r>
              <a:r>
                <a:rPr lang="en-US" sz="2000" b="1" u="sng" dirty="0" smtClean="0">
                  <a:cs typeface="Calibri"/>
                </a:rPr>
                <a:t>particles</a:t>
              </a:r>
              <a:r>
                <a:rPr lang="en-US" sz="2000" dirty="0" smtClean="0">
                  <a:cs typeface="Calibri"/>
                </a:rPr>
                <a:t> </a:t>
              </a:r>
            </a:p>
            <a:p>
              <a:pPr lvl="0"/>
              <a:r>
                <a:rPr lang="en-US" sz="2000" dirty="0" smtClean="0">
                  <a:cs typeface="Calibri"/>
                </a:rPr>
                <a:t>governed by a </a:t>
              </a:r>
              <a:r>
                <a:rPr lang="en-US" sz="2000" b="1" u="sng" dirty="0" smtClean="0">
                  <a:cs typeface="Calibri"/>
                </a:rPr>
                <a:t>wave</a:t>
              </a:r>
              <a:r>
                <a:rPr lang="en-US" sz="2000" dirty="0" smtClean="0">
                  <a:cs typeface="Calibri"/>
                </a:rPr>
                <a:t> mechanics.</a:t>
              </a:r>
              <a:endParaRPr lang="en-US" sz="2000" dirty="0">
                <a:latin typeface="Calibri"/>
                <a:cs typeface="Calibri"/>
              </a:endParaRPr>
            </a:p>
          </p:txBody>
        </p:sp>
        <p:pic>
          <p:nvPicPr>
            <p:cNvPr id="5" name="Image 4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7214" y="902954"/>
              <a:ext cx="1978866" cy="1484149"/>
            </a:xfrm>
            <a:prstGeom prst="rect">
              <a:avLst/>
            </a:prstGeom>
          </p:spPr>
        </p:pic>
        <p:sp>
          <p:nvSpPr>
            <p:cNvPr id="23" name="Rectangle 22"/>
            <p:cNvSpPr/>
            <p:nvPr/>
          </p:nvSpPr>
          <p:spPr>
            <a:xfrm>
              <a:off x="205169" y="2022842"/>
              <a:ext cx="1472263" cy="338554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sz="1600" b="1" dirty="0" smtClean="0">
                  <a:solidFill>
                    <a:srgbClr val="FFFF00"/>
                  </a:solidFill>
                  <a:cs typeface="Calibri"/>
                </a:rPr>
                <a:t>2 wave packets</a:t>
              </a:r>
              <a:endParaRPr lang="en-US" sz="1600" b="1" dirty="0">
                <a:solidFill>
                  <a:srgbClr val="FFFF00"/>
                </a:solidFill>
              </a:endParaRPr>
            </a:p>
          </p:txBody>
        </p:sp>
        <p:grpSp>
          <p:nvGrpSpPr>
            <p:cNvPr id="10" name="Groupe 9"/>
            <p:cNvGrpSpPr/>
            <p:nvPr/>
          </p:nvGrpSpPr>
          <p:grpSpPr>
            <a:xfrm>
              <a:off x="2529921" y="1117544"/>
              <a:ext cx="1048458" cy="1177164"/>
              <a:chOff x="2373718" y="924752"/>
              <a:chExt cx="1879628" cy="1870816"/>
            </a:xfrm>
          </p:grpSpPr>
          <p:pic>
            <p:nvPicPr>
              <p:cNvPr id="7" name="Image 6"/>
              <p:cNvPicPr>
                <a:picLocks noChangeAspect="1"/>
              </p:cNvPicPr>
              <p:nvPr/>
            </p:nvPicPr>
            <p:blipFill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373718" y="924752"/>
                <a:ext cx="1879628" cy="624647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25" name="Image 24"/>
              <p:cNvPicPr>
                <a:picLocks noChangeAspect="1"/>
              </p:cNvPicPr>
              <p:nvPr/>
            </p:nvPicPr>
            <p:blipFill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373718" y="1546274"/>
                <a:ext cx="1879628" cy="624647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26" name="Image 25"/>
              <p:cNvPicPr>
                <a:picLocks noChangeAspect="1"/>
              </p:cNvPicPr>
              <p:nvPr/>
            </p:nvPicPr>
            <p:blipFill rotWithShape="1"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-38695"/>
              <a:stretch/>
            </p:blipFill>
            <p:spPr>
              <a:xfrm>
                <a:off x="2373718" y="2170921"/>
                <a:ext cx="1879628" cy="624647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</p:pic>
          <p:sp>
            <p:nvSpPr>
              <p:cNvPr id="27" name="Text Box 3">
                <a:hlinkClick r:id="" action="ppaction://noaction"/>
              </p:cNvPr>
              <p:cNvSpPr txBox="1">
                <a:spLocks noChangeArrowheads="1"/>
              </p:cNvSpPr>
              <p:nvPr/>
            </p:nvSpPr>
            <p:spPr bwMode="auto">
              <a:xfrm>
                <a:off x="3761297" y="2201102"/>
                <a:ext cx="459326" cy="542448"/>
              </a:xfrm>
              <a:prstGeom prst="rect">
                <a:avLst/>
              </a:prstGeom>
              <a:solidFill>
                <a:schemeClr val="bg1">
                  <a:alpha val="7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lIns="95674" tIns="47837" rIns="95674" bIns="47837" anchor="ctr">
                <a:noAutofit/>
              </a:bodyPr>
              <a:lstStyle/>
              <a:p>
                <a:pPr marL="0" marR="0" lvl="0" indent="0" algn="ctr" defTabSz="95726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Avenir Black" charset="0"/>
                    <a:cs typeface="Calibri" panose="020F0502020204030204" pitchFamily="34" charset="0"/>
                  </a:rPr>
                  <a:t>Many others</a:t>
                </a:r>
                <a:endParaRPr kumimoji="0" lang="en-US" sz="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Avenir Black" charset="0"/>
                  <a:cs typeface="Calibri" panose="020F0502020204030204" pitchFamily="34" charset="0"/>
                </a:endParaRPr>
              </a:p>
            </p:txBody>
          </p:sp>
        </p:grpSp>
        <p:pic>
          <p:nvPicPr>
            <p:cNvPr id="11" name="Image 10"/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02254" y="901607"/>
              <a:ext cx="1503792" cy="149418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30994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du numéro de diapositive 15"/>
          <p:cNvSpPr>
            <a:spLocks noGrp="1"/>
          </p:cNvSpPr>
          <p:nvPr>
            <p:ph type="sldNum" sz="quarter" idx="12"/>
          </p:nvPr>
        </p:nvSpPr>
        <p:spPr>
          <a:xfrm>
            <a:off x="11157188" y="6665909"/>
            <a:ext cx="837259" cy="153888"/>
          </a:xfrm>
        </p:spPr>
        <p:txBody>
          <a:bodyPr/>
          <a:lstStyle/>
          <a:p>
            <a:pPr algn="ctr"/>
            <a:fld id="{4AC44B7D-94CE-2A4A-9F45-181E18F51C2E}" type="slidenum">
              <a:rPr lang="en-US" sz="1000" smtClean="0">
                <a:solidFill>
                  <a:schemeClr val="bg1"/>
                </a:solidFill>
              </a:rPr>
              <a:pPr algn="ctr"/>
              <a:t>5</a:t>
            </a:fld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1476588" y="133085"/>
            <a:ext cx="10263655" cy="505381"/>
          </a:xfrm>
        </p:spPr>
        <p:txBody>
          <a:bodyPr/>
          <a:lstStyle/>
          <a:p>
            <a:r>
              <a:rPr lang="en-US" dirty="0" smtClean="0"/>
              <a:t>Quantum Revolutions</a:t>
            </a:r>
            <a:endParaRPr lang="en-US" dirty="0"/>
          </a:p>
        </p:txBody>
      </p:sp>
      <p:sp>
        <p:nvSpPr>
          <p:cNvPr id="3084" name="ZoneTexte 3083"/>
          <p:cNvSpPr txBox="1"/>
          <p:nvPr/>
        </p:nvSpPr>
        <p:spPr>
          <a:xfrm>
            <a:off x="4931228" y="2405508"/>
            <a:ext cx="702254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  <a:latin typeface="Calibri"/>
                <a:cs typeface="Calibri"/>
              </a:rPr>
              <a:t>Quantum 1.0 and the digital revolution</a:t>
            </a:r>
            <a:r>
              <a:rPr lang="en-US" sz="2000" b="1" dirty="0" smtClean="0">
                <a:solidFill>
                  <a:srgbClr val="0000FF"/>
                </a:solidFill>
                <a:cs typeface="Calibri"/>
              </a:rPr>
              <a:t>:</a:t>
            </a:r>
            <a:r>
              <a:rPr lang="en-US" sz="2000" b="1" dirty="0">
                <a:cs typeface="Calibri"/>
              </a:rPr>
              <a:t> </a:t>
            </a:r>
            <a:endParaRPr lang="en-US" sz="2000" b="1" dirty="0" smtClean="0">
              <a:cs typeface="Calibri"/>
            </a:endParaRPr>
          </a:p>
          <a:p>
            <a:r>
              <a:rPr lang="en-US" sz="2000" b="1" u="sng" dirty="0" smtClean="0">
                <a:cs typeface="Calibri"/>
              </a:rPr>
              <a:t>Macroscopic quantum systems</a:t>
            </a:r>
            <a:r>
              <a:rPr lang="en-US" sz="2000" b="1" dirty="0" smtClean="0">
                <a:cs typeface="Calibri"/>
              </a:rPr>
              <a:t> </a:t>
            </a:r>
            <a:r>
              <a:rPr lang="en-US" sz="2000" dirty="0" smtClean="0">
                <a:cs typeface="Calibri"/>
              </a:rPr>
              <a:t>of </a:t>
            </a:r>
            <a:r>
              <a:rPr lang="en-US" sz="2000" b="1" u="sng" dirty="0" smtClean="0">
                <a:cs typeface="Calibri"/>
              </a:rPr>
              <a:t>bosons</a:t>
            </a:r>
            <a:r>
              <a:rPr lang="en-US" sz="2000" dirty="0" smtClean="0">
                <a:cs typeface="Calibri"/>
              </a:rPr>
              <a:t> or </a:t>
            </a:r>
            <a:r>
              <a:rPr lang="en-US" sz="2000" b="1" u="sng" dirty="0" smtClean="0">
                <a:cs typeface="Calibri"/>
              </a:rPr>
              <a:t>fermions</a:t>
            </a:r>
            <a:r>
              <a:rPr lang="en-US" sz="2000" dirty="0" smtClean="0">
                <a:cs typeface="Calibri"/>
              </a:rPr>
              <a:t> with </a:t>
            </a:r>
            <a:r>
              <a:rPr lang="en-US" sz="2000" b="1" u="sng" dirty="0" smtClean="0">
                <a:cs typeface="Calibri"/>
              </a:rPr>
              <a:t>quantized energies</a:t>
            </a:r>
            <a:r>
              <a:rPr lang="en-US" sz="2000" b="1" dirty="0" smtClean="0">
                <a:cs typeface="Calibri"/>
              </a:rPr>
              <a:t> </a:t>
            </a:r>
            <a:r>
              <a:rPr lang="en-US" sz="2000" dirty="0" smtClean="0">
                <a:cs typeface="Calibri"/>
              </a:rPr>
              <a:t>have revolutionized </a:t>
            </a:r>
            <a:r>
              <a:rPr lang="en-US" sz="2000" b="1" u="sng" dirty="0" smtClean="0">
                <a:cs typeface="Calibri"/>
              </a:rPr>
              <a:t>information technology</a:t>
            </a:r>
            <a:r>
              <a:rPr lang="en-US" sz="2000" dirty="0" smtClean="0">
                <a:cs typeface="Calibri"/>
              </a:rPr>
              <a:t>: </a:t>
            </a:r>
          </a:p>
          <a:p>
            <a:r>
              <a:rPr lang="en-US" sz="2000" dirty="0" smtClean="0">
                <a:cs typeface="Calibri"/>
              </a:rPr>
              <a:t>computing, sensing, communication</a:t>
            </a:r>
            <a:r>
              <a:rPr lang="en-US" sz="2000" dirty="0" smtClean="0">
                <a:latin typeface="Calibri"/>
                <a:cs typeface="Calibri"/>
              </a:rPr>
              <a:t>.</a:t>
            </a:r>
            <a:endParaRPr lang="en-US" sz="2000" dirty="0">
              <a:latin typeface="Calibri"/>
              <a:cs typeface="Calibri"/>
            </a:endParaRPr>
          </a:p>
        </p:txBody>
      </p:sp>
      <p:pic>
        <p:nvPicPr>
          <p:cNvPr id="3085" name="Picture 8" descr="Laser beams follow precise paths between mirrors in a laboratory experiment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69" y="2554452"/>
            <a:ext cx="1990910" cy="1314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1505650" y="3553473"/>
            <a:ext cx="672685" cy="33855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FFFF00"/>
                </a:solidFill>
                <a:cs typeface="Calibri"/>
              </a:rPr>
              <a:t>lasers</a:t>
            </a:r>
            <a:endParaRPr lang="en-US" sz="1600" b="1" dirty="0">
              <a:solidFill>
                <a:srgbClr val="FFFF00"/>
              </a:solidFill>
            </a:endParaRPr>
          </a:p>
        </p:txBody>
      </p:sp>
      <p:pic>
        <p:nvPicPr>
          <p:cNvPr id="14" name="Image 13" descr="37383987-computer-motherboard-closeup--microelectronics-and-semiconductors-background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0846" y="2749457"/>
            <a:ext cx="1325200" cy="88346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4" name="Picture 22" descr="http://www.channelnews.fr/wp-content/uploads/2016/01/semi-conducteur.jpe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02254" y="2554452"/>
            <a:ext cx="1792576" cy="1308930"/>
          </a:xfrm>
          <a:prstGeom prst="rect">
            <a:avLst/>
          </a:prstGeom>
          <a:noFill/>
          <a:ln w="952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2319291" y="3553473"/>
            <a:ext cx="1556645" cy="33855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FFFF00"/>
                </a:solidFill>
                <a:cs typeface="Calibri"/>
              </a:rPr>
              <a:t>micro </a:t>
            </a:r>
            <a:r>
              <a:rPr lang="en-US" sz="1600" b="1" dirty="0">
                <a:solidFill>
                  <a:srgbClr val="FFFF00"/>
                </a:solidFill>
                <a:cs typeface="Calibri"/>
              </a:rPr>
              <a:t>e</a:t>
            </a:r>
            <a:r>
              <a:rPr lang="en-US" sz="1600" b="1" dirty="0" smtClean="0">
                <a:solidFill>
                  <a:srgbClr val="FFFF00"/>
                </a:solidFill>
                <a:cs typeface="Calibri"/>
              </a:rPr>
              <a:t>lectronic</a:t>
            </a:r>
            <a:endParaRPr lang="en-US" sz="1600" b="1" dirty="0">
              <a:solidFill>
                <a:srgbClr val="FFFF00"/>
              </a:solidFill>
            </a:endParaRPr>
          </a:p>
        </p:txBody>
      </p:sp>
      <p:grpSp>
        <p:nvGrpSpPr>
          <p:cNvPr id="29" name="Groupe 28"/>
          <p:cNvGrpSpPr/>
          <p:nvPr/>
        </p:nvGrpSpPr>
        <p:grpSpPr>
          <a:xfrm>
            <a:off x="205169" y="818837"/>
            <a:ext cx="11891579" cy="1576953"/>
            <a:chOff x="205169" y="818837"/>
            <a:chExt cx="11891579" cy="1576953"/>
          </a:xfrm>
        </p:grpSpPr>
        <p:sp>
          <p:nvSpPr>
            <p:cNvPr id="17" name="ZoneTexte 16"/>
            <p:cNvSpPr txBox="1"/>
            <p:nvPr/>
          </p:nvSpPr>
          <p:spPr>
            <a:xfrm>
              <a:off x="4931227" y="818837"/>
              <a:ext cx="716552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rgbClr val="0000FF"/>
                  </a:solidFill>
                  <a:cs typeface="Calibri"/>
                </a:rPr>
                <a:t>“Invention” of quantum mechanics :</a:t>
              </a:r>
              <a:r>
                <a:rPr lang="en-US" sz="2000" b="1" dirty="0">
                  <a:cs typeface="Calibri"/>
                </a:rPr>
                <a:t> </a:t>
              </a:r>
              <a:endParaRPr lang="en-US" sz="2000" b="1" dirty="0" smtClean="0">
                <a:cs typeface="Calibri"/>
              </a:endParaRPr>
            </a:p>
            <a:p>
              <a:r>
                <a:rPr lang="en-US" sz="2000" dirty="0" smtClean="0">
                  <a:cs typeface="Calibri"/>
                </a:rPr>
                <a:t>Matter</a:t>
              </a:r>
              <a:r>
                <a:rPr lang="en-US" sz="2000" dirty="0">
                  <a:cs typeface="Calibri"/>
                </a:rPr>
                <a:t>, light and interactions </a:t>
              </a:r>
              <a:r>
                <a:rPr lang="en-US" sz="2000" dirty="0" smtClean="0">
                  <a:cs typeface="Calibri"/>
                </a:rPr>
                <a:t>composed </a:t>
              </a:r>
              <a:r>
                <a:rPr lang="en-US" sz="2000" dirty="0">
                  <a:cs typeface="Calibri"/>
                </a:rPr>
                <a:t>of </a:t>
              </a:r>
              <a:r>
                <a:rPr lang="en-US" sz="2000" b="1" u="sng" dirty="0">
                  <a:cs typeface="Calibri"/>
                </a:rPr>
                <a:t>particles</a:t>
              </a:r>
              <a:r>
                <a:rPr lang="en-US" sz="2000" dirty="0">
                  <a:cs typeface="Calibri"/>
                </a:rPr>
                <a:t> </a:t>
              </a:r>
              <a:endParaRPr lang="en-US" sz="2000" dirty="0" smtClean="0">
                <a:cs typeface="Calibri"/>
              </a:endParaRPr>
            </a:p>
            <a:p>
              <a:r>
                <a:rPr lang="en-US" sz="2000" dirty="0" smtClean="0">
                  <a:cs typeface="Calibri"/>
                </a:rPr>
                <a:t>governed </a:t>
              </a:r>
              <a:r>
                <a:rPr lang="en-US" sz="2000" dirty="0">
                  <a:cs typeface="Calibri"/>
                </a:rPr>
                <a:t>by a </a:t>
              </a:r>
              <a:r>
                <a:rPr lang="en-US" sz="2000" b="1" u="sng" dirty="0">
                  <a:cs typeface="Calibri"/>
                </a:rPr>
                <a:t>wave</a:t>
              </a:r>
              <a:r>
                <a:rPr lang="en-US" sz="2000" dirty="0">
                  <a:cs typeface="Calibri"/>
                </a:rPr>
                <a:t> </a:t>
              </a:r>
              <a:r>
                <a:rPr lang="en-US" sz="2000" dirty="0" smtClean="0">
                  <a:cs typeface="Calibri"/>
                </a:rPr>
                <a:t>mechanics.</a:t>
              </a:r>
              <a:endParaRPr lang="en-US" sz="2000" dirty="0">
                <a:latin typeface="Calibri"/>
                <a:cs typeface="Calibri"/>
              </a:endParaRPr>
            </a:p>
          </p:txBody>
        </p:sp>
        <p:pic>
          <p:nvPicPr>
            <p:cNvPr id="5" name="Image 4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7214" y="902954"/>
              <a:ext cx="1978866" cy="1484149"/>
            </a:xfrm>
            <a:prstGeom prst="rect">
              <a:avLst/>
            </a:prstGeom>
          </p:spPr>
        </p:pic>
        <p:sp>
          <p:nvSpPr>
            <p:cNvPr id="23" name="Rectangle 22"/>
            <p:cNvSpPr/>
            <p:nvPr/>
          </p:nvSpPr>
          <p:spPr>
            <a:xfrm>
              <a:off x="205169" y="2022842"/>
              <a:ext cx="1472263" cy="338554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sz="1600" b="1" dirty="0" smtClean="0">
                  <a:solidFill>
                    <a:srgbClr val="FFFF00"/>
                  </a:solidFill>
                  <a:cs typeface="Calibri"/>
                </a:rPr>
                <a:t>2 wave packets</a:t>
              </a:r>
              <a:endParaRPr lang="en-US" sz="1600" b="1" dirty="0">
                <a:solidFill>
                  <a:srgbClr val="FFFF00"/>
                </a:solidFill>
              </a:endParaRPr>
            </a:p>
          </p:txBody>
        </p:sp>
        <p:grpSp>
          <p:nvGrpSpPr>
            <p:cNvPr id="10" name="Groupe 9"/>
            <p:cNvGrpSpPr/>
            <p:nvPr/>
          </p:nvGrpSpPr>
          <p:grpSpPr>
            <a:xfrm>
              <a:off x="2529921" y="1117544"/>
              <a:ext cx="1048458" cy="1177164"/>
              <a:chOff x="2373718" y="924752"/>
              <a:chExt cx="1879628" cy="1870816"/>
            </a:xfrm>
          </p:grpSpPr>
          <p:pic>
            <p:nvPicPr>
              <p:cNvPr id="7" name="Image 6"/>
              <p:cNvPicPr>
                <a:picLocks noChangeAspect="1"/>
              </p:cNvPicPr>
              <p:nvPr/>
            </p:nvPicPr>
            <p:blipFill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373718" y="924752"/>
                <a:ext cx="1879628" cy="624647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25" name="Image 24"/>
              <p:cNvPicPr>
                <a:picLocks noChangeAspect="1"/>
              </p:cNvPicPr>
              <p:nvPr/>
            </p:nvPicPr>
            <p:blipFill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373718" y="1546274"/>
                <a:ext cx="1879628" cy="624647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26" name="Image 25"/>
              <p:cNvPicPr>
                <a:picLocks noChangeAspect="1"/>
              </p:cNvPicPr>
              <p:nvPr/>
            </p:nvPicPr>
            <p:blipFill rotWithShape="1"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-38695"/>
              <a:stretch/>
            </p:blipFill>
            <p:spPr>
              <a:xfrm>
                <a:off x="2373718" y="2170921"/>
                <a:ext cx="1879628" cy="624647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</p:pic>
          <p:sp>
            <p:nvSpPr>
              <p:cNvPr id="27" name="Text Box 3">
                <a:hlinkClick r:id="" action="ppaction://noaction"/>
              </p:cNvPr>
              <p:cNvSpPr txBox="1">
                <a:spLocks noChangeArrowheads="1"/>
              </p:cNvSpPr>
              <p:nvPr/>
            </p:nvSpPr>
            <p:spPr bwMode="auto">
              <a:xfrm>
                <a:off x="3761297" y="2201102"/>
                <a:ext cx="459326" cy="542448"/>
              </a:xfrm>
              <a:prstGeom prst="rect">
                <a:avLst/>
              </a:prstGeom>
              <a:solidFill>
                <a:schemeClr val="bg1">
                  <a:alpha val="7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lIns="95674" tIns="47837" rIns="95674" bIns="47837" anchor="ctr">
                <a:noAutofit/>
              </a:bodyPr>
              <a:lstStyle/>
              <a:p>
                <a:pPr marL="0" marR="0" lvl="0" indent="0" algn="ctr" defTabSz="95726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Avenir Black" charset="0"/>
                    <a:cs typeface="Calibri" panose="020F0502020204030204" pitchFamily="34" charset="0"/>
                  </a:rPr>
                  <a:t>Many others</a:t>
                </a:r>
                <a:endParaRPr kumimoji="0" lang="en-US" sz="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Avenir Black" charset="0"/>
                  <a:cs typeface="Calibri" panose="020F0502020204030204" pitchFamily="34" charset="0"/>
                </a:endParaRPr>
              </a:p>
            </p:txBody>
          </p:sp>
        </p:grpSp>
        <p:pic>
          <p:nvPicPr>
            <p:cNvPr id="11" name="Image 10"/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02254" y="901607"/>
              <a:ext cx="1503792" cy="1494183"/>
            </a:xfrm>
            <a:prstGeom prst="rect">
              <a:avLst/>
            </a:prstGeom>
          </p:spPr>
        </p:pic>
      </p:grpSp>
      <p:pic>
        <p:nvPicPr>
          <p:cNvPr id="30" name="Picture 22" descr="http://www.channelnews.fr/wp-content/uploads/2016/01/semi-conducteur.jpe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19291" y="2549025"/>
            <a:ext cx="1792576" cy="1308930"/>
          </a:xfrm>
          <a:prstGeom prst="rect">
            <a:avLst/>
          </a:prstGeom>
          <a:noFill/>
          <a:ln w="31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8281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-0.00116 L 0.08229 -0.00833 C 0.09935 -0.01065 0.12422 -0.00463 0.14935 0.00579 C 0.178 0.01759 0.20065 0.03125 0.2155 0.04676 L 0.28776 0.11667 " pathEditMode="relative" rAng="780000" ptsTypes="AAAAA">
                                      <p:cBhvr>
                                        <p:cTn id="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714" y="331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30"/>
                                        </p:tgtEl>
                                      </p:cBhvr>
                                      <p:by x="335000" y="33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76588" y="138022"/>
            <a:ext cx="10347112" cy="495506"/>
          </a:xfrm>
        </p:spPr>
        <p:txBody>
          <a:bodyPr/>
          <a:lstStyle/>
          <a:p>
            <a:r>
              <a:rPr lang="en-US" dirty="0"/>
              <a:t>Quantum 1.0: Revolution </a:t>
            </a:r>
            <a:r>
              <a:rPr lang="en-US" dirty="0" smtClean="0"/>
              <a:t>of information treatment </a:t>
            </a:r>
            <a:endParaRPr lang="en-US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ctr" defTabSz="6386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4A34C9-9A4B-6445-85E1-F779B5E87362}" type="slidenum">
              <a:rPr kumimoji="0" lang="fr-FR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pPr marL="0" marR="0" lvl="0" indent="0" algn="ctr" defTabSz="6386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2173968" y="891625"/>
            <a:ext cx="8974443" cy="682969"/>
          </a:xfrm>
        </p:spPr>
        <p:txBody>
          <a:bodyPr/>
          <a:lstStyle/>
          <a:p>
            <a:pPr algn="ctr"/>
            <a:r>
              <a:rPr lang="fr-FR" dirty="0" err="1" smtClean="0"/>
              <a:t>Electronic</a:t>
            </a:r>
            <a:r>
              <a:rPr lang="fr-FR" dirty="0" smtClean="0"/>
              <a:t> et </a:t>
            </a:r>
            <a:r>
              <a:rPr lang="fr-FR" dirty="0" err="1" smtClean="0"/>
              <a:t>photonic</a:t>
            </a:r>
            <a:endParaRPr lang="fr-FR" dirty="0" smtClean="0"/>
          </a:p>
          <a:p>
            <a:pPr algn="ctr"/>
            <a:r>
              <a:rPr lang="fr-FR" dirty="0" smtClean="0"/>
              <a:t> </a:t>
            </a:r>
            <a:r>
              <a:rPr lang="fr-FR" dirty="0"/>
              <a:t>the </a:t>
            </a:r>
            <a:r>
              <a:rPr lang="fr-FR" dirty="0" err="1"/>
              <a:t>revolution</a:t>
            </a:r>
            <a:r>
              <a:rPr lang="fr-FR" dirty="0"/>
              <a:t> in information and communication </a:t>
            </a:r>
            <a:r>
              <a:rPr lang="fr-FR" dirty="0" smtClean="0"/>
              <a:t>technologies</a:t>
            </a:r>
            <a:endParaRPr lang="fr-FR" dirty="0"/>
          </a:p>
        </p:txBody>
      </p:sp>
      <p:pic>
        <p:nvPicPr>
          <p:cNvPr id="23" name="Picture 22" descr="http://www.channelnews.fr/wp-content/uploads/2016/01/semi-conducteur.jpe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89853" y="1734618"/>
            <a:ext cx="6024015" cy="4398703"/>
          </a:xfrm>
          <a:prstGeom prst="rect">
            <a:avLst/>
          </a:prstGeom>
          <a:noFill/>
          <a:ln w="952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www.nobelprize.org/educational/physics/integrated_circuit/history/images/kilbybw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0560" y="1709605"/>
            <a:ext cx="2116138" cy="2374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560" y="4706862"/>
            <a:ext cx="2116138" cy="137464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ZoneTexte 9"/>
          <p:cNvSpPr txBox="1"/>
          <p:nvPr/>
        </p:nvSpPr>
        <p:spPr>
          <a:xfrm>
            <a:off x="245412" y="4087608"/>
            <a:ext cx="2214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1959 Jack S. </a:t>
            </a:r>
            <a:r>
              <a:rPr lang="en-US" sz="1200" dirty="0" err="1" smtClean="0"/>
              <a:t>Kilby</a:t>
            </a:r>
            <a:r>
              <a:rPr lang="en-US" sz="1200" dirty="0" smtClean="0"/>
              <a:t> handling the first integrated  circuit</a:t>
            </a:r>
            <a:endParaRPr lang="en-US" sz="1200" dirty="0"/>
          </a:p>
        </p:txBody>
      </p:sp>
      <p:sp>
        <p:nvSpPr>
          <p:cNvPr id="11" name="ZoneTexte 10"/>
          <p:cNvSpPr txBox="1"/>
          <p:nvPr/>
        </p:nvSpPr>
        <p:spPr>
          <a:xfrm>
            <a:off x="269800" y="6081502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1947 First Transistor at Bell Laboratories</a:t>
            </a:r>
            <a:endParaRPr lang="en-US" sz="1200" dirty="0"/>
          </a:p>
        </p:txBody>
      </p:sp>
      <p:pic>
        <p:nvPicPr>
          <p:cNvPr id="12" name="Picture 2" descr="http://www.nobelprize.org/educational/physics/integrated_circuit/history/images/kilbybw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5807"/>
          <a:stretch/>
        </p:blipFill>
        <p:spPr bwMode="auto">
          <a:xfrm>
            <a:off x="303407" y="1734588"/>
            <a:ext cx="2143291" cy="2349932"/>
          </a:xfrm>
          <a:prstGeom prst="rect">
            <a:avLst/>
          </a:prstGeom>
          <a:solidFill>
            <a:srgbClr val="161616"/>
          </a:solidFill>
          <a:extLst/>
        </p:spPr>
      </p:pic>
    </p:spTree>
    <p:extLst>
      <p:ext uri="{BB962C8B-B14F-4D97-AF65-F5344CB8AC3E}">
        <p14:creationId xmlns:p14="http://schemas.microsoft.com/office/powerpoint/2010/main" val="171765388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476588" y="133085"/>
            <a:ext cx="10347112" cy="505381"/>
          </a:xfrm>
        </p:spPr>
        <p:txBody>
          <a:bodyPr/>
          <a:lstStyle/>
          <a:p>
            <a:r>
              <a:rPr lang="en-US" dirty="0" smtClean="0"/>
              <a:t>Quantum 1.0: Revolution of information treatment</a:t>
            </a:r>
            <a:endParaRPr lang="en-US" dirty="0">
              <a:solidFill>
                <a:srgbClr val="BA131A"/>
              </a:solidFill>
            </a:endParaRPr>
          </a:p>
        </p:txBody>
      </p:sp>
      <p:sp>
        <p:nvSpPr>
          <p:cNvPr id="6" name="Text Box 3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315685" y="908153"/>
            <a:ext cx="5349676" cy="523917"/>
          </a:xfrm>
          <a:prstGeom prst="rect">
            <a:avLst/>
          </a:prstGeom>
          <a:solidFill>
            <a:srgbClr val="FFFFFF"/>
          </a:solidFill>
          <a:ln w="9525">
            <a:solidFill>
              <a:srgbClr val="1900D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5674" tIns="47837" rIns="95674" bIns="47837" anchor="ctr">
            <a:noAutofit/>
          </a:bodyPr>
          <a:lstStyle/>
          <a:p>
            <a:pPr defTabSz="957263"/>
            <a:r>
              <a:rPr lang="en-US" sz="2000" b="1" dirty="0" err="1" smtClean="0">
                <a:solidFill>
                  <a:srgbClr val="1900D6"/>
                </a:solidFill>
                <a:latin typeface="Avenir Black" charset="0"/>
                <a:ea typeface="Avenir Black" charset="0"/>
                <a:cs typeface="Avenir Black" charset="0"/>
              </a:rPr>
              <a:t>Ordinateur</a:t>
            </a:r>
            <a:r>
              <a:rPr lang="en-US" sz="2000" b="1" dirty="0" smtClean="0">
                <a:solidFill>
                  <a:srgbClr val="1900D6"/>
                </a:solidFill>
                <a:latin typeface="Avenir Black" charset="0"/>
                <a:ea typeface="Avenir Black" charset="0"/>
                <a:cs typeface="Avenir Black" charset="0"/>
              </a:rPr>
              <a:t> </a:t>
            </a:r>
            <a:r>
              <a:rPr lang="en-US" sz="2000" b="1" dirty="0" err="1" smtClean="0">
                <a:solidFill>
                  <a:srgbClr val="1900D6"/>
                </a:solidFill>
                <a:latin typeface="Avenir Black" charset="0"/>
                <a:ea typeface="Avenir Black" charset="0"/>
                <a:cs typeface="Avenir Black" charset="0"/>
              </a:rPr>
              <a:t>classique</a:t>
            </a:r>
            <a:endParaRPr lang="en-US" sz="1600" b="1" dirty="0">
              <a:solidFill>
                <a:srgbClr val="1900D6"/>
              </a:solidFill>
              <a:latin typeface="Avenir Black" charset="0"/>
              <a:ea typeface="Avenir Black" charset="0"/>
              <a:cs typeface="Avenir Black" charset="0"/>
            </a:endParaRPr>
          </a:p>
        </p:txBody>
      </p:sp>
      <p:sp>
        <p:nvSpPr>
          <p:cNvPr id="44" name="Text Box 121"/>
          <p:cNvSpPr txBox="1">
            <a:spLocks noChangeArrowheads="1"/>
          </p:cNvSpPr>
          <p:nvPr/>
        </p:nvSpPr>
        <p:spPr bwMode="auto">
          <a:xfrm>
            <a:off x="2587740" y="3244650"/>
            <a:ext cx="3077621" cy="3231654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r>
              <a:rPr lang="en-US" altLang="fr-FR" sz="2000" b="1" dirty="0" smtClean="0">
                <a:solidFill>
                  <a:srgbClr val="0000FF"/>
                </a:solidFill>
              </a:rPr>
              <a:t>Processed with logic gates</a:t>
            </a:r>
          </a:p>
          <a:p>
            <a:r>
              <a:rPr lang="en-US" altLang="fr-FR" sz="2000" dirty="0" smtClean="0">
                <a:solidFill>
                  <a:srgbClr val="0000FF"/>
                </a:solidFill>
              </a:rPr>
              <a:t>(transistors)</a:t>
            </a:r>
          </a:p>
          <a:p>
            <a:endParaRPr lang="en-US" altLang="fr-FR" sz="2000" dirty="0">
              <a:solidFill>
                <a:schemeClr val="accent2"/>
              </a:solidFill>
            </a:endParaRPr>
          </a:p>
          <a:p>
            <a:endParaRPr lang="en-US" altLang="fr-FR" sz="1600" dirty="0" smtClean="0">
              <a:solidFill>
                <a:schemeClr val="accent2"/>
              </a:solidFill>
            </a:endParaRPr>
          </a:p>
          <a:p>
            <a:endParaRPr lang="en-US" altLang="fr-FR" sz="1600" dirty="0" smtClean="0">
              <a:solidFill>
                <a:schemeClr val="accent2"/>
              </a:solidFill>
            </a:endParaRPr>
          </a:p>
          <a:p>
            <a:endParaRPr lang="en-US" altLang="fr-FR" sz="1600" dirty="0" smtClean="0">
              <a:solidFill>
                <a:schemeClr val="accent2"/>
              </a:solidFill>
            </a:endParaRPr>
          </a:p>
          <a:p>
            <a:endParaRPr lang="en-US" altLang="fr-FR" sz="1600" dirty="0" smtClean="0">
              <a:solidFill>
                <a:schemeClr val="accent2"/>
              </a:solidFill>
            </a:endParaRPr>
          </a:p>
          <a:p>
            <a:r>
              <a:rPr lang="en-US" altLang="fr-FR" sz="2000" b="1" dirty="0" smtClean="0">
                <a:solidFill>
                  <a:srgbClr val="0000FF"/>
                </a:solidFill>
              </a:rPr>
              <a:t>NOT</a:t>
            </a:r>
            <a:r>
              <a:rPr lang="en-US" altLang="fr-FR" sz="2000" dirty="0" smtClean="0"/>
              <a:t> and a single 2 bit gate (as </a:t>
            </a:r>
            <a:r>
              <a:rPr lang="en-US" altLang="fr-FR" sz="2000" b="1" dirty="0" smtClean="0">
                <a:solidFill>
                  <a:srgbClr val="0000FF"/>
                </a:solidFill>
              </a:rPr>
              <a:t>XOR</a:t>
            </a:r>
            <a:r>
              <a:rPr lang="en-US" altLang="fr-FR" sz="2000" dirty="0" smtClean="0"/>
              <a:t>) are enough =&gt; </a:t>
            </a:r>
            <a:r>
              <a:rPr lang="en-US" altLang="fr-FR" sz="2000" b="1" dirty="0">
                <a:solidFill>
                  <a:srgbClr val="0000FF"/>
                </a:solidFill>
              </a:rPr>
              <a:t>Universal Turing</a:t>
            </a:r>
          </a:p>
          <a:p>
            <a:r>
              <a:rPr lang="en-US" altLang="fr-FR" sz="2000" b="1" dirty="0" smtClean="0">
                <a:solidFill>
                  <a:srgbClr val="0000FF"/>
                </a:solidFill>
              </a:rPr>
              <a:t>Machine</a:t>
            </a:r>
            <a:endParaRPr lang="en-US" altLang="fr-FR" sz="2000" b="1" dirty="0">
              <a:solidFill>
                <a:srgbClr val="0000FF"/>
              </a:solidFill>
            </a:endParaRPr>
          </a:p>
        </p:txBody>
      </p:sp>
      <p:sp>
        <p:nvSpPr>
          <p:cNvPr id="32" name="Text Box 3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315685" y="912698"/>
            <a:ext cx="5349676" cy="523917"/>
          </a:xfrm>
          <a:prstGeom prst="rect">
            <a:avLst/>
          </a:prstGeom>
          <a:solidFill>
            <a:srgbClr val="FFFFFF"/>
          </a:solidFill>
          <a:ln w="9525">
            <a:solidFill>
              <a:srgbClr val="1900D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5674" tIns="47837" rIns="95674" bIns="47837" anchor="ctr">
            <a:noAutofit/>
          </a:bodyPr>
          <a:lstStyle/>
          <a:p>
            <a:pPr defTabSz="957263"/>
            <a:r>
              <a:rPr lang="en-US" sz="2000" b="1" dirty="0" smtClean="0">
                <a:solidFill>
                  <a:srgbClr val="1900D6"/>
                </a:solidFill>
                <a:latin typeface="Avenir Black" charset="0"/>
                <a:ea typeface="Avenir Black" charset="0"/>
                <a:cs typeface="Avenir Black" charset="0"/>
              </a:rPr>
              <a:t>Classical computers </a:t>
            </a:r>
            <a:endParaRPr lang="en-US" sz="1600" b="1" dirty="0">
              <a:solidFill>
                <a:srgbClr val="1900D6"/>
              </a:solidFill>
              <a:latin typeface="Avenir Black" charset="0"/>
              <a:ea typeface="Avenir Black" charset="0"/>
              <a:cs typeface="Avenir Black" charset="0"/>
            </a:endParaRPr>
          </a:p>
        </p:txBody>
      </p:sp>
      <p:grpSp>
        <p:nvGrpSpPr>
          <p:cNvPr id="16" name="Groupe 15"/>
          <p:cNvGrpSpPr/>
          <p:nvPr/>
        </p:nvGrpSpPr>
        <p:grpSpPr>
          <a:xfrm>
            <a:off x="5850128" y="908152"/>
            <a:ext cx="6303235" cy="4492391"/>
            <a:chOff x="5850128" y="908152"/>
            <a:chExt cx="6303235" cy="4492391"/>
          </a:xfrm>
        </p:grpSpPr>
        <p:pic>
          <p:nvPicPr>
            <p:cNvPr id="5" name="Image 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50128" y="1718633"/>
              <a:ext cx="5867538" cy="3681910"/>
            </a:xfrm>
            <a:prstGeom prst="rect">
              <a:avLst/>
            </a:prstGeom>
            <a:ln>
              <a:solidFill>
                <a:srgbClr val="1900D6"/>
              </a:solidFill>
            </a:ln>
          </p:spPr>
        </p:pic>
        <p:sp>
          <p:nvSpPr>
            <p:cNvPr id="9" name="Rectangle 8"/>
            <p:cNvSpPr/>
            <p:nvPr/>
          </p:nvSpPr>
          <p:spPr>
            <a:xfrm>
              <a:off x="9902194" y="2347681"/>
              <a:ext cx="1278467" cy="65193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1900D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rgbClr val="1900D6"/>
                  </a:solidFill>
                </a:rPr>
                <a:t>2020</a:t>
              </a:r>
              <a:endParaRPr lang="en-US" b="1" dirty="0">
                <a:solidFill>
                  <a:srgbClr val="1900D6"/>
                </a:solidFill>
              </a:endParaRPr>
            </a:p>
          </p:txBody>
        </p:sp>
        <p:sp>
          <p:nvSpPr>
            <p:cNvPr id="106" name="Text Box 3">
              <a:hlinkClick r:id="" action="ppaction://noaction"/>
            </p:cNvPr>
            <p:cNvSpPr txBox="1">
              <a:spLocks noChangeArrowheads="1"/>
            </p:cNvSpPr>
            <p:nvPr/>
          </p:nvSpPr>
          <p:spPr bwMode="auto">
            <a:xfrm>
              <a:off x="5850128" y="908152"/>
              <a:ext cx="5867538" cy="52391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1900D6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95674" tIns="47837" rIns="95674" bIns="47837" anchor="ctr">
              <a:noAutofit/>
            </a:bodyPr>
            <a:lstStyle/>
            <a:p>
              <a:pPr defTabSz="957263"/>
              <a:r>
                <a:rPr lang="en-US" sz="2000" b="1" dirty="0" smtClean="0">
                  <a:solidFill>
                    <a:srgbClr val="BA131A"/>
                  </a:solidFill>
                  <a:latin typeface="Avenir Black" charset="0"/>
                  <a:ea typeface="Avenir Black" charset="0"/>
                  <a:cs typeface="Avenir Black" charset="0"/>
                </a:rPr>
                <a:t>Are reaching the limit of one atom per bit </a:t>
              </a:r>
              <a:endParaRPr lang="en-US" sz="1600" b="1" dirty="0">
                <a:solidFill>
                  <a:srgbClr val="BA131A"/>
                </a:solidFill>
                <a:latin typeface="Avenir Black" charset="0"/>
                <a:ea typeface="Avenir Black" charset="0"/>
                <a:cs typeface="Avenir Black" charset="0"/>
              </a:endParaRPr>
            </a:p>
          </p:txBody>
        </p:sp>
        <p:pic>
          <p:nvPicPr>
            <p:cNvPr id="10" name="Image 9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590020" y="4316666"/>
              <a:ext cx="255292" cy="179086"/>
            </a:xfrm>
            <a:prstGeom prst="rect">
              <a:avLst/>
            </a:prstGeom>
          </p:spPr>
        </p:pic>
        <p:grpSp>
          <p:nvGrpSpPr>
            <p:cNvPr id="14" name="Groupe 13"/>
            <p:cNvGrpSpPr/>
            <p:nvPr/>
          </p:nvGrpSpPr>
          <p:grpSpPr>
            <a:xfrm>
              <a:off x="11020023" y="3559588"/>
              <a:ext cx="1133340" cy="765667"/>
              <a:chOff x="11214401" y="3661091"/>
              <a:chExt cx="897065" cy="584860"/>
            </a:xfrm>
          </p:grpSpPr>
          <p:sp>
            <p:nvSpPr>
              <p:cNvPr id="13" name="Forme libre 12"/>
              <p:cNvSpPr/>
              <p:nvPr/>
            </p:nvSpPr>
            <p:spPr>
              <a:xfrm>
                <a:off x="11216568" y="3758358"/>
                <a:ext cx="894898" cy="487593"/>
              </a:xfrm>
              <a:custGeom>
                <a:avLst/>
                <a:gdLst>
                  <a:gd name="connsiteX0" fmla="*/ 0 w 885148"/>
                  <a:gd name="connsiteY0" fmla="*/ 82340 h 481035"/>
                  <a:gd name="connsiteX1" fmla="*/ 764889 w 885148"/>
                  <a:gd name="connsiteY1" fmla="*/ 481035 h 481035"/>
                  <a:gd name="connsiteX2" fmla="*/ 885148 w 885148"/>
                  <a:gd name="connsiteY2" fmla="*/ 79089 h 481035"/>
                  <a:gd name="connsiteX3" fmla="*/ 681466 w 885148"/>
                  <a:gd name="connsiteY3" fmla="*/ 0 h 481035"/>
                  <a:gd name="connsiteX0" fmla="*/ 0 w 885148"/>
                  <a:gd name="connsiteY0" fmla="*/ 82340 h 487593"/>
                  <a:gd name="connsiteX1" fmla="*/ 543066 w 885148"/>
                  <a:gd name="connsiteY1" fmla="*/ 487593 h 487593"/>
                  <a:gd name="connsiteX2" fmla="*/ 885148 w 885148"/>
                  <a:gd name="connsiteY2" fmla="*/ 79089 h 487593"/>
                  <a:gd name="connsiteX3" fmla="*/ 681466 w 885148"/>
                  <a:gd name="connsiteY3" fmla="*/ 0 h 487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5148" h="487593">
                    <a:moveTo>
                      <a:pt x="0" y="82340"/>
                    </a:moveTo>
                    <a:lnTo>
                      <a:pt x="543066" y="487593"/>
                    </a:lnTo>
                    <a:lnTo>
                      <a:pt x="885148" y="79089"/>
                    </a:lnTo>
                    <a:lnTo>
                      <a:pt x="681466" y="0"/>
                    </a:lnTo>
                  </a:path>
                </a:pathLst>
              </a:custGeom>
              <a:solidFill>
                <a:srgbClr val="D5F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pic>
            <p:nvPicPr>
              <p:cNvPr id="11" name="Image 10"/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-2869"/>
              <a:stretch/>
            </p:blipFill>
            <p:spPr>
              <a:xfrm>
                <a:off x="11214401" y="3661091"/>
                <a:ext cx="897065" cy="179086"/>
              </a:xfrm>
              <a:prstGeom prst="rect">
                <a:avLst/>
              </a:prstGeom>
              <a:solidFill>
                <a:srgbClr val="D5F0FF"/>
              </a:solidFill>
            </p:spPr>
          </p:pic>
        </p:grpSp>
        <p:pic>
          <p:nvPicPr>
            <p:cNvPr id="105" name="Image 104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55933" y="3429114"/>
              <a:ext cx="1335290" cy="868336"/>
            </a:xfrm>
            <a:prstGeom prst="rect">
              <a:avLst/>
            </a:prstGeom>
          </p:spPr>
        </p:pic>
      </p:grpSp>
      <p:sp>
        <p:nvSpPr>
          <p:cNvPr id="39" name="Text Box 114"/>
          <p:cNvSpPr txBox="1">
            <a:spLocks noChangeArrowheads="1"/>
          </p:cNvSpPr>
          <p:nvPr/>
        </p:nvSpPr>
        <p:spPr bwMode="auto">
          <a:xfrm>
            <a:off x="2581594" y="1725244"/>
            <a:ext cx="3083768" cy="1323439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r>
              <a:rPr lang="en-US" altLang="fr-FR" sz="2000" b="1" dirty="0" smtClean="0">
                <a:solidFill>
                  <a:srgbClr val="0000FF"/>
                </a:solidFill>
              </a:rPr>
              <a:t>Elementary information:</a:t>
            </a:r>
          </a:p>
          <a:p>
            <a:endParaRPr lang="en-US" altLang="fr-FR" sz="2000" dirty="0" smtClean="0">
              <a:solidFill>
                <a:srgbClr val="0000FF"/>
              </a:solidFill>
            </a:endParaRPr>
          </a:p>
          <a:p>
            <a:r>
              <a:rPr lang="en-US" altLang="fr-FR" sz="2000" dirty="0" smtClean="0"/>
              <a:t>Bit:  0 or 1</a:t>
            </a:r>
          </a:p>
          <a:p>
            <a:endParaRPr lang="en-US" altLang="fr-FR" sz="2000" dirty="0"/>
          </a:p>
        </p:txBody>
      </p:sp>
      <p:sp>
        <p:nvSpPr>
          <p:cNvPr id="40" name="ZoneTexte 39"/>
          <p:cNvSpPr txBox="1"/>
          <p:nvPr/>
        </p:nvSpPr>
        <p:spPr>
          <a:xfrm>
            <a:off x="245412" y="4087608"/>
            <a:ext cx="2214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1959 Jack S. </a:t>
            </a:r>
            <a:r>
              <a:rPr lang="en-US" sz="1200" dirty="0" err="1" smtClean="0"/>
              <a:t>Kilby</a:t>
            </a:r>
            <a:r>
              <a:rPr lang="en-US" sz="1200" dirty="0" smtClean="0"/>
              <a:t> handling the first integrated  circuit</a:t>
            </a:r>
            <a:endParaRPr lang="en-US" sz="1200" dirty="0"/>
          </a:p>
        </p:txBody>
      </p:sp>
      <p:pic>
        <p:nvPicPr>
          <p:cNvPr id="41" name="Picture 2" descr="http://www.nobelprize.org/educational/physics/integrated_circuit/history/images/kilbybw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0560" y="1709605"/>
            <a:ext cx="2116138" cy="2374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Image 41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560" y="4706862"/>
            <a:ext cx="2116138" cy="137464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3" name="ZoneTexte 42"/>
          <p:cNvSpPr txBox="1"/>
          <p:nvPr/>
        </p:nvSpPr>
        <p:spPr>
          <a:xfrm>
            <a:off x="269800" y="6081502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1947 First Transistor at Bell Laboratories</a:t>
            </a:r>
            <a:endParaRPr lang="en-US" sz="1200" dirty="0"/>
          </a:p>
        </p:txBody>
      </p:sp>
      <p:sp>
        <p:nvSpPr>
          <p:cNvPr id="63" name="Rectangle avec coin rogné 62"/>
          <p:cNvSpPr/>
          <p:nvPr/>
        </p:nvSpPr>
        <p:spPr>
          <a:xfrm>
            <a:off x="3104566" y="2333273"/>
            <a:ext cx="932638" cy="368281"/>
          </a:xfrm>
          <a:prstGeom prst="snip1Rect">
            <a:avLst/>
          </a:prstGeom>
          <a:solidFill>
            <a:srgbClr val="FF5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800"/>
          </a:p>
        </p:txBody>
      </p:sp>
      <p:sp>
        <p:nvSpPr>
          <p:cNvPr id="64" name="Rectangle 63"/>
          <p:cNvSpPr/>
          <p:nvPr/>
        </p:nvSpPr>
        <p:spPr>
          <a:xfrm>
            <a:off x="3168235" y="2328293"/>
            <a:ext cx="9243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fr-FR" dirty="0"/>
              <a:t>0 or 1</a:t>
            </a:r>
            <a:endParaRPr lang="fr-FR" dirty="0"/>
          </a:p>
        </p:txBody>
      </p:sp>
      <p:grpSp>
        <p:nvGrpSpPr>
          <p:cNvPr id="15" name="Groupe 14"/>
          <p:cNvGrpSpPr/>
          <p:nvPr/>
        </p:nvGrpSpPr>
        <p:grpSpPr>
          <a:xfrm>
            <a:off x="2676950" y="4087928"/>
            <a:ext cx="2899222" cy="847465"/>
            <a:chOff x="2676950" y="4087928"/>
            <a:chExt cx="2899222" cy="847465"/>
          </a:xfrm>
        </p:grpSpPr>
        <p:grpSp>
          <p:nvGrpSpPr>
            <p:cNvPr id="45" name="Groupe 44"/>
            <p:cNvGrpSpPr/>
            <p:nvPr/>
          </p:nvGrpSpPr>
          <p:grpSpPr>
            <a:xfrm>
              <a:off x="3270182" y="4196296"/>
              <a:ext cx="1708827" cy="702775"/>
              <a:chOff x="5724525" y="3574478"/>
              <a:chExt cx="2305050" cy="702775"/>
            </a:xfrm>
          </p:grpSpPr>
          <p:sp>
            <p:nvSpPr>
              <p:cNvPr id="46" name="Line 133"/>
              <p:cNvSpPr>
                <a:spLocks noChangeShapeType="1"/>
              </p:cNvSpPr>
              <p:nvPr/>
            </p:nvSpPr>
            <p:spPr bwMode="auto">
              <a:xfrm>
                <a:off x="5724525" y="3847217"/>
                <a:ext cx="649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7" name="Line 134"/>
              <p:cNvSpPr>
                <a:spLocks noChangeShapeType="1"/>
              </p:cNvSpPr>
              <p:nvPr/>
            </p:nvSpPr>
            <p:spPr bwMode="auto">
              <a:xfrm>
                <a:off x="5724525" y="3631317"/>
                <a:ext cx="649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8" name="Line 135"/>
              <p:cNvSpPr>
                <a:spLocks noChangeShapeType="1"/>
              </p:cNvSpPr>
              <p:nvPr/>
            </p:nvSpPr>
            <p:spPr bwMode="auto">
              <a:xfrm>
                <a:off x="6734175" y="3736092"/>
                <a:ext cx="6477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49" name="Group 132"/>
              <p:cNvGrpSpPr>
                <a:grpSpLocks/>
              </p:cNvGrpSpPr>
              <p:nvPr/>
            </p:nvGrpSpPr>
            <p:grpSpPr bwMode="auto">
              <a:xfrm>
                <a:off x="6950075" y="3591629"/>
                <a:ext cx="293688" cy="287338"/>
                <a:chOff x="3493" y="3090"/>
                <a:chExt cx="185" cy="181"/>
              </a:xfrm>
            </p:grpSpPr>
            <p:sp>
              <p:nvSpPr>
                <p:cNvPr id="61" name="AutoShape 130"/>
                <p:cNvSpPr>
                  <a:spLocks noChangeArrowheads="1"/>
                </p:cNvSpPr>
                <p:nvPr/>
              </p:nvSpPr>
              <p:spPr bwMode="auto">
                <a:xfrm rot="-5400000">
                  <a:off x="3470" y="3113"/>
                  <a:ext cx="181" cy="136"/>
                </a:xfrm>
                <a:prstGeom prst="flowChartMerge">
                  <a:avLst/>
                </a:prstGeom>
                <a:solidFill>
                  <a:srgbClr val="0000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62" name="Oval 131"/>
                <p:cNvSpPr>
                  <a:spLocks noChangeArrowheads="1"/>
                </p:cNvSpPr>
                <p:nvPr/>
              </p:nvSpPr>
              <p:spPr bwMode="auto">
                <a:xfrm>
                  <a:off x="3633" y="3158"/>
                  <a:ext cx="45" cy="45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/>
                  <a:endParaRPr lang="en-US" altLang="fr-FR" sz="2400" i="1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50" name="Group 136"/>
              <p:cNvGrpSpPr>
                <a:grpSpLocks/>
              </p:cNvGrpSpPr>
              <p:nvPr/>
            </p:nvGrpSpPr>
            <p:grpSpPr bwMode="auto">
              <a:xfrm>
                <a:off x="5864225" y="3702754"/>
                <a:ext cx="293688" cy="287338"/>
                <a:chOff x="3493" y="3090"/>
                <a:chExt cx="185" cy="181"/>
              </a:xfrm>
            </p:grpSpPr>
            <p:sp>
              <p:nvSpPr>
                <p:cNvPr id="59" name="AutoShape 137"/>
                <p:cNvSpPr>
                  <a:spLocks noChangeArrowheads="1"/>
                </p:cNvSpPr>
                <p:nvPr/>
              </p:nvSpPr>
              <p:spPr bwMode="auto">
                <a:xfrm rot="-5400000">
                  <a:off x="3470" y="3113"/>
                  <a:ext cx="181" cy="136"/>
                </a:xfrm>
                <a:prstGeom prst="flowChartMerge">
                  <a:avLst/>
                </a:prstGeom>
                <a:solidFill>
                  <a:srgbClr val="0000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60" name="Oval 138"/>
                <p:cNvSpPr>
                  <a:spLocks noChangeArrowheads="1"/>
                </p:cNvSpPr>
                <p:nvPr/>
              </p:nvSpPr>
              <p:spPr bwMode="auto">
                <a:xfrm>
                  <a:off x="3633" y="3158"/>
                  <a:ext cx="45" cy="45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/>
                  <a:endParaRPr lang="en-US" altLang="fr-FR" sz="2400" i="1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51" name="Line 140"/>
              <p:cNvSpPr>
                <a:spLocks noChangeShapeType="1"/>
              </p:cNvSpPr>
              <p:nvPr/>
            </p:nvSpPr>
            <p:spPr bwMode="auto">
              <a:xfrm>
                <a:off x="5724525" y="4207579"/>
                <a:ext cx="1878013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2" name="Line 142"/>
              <p:cNvSpPr>
                <a:spLocks noChangeShapeType="1"/>
              </p:cNvSpPr>
              <p:nvPr/>
            </p:nvSpPr>
            <p:spPr bwMode="auto">
              <a:xfrm>
                <a:off x="7381875" y="3736092"/>
                <a:ext cx="0" cy="2540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3" name="Line 143"/>
              <p:cNvSpPr>
                <a:spLocks noChangeShapeType="1"/>
              </p:cNvSpPr>
              <p:nvPr/>
            </p:nvSpPr>
            <p:spPr bwMode="auto">
              <a:xfrm>
                <a:off x="7381875" y="3990092"/>
                <a:ext cx="2159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4" name="Line 144"/>
              <p:cNvSpPr>
                <a:spLocks noChangeShapeType="1"/>
              </p:cNvSpPr>
              <p:nvPr/>
            </p:nvSpPr>
            <p:spPr bwMode="auto">
              <a:xfrm>
                <a:off x="7813675" y="4096454"/>
                <a:ext cx="2159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5" name="Forme libre 54"/>
              <p:cNvSpPr/>
              <p:nvPr/>
            </p:nvSpPr>
            <p:spPr>
              <a:xfrm>
                <a:off x="6342680" y="3574478"/>
                <a:ext cx="347889" cy="341532"/>
              </a:xfrm>
              <a:custGeom>
                <a:avLst/>
                <a:gdLst>
                  <a:gd name="connsiteX0" fmla="*/ 6936 w 424653"/>
                  <a:gd name="connsiteY0" fmla="*/ 168 h 271199"/>
                  <a:gd name="connsiteX1" fmla="*/ 153691 w 424653"/>
                  <a:gd name="connsiteY1" fmla="*/ 124346 h 271199"/>
                  <a:gd name="connsiteX2" fmla="*/ 18225 w 424653"/>
                  <a:gd name="connsiteY2" fmla="*/ 271101 h 271199"/>
                  <a:gd name="connsiteX3" fmla="*/ 424625 w 424653"/>
                  <a:gd name="connsiteY3" fmla="*/ 101768 h 271199"/>
                  <a:gd name="connsiteX4" fmla="*/ 6936 w 424653"/>
                  <a:gd name="connsiteY4" fmla="*/ 168 h 271199"/>
                  <a:gd name="connsiteX0" fmla="*/ 15252 w 432970"/>
                  <a:gd name="connsiteY0" fmla="*/ 168 h 271199"/>
                  <a:gd name="connsiteX1" fmla="*/ 85038 w 432970"/>
                  <a:gd name="connsiteY1" fmla="*/ 124346 h 271199"/>
                  <a:gd name="connsiteX2" fmla="*/ 26541 w 432970"/>
                  <a:gd name="connsiteY2" fmla="*/ 271101 h 271199"/>
                  <a:gd name="connsiteX3" fmla="*/ 432941 w 432970"/>
                  <a:gd name="connsiteY3" fmla="*/ 101768 h 271199"/>
                  <a:gd name="connsiteX4" fmla="*/ 15252 w 432970"/>
                  <a:gd name="connsiteY4" fmla="*/ 168 h 271199"/>
                  <a:gd name="connsiteX0" fmla="*/ 13001 w 430718"/>
                  <a:gd name="connsiteY0" fmla="*/ 3877 h 274908"/>
                  <a:gd name="connsiteX1" fmla="*/ 82787 w 430718"/>
                  <a:gd name="connsiteY1" fmla="*/ 128055 h 274908"/>
                  <a:gd name="connsiteX2" fmla="*/ 24290 w 430718"/>
                  <a:gd name="connsiteY2" fmla="*/ 274810 h 274908"/>
                  <a:gd name="connsiteX3" fmla="*/ 430690 w 430718"/>
                  <a:gd name="connsiteY3" fmla="*/ 105477 h 274908"/>
                  <a:gd name="connsiteX4" fmla="*/ 13001 w 430718"/>
                  <a:gd name="connsiteY4" fmla="*/ 3877 h 274908"/>
                  <a:gd name="connsiteX0" fmla="*/ 12448 w 383987"/>
                  <a:gd name="connsiteY0" fmla="*/ 2 h 271033"/>
                  <a:gd name="connsiteX1" fmla="*/ 82234 w 383987"/>
                  <a:gd name="connsiteY1" fmla="*/ 124180 h 271033"/>
                  <a:gd name="connsiteX2" fmla="*/ 23737 w 383987"/>
                  <a:gd name="connsiteY2" fmla="*/ 270935 h 271033"/>
                  <a:gd name="connsiteX3" fmla="*/ 383955 w 383987"/>
                  <a:gd name="connsiteY3" fmla="*/ 126233 h 271033"/>
                  <a:gd name="connsiteX4" fmla="*/ 12448 w 383987"/>
                  <a:gd name="connsiteY4" fmla="*/ 2 h 271033"/>
                  <a:gd name="connsiteX0" fmla="*/ 12448 w 383956"/>
                  <a:gd name="connsiteY0" fmla="*/ 2 h 271033"/>
                  <a:gd name="connsiteX1" fmla="*/ 82234 w 383956"/>
                  <a:gd name="connsiteY1" fmla="*/ 124180 h 271033"/>
                  <a:gd name="connsiteX2" fmla="*/ 23737 w 383956"/>
                  <a:gd name="connsiteY2" fmla="*/ 270935 h 271033"/>
                  <a:gd name="connsiteX3" fmla="*/ 383955 w 383956"/>
                  <a:gd name="connsiteY3" fmla="*/ 126233 h 271033"/>
                  <a:gd name="connsiteX4" fmla="*/ 12448 w 383956"/>
                  <a:gd name="connsiteY4" fmla="*/ 2 h 271033"/>
                  <a:gd name="connsiteX0" fmla="*/ 12448 w 383956"/>
                  <a:gd name="connsiteY0" fmla="*/ 2 h 271033"/>
                  <a:gd name="connsiteX1" fmla="*/ 82234 w 383956"/>
                  <a:gd name="connsiteY1" fmla="*/ 124180 h 271033"/>
                  <a:gd name="connsiteX2" fmla="*/ 23737 w 383956"/>
                  <a:gd name="connsiteY2" fmla="*/ 270935 h 271033"/>
                  <a:gd name="connsiteX3" fmla="*/ 383955 w 383956"/>
                  <a:gd name="connsiteY3" fmla="*/ 126233 h 271033"/>
                  <a:gd name="connsiteX4" fmla="*/ 12448 w 383956"/>
                  <a:gd name="connsiteY4" fmla="*/ 2 h 271033"/>
                  <a:gd name="connsiteX0" fmla="*/ 12448 w 383956"/>
                  <a:gd name="connsiteY0" fmla="*/ 2 h 271033"/>
                  <a:gd name="connsiteX1" fmla="*/ 82234 w 383956"/>
                  <a:gd name="connsiteY1" fmla="*/ 124180 h 271033"/>
                  <a:gd name="connsiteX2" fmla="*/ 23737 w 383956"/>
                  <a:gd name="connsiteY2" fmla="*/ 270935 h 271033"/>
                  <a:gd name="connsiteX3" fmla="*/ 383955 w 383956"/>
                  <a:gd name="connsiteY3" fmla="*/ 126233 h 271033"/>
                  <a:gd name="connsiteX4" fmla="*/ 12448 w 383956"/>
                  <a:gd name="connsiteY4" fmla="*/ 2 h 271033"/>
                  <a:gd name="connsiteX0" fmla="*/ 12448 w 383955"/>
                  <a:gd name="connsiteY0" fmla="*/ 2 h 271033"/>
                  <a:gd name="connsiteX1" fmla="*/ 82234 w 383955"/>
                  <a:gd name="connsiteY1" fmla="*/ 124180 h 271033"/>
                  <a:gd name="connsiteX2" fmla="*/ 23737 w 383955"/>
                  <a:gd name="connsiteY2" fmla="*/ 270935 h 271033"/>
                  <a:gd name="connsiteX3" fmla="*/ 383955 w 383955"/>
                  <a:gd name="connsiteY3" fmla="*/ 126233 h 271033"/>
                  <a:gd name="connsiteX4" fmla="*/ 12448 w 383955"/>
                  <a:gd name="connsiteY4" fmla="*/ 2 h 271033"/>
                  <a:gd name="connsiteX0" fmla="*/ 12448 w 383955"/>
                  <a:gd name="connsiteY0" fmla="*/ 2 h 271033"/>
                  <a:gd name="connsiteX1" fmla="*/ 82234 w 383955"/>
                  <a:gd name="connsiteY1" fmla="*/ 124180 h 271033"/>
                  <a:gd name="connsiteX2" fmla="*/ 23737 w 383955"/>
                  <a:gd name="connsiteY2" fmla="*/ 270935 h 271033"/>
                  <a:gd name="connsiteX3" fmla="*/ 383955 w 383955"/>
                  <a:gd name="connsiteY3" fmla="*/ 126233 h 271033"/>
                  <a:gd name="connsiteX4" fmla="*/ 12448 w 383955"/>
                  <a:gd name="connsiteY4" fmla="*/ 2 h 271033"/>
                  <a:gd name="connsiteX0" fmla="*/ 12448 w 383955"/>
                  <a:gd name="connsiteY0" fmla="*/ 2 h 271033"/>
                  <a:gd name="connsiteX1" fmla="*/ 82234 w 383955"/>
                  <a:gd name="connsiteY1" fmla="*/ 124180 h 271033"/>
                  <a:gd name="connsiteX2" fmla="*/ 23737 w 383955"/>
                  <a:gd name="connsiteY2" fmla="*/ 270935 h 271033"/>
                  <a:gd name="connsiteX3" fmla="*/ 383955 w 383955"/>
                  <a:gd name="connsiteY3" fmla="*/ 126233 h 271033"/>
                  <a:gd name="connsiteX4" fmla="*/ 12448 w 383955"/>
                  <a:gd name="connsiteY4" fmla="*/ 2 h 271033"/>
                  <a:gd name="connsiteX0" fmla="*/ 12448 w 383955"/>
                  <a:gd name="connsiteY0" fmla="*/ 2 h 270974"/>
                  <a:gd name="connsiteX1" fmla="*/ 82234 w 383955"/>
                  <a:gd name="connsiteY1" fmla="*/ 124180 h 270974"/>
                  <a:gd name="connsiteX2" fmla="*/ 23737 w 383955"/>
                  <a:gd name="connsiteY2" fmla="*/ 270935 h 270974"/>
                  <a:gd name="connsiteX3" fmla="*/ 383955 w 383955"/>
                  <a:gd name="connsiteY3" fmla="*/ 126233 h 270974"/>
                  <a:gd name="connsiteX4" fmla="*/ 12448 w 383955"/>
                  <a:gd name="connsiteY4" fmla="*/ 2 h 270974"/>
                  <a:gd name="connsiteX0" fmla="*/ 12448 w 383955"/>
                  <a:gd name="connsiteY0" fmla="*/ 2 h 270974"/>
                  <a:gd name="connsiteX1" fmla="*/ 82234 w 383955"/>
                  <a:gd name="connsiteY1" fmla="*/ 124180 h 270974"/>
                  <a:gd name="connsiteX2" fmla="*/ 23737 w 383955"/>
                  <a:gd name="connsiteY2" fmla="*/ 270935 h 270974"/>
                  <a:gd name="connsiteX3" fmla="*/ 383955 w 383955"/>
                  <a:gd name="connsiteY3" fmla="*/ 126233 h 270974"/>
                  <a:gd name="connsiteX4" fmla="*/ 12448 w 383955"/>
                  <a:gd name="connsiteY4" fmla="*/ 2 h 270974"/>
                  <a:gd name="connsiteX0" fmla="*/ 0 w 371507"/>
                  <a:gd name="connsiteY0" fmla="*/ 0 h 270972"/>
                  <a:gd name="connsiteX1" fmla="*/ 69786 w 371507"/>
                  <a:gd name="connsiteY1" fmla="*/ 124178 h 270972"/>
                  <a:gd name="connsiteX2" fmla="*/ 11289 w 371507"/>
                  <a:gd name="connsiteY2" fmla="*/ 270933 h 270972"/>
                  <a:gd name="connsiteX3" fmla="*/ 371507 w 371507"/>
                  <a:gd name="connsiteY3" fmla="*/ 126231 h 270972"/>
                  <a:gd name="connsiteX4" fmla="*/ 0 w 371507"/>
                  <a:gd name="connsiteY4" fmla="*/ 0 h 270972"/>
                  <a:gd name="connsiteX0" fmla="*/ 0 w 371507"/>
                  <a:gd name="connsiteY0" fmla="*/ 0 h 270972"/>
                  <a:gd name="connsiteX1" fmla="*/ 69786 w 371507"/>
                  <a:gd name="connsiteY1" fmla="*/ 124178 h 270972"/>
                  <a:gd name="connsiteX2" fmla="*/ 11289 w 371507"/>
                  <a:gd name="connsiteY2" fmla="*/ 270933 h 270972"/>
                  <a:gd name="connsiteX3" fmla="*/ 371507 w 371507"/>
                  <a:gd name="connsiteY3" fmla="*/ 126231 h 270972"/>
                  <a:gd name="connsiteX4" fmla="*/ 0 w 371507"/>
                  <a:gd name="connsiteY4" fmla="*/ 0 h 270972"/>
                  <a:gd name="connsiteX0" fmla="*/ 0 w 371507"/>
                  <a:gd name="connsiteY0" fmla="*/ 0 h 270933"/>
                  <a:gd name="connsiteX1" fmla="*/ 69786 w 371507"/>
                  <a:gd name="connsiteY1" fmla="*/ 124178 h 270933"/>
                  <a:gd name="connsiteX2" fmla="*/ 11289 w 371507"/>
                  <a:gd name="connsiteY2" fmla="*/ 270933 h 270933"/>
                  <a:gd name="connsiteX3" fmla="*/ 371507 w 371507"/>
                  <a:gd name="connsiteY3" fmla="*/ 126231 h 270933"/>
                  <a:gd name="connsiteX4" fmla="*/ 0 w 371507"/>
                  <a:gd name="connsiteY4" fmla="*/ 0 h 270933"/>
                  <a:gd name="connsiteX0" fmla="*/ 0 w 371507"/>
                  <a:gd name="connsiteY0" fmla="*/ 0 h 270933"/>
                  <a:gd name="connsiteX1" fmla="*/ 69786 w 371507"/>
                  <a:gd name="connsiteY1" fmla="*/ 124178 h 270933"/>
                  <a:gd name="connsiteX2" fmla="*/ 11289 w 371507"/>
                  <a:gd name="connsiteY2" fmla="*/ 270933 h 270933"/>
                  <a:gd name="connsiteX3" fmla="*/ 371507 w 371507"/>
                  <a:gd name="connsiteY3" fmla="*/ 126231 h 270933"/>
                  <a:gd name="connsiteX4" fmla="*/ 0 w 371507"/>
                  <a:gd name="connsiteY4" fmla="*/ 0 h 270933"/>
                  <a:gd name="connsiteX0" fmla="*/ 0 w 371507"/>
                  <a:gd name="connsiteY0" fmla="*/ 0 h 270933"/>
                  <a:gd name="connsiteX1" fmla="*/ 66707 w 371507"/>
                  <a:gd name="connsiteY1" fmla="*/ 133414 h 270933"/>
                  <a:gd name="connsiteX2" fmla="*/ 11289 w 371507"/>
                  <a:gd name="connsiteY2" fmla="*/ 270933 h 270933"/>
                  <a:gd name="connsiteX3" fmla="*/ 371507 w 371507"/>
                  <a:gd name="connsiteY3" fmla="*/ 126231 h 270933"/>
                  <a:gd name="connsiteX4" fmla="*/ 0 w 371507"/>
                  <a:gd name="connsiteY4" fmla="*/ 0 h 270933"/>
                  <a:gd name="connsiteX0" fmla="*/ 0 w 371507"/>
                  <a:gd name="connsiteY0" fmla="*/ 0 h 270933"/>
                  <a:gd name="connsiteX1" fmla="*/ 66707 w 371507"/>
                  <a:gd name="connsiteY1" fmla="*/ 130335 h 270933"/>
                  <a:gd name="connsiteX2" fmla="*/ 11289 w 371507"/>
                  <a:gd name="connsiteY2" fmla="*/ 270933 h 270933"/>
                  <a:gd name="connsiteX3" fmla="*/ 371507 w 371507"/>
                  <a:gd name="connsiteY3" fmla="*/ 126231 h 270933"/>
                  <a:gd name="connsiteX4" fmla="*/ 0 w 371507"/>
                  <a:gd name="connsiteY4" fmla="*/ 0 h 270933"/>
                  <a:gd name="connsiteX0" fmla="*/ 0 w 371507"/>
                  <a:gd name="connsiteY0" fmla="*/ 0 h 270933"/>
                  <a:gd name="connsiteX1" fmla="*/ 66707 w 371507"/>
                  <a:gd name="connsiteY1" fmla="*/ 130335 h 270933"/>
                  <a:gd name="connsiteX2" fmla="*/ 5131 w 371507"/>
                  <a:gd name="connsiteY2" fmla="*/ 270933 h 270933"/>
                  <a:gd name="connsiteX3" fmla="*/ 371507 w 371507"/>
                  <a:gd name="connsiteY3" fmla="*/ 126231 h 270933"/>
                  <a:gd name="connsiteX4" fmla="*/ 0 w 371507"/>
                  <a:gd name="connsiteY4" fmla="*/ 0 h 270933"/>
                  <a:gd name="connsiteX0" fmla="*/ 0 w 371507"/>
                  <a:gd name="connsiteY0" fmla="*/ 0 h 270933"/>
                  <a:gd name="connsiteX1" fmla="*/ 66707 w 371507"/>
                  <a:gd name="connsiteY1" fmla="*/ 130335 h 270933"/>
                  <a:gd name="connsiteX2" fmla="*/ 5131 w 371507"/>
                  <a:gd name="connsiteY2" fmla="*/ 270933 h 270933"/>
                  <a:gd name="connsiteX3" fmla="*/ 371507 w 371507"/>
                  <a:gd name="connsiteY3" fmla="*/ 126231 h 270933"/>
                  <a:gd name="connsiteX4" fmla="*/ 0 w 371507"/>
                  <a:gd name="connsiteY4" fmla="*/ 0 h 270933"/>
                  <a:gd name="connsiteX0" fmla="*/ 0 w 371507"/>
                  <a:gd name="connsiteY0" fmla="*/ 0 h 270933"/>
                  <a:gd name="connsiteX1" fmla="*/ 66707 w 371507"/>
                  <a:gd name="connsiteY1" fmla="*/ 130335 h 270933"/>
                  <a:gd name="connsiteX2" fmla="*/ 5131 w 371507"/>
                  <a:gd name="connsiteY2" fmla="*/ 270933 h 270933"/>
                  <a:gd name="connsiteX3" fmla="*/ 371507 w 371507"/>
                  <a:gd name="connsiteY3" fmla="*/ 126231 h 270933"/>
                  <a:gd name="connsiteX4" fmla="*/ 0 w 371507"/>
                  <a:gd name="connsiteY4" fmla="*/ 0 h 270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1507" h="270933">
                    <a:moveTo>
                      <a:pt x="0" y="0"/>
                    </a:moveTo>
                    <a:cubicBezTo>
                      <a:pt x="66707" y="67391"/>
                      <a:pt x="65852" y="85180"/>
                      <a:pt x="66707" y="130335"/>
                    </a:cubicBezTo>
                    <a:cubicBezTo>
                      <a:pt x="67562" y="175490"/>
                      <a:pt x="67732" y="194647"/>
                      <a:pt x="5131" y="270933"/>
                    </a:cubicBezTo>
                    <a:cubicBezTo>
                      <a:pt x="321221" y="270249"/>
                      <a:pt x="336956" y="165229"/>
                      <a:pt x="371507" y="126231"/>
                    </a:cubicBezTo>
                    <a:cubicBezTo>
                      <a:pt x="332166" y="81076"/>
                      <a:pt x="278117" y="342"/>
                      <a:pt x="0" y="0"/>
                    </a:cubicBezTo>
                    <a:close/>
                  </a:path>
                </a:pathLst>
              </a:custGeom>
              <a:solidFill>
                <a:srgbClr val="0000FF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6" name="Ellipse 55"/>
              <p:cNvSpPr/>
              <p:nvPr/>
            </p:nvSpPr>
            <p:spPr>
              <a:xfrm>
                <a:off x="6684802" y="3709021"/>
                <a:ext cx="48050" cy="64683"/>
              </a:xfrm>
              <a:prstGeom prst="ellips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7" name="Forme libre 56"/>
              <p:cNvSpPr/>
              <p:nvPr/>
            </p:nvSpPr>
            <p:spPr>
              <a:xfrm>
                <a:off x="7452324" y="3935721"/>
                <a:ext cx="347889" cy="341532"/>
              </a:xfrm>
              <a:custGeom>
                <a:avLst/>
                <a:gdLst>
                  <a:gd name="connsiteX0" fmla="*/ 6936 w 424653"/>
                  <a:gd name="connsiteY0" fmla="*/ 168 h 271199"/>
                  <a:gd name="connsiteX1" fmla="*/ 153691 w 424653"/>
                  <a:gd name="connsiteY1" fmla="*/ 124346 h 271199"/>
                  <a:gd name="connsiteX2" fmla="*/ 18225 w 424653"/>
                  <a:gd name="connsiteY2" fmla="*/ 271101 h 271199"/>
                  <a:gd name="connsiteX3" fmla="*/ 424625 w 424653"/>
                  <a:gd name="connsiteY3" fmla="*/ 101768 h 271199"/>
                  <a:gd name="connsiteX4" fmla="*/ 6936 w 424653"/>
                  <a:gd name="connsiteY4" fmla="*/ 168 h 271199"/>
                  <a:gd name="connsiteX0" fmla="*/ 15252 w 432970"/>
                  <a:gd name="connsiteY0" fmla="*/ 168 h 271199"/>
                  <a:gd name="connsiteX1" fmla="*/ 85038 w 432970"/>
                  <a:gd name="connsiteY1" fmla="*/ 124346 h 271199"/>
                  <a:gd name="connsiteX2" fmla="*/ 26541 w 432970"/>
                  <a:gd name="connsiteY2" fmla="*/ 271101 h 271199"/>
                  <a:gd name="connsiteX3" fmla="*/ 432941 w 432970"/>
                  <a:gd name="connsiteY3" fmla="*/ 101768 h 271199"/>
                  <a:gd name="connsiteX4" fmla="*/ 15252 w 432970"/>
                  <a:gd name="connsiteY4" fmla="*/ 168 h 271199"/>
                  <a:gd name="connsiteX0" fmla="*/ 13001 w 430718"/>
                  <a:gd name="connsiteY0" fmla="*/ 3877 h 274908"/>
                  <a:gd name="connsiteX1" fmla="*/ 82787 w 430718"/>
                  <a:gd name="connsiteY1" fmla="*/ 128055 h 274908"/>
                  <a:gd name="connsiteX2" fmla="*/ 24290 w 430718"/>
                  <a:gd name="connsiteY2" fmla="*/ 274810 h 274908"/>
                  <a:gd name="connsiteX3" fmla="*/ 430690 w 430718"/>
                  <a:gd name="connsiteY3" fmla="*/ 105477 h 274908"/>
                  <a:gd name="connsiteX4" fmla="*/ 13001 w 430718"/>
                  <a:gd name="connsiteY4" fmla="*/ 3877 h 274908"/>
                  <a:gd name="connsiteX0" fmla="*/ 12448 w 383987"/>
                  <a:gd name="connsiteY0" fmla="*/ 2 h 271033"/>
                  <a:gd name="connsiteX1" fmla="*/ 82234 w 383987"/>
                  <a:gd name="connsiteY1" fmla="*/ 124180 h 271033"/>
                  <a:gd name="connsiteX2" fmla="*/ 23737 w 383987"/>
                  <a:gd name="connsiteY2" fmla="*/ 270935 h 271033"/>
                  <a:gd name="connsiteX3" fmla="*/ 383955 w 383987"/>
                  <a:gd name="connsiteY3" fmla="*/ 126233 h 271033"/>
                  <a:gd name="connsiteX4" fmla="*/ 12448 w 383987"/>
                  <a:gd name="connsiteY4" fmla="*/ 2 h 271033"/>
                  <a:gd name="connsiteX0" fmla="*/ 12448 w 383956"/>
                  <a:gd name="connsiteY0" fmla="*/ 2 h 271033"/>
                  <a:gd name="connsiteX1" fmla="*/ 82234 w 383956"/>
                  <a:gd name="connsiteY1" fmla="*/ 124180 h 271033"/>
                  <a:gd name="connsiteX2" fmla="*/ 23737 w 383956"/>
                  <a:gd name="connsiteY2" fmla="*/ 270935 h 271033"/>
                  <a:gd name="connsiteX3" fmla="*/ 383955 w 383956"/>
                  <a:gd name="connsiteY3" fmla="*/ 126233 h 271033"/>
                  <a:gd name="connsiteX4" fmla="*/ 12448 w 383956"/>
                  <a:gd name="connsiteY4" fmla="*/ 2 h 271033"/>
                  <a:gd name="connsiteX0" fmla="*/ 12448 w 383956"/>
                  <a:gd name="connsiteY0" fmla="*/ 2 h 271033"/>
                  <a:gd name="connsiteX1" fmla="*/ 82234 w 383956"/>
                  <a:gd name="connsiteY1" fmla="*/ 124180 h 271033"/>
                  <a:gd name="connsiteX2" fmla="*/ 23737 w 383956"/>
                  <a:gd name="connsiteY2" fmla="*/ 270935 h 271033"/>
                  <a:gd name="connsiteX3" fmla="*/ 383955 w 383956"/>
                  <a:gd name="connsiteY3" fmla="*/ 126233 h 271033"/>
                  <a:gd name="connsiteX4" fmla="*/ 12448 w 383956"/>
                  <a:gd name="connsiteY4" fmla="*/ 2 h 271033"/>
                  <a:gd name="connsiteX0" fmla="*/ 12448 w 383956"/>
                  <a:gd name="connsiteY0" fmla="*/ 2 h 271033"/>
                  <a:gd name="connsiteX1" fmla="*/ 82234 w 383956"/>
                  <a:gd name="connsiteY1" fmla="*/ 124180 h 271033"/>
                  <a:gd name="connsiteX2" fmla="*/ 23737 w 383956"/>
                  <a:gd name="connsiteY2" fmla="*/ 270935 h 271033"/>
                  <a:gd name="connsiteX3" fmla="*/ 383955 w 383956"/>
                  <a:gd name="connsiteY3" fmla="*/ 126233 h 271033"/>
                  <a:gd name="connsiteX4" fmla="*/ 12448 w 383956"/>
                  <a:gd name="connsiteY4" fmla="*/ 2 h 271033"/>
                  <a:gd name="connsiteX0" fmla="*/ 12448 w 383955"/>
                  <a:gd name="connsiteY0" fmla="*/ 2 h 271033"/>
                  <a:gd name="connsiteX1" fmla="*/ 82234 w 383955"/>
                  <a:gd name="connsiteY1" fmla="*/ 124180 h 271033"/>
                  <a:gd name="connsiteX2" fmla="*/ 23737 w 383955"/>
                  <a:gd name="connsiteY2" fmla="*/ 270935 h 271033"/>
                  <a:gd name="connsiteX3" fmla="*/ 383955 w 383955"/>
                  <a:gd name="connsiteY3" fmla="*/ 126233 h 271033"/>
                  <a:gd name="connsiteX4" fmla="*/ 12448 w 383955"/>
                  <a:gd name="connsiteY4" fmla="*/ 2 h 271033"/>
                  <a:gd name="connsiteX0" fmla="*/ 12448 w 383955"/>
                  <a:gd name="connsiteY0" fmla="*/ 2 h 271033"/>
                  <a:gd name="connsiteX1" fmla="*/ 82234 w 383955"/>
                  <a:gd name="connsiteY1" fmla="*/ 124180 h 271033"/>
                  <a:gd name="connsiteX2" fmla="*/ 23737 w 383955"/>
                  <a:gd name="connsiteY2" fmla="*/ 270935 h 271033"/>
                  <a:gd name="connsiteX3" fmla="*/ 383955 w 383955"/>
                  <a:gd name="connsiteY3" fmla="*/ 126233 h 271033"/>
                  <a:gd name="connsiteX4" fmla="*/ 12448 w 383955"/>
                  <a:gd name="connsiteY4" fmla="*/ 2 h 271033"/>
                  <a:gd name="connsiteX0" fmla="*/ 12448 w 383955"/>
                  <a:gd name="connsiteY0" fmla="*/ 2 h 271033"/>
                  <a:gd name="connsiteX1" fmla="*/ 82234 w 383955"/>
                  <a:gd name="connsiteY1" fmla="*/ 124180 h 271033"/>
                  <a:gd name="connsiteX2" fmla="*/ 23737 w 383955"/>
                  <a:gd name="connsiteY2" fmla="*/ 270935 h 271033"/>
                  <a:gd name="connsiteX3" fmla="*/ 383955 w 383955"/>
                  <a:gd name="connsiteY3" fmla="*/ 126233 h 271033"/>
                  <a:gd name="connsiteX4" fmla="*/ 12448 w 383955"/>
                  <a:gd name="connsiteY4" fmla="*/ 2 h 271033"/>
                  <a:gd name="connsiteX0" fmla="*/ 12448 w 383955"/>
                  <a:gd name="connsiteY0" fmla="*/ 2 h 270974"/>
                  <a:gd name="connsiteX1" fmla="*/ 82234 w 383955"/>
                  <a:gd name="connsiteY1" fmla="*/ 124180 h 270974"/>
                  <a:gd name="connsiteX2" fmla="*/ 23737 w 383955"/>
                  <a:gd name="connsiteY2" fmla="*/ 270935 h 270974"/>
                  <a:gd name="connsiteX3" fmla="*/ 383955 w 383955"/>
                  <a:gd name="connsiteY3" fmla="*/ 126233 h 270974"/>
                  <a:gd name="connsiteX4" fmla="*/ 12448 w 383955"/>
                  <a:gd name="connsiteY4" fmla="*/ 2 h 270974"/>
                  <a:gd name="connsiteX0" fmla="*/ 12448 w 383955"/>
                  <a:gd name="connsiteY0" fmla="*/ 2 h 270974"/>
                  <a:gd name="connsiteX1" fmla="*/ 82234 w 383955"/>
                  <a:gd name="connsiteY1" fmla="*/ 124180 h 270974"/>
                  <a:gd name="connsiteX2" fmla="*/ 23737 w 383955"/>
                  <a:gd name="connsiteY2" fmla="*/ 270935 h 270974"/>
                  <a:gd name="connsiteX3" fmla="*/ 383955 w 383955"/>
                  <a:gd name="connsiteY3" fmla="*/ 126233 h 270974"/>
                  <a:gd name="connsiteX4" fmla="*/ 12448 w 383955"/>
                  <a:gd name="connsiteY4" fmla="*/ 2 h 270974"/>
                  <a:gd name="connsiteX0" fmla="*/ 0 w 371507"/>
                  <a:gd name="connsiteY0" fmla="*/ 0 h 270972"/>
                  <a:gd name="connsiteX1" fmla="*/ 69786 w 371507"/>
                  <a:gd name="connsiteY1" fmla="*/ 124178 h 270972"/>
                  <a:gd name="connsiteX2" fmla="*/ 11289 w 371507"/>
                  <a:gd name="connsiteY2" fmla="*/ 270933 h 270972"/>
                  <a:gd name="connsiteX3" fmla="*/ 371507 w 371507"/>
                  <a:gd name="connsiteY3" fmla="*/ 126231 h 270972"/>
                  <a:gd name="connsiteX4" fmla="*/ 0 w 371507"/>
                  <a:gd name="connsiteY4" fmla="*/ 0 h 270972"/>
                  <a:gd name="connsiteX0" fmla="*/ 0 w 371507"/>
                  <a:gd name="connsiteY0" fmla="*/ 0 h 270972"/>
                  <a:gd name="connsiteX1" fmla="*/ 69786 w 371507"/>
                  <a:gd name="connsiteY1" fmla="*/ 124178 h 270972"/>
                  <a:gd name="connsiteX2" fmla="*/ 11289 w 371507"/>
                  <a:gd name="connsiteY2" fmla="*/ 270933 h 270972"/>
                  <a:gd name="connsiteX3" fmla="*/ 371507 w 371507"/>
                  <a:gd name="connsiteY3" fmla="*/ 126231 h 270972"/>
                  <a:gd name="connsiteX4" fmla="*/ 0 w 371507"/>
                  <a:gd name="connsiteY4" fmla="*/ 0 h 270972"/>
                  <a:gd name="connsiteX0" fmla="*/ 0 w 371507"/>
                  <a:gd name="connsiteY0" fmla="*/ 0 h 270933"/>
                  <a:gd name="connsiteX1" fmla="*/ 69786 w 371507"/>
                  <a:gd name="connsiteY1" fmla="*/ 124178 h 270933"/>
                  <a:gd name="connsiteX2" fmla="*/ 11289 w 371507"/>
                  <a:gd name="connsiteY2" fmla="*/ 270933 h 270933"/>
                  <a:gd name="connsiteX3" fmla="*/ 371507 w 371507"/>
                  <a:gd name="connsiteY3" fmla="*/ 126231 h 270933"/>
                  <a:gd name="connsiteX4" fmla="*/ 0 w 371507"/>
                  <a:gd name="connsiteY4" fmla="*/ 0 h 270933"/>
                  <a:gd name="connsiteX0" fmla="*/ 0 w 371507"/>
                  <a:gd name="connsiteY0" fmla="*/ 0 h 270933"/>
                  <a:gd name="connsiteX1" fmla="*/ 69786 w 371507"/>
                  <a:gd name="connsiteY1" fmla="*/ 124178 h 270933"/>
                  <a:gd name="connsiteX2" fmla="*/ 11289 w 371507"/>
                  <a:gd name="connsiteY2" fmla="*/ 270933 h 270933"/>
                  <a:gd name="connsiteX3" fmla="*/ 371507 w 371507"/>
                  <a:gd name="connsiteY3" fmla="*/ 126231 h 270933"/>
                  <a:gd name="connsiteX4" fmla="*/ 0 w 371507"/>
                  <a:gd name="connsiteY4" fmla="*/ 0 h 270933"/>
                  <a:gd name="connsiteX0" fmla="*/ 0 w 371507"/>
                  <a:gd name="connsiteY0" fmla="*/ 0 h 270933"/>
                  <a:gd name="connsiteX1" fmla="*/ 66707 w 371507"/>
                  <a:gd name="connsiteY1" fmla="*/ 133414 h 270933"/>
                  <a:gd name="connsiteX2" fmla="*/ 11289 w 371507"/>
                  <a:gd name="connsiteY2" fmla="*/ 270933 h 270933"/>
                  <a:gd name="connsiteX3" fmla="*/ 371507 w 371507"/>
                  <a:gd name="connsiteY3" fmla="*/ 126231 h 270933"/>
                  <a:gd name="connsiteX4" fmla="*/ 0 w 371507"/>
                  <a:gd name="connsiteY4" fmla="*/ 0 h 270933"/>
                  <a:gd name="connsiteX0" fmla="*/ 0 w 371507"/>
                  <a:gd name="connsiteY0" fmla="*/ 0 h 270933"/>
                  <a:gd name="connsiteX1" fmla="*/ 66707 w 371507"/>
                  <a:gd name="connsiteY1" fmla="*/ 130335 h 270933"/>
                  <a:gd name="connsiteX2" fmla="*/ 11289 w 371507"/>
                  <a:gd name="connsiteY2" fmla="*/ 270933 h 270933"/>
                  <a:gd name="connsiteX3" fmla="*/ 371507 w 371507"/>
                  <a:gd name="connsiteY3" fmla="*/ 126231 h 270933"/>
                  <a:gd name="connsiteX4" fmla="*/ 0 w 371507"/>
                  <a:gd name="connsiteY4" fmla="*/ 0 h 270933"/>
                  <a:gd name="connsiteX0" fmla="*/ 0 w 371507"/>
                  <a:gd name="connsiteY0" fmla="*/ 0 h 270933"/>
                  <a:gd name="connsiteX1" fmla="*/ 66707 w 371507"/>
                  <a:gd name="connsiteY1" fmla="*/ 130335 h 270933"/>
                  <a:gd name="connsiteX2" fmla="*/ 5131 w 371507"/>
                  <a:gd name="connsiteY2" fmla="*/ 270933 h 270933"/>
                  <a:gd name="connsiteX3" fmla="*/ 371507 w 371507"/>
                  <a:gd name="connsiteY3" fmla="*/ 126231 h 270933"/>
                  <a:gd name="connsiteX4" fmla="*/ 0 w 371507"/>
                  <a:gd name="connsiteY4" fmla="*/ 0 h 270933"/>
                  <a:gd name="connsiteX0" fmla="*/ 0 w 371507"/>
                  <a:gd name="connsiteY0" fmla="*/ 0 h 270933"/>
                  <a:gd name="connsiteX1" fmla="*/ 66707 w 371507"/>
                  <a:gd name="connsiteY1" fmla="*/ 130335 h 270933"/>
                  <a:gd name="connsiteX2" fmla="*/ 5131 w 371507"/>
                  <a:gd name="connsiteY2" fmla="*/ 270933 h 270933"/>
                  <a:gd name="connsiteX3" fmla="*/ 371507 w 371507"/>
                  <a:gd name="connsiteY3" fmla="*/ 126231 h 270933"/>
                  <a:gd name="connsiteX4" fmla="*/ 0 w 371507"/>
                  <a:gd name="connsiteY4" fmla="*/ 0 h 270933"/>
                  <a:gd name="connsiteX0" fmla="*/ 0 w 371507"/>
                  <a:gd name="connsiteY0" fmla="*/ 0 h 270933"/>
                  <a:gd name="connsiteX1" fmla="*/ 66707 w 371507"/>
                  <a:gd name="connsiteY1" fmla="*/ 130335 h 270933"/>
                  <a:gd name="connsiteX2" fmla="*/ 5131 w 371507"/>
                  <a:gd name="connsiteY2" fmla="*/ 270933 h 270933"/>
                  <a:gd name="connsiteX3" fmla="*/ 371507 w 371507"/>
                  <a:gd name="connsiteY3" fmla="*/ 126231 h 270933"/>
                  <a:gd name="connsiteX4" fmla="*/ 0 w 371507"/>
                  <a:gd name="connsiteY4" fmla="*/ 0 h 270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1507" h="270933">
                    <a:moveTo>
                      <a:pt x="0" y="0"/>
                    </a:moveTo>
                    <a:cubicBezTo>
                      <a:pt x="66707" y="67391"/>
                      <a:pt x="65852" y="85180"/>
                      <a:pt x="66707" y="130335"/>
                    </a:cubicBezTo>
                    <a:cubicBezTo>
                      <a:pt x="67562" y="175490"/>
                      <a:pt x="67732" y="194647"/>
                      <a:pt x="5131" y="270933"/>
                    </a:cubicBezTo>
                    <a:cubicBezTo>
                      <a:pt x="321221" y="270249"/>
                      <a:pt x="336956" y="165229"/>
                      <a:pt x="371507" y="126231"/>
                    </a:cubicBezTo>
                    <a:cubicBezTo>
                      <a:pt x="332166" y="81076"/>
                      <a:pt x="278117" y="342"/>
                      <a:pt x="0" y="0"/>
                    </a:cubicBezTo>
                    <a:close/>
                  </a:path>
                </a:pathLst>
              </a:custGeom>
              <a:solidFill>
                <a:srgbClr val="0000FF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8" name="Ellipse 57"/>
              <p:cNvSpPr/>
              <p:nvPr/>
            </p:nvSpPr>
            <p:spPr>
              <a:xfrm>
                <a:off x="7794446" y="4070264"/>
                <a:ext cx="48050" cy="64683"/>
              </a:xfrm>
              <a:prstGeom prst="ellips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65" name="Groupe 64"/>
            <p:cNvGrpSpPr/>
            <p:nvPr/>
          </p:nvGrpSpPr>
          <p:grpSpPr>
            <a:xfrm>
              <a:off x="2676950" y="4087928"/>
              <a:ext cx="560631" cy="847465"/>
              <a:chOff x="8158243" y="3953902"/>
              <a:chExt cx="560631" cy="847465"/>
            </a:xfrm>
          </p:grpSpPr>
          <p:sp>
            <p:nvSpPr>
              <p:cNvPr id="66" name="Rectangle avec coin rogné 65"/>
              <p:cNvSpPr/>
              <p:nvPr/>
            </p:nvSpPr>
            <p:spPr>
              <a:xfrm>
                <a:off x="8197687" y="3988485"/>
                <a:ext cx="471808" cy="194369"/>
              </a:xfrm>
              <a:prstGeom prst="snip1Rect">
                <a:avLst/>
              </a:prstGeom>
              <a:solidFill>
                <a:srgbClr val="FF505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8158243" y="3953902"/>
                <a:ext cx="546945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fr-FR" sz="1200" dirty="0"/>
                  <a:t>0 or 1</a:t>
                </a:r>
                <a:endParaRPr lang="fr-FR" sz="1200" dirty="0"/>
              </a:p>
            </p:txBody>
          </p:sp>
          <p:sp>
            <p:nvSpPr>
              <p:cNvPr id="68" name="Rectangle avec coin rogné 67"/>
              <p:cNvSpPr/>
              <p:nvPr/>
            </p:nvSpPr>
            <p:spPr>
              <a:xfrm>
                <a:off x="8193846" y="4205030"/>
                <a:ext cx="471808" cy="194369"/>
              </a:xfrm>
              <a:prstGeom prst="snip1Rect">
                <a:avLst/>
              </a:prstGeom>
              <a:solidFill>
                <a:srgbClr val="FF505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9" name="Rectangle 68"/>
              <p:cNvSpPr/>
              <p:nvPr/>
            </p:nvSpPr>
            <p:spPr>
              <a:xfrm>
                <a:off x="8165086" y="4166154"/>
                <a:ext cx="546945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fr-FR" sz="1200" dirty="0"/>
                  <a:t>0 or 1</a:t>
                </a:r>
                <a:endParaRPr lang="fr-FR" sz="1200" dirty="0"/>
              </a:p>
            </p:txBody>
          </p:sp>
          <p:sp>
            <p:nvSpPr>
              <p:cNvPr id="70" name="Rectangle avec coin rogné 69"/>
              <p:cNvSpPr/>
              <p:nvPr/>
            </p:nvSpPr>
            <p:spPr>
              <a:xfrm>
                <a:off x="8190005" y="4576123"/>
                <a:ext cx="471808" cy="194369"/>
              </a:xfrm>
              <a:prstGeom prst="snip1Rect">
                <a:avLst/>
              </a:prstGeom>
              <a:solidFill>
                <a:srgbClr val="FF505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1" name="Rectangle 70"/>
              <p:cNvSpPr/>
              <p:nvPr/>
            </p:nvSpPr>
            <p:spPr>
              <a:xfrm>
                <a:off x="8171929" y="4524368"/>
                <a:ext cx="546945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fr-FR" sz="1200" dirty="0"/>
                  <a:t>0 or 1</a:t>
                </a:r>
                <a:endParaRPr lang="fr-FR" sz="1200" dirty="0"/>
              </a:p>
            </p:txBody>
          </p:sp>
        </p:grpSp>
        <p:grpSp>
          <p:nvGrpSpPr>
            <p:cNvPr id="72" name="Groupe 71"/>
            <p:cNvGrpSpPr/>
            <p:nvPr/>
          </p:nvGrpSpPr>
          <p:grpSpPr>
            <a:xfrm>
              <a:off x="5029227" y="4579772"/>
              <a:ext cx="546945" cy="276999"/>
              <a:chOff x="11135758" y="4419220"/>
              <a:chExt cx="546945" cy="276999"/>
            </a:xfrm>
          </p:grpSpPr>
          <p:sp>
            <p:nvSpPr>
              <p:cNvPr id="73" name="Rectangle avec coin rogné 72"/>
              <p:cNvSpPr/>
              <p:nvPr/>
            </p:nvSpPr>
            <p:spPr>
              <a:xfrm>
                <a:off x="11159386" y="4460534"/>
                <a:ext cx="471808" cy="194369"/>
              </a:xfrm>
              <a:prstGeom prst="snip1Rect">
                <a:avLst/>
              </a:prstGeom>
              <a:solidFill>
                <a:srgbClr val="FFFF99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11135758" y="4419220"/>
                <a:ext cx="546945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fr-FR" sz="1200" dirty="0"/>
                  <a:t>0 or 1</a:t>
                </a:r>
                <a:endParaRPr lang="fr-FR" sz="1200" dirty="0"/>
              </a:p>
            </p:txBody>
          </p:sp>
        </p:grpSp>
      </p:grpSp>
      <p:sp>
        <p:nvSpPr>
          <p:cNvPr id="75" name="Espace réservé du numéro de diapositive 1"/>
          <p:cNvSpPr>
            <a:spLocks noGrp="1"/>
          </p:cNvSpPr>
          <p:nvPr>
            <p:ph type="sldNum" sz="quarter" idx="10"/>
          </p:nvPr>
        </p:nvSpPr>
        <p:spPr>
          <a:xfrm>
            <a:off x="11157188" y="6665909"/>
            <a:ext cx="837259" cy="153888"/>
          </a:xfrm>
        </p:spPr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ea typeface="Arial" charset="0"/>
              </a:rPr>
              <a:pPr algn="ctr"/>
              <a:t>7</a:t>
            </a:fld>
            <a:endParaRPr lang="fr-FR" sz="1000" dirty="0">
              <a:solidFill>
                <a:schemeClr val="bg1"/>
              </a:solidFill>
              <a:ea typeface="Arial" charset="0"/>
            </a:endParaRPr>
          </a:p>
        </p:txBody>
      </p:sp>
      <p:pic>
        <p:nvPicPr>
          <p:cNvPr id="76" name="Picture 2" descr="http://www.nobelprize.org/educational/physics/integrated_circuit/history/images/kilbybw.jpg"/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5807"/>
          <a:stretch/>
        </p:blipFill>
        <p:spPr bwMode="auto">
          <a:xfrm>
            <a:off x="303407" y="1734588"/>
            <a:ext cx="2143291" cy="2349932"/>
          </a:xfrm>
          <a:prstGeom prst="rect">
            <a:avLst/>
          </a:prstGeom>
          <a:solidFill>
            <a:srgbClr val="161616"/>
          </a:solidFill>
          <a:extLst/>
        </p:spPr>
      </p:pic>
    </p:spTree>
    <p:extLst>
      <p:ext uri="{BB962C8B-B14F-4D97-AF65-F5344CB8AC3E}">
        <p14:creationId xmlns:p14="http://schemas.microsoft.com/office/powerpoint/2010/main" val="232937643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11"/>
          <p:cNvSpPr txBox="1">
            <a:spLocks/>
          </p:cNvSpPr>
          <p:nvPr/>
        </p:nvSpPr>
        <p:spPr>
          <a:xfrm>
            <a:off x="1632857" y="2030185"/>
            <a:ext cx="10210800" cy="517071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square" numCol="1" anchor="t" anchorCtr="0" compatLnSpc="1">
            <a:prstTxWarp prst="textNoShape">
              <a:avLst/>
            </a:prstTxWarp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buNone/>
              <a:defRPr/>
            </a:pP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Calibri" charset="0"/>
                <a:cs typeface="Calibri" charset="0"/>
              </a:rPr>
              <a:t> </a:t>
            </a:r>
            <a:r>
              <a:rPr lang="en-US" sz="3200" b="1" dirty="0">
                <a:solidFill>
                  <a:srgbClr val="0000FF"/>
                </a:solidFill>
                <a:cs typeface="Calibri"/>
              </a:rPr>
              <a:t>Quantum 2.0 and the </a:t>
            </a:r>
            <a:r>
              <a:rPr lang="en-US" sz="3200" b="1" dirty="0" smtClean="0">
                <a:solidFill>
                  <a:srgbClr val="0000FF"/>
                </a:solidFill>
                <a:cs typeface="Calibri"/>
              </a:rPr>
              <a:t>disruption of information technology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/>
              <a:ea typeface="Calibri" charset="0"/>
              <a:cs typeface="Calibri" charset="0"/>
            </a:endParaRPr>
          </a:p>
        </p:txBody>
      </p:sp>
      <p:sp>
        <p:nvSpPr>
          <p:cNvPr id="10" name="Ellipse 9"/>
          <p:cNvSpPr/>
          <p:nvPr/>
        </p:nvSpPr>
        <p:spPr>
          <a:xfrm>
            <a:off x="1034143" y="1786777"/>
            <a:ext cx="647700" cy="6542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86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5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1083085" y="1769459"/>
            <a:ext cx="559299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ctr" defTabSz="638617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2</a:t>
            </a:r>
            <a:endParaRPr kumimoji="0" lang="fr-FR" sz="36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3152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1476588" y="133085"/>
            <a:ext cx="10347112" cy="505381"/>
          </a:xfrm>
        </p:spPr>
        <p:txBody>
          <a:bodyPr/>
          <a:lstStyle/>
          <a:p>
            <a:r>
              <a:rPr lang="en-US" dirty="0" smtClean="0"/>
              <a:t>Quantum 2.0 : </a:t>
            </a:r>
            <a:r>
              <a:rPr lang="en-US" dirty="0" smtClean="0">
                <a:cs typeface="Calibri"/>
              </a:rPr>
              <a:t>Mastering </a:t>
            </a:r>
            <a:r>
              <a:rPr lang="en-US" u="sng" dirty="0" smtClean="0">
                <a:cs typeface="Calibri"/>
              </a:rPr>
              <a:t>individual quantum “objects”</a:t>
            </a:r>
            <a:endParaRPr lang="en-US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5" name="Espace réservé du contenu 22"/>
          <p:cNvSpPr txBox="1">
            <a:spLocks/>
          </p:cNvSpPr>
          <p:nvPr/>
        </p:nvSpPr>
        <p:spPr>
          <a:xfrm>
            <a:off x="4176071" y="2091653"/>
            <a:ext cx="4894306" cy="4083900"/>
          </a:xfrm>
          <a:prstGeom prst="rect">
            <a:avLst/>
          </a:prstGeom>
          <a:solidFill>
            <a:srgbClr val="F6F3FF"/>
          </a:solidFill>
          <a:ln>
            <a:solidFill>
              <a:srgbClr val="1900D6"/>
            </a:solidFill>
          </a:ln>
        </p:spPr>
        <p:txBody>
          <a:bodyPr vert="horz" wrap="square" lIns="127723" tIns="63862" rIns="127723" bIns="63862" rtlCol="0">
            <a:spAutoFit/>
          </a:bodyPr>
          <a:lstStyle>
            <a:lvl1pPr marL="239481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SzPct val="80000"/>
              <a:buFont typeface="Wingdings 3" panose="05040102010807070707" pitchFamily="18" charset="2"/>
              <a:buChar char="u"/>
              <a:defRPr sz="1800" b="1" kern="120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718444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97407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76370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155332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9481" marR="0" lvl="0" indent="-239481" algn="l" defTabSz="95792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8235"/>
              </a:buClr>
              <a:buSzPct val="80000"/>
              <a:buFont typeface="Wingdings 3" panose="05040102010807070707" pitchFamily="18" charset="2"/>
              <a:buChar char="u"/>
              <a:tabLst/>
              <a:defRPr/>
            </a:pPr>
            <a:r>
              <a:rPr kumimoji="0" lang="en-US" sz="1800" b="1" i="0" u="none" strike="noStrike" kern="1200" cap="none" spc="0" normalizeH="0" baseline="0" dirty="0" smtClean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Same quantum degrees of freedom</a:t>
            </a:r>
          </a:p>
          <a:p>
            <a:pPr marL="0" marR="0" lvl="0" indent="0" algn="l" defTabSz="95792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8235"/>
              </a:buClr>
              <a:buSzPct val="80000"/>
              <a:buFont typeface="Wingdings 3" panose="05040102010807070707" pitchFamily="18" charset="2"/>
              <a:buNone/>
              <a:tabLst/>
              <a:defRPr/>
            </a:pPr>
            <a:r>
              <a:rPr kumimoji="0" lang="en-US" sz="1800" b="1" i="0" u="none" strike="noStrike" kern="1200" cap="none" spc="0" normalizeH="0" baseline="0" dirty="0" smtClean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    </a:t>
            </a:r>
            <a:r>
              <a:rPr kumimoji="0" lang="en-US" sz="1800" b="0" i="0" u="none" strike="noStrike" kern="1200" cap="none" spc="0" normalizeH="0" baseline="0" dirty="0" smtClean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</a:rPr>
              <a:t>but </a:t>
            </a:r>
          </a:p>
          <a:p>
            <a:pPr marL="0" marR="0" lvl="0" indent="0" algn="l" defTabSz="95792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8235"/>
              </a:buClr>
              <a:buSzPct val="80000"/>
              <a:buFont typeface="Wingdings 3" panose="05040102010807070707" pitchFamily="18" charset="2"/>
              <a:buNone/>
              <a:tabLst/>
              <a:defRPr/>
            </a:pPr>
            <a:r>
              <a:rPr lang="en-US" b="0" dirty="0">
                <a:solidFill>
                  <a:srgbClr val="3F3F3F"/>
                </a:solidFill>
              </a:rPr>
              <a:t> </a:t>
            </a:r>
            <a:r>
              <a:rPr lang="en-US" b="0" dirty="0" smtClean="0">
                <a:solidFill>
                  <a:srgbClr val="3F3F3F"/>
                </a:solidFill>
              </a:rPr>
              <a:t>    </a:t>
            </a:r>
            <a:r>
              <a:rPr kumimoji="0" lang="en-US" sz="1800" b="0" i="0" u="none" strike="noStrike" kern="1200" cap="none" spc="0" normalizeH="0" baseline="0" dirty="0" smtClean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</a:rPr>
              <a:t>going from a </a:t>
            </a:r>
            <a:r>
              <a:rPr kumimoji="0" lang="en-US" sz="1800" i="0" u="sng" strike="noStrike" kern="1200" cap="none" spc="0" normalizeH="0" baseline="0" dirty="0" smtClean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</a:rPr>
              <a:t>macroscopic ensemble </a:t>
            </a:r>
          </a:p>
          <a:p>
            <a:pPr marL="0" marR="0" lvl="0" indent="0" algn="l" defTabSz="95792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8235"/>
              </a:buClr>
              <a:buSzPct val="80000"/>
              <a:buFont typeface="Wingdings 3" panose="05040102010807070707" pitchFamily="18" charset="2"/>
              <a:buNone/>
              <a:tabLst/>
              <a:defRPr/>
            </a:pPr>
            <a:r>
              <a:rPr lang="en-US" b="0" dirty="0">
                <a:solidFill>
                  <a:srgbClr val="3F3F3F"/>
                </a:solidFill>
              </a:rPr>
              <a:t> </a:t>
            </a:r>
            <a:r>
              <a:rPr lang="en-US" b="0" dirty="0" smtClean="0">
                <a:solidFill>
                  <a:srgbClr val="3F3F3F"/>
                </a:solidFill>
              </a:rPr>
              <a:t>    to </a:t>
            </a:r>
            <a:r>
              <a:rPr lang="en-US" u="sng" dirty="0" smtClean="0">
                <a:solidFill>
                  <a:srgbClr val="3F3F3F"/>
                </a:solidFill>
              </a:rPr>
              <a:t>individual states</a:t>
            </a:r>
            <a:endParaRPr kumimoji="0" lang="en-US" sz="1800" i="0" u="sng" strike="noStrike" kern="1200" cap="none" spc="0" normalizeH="0" baseline="0" dirty="0" smtClean="0">
              <a:ln>
                <a:noFill/>
              </a:ln>
              <a:solidFill>
                <a:srgbClr val="3F3F3F"/>
              </a:solidFill>
              <a:effectLst/>
              <a:uLnTx/>
              <a:uFillTx/>
            </a:endParaRPr>
          </a:p>
          <a:p>
            <a:pPr marL="0" marR="0" lvl="0" indent="0" algn="l" defTabSz="95792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8235"/>
              </a:buClr>
              <a:buSzPct val="80000"/>
              <a:buFont typeface="Wingdings 3" panose="05040102010807070707" pitchFamily="18" charset="2"/>
              <a:buNone/>
              <a:tabLst/>
              <a:defRPr/>
            </a:pPr>
            <a:endParaRPr kumimoji="0" lang="en-US" sz="1400" b="0" i="0" u="none" strike="noStrike" kern="1200" cap="none" spc="0" normalizeH="0" baseline="0" dirty="0" smtClean="0">
              <a:ln>
                <a:noFill/>
              </a:ln>
              <a:solidFill>
                <a:srgbClr val="3F3F3F"/>
              </a:solidFill>
              <a:effectLst/>
              <a:uLnTx/>
              <a:uFillTx/>
            </a:endParaRPr>
          </a:p>
          <a:p>
            <a:pPr marL="239481" marR="0" lvl="0" indent="-239481" algn="l" defTabSz="95792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8235"/>
              </a:buClr>
              <a:buSzPct val="80000"/>
              <a:buFont typeface="Wingdings 3" panose="05040102010807070707" pitchFamily="18" charset="2"/>
              <a:buChar char="u"/>
              <a:tabLst/>
              <a:defRPr/>
            </a:pPr>
            <a:r>
              <a:rPr kumimoji="0" lang="en-US" sz="1800" b="1" i="0" u="none" strike="noStrike" kern="1200" cap="none" spc="0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Huge paradigm</a:t>
            </a:r>
            <a:r>
              <a:rPr kumimoji="0" lang="en-US" sz="1800" b="1" i="0" u="none" strike="noStrike" kern="1200" cap="none" spc="0" normalizeH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shift </a:t>
            </a:r>
            <a:r>
              <a:rPr kumimoji="0" lang="en-US" sz="1800" b="1" i="0" u="none" strike="noStrike" kern="1200" cap="none" spc="0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marR="0" lvl="0" indent="0" algn="l" defTabSz="95792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8235"/>
              </a:buClr>
              <a:buSzPct val="80000"/>
              <a:buFont typeface="Wingdings 3" panose="05040102010807070707" pitchFamily="18" charset="2"/>
              <a:buNone/>
              <a:tabLst/>
              <a:defRPr/>
            </a:pPr>
            <a:r>
              <a:rPr kumimoji="0" lang="en-US" sz="1800" b="1" i="0" u="none" strike="noStrike" kern="1200" cap="none" spc="0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   for the accessible space of possibilities</a:t>
            </a:r>
          </a:p>
          <a:p>
            <a:pPr marL="0" marR="0" lvl="0" indent="0" algn="l" defTabSz="95792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8235"/>
              </a:buClr>
              <a:buSzPct val="80000"/>
              <a:buFont typeface="Wingdings 3" panose="05040102010807070707" pitchFamily="18" charset="2"/>
              <a:buNone/>
              <a:tabLst/>
              <a:defRPr/>
            </a:pPr>
            <a:r>
              <a:rPr kumimoji="0" lang="en-US" sz="1800" b="0" i="0" u="none" strike="noStrike" kern="1200" cap="none" spc="0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   =&gt; access to the </a:t>
            </a:r>
            <a:r>
              <a:rPr kumimoji="0" lang="en-US" sz="1800" i="0" u="none" strike="noStrike" kern="1200" cap="none" spc="0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huge</a:t>
            </a:r>
            <a:r>
              <a:rPr kumimoji="0" lang="en-US" sz="1800" b="0" i="0" u="none" strike="noStrike" kern="1200" cap="none" spc="0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space of quantum states</a:t>
            </a:r>
          </a:p>
          <a:p>
            <a:pPr marL="0" marR="0" lvl="0" indent="0" algn="l" defTabSz="95792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8235"/>
              </a:buClr>
              <a:buSzPct val="80000"/>
              <a:buFont typeface="Wingdings 3" panose="05040102010807070707" pitchFamily="18" charset="2"/>
              <a:buNone/>
              <a:tabLst/>
              <a:defRPr/>
            </a:pPr>
            <a:r>
              <a:rPr lang="en-US" b="0" dirty="0"/>
              <a:t> </a:t>
            </a:r>
            <a:r>
              <a:rPr lang="en-US" b="0" dirty="0" smtClean="0"/>
              <a:t>         (Hilbert/</a:t>
            </a:r>
            <a:r>
              <a:rPr lang="en-US" b="0" dirty="0" err="1" smtClean="0"/>
              <a:t>Fock</a:t>
            </a:r>
            <a:r>
              <a:rPr lang="en-US" b="0" dirty="0" smtClean="0"/>
              <a:t> space) </a:t>
            </a:r>
            <a:r>
              <a:rPr kumimoji="0" lang="en-US" sz="1800" b="0" i="0" u="none" strike="noStrike" kern="1200" cap="none" spc="0" normalizeH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marR="0" lvl="0" indent="0" algn="l" defTabSz="95792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8235"/>
              </a:buClr>
              <a:buSzPct val="80000"/>
              <a:buFont typeface="Wingdings 3" panose="05040102010807070707" pitchFamily="18" charset="2"/>
              <a:buNone/>
              <a:tabLst/>
              <a:defRPr/>
            </a:pPr>
            <a:endParaRPr kumimoji="0" lang="en-US" sz="1800" b="0" i="0" u="none" strike="noStrike" kern="1200" cap="none" spc="0" normalizeH="0" baseline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>
              <a:buNone/>
              <a:defRPr/>
            </a:pPr>
            <a:r>
              <a:rPr kumimoji="0" lang="en-US" sz="1800" b="0" i="0" u="none" strike="noStrike" kern="1200" cap="none" spc="0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   </a:t>
            </a:r>
            <a:r>
              <a:rPr lang="en-US" b="0" dirty="0"/>
              <a:t>=&gt; access the "strangest" quantum </a:t>
            </a:r>
            <a:r>
              <a:rPr lang="en-US" b="0" dirty="0" smtClean="0"/>
              <a:t>phenomena</a:t>
            </a:r>
            <a:endParaRPr kumimoji="0" lang="en-US" sz="1800" b="0" i="0" u="none" strike="noStrike" kern="1200" cap="none" spc="0" normalizeH="0" baseline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38163" marR="0" lvl="1" indent="-238125" algn="l" defTabSz="95792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8235"/>
              </a:buClr>
              <a:buSzTx/>
              <a:buFont typeface="Calibri" panose="020F0502020204030204" pitchFamily="34" charset="0"/>
              <a:buChar char="-"/>
              <a:tabLst/>
              <a:defRPr/>
            </a:pPr>
            <a:r>
              <a:rPr kumimoji="0" lang="en-US" sz="1800" b="1" i="0" u="none" strike="noStrike" kern="1200" cap="none" spc="0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Superposition</a:t>
            </a:r>
          </a:p>
          <a:p>
            <a:pPr marL="538163" marR="0" lvl="1" indent="-238125" algn="l" defTabSz="95792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8235"/>
              </a:buClr>
              <a:buSzTx/>
              <a:buFont typeface="Calibri" panose="020F0502020204030204" pitchFamily="34" charset="0"/>
              <a:buChar char="-"/>
              <a:tabLst/>
              <a:defRPr/>
            </a:pPr>
            <a:r>
              <a:rPr kumimoji="0" lang="en-US" sz="1800" b="1" i="0" u="none" strike="noStrike" kern="1200" cap="none" spc="0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Non-locality</a:t>
            </a:r>
          </a:p>
          <a:p>
            <a:pPr marL="538163" marR="0" lvl="1" indent="-238125" algn="l" defTabSz="95792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8235"/>
              </a:buClr>
              <a:buSzTx/>
              <a:buFont typeface="Calibri" panose="020F0502020204030204" pitchFamily="34" charset="0"/>
              <a:buChar char="-"/>
              <a:tabLst/>
              <a:defRPr/>
            </a:pPr>
            <a:r>
              <a:rPr kumimoji="0" lang="en-US" sz="1800" b="1" i="0" u="none" strike="noStrike" kern="1200" cap="none" spc="0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Entanglement</a:t>
            </a:r>
          </a:p>
          <a:p>
            <a:pPr marL="1257964" marR="0" lvl="3" indent="0" algn="l" defTabSz="95792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8235"/>
              </a:buClr>
              <a:buSzTx/>
              <a:buFont typeface="Calibri" panose="020F0502020204030204" pitchFamily="34" charset="0"/>
              <a:buNone/>
              <a:tabLst/>
              <a:defRPr/>
            </a:pPr>
            <a:r>
              <a:rPr kumimoji="0" lang="en-US" sz="900" b="0" i="0" u="none" strike="noStrike" kern="1200" cap="none" spc="0" normalizeH="0" baseline="0" dirty="0" smtClean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kumimoji="0" lang="en-US" sz="900" b="0" i="0" u="none" strike="noStrike" kern="1200" cap="none" spc="0" normalizeH="0" baseline="0" dirty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ctr" defTabSz="6386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4A34C9-9A4B-6445-85E1-F779B5E87362}" type="slidenum">
              <a:rPr kumimoji="0" lang="en-US" sz="1000" b="0" i="0" u="none" strike="noStrike" kern="1200" cap="none" spc="0" normalizeH="0" baseline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pPr marL="0" marR="0" lvl="0" indent="0" algn="ctr" defTabSz="6386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000" b="0" i="0" u="none" strike="noStrike" kern="120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11" name="Groupe 10"/>
          <p:cNvGrpSpPr/>
          <p:nvPr/>
        </p:nvGrpSpPr>
        <p:grpSpPr>
          <a:xfrm>
            <a:off x="7691693" y="1070174"/>
            <a:ext cx="4707193" cy="4844965"/>
            <a:chOff x="7691693" y="1070174"/>
            <a:chExt cx="4707193" cy="4844965"/>
          </a:xfrm>
        </p:grpSpPr>
        <p:sp>
          <p:nvSpPr>
            <p:cNvPr id="26" name="Rectangle 25"/>
            <p:cNvSpPr/>
            <p:nvPr/>
          </p:nvSpPr>
          <p:spPr>
            <a:xfrm>
              <a:off x="10446409" y="4115406"/>
              <a:ext cx="1185375" cy="923330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wrap="square">
              <a:spAutoFit/>
            </a:bodyPr>
            <a:lstStyle/>
            <a:p>
              <a:pPr algn="r"/>
              <a:r>
                <a:rPr lang="en-US" b="1" dirty="0" smtClean="0">
                  <a:solidFill>
                    <a:srgbClr val="FFFF00"/>
                  </a:solidFill>
                  <a:cs typeface="Calibri"/>
                </a:rPr>
                <a:t>Single photon source</a:t>
              </a:r>
              <a:endParaRPr lang="en-US" b="1" dirty="0">
                <a:solidFill>
                  <a:srgbClr val="FFFF00"/>
                </a:solidFill>
              </a:endParaRPr>
            </a:p>
          </p:txBody>
        </p:sp>
        <p:sp>
          <p:nvSpPr>
            <p:cNvPr id="27" name="Espace réservé du contenu 22"/>
            <p:cNvSpPr txBox="1">
              <a:spLocks/>
            </p:cNvSpPr>
            <p:nvPr/>
          </p:nvSpPr>
          <p:spPr>
            <a:xfrm>
              <a:off x="7691693" y="1070174"/>
              <a:ext cx="4707193" cy="959968"/>
            </a:xfrm>
            <a:prstGeom prst="rect">
              <a:avLst/>
            </a:prstGeom>
          </p:spPr>
          <p:txBody>
            <a:bodyPr vert="horz" wrap="square" lIns="127723" tIns="63862" rIns="127723" bIns="63862" rtlCol="0">
              <a:spAutoFit/>
            </a:bodyPr>
            <a:lstStyle>
              <a:lvl1pPr marL="239481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SzPct val="80000"/>
                <a:buFont typeface="Wingdings 3" panose="05040102010807070707" pitchFamily="18" charset="2"/>
                <a:buChar char="u"/>
                <a:defRPr sz="1800" b="1" kern="1200">
                  <a:solidFill>
                    <a:srgbClr val="0000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1pPr>
              <a:lvl2pPr marL="718444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Calibri" panose="020F0502020204030204" pitchFamily="34" charset="0"/>
                <a:buChar char="-"/>
                <a:defRPr sz="1600" kern="120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2pPr>
              <a:lvl3pPr marL="1197407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Wingdings" panose="05000000000000000000" pitchFamily="2" charset="2"/>
                <a:buChar char="§"/>
                <a:defRPr sz="1400" kern="120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3pPr>
              <a:lvl4pPr marL="1676370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Calibri" panose="020F0502020204030204" pitchFamily="34" charset="0"/>
                <a:buChar char="-"/>
                <a:defRPr sz="1200" kern="120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4pPr>
              <a:lvl5pPr marL="2155332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Wingdings" panose="05000000000000000000" pitchFamily="2" charset="2"/>
                <a:buChar char="§"/>
                <a:defRPr sz="1200" kern="120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5pPr>
              <a:lvl6pPr marL="2634295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13258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92220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71183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39481" marR="0" lvl="0" indent="-239481" algn="l" defTabSz="95792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48235"/>
                </a:buClr>
                <a:buSzPct val="80000"/>
                <a:buFont typeface="Wingdings 3" panose="05040102010807070707" pitchFamily="18" charset="2"/>
                <a:buChar char="u"/>
                <a:tabLst/>
                <a:defRPr/>
              </a:pPr>
              <a:r>
                <a:rPr kumimoji="0" lang="en-US" sz="1800" b="1" i="0" u="none" strike="noStrike" kern="1200" cap="none" spc="0" normalizeH="0" baseline="0" dirty="0" smtClean="0">
                  <a:ln>
                    <a:noFill/>
                  </a:ln>
                  <a:solidFill>
                    <a:srgbClr val="1900D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Quantum 2.0: </a:t>
              </a:r>
              <a:r>
                <a:rPr kumimoji="0" lang="en-US" sz="1800" b="1" i="0" u="none" strike="noStrike" kern="1200" cap="none" spc="0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Opens a new world</a:t>
              </a:r>
            </a:p>
            <a:p>
              <a:pPr marL="0" lvl="0" indent="0">
                <a:buNone/>
                <a:defRPr/>
              </a:pPr>
              <a:r>
                <a:rPr lang="en-US" dirty="0">
                  <a:solidFill>
                    <a:srgbClr val="1900D6"/>
                  </a:solidFill>
                </a:rPr>
                <a:t>     </a:t>
              </a:r>
              <a:r>
                <a:rPr lang="en-US" b="0" dirty="0">
                  <a:solidFill>
                    <a:srgbClr val="1900D6"/>
                  </a:solidFill>
                </a:rPr>
                <a:t>Mastering individual quantum “objects</a:t>
              </a:r>
              <a:r>
                <a:rPr lang="en-US" b="0" dirty="0" smtClean="0">
                  <a:solidFill>
                    <a:srgbClr val="1900D6"/>
                  </a:solidFill>
                </a:rPr>
                <a:t>”</a:t>
              </a:r>
            </a:p>
            <a:p>
              <a:pPr marL="0" lvl="0" indent="0">
                <a:buNone/>
                <a:defRPr/>
              </a:pPr>
              <a:r>
                <a:rPr kumimoji="0" lang="en-US" sz="1800" b="0" i="0" u="none" strike="noStrike" kern="1200" cap="none" spc="0" normalizeH="0" baseline="0" dirty="0">
                  <a:ln>
                    <a:noFill/>
                  </a:ln>
                  <a:solidFill>
                    <a:srgbClr val="1900D6"/>
                  </a:solidFill>
                  <a:effectLst/>
                  <a:uLnTx/>
                  <a:uFillTx/>
                </a:rPr>
                <a:t> </a:t>
              </a:r>
              <a:r>
                <a:rPr kumimoji="0" lang="en-US" sz="1800" b="0" i="0" u="none" strike="noStrike" kern="1200" cap="none" spc="0" normalizeH="0" baseline="0" dirty="0" smtClean="0">
                  <a:ln>
                    <a:noFill/>
                  </a:ln>
                  <a:solidFill>
                    <a:srgbClr val="1900D6"/>
                  </a:solidFill>
                  <a:effectLst/>
                  <a:uLnTx/>
                  <a:uFillTx/>
                </a:rPr>
                <a:t>    </a:t>
              </a:r>
              <a:r>
                <a:rPr kumimoji="0" lang="en-US" sz="1800" b="0" i="0" u="none" strike="noStrike" kern="1200" cap="none" spc="0" normalizeH="0" baseline="0" dirty="0" err="1" smtClean="0">
                  <a:ln>
                    <a:noFill/>
                  </a:ln>
                  <a:solidFill>
                    <a:srgbClr val="1900D6"/>
                  </a:solidFill>
                  <a:effectLst/>
                  <a:uLnTx/>
                  <a:uFillTx/>
                </a:rPr>
                <a:t>ie</a:t>
              </a:r>
              <a:r>
                <a:rPr kumimoji="0" lang="en-US" sz="1800" b="0" i="0" u="none" strike="noStrike" kern="1200" cap="none" spc="0" normalizeH="0" dirty="0" smtClean="0">
                  <a:ln>
                    <a:noFill/>
                  </a:ln>
                  <a:solidFill>
                    <a:srgbClr val="1900D6"/>
                  </a:solidFill>
                  <a:effectLst/>
                  <a:uLnTx/>
                  <a:uFillTx/>
                </a:rPr>
                <a:t> individual quantum degrees of freedom</a:t>
              </a:r>
              <a:endParaRPr kumimoji="0" lang="en-US" sz="1800" b="0" i="0" u="none" strike="noStrike" kern="1200" cap="none" spc="0" normalizeH="0" baseline="0" dirty="0">
                <a:ln>
                  <a:noFill/>
                </a:ln>
                <a:solidFill>
                  <a:srgbClr val="1900D6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ZoneTexte 14"/>
            <p:cNvSpPr txBox="1"/>
            <p:nvPr/>
          </p:nvSpPr>
          <p:spPr>
            <a:xfrm flipH="1">
              <a:off x="8191500" y="5545807"/>
              <a:ext cx="35924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dirty="0" smtClean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Calibri"/>
                  <a:ea typeface="+mn-ea"/>
                </a:rPr>
                <a:t>Single photon source </a:t>
              </a:r>
              <a:endParaRPr kumimoji="0" lang="en-US" sz="1100" b="0" i="1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</p:txBody>
        </p:sp>
        <p:grpSp>
          <p:nvGrpSpPr>
            <p:cNvPr id="34" name="Groupe 33"/>
            <p:cNvGrpSpPr/>
            <p:nvPr/>
          </p:nvGrpSpPr>
          <p:grpSpPr>
            <a:xfrm>
              <a:off x="9144198" y="2090571"/>
              <a:ext cx="2551276" cy="3441695"/>
              <a:chOff x="8893473" y="1316280"/>
              <a:chExt cx="2551276" cy="3441695"/>
            </a:xfrm>
          </p:grpSpPr>
          <p:pic>
            <p:nvPicPr>
              <p:cNvPr id="3" name="Image 2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893473" y="1316280"/>
                <a:ext cx="2551276" cy="3441695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grpSp>
            <p:nvGrpSpPr>
              <p:cNvPr id="30" name="Groupe 29"/>
              <p:cNvGrpSpPr>
                <a:grpSpLocks noChangeAspect="1"/>
              </p:cNvGrpSpPr>
              <p:nvPr/>
            </p:nvGrpSpPr>
            <p:grpSpPr>
              <a:xfrm>
                <a:off x="8964561" y="1402093"/>
                <a:ext cx="523907" cy="387235"/>
                <a:chOff x="5220928" y="2691582"/>
                <a:chExt cx="3052917" cy="2256502"/>
              </a:xfrm>
            </p:grpSpPr>
            <p:pic>
              <p:nvPicPr>
                <p:cNvPr id="31" name="Image 30"/>
                <p:cNvPicPr>
                  <a:picLocks noChangeAspect="1"/>
                </p:cNvPicPr>
                <p:nvPr/>
              </p:nvPicPr>
              <p:blipFill rotWithShape="1"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t="-9560"/>
                <a:stretch/>
              </p:blipFill>
              <p:spPr>
                <a:xfrm>
                  <a:off x="5220928" y="2691582"/>
                  <a:ext cx="3052917" cy="2256502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</p:pic>
            <p:sp>
              <p:nvSpPr>
                <p:cNvPr id="32" name="Rectangle 31"/>
                <p:cNvSpPr/>
                <p:nvPr/>
              </p:nvSpPr>
              <p:spPr>
                <a:xfrm>
                  <a:off x="5412658" y="4520381"/>
                  <a:ext cx="1496961" cy="368709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63861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500" b="0" i="0" u="none" strike="noStrike" kern="1200" cap="none" spc="0" normalizeH="0" baseline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</p:grpSp>
        <p:pic>
          <p:nvPicPr>
            <p:cNvPr id="25" name="Image 24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144197" y="2084557"/>
              <a:ext cx="2555735" cy="344770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grpSp>
        <p:nvGrpSpPr>
          <p:cNvPr id="7" name="Groupe 6"/>
          <p:cNvGrpSpPr/>
          <p:nvPr/>
        </p:nvGrpSpPr>
        <p:grpSpPr>
          <a:xfrm>
            <a:off x="1068209" y="1064363"/>
            <a:ext cx="5004210" cy="4850776"/>
            <a:chOff x="1068209" y="1064363"/>
            <a:chExt cx="5004210" cy="4850776"/>
          </a:xfrm>
        </p:grpSpPr>
        <p:grpSp>
          <p:nvGrpSpPr>
            <p:cNvPr id="10" name="Groupe 9"/>
            <p:cNvGrpSpPr>
              <a:grpSpLocks noChangeAspect="1"/>
            </p:cNvGrpSpPr>
            <p:nvPr/>
          </p:nvGrpSpPr>
          <p:grpSpPr>
            <a:xfrm>
              <a:off x="1668147" y="2335014"/>
              <a:ext cx="2351499" cy="1049742"/>
              <a:chOff x="1472044" y="1316280"/>
              <a:chExt cx="4242956" cy="1894115"/>
            </a:xfrm>
          </p:grpSpPr>
          <p:pic>
            <p:nvPicPr>
              <p:cNvPr id="8" name="Image 7"/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472044" y="1316280"/>
                <a:ext cx="4242956" cy="1894115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9" name="Image 8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223564" y="1390383"/>
                <a:ext cx="1361357" cy="1106954"/>
              </a:xfrm>
              <a:prstGeom prst="rect">
                <a:avLst/>
              </a:prstGeom>
            </p:spPr>
          </p:pic>
        </p:grpSp>
        <p:sp>
          <p:nvSpPr>
            <p:cNvPr id="12" name="ZoneTexte 11"/>
            <p:cNvSpPr txBox="1"/>
            <p:nvPr/>
          </p:nvSpPr>
          <p:spPr>
            <a:xfrm>
              <a:off x="1560626" y="3420270"/>
              <a:ext cx="29302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dirty="0" smtClean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Calibri"/>
                  <a:ea typeface="+mn-ea"/>
                </a:rPr>
                <a:t>Matrices de µLEDs</a:t>
              </a:r>
              <a:endParaRPr kumimoji="0" lang="en-US" sz="1100" b="0" i="1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1747004" y="5110691"/>
              <a:ext cx="29302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dirty="0" err="1" smtClean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Calibri"/>
                  <a:ea typeface="+mn-ea"/>
                </a:rPr>
                <a:t>Microlaser</a:t>
              </a:r>
              <a:r>
                <a:rPr kumimoji="0" lang="en-US" sz="1800" b="0" i="0" u="none" strike="noStrike" kern="1200" cap="none" spc="0" normalizeH="0" baseline="0" dirty="0" smtClean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Calibri"/>
                  <a:ea typeface="+mn-ea"/>
                </a:rPr>
                <a:t> </a:t>
              </a:r>
              <a:r>
                <a:rPr kumimoji="0" lang="en-US" sz="1800" b="0" i="0" u="none" strike="noStrike" kern="1200" cap="none" spc="0" normalizeH="0" baseline="0" dirty="0" err="1" smtClean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Calibri"/>
                  <a:ea typeface="+mn-ea"/>
                </a:rPr>
                <a:t>en</a:t>
              </a:r>
              <a:r>
                <a:rPr kumimoji="0" lang="en-US" sz="1800" b="0" i="0" u="none" strike="noStrike" kern="1200" cap="none" spc="0" normalizeH="0" baseline="0" dirty="0" smtClean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Calibri"/>
                  <a:ea typeface="+mn-ea"/>
                </a:rPr>
                <a:t> </a:t>
              </a:r>
              <a:r>
                <a:rPr kumimoji="0" lang="en-US" sz="1800" b="0" i="0" u="none" strike="noStrike" kern="1200" cap="none" spc="0" normalizeH="0" baseline="0" dirty="0" err="1" smtClean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Calibri"/>
                  <a:ea typeface="+mn-ea"/>
                </a:rPr>
                <a:t>GeSn</a:t>
              </a:r>
              <a:r>
                <a:rPr kumimoji="0" lang="en-US" sz="1800" b="0" i="0" u="none" strike="noStrike" kern="1200" cap="none" spc="0" normalizeH="0" baseline="0" dirty="0" smtClean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Calibri"/>
                  <a:ea typeface="+mn-ea"/>
                </a:rPr>
                <a:t> </a:t>
              </a:r>
              <a:endParaRPr kumimoji="0" lang="en-US" sz="1100" b="0" i="1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</p:txBody>
        </p:sp>
        <p:grpSp>
          <p:nvGrpSpPr>
            <p:cNvPr id="33" name="Groupe 32"/>
            <p:cNvGrpSpPr/>
            <p:nvPr/>
          </p:nvGrpSpPr>
          <p:grpSpPr>
            <a:xfrm>
              <a:off x="1668147" y="3825116"/>
              <a:ext cx="2239823" cy="1294794"/>
              <a:chOff x="1472043" y="3231433"/>
              <a:chExt cx="2899069" cy="1526542"/>
            </a:xfrm>
          </p:grpSpPr>
          <p:pic>
            <p:nvPicPr>
              <p:cNvPr id="24" name="Espace réservé du contenu 12"/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472043" y="3231433"/>
                <a:ext cx="2899069" cy="1526542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grpSp>
            <p:nvGrpSpPr>
              <p:cNvPr id="18" name="Groupe 17"/>
              <p:cNvGrpSpPr>
                <a:grpSpLocks noChangeAspect="1"/>
              </p:cNvGrpSpPr>
              <p:nvPr/>
            </p:nvGrpSpPr>
            <p:grpSpPr>
              <a:xfrm>
                <a:off x="1541207" y="3307236"/>
                <a:ext cx="523907" cy="387235"/>
                <a:chOff x="5220928" y="2691582"/>
                <a:chExt cx="3052917" cy="2256502"/>
              </a:xfrm>
            </p:grpSpPr>
            <p:pic>
              <p:nvPicPr>
                <p:cNvPr id="16" name="Image 15"/>
                <p:cNvPicPr>
                  <a:picLocks noChangeAspect="1"/>
                </p:cNvPicPr>
                <p:nvPr/>
              </p:nvPicPr>
              <p:blipFill rotWithShape="1">
                <a:blip r:embed="rId7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t="-9560"/>
                <a:stretch/>
              </p:blipFill>
              <p:spPr>
                <a:xfrm>
                  <a:off x="5220928" y="2691582"/>
                  <a:ext cx="3052917" cy="2256502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</p:pic>
            <p:sp>
              <p:nvSpPr>
                <p:cNvPr id="17" name="Rectangle 16"/>
                <p:cNvSpPr/>
                <p:nvPr/>
              </p:nvSpPr>
              <p:spPr>
                <a:xfrm>
                  <a:off x="5412658" y="4520381"/>
                  <a:ext cx="1496961" cy="368709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63861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500" b="0" i="0" u="none" strike="noStrike" kern="1200" cap="none" spc="0" normalizeH="0" baseline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pic>
            <p:nvPicPr>
              <p:cNvPr id="19" name="Image 18"/>
              <p:cNvPicPr>
                <a:picLocks noChangeAspect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688820" y="4172112"/>
                <a:ext cx="600451" cy="488242"/>
              </a:xfrm>
              <a:prstGeom prst="rect">
                <a:avLst/>
              </a:prstGeom>
            </p:spPr>
          </p:pic>
        </p:grpSp>
        <p:sp>
          <p:nvSpPr>
            <p:cNvPr id="28" name="ZoneTexte 27"/>
            <p:cNvSpPr txBox="1"/>
            <p:nvPr/>
          </p:nvSpPr>
          <p:spPr>
            <a:xfrm>
              <a:off x="1417776" y="5545807"/>
              <a:ext cx="29302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dirty="0" smtClean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Calibri"/>
                  <a:ea typeface="+mn-ea"/>
                </a:rPr>
                <a:t>Germanium laser</a:t>
              </a:r>
              <a:endParaRPr kumimoji="0" lang="en-US" sz="1100" b="0" i="1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</p:txBody>
        </p:sp>
        <p:pic>
          <p:nvPicPr>
            <p:cNvPr id="2" name="Image 1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76588" y="2091653"/>
              <a:ext cx="2596046" cy="3454154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29" name="Espace réservé du contenu 22"/>
            <p:cNvSpPr txBox="1">
              <a:spLocks/>
            </p:cNvSpPr>
            <p:nvPr/>
          </p:nvSpPr>
          <p:spPr>
            <a:xfrm>
              <a:off x="1068209" y="1064363"/>
              <a:ext cx="5004210" cy="959968"/>
            </a:xfrm>
            <a:prstGeom prst="rect">
              <a:avLst/>
            </a:prstGeom>
          </p:spPr>
          <p:txBody>
            <a:bodyPr vert="horz" lIns="127723" tIns="63862" rIns="127723" bIns="63862" rtlCol="0">
              <a:spAutoFit/>
            </a:bodyPr>
            <a:lstStyle>
              <a:lvl1pPr marL="239481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SzPct val="80000"/>
                <a:buFont typeface="Wingdings 3" panose="05040102010807070707" pitchFamily="18" charset="2"/>
                <a:buChar char="u"/>
                <a:defRPr sz="1800" b="1" kern="1200">
                  <a:solidFill>
                    <a:srgbClr val="0000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1pPr>
              <a:lvl2pPr marL="718444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Calibri" panose="020F0502020204030204" pitchFamily="34" charset="0"/>
                <a:buChar char="-"/>
                <a:defRPr sz="1600" kern="120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2pPr>
              <a:lvl3pPr marL="1197407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Wingdings" panose="05000000000000000000" pitchFamily="2" charset="2"/>
                <a:buChar char="§"/>
                <a:defRPr sz="1400" kern="120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3pPr>
              <a:lvl4pPr marL="1676370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Calibri" panose="020F0502020204030204" pitchFamily="34" charset="0"/>
                <a:buChar char="-"/>
                <a:defRPr sz="1200" kern="120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4pPr>
              <a:lvl5pPr marL="2155332" indent="-239481" algn="l" defTabSz="957925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rgbClr val="548235"/>
                </a:buClr>
                <a:buFont typeface="Wingdings" panose="05000000000000000000" pitchFamily="2" charset="2"/>
                <a:buChar char="§"/>
                <a:defRPr sz="1200" kern="120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5pPr>
              <a:lvl6pPr marL="2634295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13258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92220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71183" indent="-239481" algn="l" defTabSz="957925" rtl="0" eaLnBrk="1" latinLnBrk="0" hangingPunct="1">
                <a:lnSpc>
                  <a:spcPct val="90000"/>
                </a:lnSpc>
                <a:spcBef>
                  <a:spcPts val="524"/>
                </a:spcBef>
                <a:buFont typeface="Arial" panose="020B0604020202020204" pitchFamily="34" charset="0"/>
                <a:buChar char="•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 smtClean="0">
                  <a:solidFill>
                    <a:srgbClr val="1900D6"/>
                  </a:solidFill>
                </a:rPr>
                <a:t>Quantum 1.0: </a:t>
              </a:r>
              <a:r>
                <a:rPr lang="en-US" dirty="0" smtClean="0">
                  <a:solidFill>
                    <a:srgbClr val="C00000"/>
                  </a:solidFill>
                </a:rPr>
                <a:t>Reaching its end </a:t>
              </a:r>
            </a:p>
            <a:p>
              <a:pPr marL="0" indent="0">
                <a:buFont typeface="Wingdings 3" panose="05040102010807070707" pitchFamily="18" charset="2"/>
                <a:buNone/>
              </a:pPr>
              <a:r>
                <a:rPr lang="en-US" dirty="0" smtClean="0">
                  <a:solidFill>
                    <a:srgbClr val="1900D6"/>
                  </a:solidFill>
                </a:rPr>
                <a:t>     </a:t>
              </a:r>
              <a:r>
                <a:rPr lang="en-US" b="0" dirty="0" smtClean="0">
                  <a:solidFill>
                    <a:srgbClr val="1900D6"/>
                  </a:solidFill>
                </a:rPr>
                <a:t>Manipulating macroscopic quantum systems </a:t>
              </a:r>
            </a:p>
            <a:p>
              <a:pPr marL="0" indent="0">
                <a:buFont typeface="Wingdings 3" panose="05040102010807070707" pitchFamily="18" charset="2"/>
                <a:buNone/>
              </a:pPr>
              <a:r>
                <a:rPr lang="en-US" b="0" dirty="0" smtClean="0">
                  <a:solidFill>
                    <a:srgbClr val="1900D6"/>
                  </a:solidFill>
                </a:rPr>
                <a:t>     </a:t>
              </a:r>
              <a:r>
                <a:rPr lang="en-US" b="0" dirty="0" err="1" smtClean="0">
                  <a:solidFill>
                    <a:srgbClr val="1900D6"/>
                  </a:solidFill>
                </a:rPr>
                <a:t>ie</a:t>
              </a:r>
              <a:r>
                <a:rPr lang="en-US" b="0" dirty="0" smtClean="0">
                  <a:solidFill>
                    <a:srgbClr val="1900D6"/>
                  </a:solidFill>
                </a:rPr>
                <a:t> with many quantum “objects”</a:t>
              </a:r>
              <a:endParaRPr lang="en-US" b="0" dirty="0">
                <a:solidFill>
                  <a:srgbClr val="1900D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76551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5" grpId="0" animBg="1"/>
    </p:bldLst>
  </p:timing>
</p:sld>
</file>

<file path=ppt/theme/theme1.xml><?xml version="1.0" encoding="utf-8"?>
<a:theme xmlns:a="http://schemas.openxmlformats.org/drawingml/2006/main" name="Template CEA 2019 Clair">
  <a:themeElements>
    <a:clrScheme name="CEA Défaut 2">
      <a:dk1>
        <a:srgbClr val="3F3F3F"/>
      </a:dk1>
      <a:lt1>
        <a:sysClr val="window" lastClr="FFFFFF"/>
      </a:lt1>
      <a:dk2>
        <a:srgbClr val="44546A"/>
      </a:dk2>
      <a:lt2>
        <a:srgbClr val="E7E6E6"/>
      </a:lt2>
      <a:accent1>
        <a:srgbClr val="FFBC42"/>
      </a:accent1>
      <a:accent2>
        <a:srgbClr val="D81159"/>
      </a:accent2>
      <a:accent3>
        <a:srgbClr val="8F2D56"/>
      </a:accent3>
      <a:accent4>
        <a:srgbClr val="689B42"/>
      </a:accent4>
      <a:accent5>
        <a:srgbClr val="218380"/>
      </a:accent5>
      <a:accent6>
        <a:srgbClr val="FFD29F"/>
      </a:accent6>
      <a:hlink>
        <a:srgbClr val="2E75B5"/>
      </a:hlink>
      <a:folHlink>
        <a:srgbClr val="954F72"/>
      </a:folHlink>
    </a:clrScheme>
    <a:fontScheme name="CEA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18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2019-Presentation-PPT-16-9 [Lecture seule]" id="{E5551811-D112-4BE0-AE14-DC81E400A84D}" vid="{4EC051D5-9539-40EB-B523-BCB8BB5E47B8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68653</TotalTime>
  <Words>2395</Words>
  <Application>Microsoft Office PowerPoint</Application>
  <PresentationFormat>Grand écran</PresentationFormat>
  <Paragraphs>481</Paragraphs>
  <Slides>34</Slides>
  <Notes>15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34</vt:i4>
      </vt:variant>
    </vt:vector>
  </HeadingPairs>
  <TitlesOfParts>
    <vt:vector size="45" baseType="lpstr">
      <vt:lpstr>-apple-system</vt:lpstr>
      <vt:lpstr>Arial</vt:lpstr>
      <vt:lpstr>Arial Black</vt:lpstr>
      <vt:lpstr>Avenir Black</vt:lpstr>
      <vt:lpstr>Calibri</vt:lpstr>
      <vt:lpstr>Symbol</vt:lpstr>
      <vt:lpstr>Times New Roman</vt:lpstr>
      <vt:lpstr>Wingdings</vt:lpstr>
      <vt:lpstr>Wingdings 3</vt:lpstr>
      <vt:lpstr>Template CEA 2019 Clair</vt:lpstr>
      <vt:lpstr>Conception personnalisée</vt:lpstr>
      <vt:lpstr>Présentation PowerPoint</vt:lpstr>
      <vt:lpstr>Quantum computing</vt:lpstr>
      <vt:lpstr>Présentation PowerPoint</vt:lpstr>
      <vt:lpstr>Quantum Revolutions</vt:lpstr>
      <vt:lpstr>Quantum Revolutions</vt:lpstr>
      <vt:lpstr>Quantum 1.0: Revolution of information treatment </vt:lpstr>
      <vt:lpstr>Quantum 1.0: Revolution of information treatment</vt:lpstr>
      <vt:lpstr>Présentation PowerPoint</vt:lpstr>
      <vt:lpstr>Quantum 2.0 : Mastering individual quantum “objects”</vt:lpstr>
      <vt:lpstr>Superposition &amp; Entanglement </vt:lpstr>
      <vt:lpstr>Superposition &amp; Entanglement </vt:lpstr>
      <vt:lpstr>Quantum 2.0: the promised disruptions for ICT</vt:lpstr>
      <vt:lpstr>Quantum 2.0: Major difficulties    </vt:lpstr>
      <vt:lpstr>2022 International competition and collaboration</vt:lpstr>
      <vt:lpstr>Présentation PowerPoint</vt:lpstr>
      <vt:lpstr>Different quantum computing strategies   </vt:lpstr>
      <vt:lpstr>Many possible technologies/degrees of freedom  </vt:lpstr>
      <vt:lpstr>Main classes of quantum algorithms    </vt:lpstr>
      <vt:lpstr>Quantum algorithms for nuclear, particle and astroparticle    </vt:lpstr>
      <vt:lpstr>First quantum calculation of a deuteron Dumitrescu, McCaskey, Hagen, Jansen, Morris, TP, Pooser, Dean, Lougovski, Phys. Rev. Lett. 120, 210501 (2018)</vt:lpstr>
      <vt:lpstr>Présentation PowerPoint</vt:lpstr>
      <vt:lpstr>Areas of Research</vt:lpstr>
      <vt:lpstr>Scientific Publications (2021)</vt:lpstr>
      <vt:lpstr>Scientific Publications (2021)</vt:lpstr>
      <vt:lpstr>Scientific Publications (2021)</vt:lpstr>
      <vt:lpstr>Many initiatives: 2 examples  </vt:lpstr>
      <vt:lpstr>Many initiatives: 2 examples  </vt:lpstr>
      <vt:lpstr>Many initiatives: 2 examples  </vt:lpstr>
      <vt:lpstr>Quantum – HPC hybrid platforms</vt:lpstr>
      <vt:lpstr>Quantum – HPC hybrid platforms</vt:lpstr>
      <vt:lpstr>Présentation PowerPoint</vt:lpstr>
      <vt:lpstr>Quantum computing in its enfancy </vt:lpstr>
      <vt:lpstr>Reduction of quantum errors needed before any applications   </vt:lpstr>
      <vt:lpstr>Présentation PowerPoint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Philippe CHOMAZ</dc:creator>
  <cp:lastModifiedBy>CHOMAZ Philippe</cp:lastModifiedBy>
  <cp:revision>1285</cp:revision>
  <cp:lastPrinted>2022-01-11T14:28:13Z</cp:lastPrinted>
  <dcterms:created xsi:type="dcterms:W3CDTF">2020-03-10T08:26:59Z</dcterms:created>
  <dcterms:modified xsi:type="dcterms:W3CDTF">2022-05-05T09:13:34Z</dcterms:modified>
</cp:coreProperties>
</file>