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9" r:id="rId2"/>
    <p:sldId id="256" r:id="rId3"/>
    <p:sldId id="258" r:id="rId4"/>
    <p:sldId id="257"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9" d="100"/>
          <a:sy n="59" d="100"/>
        </p:scale>
        <p:origin x="864" y="67"/>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BB0CD38-AAD9-45BB-B2DC-4558461869F1}" type="datetimeFigureOut">
              <a:rPr lang="en-US" smtClean="0"/>
              <a:t>5/4/2022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87371A-0D77-4E37-A258-B01277AA50A8}" type="slidenum">
              <a:rPr lang="en-US" smtClean="0"/>
              <a:t>‹#›</a:t>
            </a:fld>
            <a:endParaRPr lang="en-US"/>
          </a:p>
        </p:txBody>
      </p:sp>
    </p:spTree>
    <p:extLst>
      <p:ext uri="{BB962C8B-B14F-4D97-AF65-F5344CB8AC3E}">
        <p14:creationId xmlns:p14="http://schemas.microsoft.com/office/powerpoint/2010/main" val="4376972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A3E89C-BFC3-D816-8FCA-241607484A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BD89A09-2219-1D9A-1086-4ED41627D18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CB67760-594D-1CE6-FF6E-D116D25066C5}"/>
              </a:ext>
            </a:extLst>
          </p:cNvPr>
          <p:cNvSpPr>
            <a:spLocks noGrp="1"/>
          </p:cNvSpPr>
          <p:nvPr>
            <p:ph type="dt" sz="half" idx="10"/>
          </p:nvPr>
        </p:nvSpPr>
        <p:spPr/>
        <p:txBody>
          <a:bodyPr/>
          <a:lstStyle/>
          <a:p>
            <a:fld id="{E13E1C3C-5F7B-4DDD-83D9-5F669FCA830F}" type="datetime1">
              <a:rPr lang="en-US" smtClean="0"/>
              <a:t>5/4/2022</a:t>
            </a:fld>
            <a:endParaRPr lang="en-US"/>
          </a:p>
        </p:txBody>
      </p:sp>
      <p:sp>
        <p:nvSpPr>
          <p:cNvPr id="5" name="Footer Placeholder 4">
            <a:extLst>
              <a:ext uri="{FF2B5EF4-FFF2-40B4-BE49-F238E27FC236}">
                <a16:creationId xmlns:a16="http://schemas.microsoft.com/office/drawing/2014/main" id="{1B858388-EB03-BF7C-36C9-86E9C7C4E63A}"/>
              </a:ext>
            </a:extLst>
          </p:cNvPr>
          <p:cNvSpPr>
            <a:spLocks noGrp="1"/>
          </p:cNvSpPr>
          <p:nvPr>
            <p:ph type="ftr" sz="quarter" idx="11"/>
          </p:nvPr>
        </p:nvSpPr>
        <p:spPr/>
        <p:txBody>
          <a:bodyPr/>
          <a:lstStyle/>
          <a:p>
            <a:r>
              <a:rPr lang="en-US"/>
              <a:t>JENAS 2022, CSIC Madrid, 3-6 May 2022, Carlos Granja, Advacam, Prague</a:t>
            </a:r>
          </a:p>
        </p:txBody>
      </p:sp>
      <p:sp>
        <p:nvSpPr>
          <p:cNvPr id="6" name="Slide Number Placeholder 5">
            <a:extLst>
              <a:ext uri="{FF2B5EF4-FFF2-40B4-BE49-F238E27FC236}">
                <a16:creationId xmlns:a16="http://schemas.microsoft.com/office/drawing/2014/main" id="{890DD653-6EB6-3A45-34C9-811E317FC1BB}"/>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4231105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798DE5-19AD-CFB7-4DC2-1EAD126DC26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D626C6E-8D90-1A59-2C6C-6242D3BEA1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98EAB0-8B36-2010-6B27-2CC6FFAE668B}"/>
              </a:ext>
            </a:extLst>
          </p:cNvPr>
          <p:cNvSpPr>
            <a:spLocks noGrp="1"/>
          </p:cNvSpPr>
          <p:nvPr>
            <p:ph type="dt" sz="half" idx="10"/>
          </p:nvPr>
        </p:nvSpPr>
        <p:spPr/>
        <p:txBody>
          <a:bodyPr/>
          <a:lstStyle/>
          <a:p>
            <a:fld id="{F75ACE57-A97A-4ED1-AB88-D7E32A59B362}" type="datetime1">
              <a:rPr lang="en-US" smtClean="0"/>
              <a:t>5/4/2022</a:t>
            </a:fld>
            <a:endParaRPr lang="en-US"/>
          </a:p>
        </p:txBody>
      </p:sp>
      <p:sp>
        <p:nvSpPr>
          <p:cNvPr id="5" name="Footer Placeholder 4">
            <a:extLst>
              <a:ext uri="{FF2B5EF4-FFF2-40B4-BE49-F238E27FC236}">
                <a16:creationId xmlns:a16="http://schemas.microsoft.com/office/drawing/2014/main" id="{36703199-F346-50D5-7CE0-85E0BF6C9A60}"/>
              </a:ext>
            </a:extLst>
          </p:cNvPr>
          <p:cNvSpPr>
            <a:spLocks noGrp="1"/>
          </p:cNvSpPr>
          <p:nvPr>
            <p:ph type="ftr" sz="quarter" idx="11"/>
          </p:nvPr>
        </p:nvSpPr>
        <p:spPr/>
        <p:txBody>
          <a:bodyPr/>
          <a:lstStyle/>
          <a:p>
            <a:r>
              <a:rPr lang="en-US"/>
              <a:t>JENAS 2022, CSIC Madrid, 3-6 May 2022, Carlos Granja, Advacam, Prague</a:t>
            </a:r>
          </a:p>
        </p:txBody>
      </p:sp>
      <p:sp>
        <p:nvSpPr>
          <p:cNvPr id="6" name="Slide Number Placeholder 5">
            <a:extLst>
              <a:ext uri="{FF2B5EF4-FFF2-40B4-BE49-F238E27FC236}">
                <a16:creationId xmlns:a16="http://schemas.microsoft.com/office/drawing/2014/main" id="{9550C2E2-546F-F1E4-709D-A0A9DE4E104A}"/>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1386666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EE609B-1BD1-4C0A-BAF2-48755959A91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8CADB92-6E3A-6531-276E-E252CF50EC2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3592388-BBDE-9AF3-59C9-F7DCE84EAF4B}"/>
              </a:ext>
            </a:extLst>
          </p:cNvPr>
          <p:cNvSpPr>
            <a:spLocks noGrp="1"/>
          </p:cNvSpPr>
          <p:nvPr>
            <p:ph type="dt" sz="half" idx="10"/>
          </p:nvPr>
        </p:nvSpPr>
        <p:spPr/>
        <p:txBody>
          <a:bodyPr/>
          <a:lstStyle/>
          <a:p>
            <a:fld id="{174AA972-353D-4BF1-AE9A-16FD88BF51EC}" type="datetime1">
              <a:rPr lang="en-US" smtClean="0"/>
              <a:t>5/4/2022</a:t>
            </a:fld>
            <a:endParaRPr lang="en-US"/>
          </a:p>
        </p:txBody>
      </p:sp>
      <p:sp>
        <p:nvSpPr>
          <p:cNvPr id="5" name="Footer Placeholder 4">
            <a:extLst>
              <a:ext uri="{FF2B5EF4-FFF2-40B4-BE49-F238E27FC236}">
                <a16:creationId xmlns:a16="http://schemas.microsoft.com/office/drawing/2014/main" id="{B56B86CB-A1BC-FFE4-32BA-6C80750B654F}"/>
              </a:ext>
            </a:extLst>
          </p:cNvPr>
          <p:cNvSpPr>
            <a:spLocks noGrp="1"/>
          </p:cNvSpPr>
          <p:nvPr>
            <p:ph type="ftr" sz="quarter" idx="11"/>
          </p:nvPr>
        </p:nvSpPr>
        <p:spPr/>
        <p:txBody>
          <a:bodyPr/>
          <a:lstStyle/>
          <a:p>
            <a:r>
              <a:rPr lang="en-US"/>
              <a:t>JENAS 2022, CSIC Madrid, 3-6 May 2022, Carlos Granja, Advacam, Prague</a:t>
            </a:r>
          </a:p>
        </p:txBody>
      </p:sp>
      <p:sp>
        <p:nvSpPr>
          <p:cNvPr id="6" name="Slide Number Placeholder 5">
            <a:extLst>
              <a:ext uri="{FF2B5EF4-FFF2-40B4-BE49-F238E27FC236}">
                <a16:creationId xmlns:a16="http://schemas.microsoft.com/office/drawing/2014/main" id="{2AEBA919-9209-C3F4-D860-2F5CD77A0639}"/>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2696579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2DC75-ED51-076B-1617-A4C9AE94F9C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61CDE12-B92B-C802-F87A-250DDC1F051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72BFAF-491C-F42A-B372-31FDB584B738}"/>
              </a:ext>
            </a:extLst>
          </p:cNvPr>
          <p:cNvSpPr>
            <a:spLocks noGrp="1"/>
          </p:cNvSpPr>
          <p:nvPr>
            <p:ph type="dt" sz="half" idx="10"/>
          </p:nvPr>
        </p:nvSpPr>
        <p:spPr/>
        <p:txBody>
          <a:bodyPr/>
          <a:lstStyle/>
          <a:p>
            <a:fld id="{69308330-AF34-449B-8F0E-4AA7D3ABA8CF}" type="datetime1">
              <a:rPr lang="en-US" smtClean="0"/>
              <a:t>5/4/2022</a:t>
            </a:fld>
            <a:endParaRPr lang="en-US"/>
          </a:p>
        </p:txBody>
      </p:sp>
      <p:sp>
        <p:nvSpPr>
          <p:cNvPr id="5" name="Footer Placeholder 4">
            <a:extLst>
              <a:ext uri="{FF2B5EF4-FFF2-40B4-BE49-F238E27FC236}">
                <a16:creationId xmlns:a16="http://schemas.microsoft.com/office/drawing/2014/main" id="{F93ADAFC-71FD-4955-A0F7-D4F92648A3CD}"/>
              </a:ext>
            </a:extLst>
          </p:cNvPr>
          <p:cNvSpPr>
            <a:spLocks noGrp="1"/>
          </p:cNvSpPr>
          <p:nvPr>
            <p:ph type="ftr" sz="quarter" idx="11"/>
          </p:nvPr>
        </p:nvSpPr>
        <p:spPr/>
        <p:txBody>
          <a:bodyPr/>
          <a:lstStyle/>
          <a:p>
            <a:r>
              <a:rPr lang="en-US"/>
              <a:t>JENAS 2022, CSIC Madrid, 3-6 May 2022, Carlos Granja, Advacam, Prague</a:t>
            </a:r>
          </a:p>
        </p:txBody>
      </p:sp>
      <p:sp>
        <p:nvSpPr>
          <p:cNvPr id="6" name="Slide Number Placeholder 5">
            <a:extLst>
              <a:ext uri="{FF2B5EF4-FFF2-40B4-BE49-F238E27FC236}">
                <a16:creationId xmlns:a16="http://schemas.microsoft.com/office/drawing/2014/main" id="{B9E1FCAA-BF6A-F2FC-DC38-8CBD341F550A}"/>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20132988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8D337C-DCAB-9C82-B01E-DAB86287FB8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A428F310-71BA-245B-9D49-49E7535B512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C833D0F-EF49-06E4-89C5-47EC9C7F2362}"/>
              </a:ext>
            </a:extLst>
          </p:cNvPr>
          <p:cNvSpPr>
            <a:spLocks noGrp="1"/>
          </p:cNvSpPr>
          <p:nvPr>
            <p:ph type="dt" sz="half" idx="10"/>
          </p:nvPr>
        </p:nvSpPr>
        <p:spPr/>
        <p:txBody>
          <a:bodyPr/>
          <a:lstStyle/>
          <a:p>
            <a:fld id="{3E167684-D8E1-48EC-9269-3C63991E3B9E}" type="datetime1">
              <a:rPr lang="en-US" smtClean="0"/>
              <a:t>5/4/2022</a:t>
            </a:fld>
            <a:endParaRPr lang="en-US"/>
          </a:p>
        </p:txBody>
      </p:sp>
      <p:sp>
        <p:nvSpPr>
          <p:cNvPr id="5" name="Footer Placeholder 4">
            <a:extLst>
              <a:ext uri="{FF2B5EF4-FFF2-40B4-BE49-F238E27FC236}">
                <a16:creationId xmlns:a16="http://schemas.microsoft.com/office/drawing/2014/main" id="{E0490F47-96E9-91FD-800A-B3F8576DBA5B}"/>
              </a:ext>
            </a:extLst>
          </p:cNvPr>
          <p:cNvSpPr>
            <a:spLocks noGrp="1"/>
          </p:cNvSpPr>
          <p:nvPr>
            <p:ph type="ftr" sz="quarter" idx="11"/>
          </p:nvPr>
        </p:nvSpPr>
        <p:spPr/>
        <p:txBody>
          <a:bodyPr/>
          <a:lstStyle/>
          <a:p>
            <a:r>
              <a:rPr lang="en-US"/>
              <a:t>JENAS 2022, CSIC Madrid, 3-6 May 2022, Carlos Granja, Advacam, Prague</a:t>
            </a:r>
          </a:p>
        </p:txBody>
      </p:sp>
      <p:sp>
        <p:nvSpPr>
          <p:cNvPr id="6" name="Slide Number Placeholder 5">
            <a:extLst>
              <a:ext uri="{FF2B5EF4-FFF2-40B4-BE49-F238E27FC236}">
                <a16:creationId xmlns:a16="http://schemas.microsoft.com/office/drawing/2014/main" id="{141C5DC8-3258-4958-C746-68884D1EBCA6}"/>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3264450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080CB-21B1-8570-DB17-CC535259A4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E89471-6003-B920-0517-C40668C8B3C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4C2229E-1B3E-E3DC-81B5-F04D81B83F1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C72EE1F-D257-48C0-B293-7822B90E8E35}"/>
              </a:ext>
            </a:extLst>
          </p:cNvPr>
          <p:cNvSpPr>
            <a:spLocks noGrp="1"/>
          </p:cNvSpPr>
          <p:nvPr>
            <p:ph type="dt" sz="half" idx="10"/>
          </p:nvPr>
        </p:nvSpPr>
        <p:spPr/>
        <p:txBody>
          <a:bodyPr/>
          <a:lstStyle/>
          <a:p>
            <a:fld id="{D033097C-8F2A-469A-8B19-7F053951C5EA}" type="datetime1">
              <a:rPr lang="en-US" smtClean="0"/>
              <a:t>5/4/2022</a:t>
            </a:fld>
            <a:endParaRPr lang="en-US"/>
          </a:p>
        </p:txBody>
      </p:sp>
      <p:sp>
        <p:nvSpPr>
          <p:cNvPr id="6" name="Footer Placeholder 5">
            <a:extLst>
              <a:ext uri="{FF2B5EF4-FFF2-40B4-BE49-F238E27FC236}">
                <a16:creationId xmlns:a16="http://schemas.microsoft.com/office/drawing/2014/main" id="{7F44CAF1-9974-1532-BCFC-B4D3D9726E6A}"/>
              </a:ext>
            </a:extLst>
          </p:cNvPr>
          <p:cNvSpPr>
            <a:spLocks noGrp="1"/>
          </p:cNvSpPr>
          <p:nvPr>
            <p:ph type="ftr" sz="quarter" idx="11"/>
          </p:nvPr>
        </p:nvSpPr>
        <p:spPr/>
        <p:txBody>
          <a:bodyPr/>
          <a:lstStyle/>
          <a:p>
            <a:r>
              <a:rPr lang="en-US"/>
              <a:t>JENAS 2022, CSIC Madrid, 3-6 May 2022, Carlos Granja, Advacam, Prague</a:t>
            </a:r>
          </a:p>
        </p:txBody>
      </p:sp>
      <p:sp>
        <p:nvSpPr>
          <p:cNvPr id="7" name="Slide Number Placeholder 6">
            <a:extLst>
              <a:ext uri="{FF2B5EF4-FFF2-40B4-BE49-F238E27FC236}">
                <a16:creationId xmlns:a16="http://schemas.microsoft.com/office/drawing/2014/main" id="{6528099F-29B3-12B0-05B6-33524E6BD8E1}"/>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2150017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078C6-6266-7A04-18A4-631DD8C113A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04EDC3B-2771-0A18-ABEC-ACADCF3F16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5004FAB-E6AA-684F-18EF-06BDA8CB051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FA7393D-7500-7492-66DF-6DA97520027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24F541-B514-13ED-E24D-1E64D1DDDF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3A1517-88F2-3CA3-1A55-4C8E3F542CD1}"/>
              </a:ext>
            </a:extLst>
          </p:cNvPr>
          <p:cNvSpPr>
            <a:spLocks noGrp="1"/>
          </p:cNvSpPr>
          <p:nvPr>
            <p:ph type="dt" sz="half" idx="10"/>
          </p:nvPr>
        </p:nvSpPr>
        <p:spPr/>
        <p:txBody>
          <a:bodyPr/>
          <a:lstStyle/>
          <a:p>
            <a:fld id="{731780A9-68C1-44E9-9A2B-EBC9A5E1C70F}" type="datetime1">
              <a:rPr lang="en-US" smtClean="0"/>
              <a:t>5/4/2022</a:t>
            </a:fld>
            <a:endParaRPr lang="en-US"/>
          </a:p>
        </p:txBody>
      </p:sp>
      <p:sp>
        <p:nvSpPr>
          <p:cNvPr id="8" name="Footer Placeholder 7">
            <a:extLst>
              <a:ext uri="{FF2B5EF4-FFF2-40B4-BE49-F238E27FC236}">
                <a16:creationId xmlns:a16="http://schemas.microsoft.com/office/drawing/2014/main" id="{CB35048C-8B45-C99F-D88D-04E7E7A5340C}"/>
              </a:ext>
            </a:extLst>
          </p:cNvPr>
          <p:cNvSpPr>
            <a:spLocks noGrp="1"/>
          </p:cNvSpPr>
          <p:nvPr>
            <p:ph type="ftr" sz="quarter" idx="11"/>
          </p:nvPr>
        </p:nvSpPr>
        <p:spPr/>
        <p:txBody>
          <a:bodyPr/>
          <a:lstStyle/>
          <a:p>
            <a:r>
              <a:rPr lang="en-US"/>
              <a:t>JENAS 2022, CSIC Madrid, 3-6 May 2022, Carlos Granja, Advacam, Prague</a:t>
            </a:r>
          </a:p>
        </p:txBody>
      </p:sp>
      <p:sp>
        <p:nvSpPr>
          <p:cNvPr id="9" name="Slide Number Placeholder 8">
            <a:extLst>
              <a:ext uri="{FF2B5EF4-FFF2-40B4-BE49-F238E27FC236}">
                <a16:creationId xmlns:a16="http://schemas.microsoft.com/office/drawing/2014/main" id="{600C9A3D-1684-6855-7FB1-E0BBADCD0ABF}"/>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1816583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8A4C0D-F7EC-EE6D-55EA-63DFA57571E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B55C575-1B33-2E99-A3A5-36BAB7490EE9}"/>
              </a:ext>
            </a:extLst>
          </p:cNvPr>
          <p:cNvSpPr>
            <a:spLocks noGrp="1"/>
          </p:cNvSpPr>
          <p:nvPr>
            <p:ph type="dt" sz="half" idx="10"/>
          </p:nvPr>
        </p:nvSpPr>
        <p:spPr/>
        <p:txBody>
          <a:bodyPr/>
          <a:lstStyle/>
          <a:p>
            <a:fld id="{FF7F116D-712C-4BF2-A5C7-7F072B51F2D3}" type="datetime1">
              <a:rPr lang="en-US" smtClean="0"/>
              <a:t>5/4/2022</a:t>
            </a:fld>
            <a:endParaRPr lang="en-US"/>
          </a:p>
        </p:txBody>
      </p:sp>
      <p:sp>
        <p:nvSpPr>
          <p:cNvPr id="4" name="Footer Placeholder 3">
            <a:extLst>
              <a:ext uri="{FF2B5EF4-FFF2-40B4-BE49-F238E27FC236}">
                <a16:creationId xmlns:a16="http://schemas.microsoft.com/office/drawing/2014/main" id="{76B23FF7-E528-1737-3D3F-A37EE6EB3E3E}"/>
              </a:ext>
            </a:extLst>
          </p:cNvPr>
          <p:cNvSpPr>
            <a:spLocks noGrp="1"/>
          </p:cNvSpPr>
          <p:nvPr>
            <p:ph type="ftr" sz="quarter" idx="11"/>
          </p:nvPr>
        </p:nvSpPr>
        <p:spPr/>
        <p:txBody>
          <a:bodyPr/>
          <a:lstStyle/>
          <a:p>
            <a:r>
              <a:rPr lang="en-US"/>
              <a:t>JENAS 2022, CSIC Madrid, 3-6 May 2022, Carlos Granja, Advacam, Prague</a:t>
            </a:r>
          </a:p>
        </p:txBody>
      </p:sp>
      <p:sp>
        <p:nvSpPr>
          <p:cNvPr id="5" name="Slide Number Placeholder 4">
            <a:extLst>
              <a:ext uri="{FF2B5EF4-FFF2-40B4-BE49-F238E27FC236}">
                <a16:creationId xmlns:a16="http://schemas.microsoft.com/office/drawing/2014/main" id="{4BABB59D-2A47-8A6C-489C-CC87BCB87DF2}"/>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10549231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CCD8835-A041-B524-AB1C-FBEC95763C1F}"/>
              </a:ext>
            </a:extLst>
          </p:cNvPr>
          <p:cNvSpPr>
            <a:spLocks noGrp="1"/>
          </p:cNvSpPr>
          <p:nvPr>
            <p:ph type="dt" sz="half" idx="10"/>
          </p:nvPr>
        </p:nvSpPr>
        <p:spPr/>
        <p:txBody>
          <a:bodyPr/>
          <a:lstStyle/>
          <a:p>
            <a:fld id="{62D02503-ACB7-4C4B-956B-BB0B28D08442}" type="datetime1">
              <a:rPr lang="en-US" smtClean="0"/>
              <a:t>5/4/2022</a:t>
            </a:fld>
            <a:endParaRPr lang="en-US"/>
          </a:p>
        </p:txBody>
      </p:sp>
      <p:sp>
        <p:nvSpPr>
          <p:cNvPr id="3" name="Footer Placeholder 2">
            <a:extLst>
              <a:ext uri="{FF2B5EF4-FFF2-40B4-BE49-F238E27FC236}">
                <a16:creationId xmlns:a16="http://schemas.microsoft.com/office/drawing/2014/main" id="{753F928B-EF5F-D473-166B-8AE18A6F8DDA}"/>
              </a:ext>
            </a:extLst>
          </p:cNvPr>
          <p:cNvSpPr>
            <a:spLocks noGrp="1"/>
          </p:cNvSpPr>
          <p:nvPr>
            <p:ph type="ftr" sz="quarter" idx="11"/>
          </p:nvPr>
        </p:nvSpPr>
        <p:spPr/>
        <p:txBody>
          <a:bodyPr/>
          <a:lstStyle/>
          <a:p>
            <a:r>
              <a:rPr lang="en-US"/>
              <a:t>JENAS 2022, CSIC Madrid, 3-6 May 2022, Carlos Granja, Advacam, Prague</a:t>
            </a:r>
          </a:p>
        </p:txBody>
      </p:sp>
      <p:sp>
        <p:nvSpPr>
          <p:cNvPr id="4" name="Slide Number Placeholder 3">
            <a:extLst>
              <a:ext uri="{FF2B5EF4-FFF2-40B4-BE49-F238E27FC236}">
                <a16:creationId xmlns:a16="http://schemas.microsoft.com/office/drawing/2014/main" id="{E6DE802E-F31F-0E6A-69A6-E69715F1B864}"/>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2838411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F4EB6-0A7D-C2CC-300A-0E676638E78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3F41570-00F4-41B0-37A4-44C4EF1516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B9AC1EF-C8D3-CAC8-B766-967D6110860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3439E8-BA9B-5339-22D3-6022358B19BA}"/>
              </a:ext>
            </a:extLst>
          </p:cNvPr>
          <p:cNvSpPr>
            <a:spLocks noGrp="1"/>
          </p:cNvSpPr>
          <p:nvPr>
            <p:ph type="dt" sz="half" idx="10"/>
          </p:nvPr>
        </p:nvSpPr>
        <p:spPr/>
        <p:txBody>
          <a:bodyPr/>
          <a:lstStyle/>
          <a:p>
            <a:fld id="{EE3E7FA4-50FF-4542-A341-A1E63DFDB0CB}" type="datetime1">
              <a:rPr lang="en-US" smtClean="0"/>
              <a:t>5/4/2022</a:t>
            </a:fld>
            <a:endParaRPr lang="en-US"/>
          </a:p>
        </p:txBody>
      </p:sp>
      <p:sp>
        <p:nvSpPr>
          <p:cNvPr id="6" name="Footer Placeholder 5">
            <a:extLst>
              <a:ext uri="{FF2B5EF4-FFF2-40B4-BE49-F238E27FC236}">
                <a16:creationId xmlns:a16="http://schemas.microsoft.com/office/drawing/2014/main" id="{7B1F8F76-E8CC-6F24-283B-63776F020485}"/>
              </a:ext>
            </a:extLst>
          </p:cNvPr>
          <p:cNvSpPr>
            <a:spLocks noGrp="1"/>
          </p:cNvSpPr>
          <p:nvPr>
            <p:ph type="ftr" sz="quarter" idx="11"/>
          </p:nvPr>
        </p:nvSpPr>
        <p:spPr/>
        <p:txBody>
          <a:bodyPr/>
          <a:lstStyle/>
          <a:p>
            <a:r>
              <a:rPr lang="en-US"/>
              <a:t>JENAS 2022, CSIC Madrid, 3-6 May 2022, Carlos Granja, Advacam, Prague</a:t>
            </a:r>
          </a:p>
        </p:txBody>
      </p:sp>
      <p:sp>
        <p:nvSpPr>
          <p:cNvPr id="7" name="Slide Number Placeholder 6">
            <a:extLst>
              <a:ext uri="{FF2B5EF4-FFF2-40B4-BE49-F238E27FC236}">
                <a16:creationId xmlns:a16="http://schemas.microsoft.com/office/drawing/2014/main" id="{2BDFBD23-9A5D-98CB-F402-2DB035E8C5D2}"/>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31754670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6001D-8A92-57E5-810E-C6477278C93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58E1523-F9A2-DC81-C577-E3D9C2F49D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29CB1E-79A5-5113-0A11-3317D26F3F7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2419F9-BE0B-4DCD-C438-F8F7E00B040D}"/>
              </a:ext>
            </a:extLst>
          </p:cNvPr>
          <p:cNvSpPr>
            <a:spLocks noGrp="1"/>
          </p:cNvSpPr>
          <p:nvPr>
            <p:ph type="dt" sz="half" idx="10"/>
          </p:nvPr>
        </p:nvSpPr>
        <p:spPr/>
        <p:txBody>
          <a:bodyPr/>
          <a:lstStyle/>
          <a:p>
            <a:fld id="{7D9A9AE5-B387-4F70-94B2-CCF4367A6E69}" type="datetime1">
              <a:rPr lang="en-US" smtClean="0"/>
              <a:t>5/4/2022</a:t>
            </a:fld>
            <a:endParaRPr lang="en-US"/>
          </a:p>
        </p:txBody>
      </p:sp>
      <p:sp>
        <p:nvSpPr>
          <p:cNvPr id="6" name="Footer Placeholder 5">
            <a:extLst>
              <a:ext uri="{FF2B5EF4-FFF2-40B4-BE49-F238E27FC236}">
                <a16:creationId xmlns:a16="http://schemas.microsoft.com/office/drawing/2014/main" id="{F0B0F9B4-1A6D-17D7-2E8F-8C47F025F02D}"/>
              </a:ext>
            </a:extLst>
          </p:cNvPr>
          <p:cNvSpPr>
            <a:spLocks noGrp="1"/>
          </p:cNvSpPr>
          <p:nvPr>
            <p:ph type="ftr" sz="quarter" idx="11"/>
          </p:nvPr>
        </p:nvSpPr>
        <p:spPr/>
        <p:txBody>
          <a:bodyPr/>
          <a:lstStyle/>
          <a:p>
            <a:r>
              <a:rPr lang="en-US"/>
              <a:t>JENAS 2022, CSIC Madrid, 3-6 May 2022, Carlos Granja, Advacam, Prague</a:t>
            </a:r>
          </a:p>
        </p:txBody>
      </p:sp>
      <p:sp>
        <p:nvSpPr>
          <p:cNvPr id="7" name="Slide Number Placeholder 6">
            <a:extLst>
              <a:ext uri="{FF2B5EF4-FFF2-40B4-BE49-F238E27FC236}">
                <a16:creationId xmlns:a16="http://schemas.microsoft.com/office/drawing/2014/main" id="{0B4AA84A-3BF3-D6F9-8E66-A39CF8A70DF8}"/>
              </a:ext>
            </a:extLst>
          </p:cNvPr>
          <p:cNvSpPr>
            <a:spLocks noGrp="1"/>
          </p:cNvSpPr>
          <p:nvPr>
            <p:ph type="sldNum" sz="quarter" idx="12"/>
          </p:nvPr>
        </p:nvSpPr>
        <p:spPr/>
        <p:txBody>
          <a:bodyPr/>
          <a:lstStyle/>
          <a:p>
            <a:fld id="{4EB4A9C5-8A89-4D39-B6D3-1FFCC58198F5}" type="slidenum">
              <a:rPr lang="en-US" smtClean="0"/>
              <a:t>‹#›</a:t>
            </a:fld>
            <a:endParaRPr lang="en-US"/>
          </a:p>
        </p:txBody>
      </p:sp>
    </p:spTree>
    <p:extLst>
      <p:ext uri="{BB962C8B-B14F-4D97-AF65-F5344CB8AC3E}">
        <p14:creationId xmlns:p14="http://schemas.microsoft.com/office/powerpoint/2010/main" val="2494414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5700E5-6935-6912-BA22-9FE8D69CC16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0379600-62CA-92AF-9330-DF6B98701E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4E3763-4F2C-5E1F-CC55-B27050D0DD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5983F6-EC5E-45F6-86FA-0FDB6E4893D0}" type="datetime1">
              <a:rPr lang="en-US" smtClean="0"/>
              <a:t>5/4/2022</a:t>
            </a:fld>
            <a:endParaRPr lang="en-US"/>
          </a:p>
        </p:txBody>
      </p:sp>
      <p:sp>
        <p:nvSpPr>
          <p:cNvPr id="5" name="Footer Placeholder 4">
            <a:extLst>
              <a:ext uri="{FF2B5EF4-FFF2-40B4-BE49-F238E27FC236}">
                <a16:creationId xmlns:a16="http://schemas.microsoft.com/office/drawing/2014/main" id="{A6BC8C30-9C74-35A3-2AFC-1436FB0144B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JENAS 2022, CSIC Madrid, 3-6 May 2022, Carlos Granja, Advacam, Prague</a:t>
            </a:r>
          </a:p>
        </p:txBody>
      </p:sp>
      <p:sp>
        <p:nvSpPr>
          <p:cNvPr id="6" name="Slide Number Placeholder 5">
            <a:extLst>
              <a:ext uri="{FF2B5EF4-FFF2-40B4-BE49-F238E27FC236}">
                <a16:creationId xmlns:a16="http://schemas.microsoft.com/office/drawing/2014/main" id="{A0B12183-20C7-4F37-BDBF-F5D39F4ABE1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B4A9C5-8A89-4D39-B6D3-1FFCC58198F5}" type="slidenum">
              <a:rPr lang="en-US" smtClean="0"/>
              <a:t>‹#›</a:t>
            </a:fld>
            <a:endParaRPr lang="en-US"/>
          </a:p>
        </p:txBody>
      </p:sp>
    </p:spTree>
    <p:extLst>
      <p:ext uri="{BB962C8B-B14F-4D97-AF65-F5344CB8AC3E}">
        <p14:creationId xmlns:p14="http://schemas.microsoft.com/office/powerpoint/2010/main" val="1202322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hyperlink" Target="mailto:gaston.garcia@uam.es" TargetMode="External"/><Relationship Id="rId13" Type="http://schemas.openxmlformats.org/officeDocument/2006/relationships/hyperlink" Target="https://insightart.eu/" TargetMode="External"/><Relationship Id="rId18" Type="http://schemas.openxmlformats.org/officeDocument/2006/relationships/image" Target="../media/image7.png"/><Relationship Id="rId3" Type="http://schemas.openxmlformats.org/officeDocument/2006/relationships/hyperlink" Target="https://kt.cern/" TargetMode="External"/><Relationship Id="rId21" Type="http://schemas.openxmlformats.org/officeDocument/2006/relationships/image" Target="../media/image10.png"/><Relationship Id="rId7" Type="http://schemas.openxmlformats.org/officeDocument/2006/relationships/hyperlink" Target="https://www.lngs.infn.it/" TargetMode="External"/><Relationship Id="rId12" Type="http://schemas.openxmlformats.org/officeDocument/2006/relationships/hyperlink" Target="https://advacam.com/" TargetMode="External"/><Relationship Id="rId17" Type="http://schemas.openxmlformats.org/officeDocument/2006/relationships/image" Target="../media/image6.png"/><Relationship Id="rId25" Type="http://schemas.openxmlformats.org/officeDocument/2006/relationships/image" Target="../media/image14.png"/><Relationship Id="rId2" Type="http://schemas.openxmlformats.org/officeDocument/2006/relationships/hyperlink" Target="mailto:benjamin.frisch@cern.ch" TargetMode="External"/><Relationship Id="rId16" Type="http://schemas.openxmlformats.org/officeDocument/2006/relationships/image" Target="../media/image5.emf"/><Relationship Id="rId20" Type="http://schemas.openxmlformats.org/officeDocument/2006/relationships/image" Target="../media/image9.png"/><Relationship Id="rId1" Type="http://schemas.openxmlformats.org/officeDocument/2006/relationships/slideLayout" Target="../slideLayouts/slideLayout1.xml"/><Relationship Id="rId6" Type="http://schemas.openxmlformats.org/officeDocument/2006/relationships/hyperlink" Target="mailto:ezio.previtali@lngs.infn.it" TargetMode="External"/><Relationship Id="rId11" Type="http://schemas.openxmlformats.org/officeDocument/2006/relationships/hyperlink" Target="mailto:carlos.granja@advacam.com" TargetMode="External"/><Relationship Id="rId24" Type="http://schemas.openxmlformats.org/officeDocument/2006/relationships/image" Target="../media/image13.png"/><Relationship Id="rId5" Type="http://schemas.openxmlformats.org/officeDocument/2006/relationships/hyperlink" Target="https://www.ineustar.com/" TargetMode="External"/><Relationship Id="rId15" Type="http://schemas.openxmlformats.org/officeDocument/2006/relationships/image" Target="../media/image3.jpeg"/><Relationship Id="rId23" Type="http://schemas.openxmlformats.org/officeDocument/2006/relationships/image" Target="../media/image12.png"/><Relationship Id="rId10" Type="http://schemas.openxmlformats.org/officeDocument/2006/relationships/image" Target="../media/image4.png"/><Relationship Id="rId19" Type="http://schemas.openxmlformats.org/officeDocument/2006/relationships/image" Target="../media/image8.jpeg"/><Relationship Id="rId4" Type="http://schemas.openxmlformats.org/officeDocument/2006/relationships/hyperlink" Target="mailto:efernandez@ineustar.com" TargetMode="External"/><Relationship Id="rId9" Type="http://schemas.openxmlformats.org/officeDocument/2006/relationships/hyperlink" Target="https://www.cmam.uam.es/" TargetMode="External"/><Relationship Id="rId14" Type="http://schemas.openxmlformats.org/officeDocument/2006/relationships/hyperlink" Target="https://www.radalytica.com/" TargetMode="External"/><Relationship Id="rId22"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1A267ED-0F86-5CBE-3774-4793D9AAE340}"/>
              </a:ext>
            </a:extLst>
          </p:cNvPr>
          <p:cNvSpPr txBox="1"/>
          <p:nvPr/>
        </p:nvSpPr>
        <p:spPr>
          <a:xfrm>
            <a:off x="935083" y="1229617"/>
            <a:ext cx="9944100" cy="461665"/>
          </a:xfrm>
          <a:prstGeom prst="rect">
            <a:avLst/>
          </a:prstGeom>
          <a:noFill/>
        </p:spPr>
        <p:txBody>
          <a:bodyPr wrap="square" rtlCol="0">
            <a:spAutoFit/>
          </a:bodyPr>
          <a:lstStyle/>
          <a:p>
            <a:pPr algn="ctr"/>
            <a:r>
              <a:rPr lang="en-US" sz="2400" b="1" dirty="0"/>
              <a:t>Agenda</a:t>
            </a:r>
          </a:p>
        </p:txBody>
      </p:sp>
      <p:pic>
        <p:nvPicPr>
          <p:cNvPr id="12" name="Picture 11">
            <a:extLst>
              <a:ext uri="{FF2B5EF4-FFF2-40B4-BE49-F238E27FC236}">
                <a16:creationId xmlns:a16="http://schemas.microsoft.com/office/drawing/2014/main" id="{6E33CAC1-6E6F-DC09-A939-CFEA014ED35F}"/>
              </a:ext>
            </a:extLst>
          </p:cNvPr>
          <p:cNvPicPr>
            <a:picLocks noChangeAspect="1"/>
          </p:cNvPicPr>
          <p:nvPr/>
        </p:nvPicPr>
        <p:blipFill>
          <a:blip r:embed="rId2"/>
          <a:stretch>
            <a:fillRect/>
          </a:stretch>
        </p:blipFill>
        <p:spPr>
          <a:xfrm>
            <a:off x="731521" y="935558"/>
            <a:ext cx="2014378" cy="630555"/>
          </a:xfrm>
          <a:prstGeom prst="rect">
            <a:avLst/>
          </a:prstGeom>
        </p:spPr>
      </p:pic>
      <p:pic>
        <p:nvPicPr>
          <p:cNvPr id="1026" name="Picture 2" descr="CSIC Consejo Superior de Investigaciones Científicas – PARTHENOS Project">
            <a:extLst>
              <a:ext uri="{FF2B5EF4-FFF2-40B4-BE49-F238E27FC236}">
                <a16:creationId xmlns:a16="http://schemas.microsoft.com/office/drawing/2014/main" id="{8A521899-4C05-AA53-C5D9-0CBE9881E8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1741" y="818828"/>
            <a:ext cx="1878738" cy="7472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ED9EEBE-3667-6762-17A3-68274BD4337E}"/>
              </a:ext>
            </a:extLst>
          </p:cNvPr>
          <p:cNvSpPr txBox="1"/>
          <p:nvPr/>
        </p:nvSpPr>
        <p:spPr>
          <a:xfrm>
            <a:off x="566058" y="1775101"/>
            <a:ext cx="11625942" cy="4893647"/>
          </a:xfrm>
          <a:prstGeom prst="rect">
            <a:avLst/>
          </a:prstGeom>
          <a:noFill/>
        </p:spPr>
        <p:txBody>
          <a:bodyPr wrap="square" rtlCol="0">
            <a:spAutoFit/>
          </a:bodyPr>
          <a:lstStyle/>
          <a:p>
            <a:pPr marL="457200" indent="-457200">
              <a:buFont typeface="+mj-lt"/>
              <a:buAutoNum type="alphaUcPeriod"/>
            </a:pPr>
            <a:r>
              <a:rPr lang="en-US" sz="2400" dirty="0"/>
              <a:t>Purpose/aims of the KT RT session, introduce the KT experts			[3 min]</a:t>
            </a:r>
          </a:p>
          <a:p>
            <a:pPr marL="457200" indent="-457200">
              <a:buFont typeface="+mj-lt"/>
              <a:buAutoNum type="alphaUcPeriod"/>
            </a:pPr>
            <a:endParaRPr lang="en-US" sz="2400" dirty="0"/>
          </a:p>
          <a:p>
            <a:pPr marL="457200" indent="-457200">
              <a:buFont typeface="+mj-lt"/>
              <a:buAutoNum type="alphaUcPeriod"/>
            </a:pPr>
            <a:r>
              <a:rPr lang="en-US" sz="2400" dirty="0"/>
              <a:t>Panel </a:t>
            </a:r>
            <a:r>
              <a:rPr lang="en-US" sz="2400" u="sng" dirty="0"/>
              <a:t>1</a:t>
            </a:r>
            <a:r>
              <a:rPr lang="en-US" sz="2400" u="sng" baseline="30000" dirty="0"/>
              <a:t>st</a:t>
            </a:r>
            <a:r>
              <a:rPr lang="en-US" sz="2400" u="sng" dirty="0"/>
              <a:t> round</a:t>
            </a:r>
            <a:r>
              <a:rPr lang="en-US" sz="2400" dirty="0"/>
              <a:t>: Speakers (each 3 min) views on KT and selected issues		[12 min]</a:t>
            </a:r>
          </a:p>
          <a:p>
            <a:pPr marL="457200" indent="-457200">
              <a:buFont typeface="+mj-lt"/>
              <a:buAutoNum type="alphaUcPeriod"/>
            </a:pPr>
            <a:endParaRPr lang="en-US" sz="2400" dirty="0"/>
          </a:p>
          <a:p>
            <a:pPr marL="457200" indent="-457200">
              <a:buFont typeface="+mj-lt"/>
              <a:buAutoNum type="alphaUcPeriod"/>
            </a:pPr>
            <a:r>
              <a:rPr lang="en-US" sz="2400" dirty="0"/>
              <a:t>Comments/questions from the audience and short replies by KT experts 	[5 min]</a:t>
            </a:r>
          </a:p>
          <a:p>
            <a:pPr marL="457200" indent="-457200">
              <a:buFont typeface="+mj-lt"/>
              <a:buAutoNum type="alphaUcPeriod"/>
            </a:pPr>
            <a:endParaRPr lang="en-US" sz="2400" dirty="0"/>
          </a:p>
          <a:p>
            <a:pPr marL="457200" indent="-457200">
              <a:buFont typeface="+mj-lt"/>
              <a:buAutoNum type="alphaUcPeriod"/>
            </a:pPr>
            <a:r>
              <a:rPr lang="en-US" sz="2400" dirty="0"/>
              <a:t>Panel </a:t>
            </a:r>
            <a:r>
              <a:rPr lang="en-US" sz="2400" u="sng" dirty="0"/>
              <a:t>2</a:t>
            </a:r>
            <a:r>
              <a:rPr lang="en-US" sz="2400" u="sng" baseline="30000" dirty="0"/>
              <a:t>nd</a:t>
            </a:r>
            <a:r>
              <a:rPr lang="en-US" sz="2400" u="sng" dirty="0"/>
              <a:t> round</a:t>
            </a:r>
            <a:r>
              <a:rPr lang="en-US" sz="2400" dirty="0"/>
              <a:t>: Speakers (each 3 min) views on KT and selected issues	[12 min]</a:t>
            </a:r>
          </a:p>
          <a:p>
            <a:pPr marL="457200" indent="-457200">
              <a:buFont typeface="+mj-lt"/>
              <a:buAutoNum type="alphaUcPeriod"/>
            </a:pPr>
            <a:endParaRPr lang="en-US" sz="2400" dirty="0"/>
          </a:p>
          <a:p>
            <a:pPr marL="457200" indent="-457200">
              <a:buFont typeface="+mj-lt"/>
              <a:buAutoNum type="alphaUcPeriod"/>
            </a:pPr>
            <a:r>
              <a:rPr lang="en-US" sz="2400" dirty="0"/>
              <a:t>Comments/questions from the audience and short replies by KT experts	[5 min]</a:t>
            </a:r>
          </a:p>
          <a:p>
            <a:pPr marL="457200" indent="-457200">
              <a:buFont typeface="+mj-lt"/>
              <a:buAutoNum type="alphaUcPeriod"/>
            </a:pPr>
            <a:endParaRPr lang="en-US" sz="2400" dirty="0"/>
          </a:p>
          <a:p>
            <a:pPr marL="457200" indent="-457200">
              <a:buFont typeface="+mj-lt"/>
              <a:buAutoNum type="alphaUcPeriod"/>
            </a:pPr>
            <a:r>
              <a:rPr lang="en-US" sz="2400" dirty="0"/>
              <a:t> Conclusions, follow-up							 	[3 min]</a:t>
            </a:r>
          </a:p>
          <a:p>
            <a:pPr marL="457200" indent="-457200">
              <a:buFont typeface="+mj-lt"/>
              <a:buAutoNum type="alphaUcPeriod"/>
            </a:pPr>
            <a:endParaRPr lang="en-US" sz="2400" dirty="0"/>
          </a:p>
          <a:p>
            <a:r>
              <a:rPr lang="en-US" sz="2400" i="1" dirty="0"/>
              <a:t>									total/max     = 	40 min</a:t>
            </a:r>
          </a:p>
        </p:txBody>
      </p:sp>
      <p:sp>
        <p:nvSpPr>
          <p:cNvPr id="6" name="TextBox 5">
            <a:extLst>
              <a:ext uri="{FF2B5EF4-FFF2-40B4-BE49-F238E27FC236}">
                <a16:creationId xmlns:a16="http://schemas.microsoft.com/office/drawing/2014/main" id="{8BDE6A76-A958-305D-1270-5D2BC155F7D5}"/>
              </a:ext>
            </a:extLst>
          </p:cNvPr>
          <p:cNvSpPr txBox="1"/>
          <p:nvPr/>
        </p:nvSpPr>
        <p:spPr>
          <a:xfrm>
            <a:off x="444137" y="84909"/>
            <a:ext cx="11247120" cy="830997"/>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rPr>
              <a:t>Knowledge Transfer (KT) between Academia/Research and Industry, Best Practices Round Table (RT), </a:t>
            </a:r>
            <a:r>
              <a:rPr lang="en-US" sz="2400" dirty="0"/>
              <a:t>JENAS 2022, CSIC, Madrid, 3-6 May 2022</a:t>
            </a:r>
          </a:p>
        </p:txBody>
      </p:sp>
      <p:sp>
        <p:nvSpPr>
          <p:cNvPr id="5" name="Footer Placeholder 4">
            <a:extLst>
              <a:ext uri="{FF2B5EF4-FFF2-40B4-BE49-F238E27FC236}">
                <a16:creationId xmlns:a16="http://schemas.microsoft.com/office/drawing/2014/main" id="{FF5F4127-2017-4D43-25DE-4A6FA8648978}"/>
              </a:ext>
            </a:extLst>
          </p:cNvPr>
          <p:cNvSpPr>
            <a:spLocks noGrp="1"/>
          </p:cNvSpPr>
          <p:nvPr>
            <p:ph type="ftr" sz="quarter" idx="11"/>
          </p:nvPr>
        </p:nvSpPr>
        <p:spPr>
          <a:xfrm>
            <a:off x="3581402" y="6440169"/>
            <a:ext cx="5680164" cy="417831"/>
          </a:xfrm>
        </p:spPr>
        <p:txBody>
          <a:bodyPr/>
          <a:lstStyle/>
          <a:p>
            <a:r>
              <a:rPr lang="en-US" dirty="0"/>
              <a:t>JENAS 2022, CSIC Madrid, 3-6 May 2022, Carlos Granja, Advacam, Prague</a:t>
            </a:r>
          </a:p>
        </p:txBody>
      </p:sp>
      <p:sp>
        <p:nvSpPr>
          <p:cNvPr id="8" name="Slide Number Placeholder 7">
            <a:extLst>
              <a:ext uri="{FF2B5EF4-FFF2-40B4-BE49-F238E27FC236}">
                <a16:creationId xmlns:a16="http://schemas.microsoft.com/office/drawing/2014/main" id="{8096E009-5896-F430-5112-0040807878CB}"/>
              </a:ext>
            </a:extLst>
          </p:cNvPr>
          <p:cNvSpPr>
            <a:spLocks noGrp="1"/>
          </p:cNvSpPr>
          <p:nvPr>
            <p:ph type="sldNum" sz="quarter" idx="12"/>
          </p:nvPr>
        </p:nvSpPr>
        <p:spPr/>
        <p:txBody>
          <a:bodyPr/>
          <a:lstStyle/>
          <a:p>
            <a:fld id="{4EB4A9C5-8A89-4D39-B6D3-1FFCC58198F5}" type="slidenum">
              <a:rPr lang="en-US" smtClean="0"/>
              <a:t>1</a:t>
            </a:fld>
            <a:endParaRPr lang="en-US"/>
          </a:p>
        </p:txBody>
      </p:sp>
      <p:pic>
        <p:nvPicPr>
          <p:cNvPr id="9" name="Picture 8">
            <a:extLst>
              <a:ext uri="{FF2B5EF4-FFF2-40B4-BE49-F238E27FC236}">
                <a16:creationId xmlns:a16="http://schemas.microsoft.com/office/drawing/2014/main" id="{5622EBAE-E481-9F01-16F3-3622D6C58C4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7872" b="37731"/>
          <a:stretch/>
        </p:blipFill>
        <p:spPr>
          <a:xfrm>
            <a:off x="1700151" y="6396124"/>
            <a:ext cx="1747327" cy="407670"/>
          </a:xfrm>
          <a:prstGeom prst="rect">
            <a:avLst/>
          </a:prstGeom>
        </p:spPr>
      </p:pic>
    </p:spTree>
    <p:extLst>
      <p:ext uri="{BB962C8B-B14F-4D97-AF65-F5344CB8AC3E}">
        <p14:creationId xmlns:p14="http://schemas.microsoft.com/office/powerpoint/2010/main" val="1623470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61A267ED-0F86-5CBE-3774-4793D9AAE340}"/>
              </a:ext>
            </a:extLst>
          </p:cNvPr>
          <p:cNvSpPr txBox="1"/>
          <p:nvPr/>
        </p:nvSpPr>
        <p:spPr>
          <a:xfrm>
            <a:off x="1013460" y="1022306"/>
            <a:ext cx="9944100" cy="461665"/>
          </a:xfrm>
          <a:prstGeom prst="rect">
            <a:avLst/>
          </a:prstGeom>
          <a:noFill/>
        </p:spPr>
        <p:txBody>
          <a:bodyPr wrap="square" rtlCol="0">
            <a:spAutoFit/>
          </a:bodyPr>
          <a:lstStyle/>
          <a:p>
            <a:pPr algn="ctr"/>
            <a:r>
              <a:rPr lang="en-US" sz="2400" b="1" dirty="0"/>
              <a:t>Expert speakers</a:t>
            </a:r>
          </a:p>
        </p:txBody>
      </p:sp>
      <p:pic>
        <p:nvPicPr>
          <p:cNvPr id="12" name="Picture 11">
            <a:extLst>
              <a:ext uri="{FF2B5EF4-FFF2-40B4-BE49-F238E27FC236}">
                <a16:creationId xmlns:a16="http://schemas.microsoft.com/office/drawing/2014/main" id="{6E33CAC1-6E6F-DC09-A939-CFEA014ED35F}"/>
              </a:ext>
            </a:extLst>
          </p:cNvPr>
          <p:cNvPicPr>
            <a:picLocks noChangeAspect="1"/>
          </p:cNvPicPr>
          <p:nvPr/>
        </p:nvPicPr>
        <p:blipFill>
          <a:blip r:embed="rId2"/>
          <a:stretch>
            <a:fillRect/>
          </a:stretch>
        </p:blipFill>
        <p:spPr>
          <a:xfrm>
            <a:off x="731521" y="935558"/>
            <a:ext cx="2014378" cy="630555"/>
          </a:xfrm>
          <a:prstGeom prst="rect">
            <a:avLst/>
          </a:prstGeom>
        </p:spPr>
      </p:pic>
      <p:pic>
        <p:nvPicPr>
          <p:cNvPr id="1026" name="Picture 2" descr="CSIC Consejo Superior de Investigaciones Científicas – PARTHENOS Project">
            <a:extLst>
              <a:ext uri="{FF2B5EF4-FFF2-40B4-BE49-F238E27FC236}">
                <a16:creationId xmlns:a16="http://schemas.microsoft.com/office/drawing/2014/main" id="{8A521899-4C05-AA53-C5D9-0CBE9881E8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81741" y="818828"/>
            <a:ext cx="1878738" cy="7472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ED9EEBE-3667-6762-17A3-68274BD4337E}"/>
              </a:ext>
            </a:extLst>
          </p:cNvPr>
          <p:cNvSpPr txBox="1"/>
          <p:nvPr/>
        </p:nvSpPr>
        <p:spPr>
          <a:xfrm>
            <a:off x="117566" y="1687445"/>
            <a:ext cx="11952513" cy="4662815"/>
          </a:xfrm>
          <a:prstGeom prst="rect">
            <a:avLst/>
          </a:prstGeom>
          <a:noFill/>
        </p:spPr>
        <p:txBody>
          <a:bodyPr wrap="square" rtlCol="0">
            <a:spAutoFit/>
          </a:bodyPr>
          <a:lstStyle/>
          <a:p>
            <a:pPr marL="457200" indent="-457200">
              <a:buFont typeface="Wingdings" panose="05000000000000000000" pitchFamily="2" charset="2"/>
              <a:buChar char="q"/>
            </a:pPr>
            <a:r>
              <a:rPr lang="en-US" sz="1650" b="1" dirty="0"/>
              <a:t>Benjamin </a:t>
            </a:r>
            <a:r>
              <a:rPr lang="en-US" sz="1650" b="1" dirty="0" err="1"/>
              <a:t>Frish</a:t>
            </a:r>
            <a:r>
              <a:rPr lang="en-US" sz="1650" dirty="0"/>
              <a:t>, </a:t>
            </a:r>
            <a:r>
              <a:rPr lang="en-US" sz="1650" b="1" dirty="0"/>
              <a:t>CERN’s KT</a:t>
            </a:r>
            <a:r>
              <a:rPr lang="en-US" sz="1650" dirty="0"/>
              <a:t> Group. Since 2018 supports the transfer of CERN technologies towards societal and industrial applications. Coordinates the healthcare and quantum applications, manages the accelerator technology portfolio. Over 15 y experience in technological developments. PhD from the TU Vienna, Thesis on PET at CERN. Conducted research in medical robotics and interventional imaging at TU Munich. Provided regulatory and clinical affairs consultancy for medical device manufacturers.</a:t>
            </a:r>
          </a:p>
          <a:p>
            <a:pPr marL="457200" indent="-457200">
              <a:buFont typeface="Wingdings" panose="05000000000000000000" pitchFamily="2" charset="2"/>
              <a:buChar char="q"/>
            </a:pPr>
            <a:r>
              <a:rPr lang="en-US" sz="1650" b="1" dirty="0"/>
              <a:t>Erik Fernandez</a:t>
            </a:r>
            <a:r>
              <a:rPr lang="en-US" sz="1650" dirty="0"/>
              <a:t>, General Manager of </a:t>
            </a:r>
            <a:r>
              <a:rPr lang="en-US" sz="1650" b="1" dirty="0"/>
              <a:t>INEUSTAR</a:t>
            </a:r>
            <a:r>
              <a:rPr lang="en-US" sz="1650" dirty="0"/>
              <a:t>, the Spanish Science Industry Association. Erik is Telecommunications Engineer  from the University of Navarra and holds a PhD in Telecommunications Engineering from the same university. During his career has held various positions in research Institutes, creating and leading research teams in the field of Nondestructive Testing of materials and being the Corporate Development Manager of CEIT. Associate professor at the school of engineering of the University of Navarra</a:t>
            </a:r>
          </a:p>
          <a:p>
            <a:pPr marL="457200" indent="-457200">
              <a:buFont typeface="Wingdings" panose="05000000000000000000" pitchFamily="2" charset="2"/>
              <a:buChar char="q"/>
            </a:pPr>
            <a:r>
              <a:rPr lang="en-US" sz="1650" b="1" dirty="0"/>
              <a:t>Ezio </a:t>
            </a:r>
            <a:r>
              <a:rPr lang="en-US" sz="1650" b="1" dirty="0" err="1"/>
              <a:t>Previtali</a:t>
            </a:r>
            <a:r>
              <a:rPr lang="en-US" sz="1650" dirty="0"/>
              <a:t>, Director of the Gran </a:t>
            </a:r>
            <a:r>
              <a:rPr lang="en-US" sz="1650" dirty="0" err="1"/>
              <a:t>Sasso</a:t>
            </a:r>
            <a:r>
              <a:rPr lang="en-US" sz="1650" dirty="0"/>
              <a:t> Nat. Lab. </a:t>
            </a:r>
            <a:r>
              <a:rPr lang="en-US" sz="1650" b="1" dirty="0"/>
              <a:t>LGNS INFN</a:t>
            </a:r>
            <a:r>
              <a:rPr lang="en-US" sz="1650" dirty="0"/>
              <a:t>, prof. Nuclear and Subnuclear Physics at Milano Bicocca Univ. Involved in particle physics experiments, neutrino physics, development of particle physics detectors, e.g. bolometric detector CUORE. Spokesperson of the CUPID experiment. Until end 2020 coordinator of the INFN nat. committee on Technology Transfer. Responsible of KT project Open-INFN to implement best approaches to maximize KT processes from research to industries and identify best approaches for KT processes. Produced 4 patents registered in Europe and US. Developed 3 projects licensed to industry.</a:t>
            </a:r>
          </a:p>
          <a:p>
            <a:pPr marL="457200" indent="-457200">
              <a:buFont typeface="Wingdings" panose="05000000000000000000" pitchFamily="2" charset="2"/>
              <a:buChar char="q"/>
            </a:pPr>
            <a:r>
              <a:rPr lang="en-US" sz="1650" b="1" dirty="0"/>
              <a:t>Gaston Garcia Lopez</a:t>
            </a:r>
            <a:r>
              <a:rPr lang="en-US" sz="1650" dirty="0"/>
              <a:t>, Director of </a:t>
            </a:r>
            <a:r>
              <a:rPr lang="en-US" sz="1650" b="1" dirty="0"/>
              <a:t>CMAM UAM</a:t>
            </a:r>
            <a:r>
              <a:rPr lang="en-US" sz="1650" dirty="0"/>
              <a:t>, </a:t>
            </a:r>
            <a:r>
              <a:rPr lang="pt-BR" sz="1650" dirty="0"/>
              <a:t>Centro de Micro-Análisis de Materiales</a:t>
            </a:r>
            <a:r>
              <a:rPr lang="en-US" sz="1650" dirty="0"/>
              <a:t>, ion beam accelerator center at the Universidad </a:t>
            </a:r>
            <a:r>
              <a:rPr lang="en-US" sz="1650" dirty="0" err="1"/>
              <a:t>Autonoma</a:t>
            </a:r>
            <a:r>
              <a:rPr lang="en-US" sz="1650" dirty="0"/>
              <a:t> de Madrid, multidisciplinary research in Materials science, Nuclear Physics and Biomedical applications. Engaged in accelerator based research infrastructures, technology applications, deputy director of ALBA synchrotron till end 2019. Involved in the League of European Accelerator-based Photon Sources LEAPS (coordination board chair), ESRF council (Spanish delegation scientific advisor), European Physics Journal Plus (editor in chief).</a:t>
            </a:r>
          </a:p>
        </p:txBody>
      </p:sp>
      <p:sp>
        <p:nvSpPr>
          <p:cNvPr id="8" name="Slide Number Placeholder 7">
            <a:extLst>
              <a:ext uri="{FF2B5EF4-FFF2-40B4-BE49-F238E27FC236}">
                <a16:creationId xmlns:a16="http://schemas.microsoft.com/office/drawing/2014/main" id="{8096E009-5896-F430-5112-0040807878CB}"/>
              </a:ext>
            </a:extLst>
          </p:cNvPr>
          <p:cNvSpPr>
            <a:spLocks noGrp="1"/>
          </p:cNvSpPr>
          <p:nvPr>
            <p:ph type="sldNum" sz="quarter" idx="12"/>
          </p:nvPr>
        </p:nvSpPr>
        <p:spPr/>
        <p:txBody>
          <a:bodyPr/>
          <a:lstStyle/>
          <a:p>
            <a:fld id="{4EB4A9C5-8A89-4D39-B6D3-1FFCC58198F5}" type="slidenum">
              <a:rPr lang="en-US" smtClean="0"/>
              <a:t>2</a:t>
            </a:fld>
            <a:endParaRPr lang="en-US"/>
          </a:p>
        </p:txBody>
      </p:sp>
      <p:sp>
        <p:nvSpPr>
          <p:cNvPr id="9" name="Footer Placeholder 4">
            <a:extLst>
              <a:ext uri="{FF2B5EF4-FFF2-40B4-BE49-F238E27FC236}">
                <a16:creationId xmlns:a16="http://schemas.microsoft.com/office/drawing/2014/main" id="{E9DF2EFB-5D19-D3FD-84A2-ABE76AAE83D2}"/>
              </a:ext>
            </a:extLst>
          </p:cNvPr>
          <p:cNvSpPr>
            <a:spLocks noGrp="1"/>
          </p:cNvSpPr>
          <p:nvPr>
            <p:ph type="ftr" sz="quarter" idx="11"/>
          </p:nvPr>
        </p:nvSpPr>
        <p:spPr>
          <a:xfrm>
            <a:off x="3581402" y="6440169"/>
            <a:ext cx="5680164" cy="417831"/>
          </a:xfrm>
        </p:spPr>
        <p:txBody>
          <a:bodyPr/>
          <a:lstStyle/>
          <a:p>
            <a:r>
              <a:rPr lang="en-US" dirty="0"/>
              <a:t>JENAS 2022, CSIC Madrid, 3-6 May 2022, Carlos Granja, Advacam, Prague</a:t>
            </a:r>
          </a:p>
        </p:txBody>
      </p:sp>
      <p:pic>
        <p:nvPicPr>
          <p:cNvPr id="10" name="Picture 9">
            <a:extLst>
              <a:ext uri="{FF2B5EF4-FFF2-40B4-BE49-F238E27FC236}">
                <a16:creationId xmlns:a16="http://schemas.microsoft.com/office/drawing/2014/main" id="{EB636CE0-0063-A92F-335C-7F4233447D6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37872" b="37731"/>
          <a:stretch/>
        </p:blipFill>
        <p:spPr>
          <a:xfrm>
            <a:off x="1700151" y="6396124"/>
            <a:ext cx="1747327" cy="407670"/>
          </a:xfrm>
          <a:prstGeom prst="rect">
            <a:avLst/>
          </a:prstGeom>
        </p:spPr>
      </p:pic>
      <p:sp>
        <p:nvSpPr>
          <p:cNvPr id="11" name="TextBox 10">
            <a:extLst>
              <a:ext uri="{FF2B5EF4-FFF2-40B4-BE49-F238E27FC236}">
                <a16:creationId xmlns:a16="http://schemas.microsoft.com/office/drawing/2014/main" id="{AEDBE062-9A38-F2FC-EC9C-38F9333A046E}"/>
              </a:ext>
            </a:extLst>
          </p:cNvPr>
          <p:cNvSpPr txBox="1"/>
          <p:nvPr/>
        </p:nvSpPr>
        <p:spPr>
          <a:xfrm>
            <a:off x="444137" y="84909"/>
            <a:ext cx="11247120" cy="830997"/>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rPr>
              <a:t>Knowledge Transfer (KT) between Academia/Research and Industry, Best Practices Round Table (RT), </a:t>
            </a:r>
            <a:r>
              <a:rPr lang="en-US" sz="2400" dirty="0"/>
              <a:t>JENAS 2022, CSIC, Madrid, 3-6 May 2022</a:t>
            </a:r>
          </a:p>
        </p:txBody>
      </p:sp>
    </p:spTree>
    <p:extLst>
      <p:ext uri="{BB962C8B-B14F-4D97-AF65-F5344CB8AC3E}">
        <p14:creationId xmlns:p14="http://schemas.microsoft.com/office/powerpoint/2010/main" val="24967991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BED9EEBE-3667-6762-17A3-68274BD4337E}"/>
              </a:ext>
            </a:extLst>
          </p:cNvPr>
          <p:cNvSpPr txBox="1"/>
          <p:nvPr/>
        </p:nvSpPr>
        <p:spPr>
          <a:xfrm>
            <a:off x="342900" y="1509393"/>
            <a:ext cx="11727180" cy="3693319"/>
          </a:xfrm>
          <a:prstGeom prst="rect">
            <a:avLst/>
          </a:prstGeom>
          <a:noFill/>
        </p:spPr>
        <p:txBody>
          <a:bodyPr wrap="square" rtlCol="0">
            <a:spAutoFit/>
          </a:bodyPr>
          <a:lstStyle/>
          <a:p>
            <a:pPr marL="457200" indent="-457200">
              <a:buFont typeface="Wingdings" panose="05000000000000000000" pitchFamily="2" charset="2"/>
              <a:buChar char="q"/>
            </a:pPr>
            <a:r>
              <a:rPr lang="en-US" b="1" dirty="0"/>
              <a:t>Benjamin </a:t>
            </a:r>
            <a:r>
              <a:rPr lang="en-US" b="1" dirty="0" err="1"/>
              <a:t>Frish</a:t>
            </a:r>
            <a:r>
              <a:rPr lang="en-US" dirty="0"/>
              <a:t>, CERN’s KT Group, KT Officer, </a:t>
            </a:r>
            <a:r>
              <a:rPr lang="en-US" dirty="0">
                <a:hlinkClick r:id="rId2"/>
              </a:rPr>
              <a:t>benjamin.frisch@cern.ch</a:t>
            </a:r>
            <a:r>
              <a:rPr lang="en-US" dirty="0"/>
              <a:t> </a:t>
            </a:r>
          </a:p>
          <a:p>
            <a:pPr marL="914400" lvl="1" indent="-457200">
              <a:buFont typeface="Wingdings" panose="05000000000000000000" pitchFamily="2" charset="2"/>
              <a:buChar char="§"/>
            </a:pPr>
            <a:r>
              <a:rPr lang="en-US" dirty="0"/>
              <a:t>CERN Knowledge Transfer Group: </a:t>
            </a:r>
            <a:r>
              <a:rPr lang="en-US" dirty="0">
                <a:hlinkClick r:id="rId3"/>
              </a:rPr>
              <a:t>https://kt.cern/</a:t>
            </a:r>
            <a:r>
              <a:rPr lang="en-US" dirty="0"/>
              <a:t> </a:t>
            </a:r>
          </a:p>
          <a:p>
            <a:pPr marL="914400" lvl="1" indent="-457200">
              <a:buFont typeface="Wingdings" panose="05000000000000000000" pitchFamily="2" charset="2"/>
              <a:buChar char="§"/>
            </a:pPr>
            <a:endParaRPr lang="en-US" dirty="0"/>
          </a:p>
          <a:p>
            <a:pPr marL="457200" indent="-457200">
              <a:buFont typeface="Wingdings" panose="05000000000000000000" pitchFamily="2" charset="2"/>
              <a:buChar char="q"/>
            </a:pPr>
            <a:r>
              <a:rPr lang="en-US" b="1" dirty="0"/>
              <a:t>Erik Fernandez</a:t>
            </a:r>
            <a:r>
              <a:rPr lang="en-US" dirty="0"/>
              <a:t>, INEUSTAR, General Manager, </a:t>
            </a:r>
            <a:r>
              <a:rPr lang="en-US" u="sng" dirty="0">
                <a:hlinkClick r:id="rId4"/>
              </a:rPr>
              <a:t>efernandez@ineustar.com</a:t>
            </a:r>
            <a:r>
              <a:rPr lang="en-US" u="sng" dirty="0"/>
              <a:t> </a:t>
            </a:r>
          </a:p>
          <a:p>
            <a:pPr marL="914400" lvl="1" indent="-457200">
              <a:buFont typeface="Wingdings" panose="05000000000000000000" pitchFamily="2" charset="2"/>
              <a:buChar char="§"/>
            </a:pPr>
            <a:r>
              <a:rPr lang="en-US" dirty="0"/>
              <a:t>INEUSTAR, the Spanish Science Industry Association: </a:t>
            </a:r>
            <a:r>
              <a:rPr lang="en-US" u="sng" dirty="0">
                <a:solidFill>
                  <a:srgbClr val="0563C1"/>
                </a:solidFill>
                <a:hlinkClick r:id="rId5">
                  <a:extLst>
                    <a:ext uri="{A12FA001-AC4F-418D-AE19-62706E023703}">
                      <ahyp:hlinkClr xmlns:ahyp="http://schemas.microsoft.com/office/drawing/2018/hyperlinkcolor" val="tx"/>
                    </a:ext>
                  </a:extLst>
                </a:hlinkClick>
              </a:rPr>
              <a:t>https://www.ineustar.com</a:t>
            </a:r>
            <a:r>
              <a:rPr lang="en-US" u="sng" dirty="0"/>
              <a:t> </a:t>
            </a:r>
          </a:p>
          <a:p>
            <a:pPr marL="457200" indent="-457200">
              <a:buFont typeface="Wingdings" panose="05000000000000000000" pitchFamily="2" charset="2"/>
              <a:buChar char="q"/>
            </a:pPr>
            <a:endParaRPr lang="en-US" b="1" dirty="0"/>
          </a:p>
          <a:p>
            <a:pPr marL="457200" indent="-457200">
              <a:buFont typeface="Wingdings" panose="05000000000000000000" pitchFamily="2" charset="2"/>
              <a:buChar char="q"/>
            </a:pPr>
            <a:r>
              <a:rPr lang="en-US" b="1" dirty="0"/>
              <a:t>Ezio </a:t>
            </a:r>
            <a:r>
              <a:rPr lang="en-US" b="1" dirty="0" err="1"/>
              <a:t>Previtali</a:t>
            </a:r>
            <a:r>
              <a:rPr lang="en-US" dirty="0"/>
              <a:t>, Gran </a:t>
            </a:r>
            <a:r>
              <a:rPr lang="en-US" dirty="0" err="1"/>
              <a:t>Sasso</a:t>
            </a:r>
            <a:r>
              <a:rPr lang="en-US" dirty="0"/>
              <a:t> National Laboratory INFN, Director, </a:t>
            </a:r>
            <a:r>
              <a:rPr lang="en-US" dirty="0">
                <a:hlinkClick r:id="rId6"/>
              </a:rPr>
              <a:t>ezio.previtali@lngs.infn.it</a:t>
            </a:r>
            <a:r>
              <a:rPr lang="en-US" dirty="0"/>
              <a:t> </a:t>
            </a:r>
          </a:p>
          <a:p>
            <a:pPr marL="914400" lvl="1" indent="-457200">
              <a:buFont typeface="Wingdings" panose="05000000000000000000" pitchFamily="2" charset="2"/>
              <a:buChar char="§"/>
            </a:pPr>
            <a:r>
              <a:rPr lang="en-US" dirty="0"/>
              <a:t>LNGS INFN, </a:t>
            </a:r>
            <a:r>
              <a:rPr lang="en-US" dirty="0">
                <a:hlinkClick r:id="rId7"/>
              </a:rPr>
              <a:t>https://www.lngs.infn.it</a:t>
            </a:r>
            <a:r>
              <a:rPr lang="en-US" dirty="0"/>
              <a:t> </a:t>
            </a:r>
          </a:p>
          <a:p>
            <a:endParaRPr lang="en-US" dirty="0"/>
          </a:p>
          <a:p>
            <a:pPr marL="457200" indent="-457200">
              <a:buFont typeface="Wingdings" panose="05000000000000000000" pitchFamily="2" charset="2"/>
              <a:buChar char="q"/>
            </a:pPr>
            <a:r>
              <a:rPr lang="en-US" b="1" dirty="0"/>
              <a:t>Gaston Garcia Lopez</a:t>
            </a:r>
            <a:r>
              <a:rPr lang="en-US" dirty="0"/>
              <a:t>, CMAM, Director, </a:t>
            </a:r>
            <a:r>
              <a:rPr lang="en-US" dirty="0">
                <a:hlinkClick r:id="rId8"/>
              </a:rPr>
              <a:t>gaston.garcia@uam.es</a:t>
            </a:r>
            <a:r>
              <a:rPr lang="en-US" dirty="0"/>
              <a:t> </a:t>
            </a:r>
          </a:p>
          <a:p>
            <a:pPr marL="914400" lvl="1" indent="-457200">
              <a:buFont typeface="Wingdings" panose="05000000000000000000" pitchFamily="2" charset="2"/>
              <a:buChar char="§"/>
            </a:pPr>
            <a:r>
              <a:rPr lang="en-US" dirty="0"/>
              <a:t>CMAM, Centre for Micro Analysis of Materials: </a:t>
            </a:r>
            <a:r>
              <a:rPr lang="en-US" dirty="0">
                <a:hlinkClick r:id="rId9"/>
              </a:rPr>
              <a:t>https://www.cmam.uam.es</a:t>
            </a:r>
            <a:r>
              <a:rPr lang="en-US" dirty="0"/>
              <a:t> </a:t>
            </a:r>
          </a:p>
          <a:p>
            <a:pPr marL="914400" lvl="1" indent="-457200">
              <a:buFont typeface="Wingdings" panose="05000000000000000000" pitchFamily="2" charset="2"/>
              <a:buChar char="§"/>
            </a:pPr>
            <a:endParaRPr lang="en-US" dirty="0"/>
          </a:p>
          <a:p>
            <a:pPr marL="457200" indent="-457200">
              <a:buFont typeface="Wingdings" panose="05000000000000000000" pitchFamily="2" charset="2"/>
              <a:buChar char="q"/>
            </a:pPr>
            <a:endParaRPr lang="en-US" dirty="0"/>
          </a:p>
        </p:txBody>
      </p:sp>
      <p:pic>
        <p:nvPicPr>
          <p:cNvPr id="2050" name="Picture 2" descr="InsightART - Crunchbase Company Profile &amp; Funding">
            <a:extLst>
              <a:ext uri="{FF2B5EF4-FFF2-40B4-BE49-F238E27FC236}">
                <a16:creationId xmlns:a16="http://schemas.microsoft.com/office/drawing/2014/main" id="{08784262-160C-5D72-CFF8-8B29C93A39A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767791" y="5681662"/>
            <a:ext cx="857250" cy="8572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6A9D27F-A497-DC34-3F59-167032E4DDB9}"/>
              </a:ext>
            </a:extLst>
          </p:cNvPr>
          <p:cNvSpPr txBox="1"/>
          <p:nvPr/>
        </p:nvSpPr>
        <p:spPr>
          <a:xfrm>
            <a:off x="342900" y="5137012"/>
            <a:ext cx="11727180" cy="1200329"/>
          </a:xfrm>
          <a:prstGeom prst="rect">
            <a:avLst/>
          </a:prstGeom>
          <a:noFill/>
        </p:spPr>
        <p:txBody>
          <a:bodyPr wrap="square" rtlCol="0">
            <a:spAutoFit/>
          </a:bodyPr>
          <a:lstStyle/>
          <a:p>
            <a:pPr marL="457200" indent="-457200">
              <a:buFont typeface="Wingdings" panose="05000000000000000000" pitchFamily="2" charset="2"/>
              <a:buChar char="q"/>
            </a:pPr>
            <a:r>
              <a:rPr lang="en-US" b="1" dirty="0"/>
              <a:t>Carlos Granja</a:t>
            </a:r>
            <a:r>
              <a:rPr lang="en-US" dirty="0"/>
              <a:t>, Advacam, </a:t>
            </a:r>
            <a:r>
              <a:rPr lang="en-US" dirty="0">
                <a:hlinkClick r:id="rId11"/>
              </a:rPr>
              <a:t>carlos.granja@advacam.com</a:t>
            </a:r>
            <a:r>
              <a:rPr lang="en-US" dirty="0"/>
              <a:t> </a:t>
            </a:r>
          </a:p>
          <a:p>
            <a:pPr marL="914400" lvl="1" indent="-457200">
              <a:buFont typeface="Wingdings" panose="05000000000000000000" pitchFamily="2" charset="2"/>
              <a:buChar char="§"/>
            </a:pPr>
            <a:r>
              <a:rPr lang="en-US" dirty="0"/>
              <a:t>Advacam, start-up of IEAP CTU Prague and CERN Medipix Collaboration: </a:t>
            </a:r>
            <a:r>
              <a:rPr lang="en-US" dirty="0">
                <a:hlinkClick r:id="rId12"/>
              </a:rPr>
              <a:t>https://advacam.com</a:t>
            </a:r>
            <a:r>
              <a:rPr lang="en-US" dirty="0"/>
              <a:t> </a:t>
            </a:r>
          </a:p>
          <a:p>
            <a:pPr marL="914400" lvl="1" indent="-457200">
              <a:buFont typeface="Wingdings" panose="05000000000000000000" pitchFamily="2" charset="2"/>
              <a:buChar char="§"/>
            </a:pPr>
            <a:r>
              <a:rPr lang="en-US" dirty="0" err="1"/>
              <a:t>InsigthART</a:t>
            </a:r>
            <a:r>
              <a:rPr lang="en-US" dirty="0"/>
              <a:t>, spin-off of Advacam and the European Space Agency ESA incubator: </a:t>
            </a:r>
            <a:r>
              <a:rPr lang="en-US" dirty="0">
                <a:hlinkClick r:id="rId13"/>
              </a:rPr>
              <a:t>https://insightart.eu</a:t>
            </a:r>
            <a:r>
              <a:rPr lang="en-US" dirty="0"/>
              <a:t> </a:t>
            </a:r>
          </a:p>
          <a:p>
            <a:pPr marL="914400" lvl="1" indent="-457200">
              <a:buFont typeface="Wingdings" panose="05000000000000000000" pitchFamily="2" charset="2"/>
              <a:buChar char="§"/>
            </a:pPr>
            <a:r>
              <a:rPr lang="en-US" dirty="0" err="1"/>
              <a:t>Radalytica</a:t>
            </a:r>
            <a:r>
              <a:rPr lang="en-US" dirty="0"/>
              <a:t>, spin-off of Advacam, </a:t>
            </a:r>
            <a:r>
              <a:rPr lang="en-US" dirty="0">
                <a:hlinkClick r:id="rId14"/>
              </a:rPr>
              <a:t>https://www.radalytica.com</a:t>
            </a:r>
            <a:r>
              <a:rPr lang="en-US" dirty="0"/>
              <a:t>  </a:t>
            </a:r>
          </a:p>
        </p:txBody>
      </p:sp>
      <p:pic>
        <p:nvPicPr>
          <p:cNvPr id="10" name="Picture 9">
            <a:extLst>
              <a:ext uri="{FF2B5EF4-FFF2-40B4-BE49-F238E27FC236}">
                <a16:creationId xmlns:a16="http://schemas.microsoft.com/office/drawing/2014/main" id="{CD2DBBDF-5C4E-9150-B633-C0743D0AA710}"/>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t="37872" b="37731"/>
          <a:stretch/>
        </p:blipFill>
        <p:spPr>
          <a:xfrm>
            <a:off x="10322753" y="5432821"/>
            <a:ext cx="1747327" cy="407670"/>
          </a:xfrm>
          <a:prstGeom prst="rect">
            <a:avLst/>
          </a:prstGeom>
        </p:spPr>
      </p:pic>
      <p:sp>
        <p:nvSpPr>
          <p:cNvPr id="7" name="TextBox 6">
            <a:extLst>
              <a:ext uri="{FF2B5EF4-FFF2-40B4-BE49-F238E27FC236}">
                <a16:creationId xmlns:a16="http://schemas.microsoft.com/office/drawing/2014/main" id="{61A267ED-0F86-5CBE-3774-4793D9AAE340}"/>
              </a:ext>
            </a:extLst>
          </p:cNvPr>
          <p:cNvSpPr txBox="1"/>
          <p:nvPr/>
        </p:nvSpPr>
        <p:spPr>
          <a:xfrm>
            <a:off x="1234440" y="953334"/>
            <a:ext cx="9944100" cy="461665"/>
          </a:xfrm>
          <a:prstGeom prst="rect">
            <a:avLst/>
          </a:prstGeom>
          <a:noFill/>
        </p:spPr>
        <p:txBody>
          <a:bodyPr wrap="square" rtlCol="0">
            <a:spAutoFit/>
          </a:bodyPr>
          <a:lstStyle/>
          <a:p>
            <a:pPr algn="ctr"/>
            <a:r>
              <a:rPr lang="en-US" sz="2400" b="1" dirty="0"/>
              <a:t>Expert contacts, KT groups</a:t>
            </a:r>
          </a:p>
        </p:txBody>
      </p:sp>
      <p:sp>
        <p:nvSpPr>
          <p:cNvPr id="8" name="TextBox 7">
            <a:extLst>
              <a:ext uri="{FF2B5EF4-FFF2-40B4-BE49-F238E27FC236}">
                <a16:creationId xmlns:a16="http://schemas.microsoft.com/office/drawing/2014/main" id="{B1C24810-908D-6E9E-FA62-8BF0DA7776B9}"/>
              </a:ext>
            </a:extLst>
          </p:cNvPr>
          <p:cNvSpPr txBox="1"/>
          <p:nvPr/>
        </p:nvSpPr>
        <p:spPr>
          <a:xfrm>
            <a:off x="1123950" y="4653981"/>
            <a:ext cx="9944100" cy="461665"/>
          </a:xfrm>
          <a:prstGeom prst="rect">
            <a:avLst/>
          </a:prstGeom>
          <a:noFill/>
        </p:spPr>
        <p:txBody>
          <a:bodyPr wrap="square" rtlCol="0">
            <a:spAutoFit/>
          </a:bodyPr>
          <a:lstStyle/>
          <a:p>
            <a:pPr algn="ctr"/>
            <a:r>
              <a:rPr lang="en-US" sz="2400" b="1" dirty="0"/>
              <a:t>KT spin-offs, start-ups</a:t>
            </a:r>
          </a:p>
        </p:txBody>
      </p:sp>
      <p:pic>
        <p:nvPicPr>
          <p:cNvPr id="9" name="Picture 2">
            <a:extLst>
              <a:ext uri="{FF2B5EF4-FFF2-40B4-BE49-F238E27FC236}">
                <a16:creationId xmlns:a16="http://schemas.microsoft.com/office/drawing/2014/main" id="{AEC17A93-C20E-2572-4DE3-00BFB040DACB}"/>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166610" y="5944887"/>
            <a:ext cx="1926394" cy="544497"/>
          </a:xfrm>
          <a:prstGeom prst="rect">
            <a:avLst/>
          </a:prstGeom>
        </p:spPr>
      </p:pic>
      <p:pic>
        <p:nvPicPr>
          <p:cNvPr id="11" name="Picture 10">
            <a:extLst>
              <a:ext uri="{FF2B5EF4-FFF2-40B4-BE49-F238E27FC236}">
                <a16:creationId xmlns:a16="http://schemas.microsoft.com/office/drawing/2014/main" id="{10C9B7C5-CA1A-7783-C9D2-F11270A48519}"/>
              </a:ext>
            </a:extLst>
          </p:cNvPr>
          <p:cNvPicPr>
            <a:picLocks noChangeAspect="1"/>
          </p:cNvPicPr>
          <p:nvPr/>
        </p:nvPicPr>
        <p:blipFill>
          <a:blip r:embed="rId17"/>
          <a:stretch>
            <a:fillRect/>
          </a:stretch>
        </p:blipFill>
        <p:spPr>
          <a:xfrm>
            <a:off x="9301414" y="4975209"/>
            <a:ext cx="982859" cy="389278"/>
          </a:xfrm>
          <a:prstGeom prst="rect">
            <a:avLst/>
          </a:prstGeom>
        </p:spPr>
      </p:pic>
      <p:pic>
        <p:nvPicPr>
          <p:cNvPr id="12" name="Picture 10" descr="logo">
            <a:extLst>
              <a:ext uri="{FF2B5EF4-FFF2-40B4-BE49-F238E27FC236}">
                <a16:creationId xmlns:a16="http://schemas.microsoft.com/office/drawing/2014/main" id="{76579287-E613-3C64-4B1B-1D283D0558CB}"/>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797708" y="4980286"/>
            <a:ext cx="389277" cy="38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4" descr="logo_utef">
            <a:extLst>
              <a:ext uri="{FF2B5EF4-FFF2-40B4-BE49-F238E27FC236}">
                <a16:creationId xmlns:a16="http://schemas.microsoft.com/office/drawing/2014/main" id="{95BB4FA6-38F2-1832-C68A-3E708CA3A2C8}"/>
              </a:ext>
            </a:extLst>
          </p:cNvPr>
          <p:cNvPicPr>
            <a:picLocks noChangeAspect="1" noChangeArrowheads="1"/>
          </p:cNvPicPr>
          <p:nvPr/>
        </p:nvPicPr>
        <p:blipFill>
          <a:blip r:embed="rId1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241254" y="4970070"/>
            <a:ext cx="415063" cy="38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descr="Image result for CERN logo">
            <a:extLst>
              <a:ext uri="{FF2B5EF4-FFF2-40B4-BE49-F238E27FC236}">
                <a16:creationId xmlns:a16="http://schemas.microsoft.com/office/drawing/2014/main" id="{2EF8ACF5-303B-78BA-0D72-4841ED8C764D}"/>
              </a:ext>
            </a:extLst>
          </p:cNvPr>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421562" y="4975208"/>
            <a:ext cx="389277" cy="389277"/>
          </a:xfrm>
          <a:prstGeom prst="rect">
            <a:avLst/>
          </a:prstGeom>
          <a:noFill/>
          <a:extLst>
            <a:ext uri="{909E8E84-426E-40DD-AFC4-6F175D3DCCD1}">
              <a14:hiddenFill xmlns:a14="http://schemas.microsoft.com/office/drawing/2010/main">
                <a:solidFill>
                  <a:srgbClr val="FFFFFF"/>
                </a:solidFill>
              </a14:hiddenFill>
            </a:ext>
          </a:extLst>
        </p:spPr>
      </p:pic>
      <p:sp>
        <p:nvSpPr>
          <p:cNvPr id="28" name="Slide Number Placeholder 7">
            <a:extLst>
              <a:ext uri="{FF2B5EF4-FFF2-40B4-BE49-F238E27FC236}">
                <a16:creationId xmlns:a16="http://schemas.microsoft.com/office/drawing/2014/main" id="{D411EF6E-C587-F051-0868-F28EE68FD704}"/>
              </a:ext>
            </a:extLst>
          </p:cNvPr>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EB4A9C5-8A89-4D39-B6D3-1FFCC58198F5}" type="slidenum">
              <a:rPr lang="en-US" smtClean="0"/>
              <a:pPr/>
              <a:t>3</a:t>
            </a:fld>
            <a:endParaRPr lang="en-US"/>
          </a:p>
        </p:txBody>
      </p:sp>
      <p:pic>
        <p:nvPicPr>
          <p:cNvPr id="16" name="Obrázek 13">
            <a:extLst>
              <a:ext uri="{FF2B5EF4-FFF2-40B4-BE49-F238E27FC236}">
                <a16:creationId xmlns:a16="http://schemas.microsoft.com/office/drawing/2014/main" id="{08FD3B0B-E75C-7646-CA58-5718F7A29B59}"/>
              </a:ext>
            </a:extLst>
          </p:cNvPr>
          <p:cNvPicPr>
            <a:picLocks noChangeAspect="1"/>
          </p:cNvPicPr>
          <p:nvPr/>
        </p:nvPicPr>
        <p:blipFill>
          <a:blip r:embed="rId21"/>
          <a:stretch>
            <a:fillRect/>
          </a:stretch>
        </p:blipFill>
        <p:spPr>
          <a:xfrm>
            <a:off x="9792843" y="6144305"/>
            <a:ext cx="860425" cy="365125"/>
          </a:xfrm>
          <a:prstGeom prst="rect">
            <a:avLst/>
          </a:prstGeom>
        </p:spPr>
      </p:pic>
      <p:pic>
        <p:nvPicPr>
          <p:cNvPr id="17" name="Picture 16">
            <a:extLst>
              <a:ext uri="{FF2B5EF4-FFF2-40B4-BE49-F238E27FC236}">
                <a16:creationId xmlns:a16="http://schemas.microsoft.com/office/drawing/2014/main" id="{F5033232-C160-5F3A-E7E7-3CAD98E71F5B}"/>
              </a:ext>
            </a:extLst>
          </p:cNvPr>
          <p:cNvPicPr>
            <a:picLocks noChangeAspect="1"/>
          </p:cNvPicPr>
          <p:nvPr/>
        </p:nvPicPr>
        <p:blipFill rotWithShape="1">
          <a:blip r:embed="rId15" cstate="print">
            <a:extLst>
              <a:ext uri="{28A0092B-C50C-407E-A947-70E740481C1C}">
                <a14:useLocalDpi xmlns:a14="http://schemas.microsoft.com/office/drawing/2010/main" val="0"/>
              </a:ext>
            </a:extLst>
          </a:blip>
          <a:srcRect t="37872" b="37731"/>
          <a:stretch/>
        </p:blipFill>
        <p:spPr>
          <a:xfrm>
            <a:off x="1700151" y="6396124"/>
            <a:ext cx="1747327" cy="407670"/>
          </a:xfrm>
          <a:prstGeom prst="rect">
            <a:avLst/>
          </a:prstGeom>
        </p:spPr>
      </p:pic>
      <p:pic>
        <p:nvPicPr>
          <p:cNvPr id="3074" name="Picture 2" descr="VIA-SKA Public Institution Form">
            <a:extLst>
              <a:ext uri="{FF2B5EF4-FFF2-40B4-BE49-F238E27FC236}">
                <a16:creationId xmlns:a16="http://schemas.microsoft.com/office/drawing/2014/main" id="{128BF6ED-D443-0D66-C480-5E82F156784D}"/>
              </a:ext>
            </a:extLst>
          </p:cNvPr>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9382794" y="2356592"/>
            <a:ext cx="1971006" cy="64532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ome - INFN - Laboratori Nazionali del Sud">
            <a:extLst>
              <a:ext uri="{FF2B5EF4-FFF2-40B4-BE49-F238E27FC236}">
                <a16:creationId xmlns:a16="http://schemas.microsoft.com/office/drawing/2014/main" id="{5C7B3828-0503-77C6-3EB1-5AA11254DCA6}"/>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9800048" y="3216831"/>
            <a:ext cx="1297517" cy="657332"/>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B14009D6-637B-62AD-1120-AF2BE0E3303D}"/>
              </a:ext>
            </a:extLst>
          </p:cNvPr>
          <p:cNvGrpSpPr/>
          <p:nvPr/>
        </p:nvGrpSpPr>
        <p:grpSpPr>
          <a:xfrm>
            <a:off x="9009885" y="1352758"/>
            <a:ext cx="2853961" cy="813395"/>
            <a:chOff x="9009885" y="1352758"/>
            <a:chExt cx="2853961" cy="813395"/>
          </a:xfrm>
        </p:grpSpPr>
        <p:sp>
          <p:nvSpPr>
            <p:cNvPr id="19" name="Rectangle 18">
              <a:extLst>
                <a:ext uri="{FF2B5EF4-FFF2-40B4-BE49-F238E27FC236}">
                  <a16:creationId xmlns:a16="http://schemas.microsoft.com/office/drawing/2014/main" id="{9F93B37E-2A60-D514-8A0F-F62E22490055}"/>
                </a:ext>
              </a:extLst>
            </p:cNvPr>
            <p:cNvSpPr/>
            <p:nvPr/>
          </p:nvSpPr>
          <p:spPr>
            <a:xfrm>
              <a:off x="9009885" y="1352758"/>
              <a:ext cx="2851785" cy="7757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70074EB0-53E0-07F1-10D7-90B9A51A715A}"/>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9012062" y="1352758"/>
              <a:ext cx="2851784" cy="813395"/>
            </a:xfrm>
            <a:prstGeom prst="rect">
              <a:avLst/>
            </a:prstGeom>
          </p:spPr>
        </p:pic>
      </p:grpSp>
      <p:pic>
        <p:nvPicPr>
          <p:cNvPr id="21" name="Picture 20">
            <a:extLst>
              <a:ext uri="{FF2B5EF4-FFF2-40B4-BE49-F238E27FC236}">
                <a16:creationId xmlns:a16="http://schemas.microsoft.com/office/drawing/2014/main" id="{05B9776E-9D64-C427-A4DA-D11026C711AB}"/>
              </a:ext>
            </a:extLst>
          </p:cNvPr>
          <p:cNvPicPr>
            <a:picLocks noChangeAspect="1"/>
          </p:cNvPicPr>
          <p:nvPr/>
        </p:nvPicPr>
        <p:blipFill>
          <a:blip r:embed="rId25"/>
          <a:stretch>
            <a:fillRect/>
          </a:stretch>
        </p:blipFill>
        <p:spPr>
          <a:xfrm>
            <a:off x="9982200" y="4135362"/>
            <a:ext cx="1038225" cy="733425"/>
          </a:xfrm>
          <a:prstGeom prst="rect">
            <a:avLst/>
          </a:prstGeom>
        </p:spPr>
      </p:pic>
      <p:sp>
        <p:nvSpPr>
          <p:cNvPr id="3" name="Slide Number Placeholder 2">
            <a:extLst>
              <a:ext uri="{FF2B5EF4-FFF2-40B4-BE49-F238E27FC236}">
                <a16:creationId xmlns:a16="http://schemas.microsoft.com/office/drawing/2014/main" id="{36B4C7CD-1A0C-9B8E-86F1-7FA3DE700C7B}"/>
              </a:ext>
            </a:extLst>
          </p:cNvPr>
          <p:cNvSpPr>
            <a:spLocks noGrp="1"/>
          </p:cNvSpPr>
          <p:nvPr>
            <p:ph type="sldNum" sz="quarter" idx="12"/>
          </p:nvPr>
        </p:nvSpPr>
        <p:spPr/>
        <p:txBody>
          <a:bodyPr/>
          <a:lstStyle/>
          <a:p>
            <a:fld id="{4EB4A9C5-8A89-4D39-B6D3-1FFCC58198F5}" type="slidenum">
              <a:rPr lang="en-US" smtClean="0"/>
              <a:t>3</a:t>
            </a:fld>
            <a:endParaRPr lang="en-US"/>
          </a:p>
        </p:txBody>
      </p:sp>
      <p:sp>
        <p:nvSpPr>
          <p:cNvPr id="25" name="Footer Placeholder 4">
            <a:extLst>
              <a:ext uri="{FF2B5EF4-FFF2-40B4-BE49-F238E27FC236}">
                <a16:creationId xmlns:a16="http://schemas.microsoft.com/office/drawing/2014/main" id="{FAA3C481-9849-04A3-0165-258C27EA09A4}"/>
              </a:ext>
            </a:extLst>
          </p:cNvPr>
          <p:cNvSpPr>
            <a:spLocks noGrp="1"/>
          </p:cNvSpPr>
          <p:nvPr>
            <p:ph type="ftr" sz="quarter" idx="11"/>
          </p:nvPr>
        </p:nvSpPr>
        <p:spPr>
          <a:xfrm>
            <a:off x="3581402" y="6440169"/>
            <a:ext cx="5680164" cy="417831"/>
          </a:xfrm>
        </p:spPr>
        <p:txBody>
          <a:bodyPr/>
          <a:lstStyle/>
          <a:p>
            <a:r>
              <a:rPr lang="en-US" dirty="0"/>
              <a:t>JENAS 2022, CSIC Madrid, 3-6 May 2022, Carlos Granja, Advacam, Prague</a:t>
            </a:r>
          </a:p>
        </p:txBody>
      </p:sp>
      <p:sp>
        <p:nvSpPr>
          <p:cNvPr id="26" name="TextBox 25">
            <a:extLst>
              <a:ext uri="{FF2B5EF4-FFF2-40B4-BE49-F238E27FC236}">
                <a16:creationId xmlns:a16="http://schemas.microsoft.com/office/drawing/2014/main" id="{E615DCCF-21C9-0B36-B166-ABB6D5DDB0BA}"/>
              </a:ext>
            </a:extLst>
          </p:cNvPr>
          <p:cNvSpPr txBox="1"/>
          <p:nvPr/>
        </p:nvSpPr>
        <p:spPr>
          <a:xfrm>
            <a:off x="444137" y="84909"/>
            <a:ext cx="11247120" cy="830997"/>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rPr>
              <a:t>Knowledge Transfer (KT) between Academia/Research and Industry, Best Practices Round Table (RT), </a:t>
            </a:r>
            <a:r>
              <a:rPr lang="en-US" sz="2400" dirty="0"/>
              <a:t>JENAS 2022, CSIC, Madrid, 3-6 May 2022</a:t>
            </a:r>
          </a:p>
        </p:txBody>
      </p:sp>
    </p:spTree>
    <p:extLst>
      <p:ext uri="{BB962C8B-B14F-4D97-AF65-F5344CB8AC3E}">
        <p14:creationId xmlns:p14="http://schemas.microsoft.com/office/powerpoint/2010/main" val="2416939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0BE4803-6BFD-35C2-75F9-49EDB872AA6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7872" b="37731"/>
          <a:stretch/>
        </p:blipFill>
        <p:spPr>
          <a:xfrm>
            <a:off x="498565" y="904348"/>
            <a:ext cx="2478678" cy="578302"/>
          </a:xfrm>
          <a:prstGeom prst="rect">
            <a:avLst/>
          </a:prstGeom>
        </p:spPr>
      </p:pic>
      <p:sp>
        <p:nvSpPr>
          <p:cNvPr id="4" name="TextBox 3">
            <a:extLst>
              <a:ext uri="{FF2B5EF4-FFF2-40B4-BE49-F238E27FC236}">
                <a16:creationId xmlns:a16="http://schemas.microsoft.com/office/drawing/2014/main" id="{BED9EEBE-3667-6762-17A3-68274BD4337E}"/>
              </a:ext>
            </a:extLst>
          </p:cNvPr>
          <p:cNvSpPr txBox="1"/>
          <p:nvPr/>
        </p:nvSpPr>
        <p:spPr>
          <a:xfrm>
            <a:off x="277585" y="1348800"/>
            <a:ext cx="11727180" cy="5170646"/>
          </a:xfrm>
          <a:prstGeom prst="rect">
            <a:avLst/>
          </a:prstGeom>
          <a:noFill/>
        </p:spPr>
        <p:txBody>
          <a:bodyPr wrap="square" rtlCol="0">
            <a:spAutoFit/>
          </a:bodyPr>
          <a:lstStyle/>
          <a:p>
            <a:pPr marL="457200" indent="-457200">
              <a:buFont typeface="+mj-lt"/>
              <a:buAutoNum type="arabicParenR"/>
            </a:pPr>
            <a:r>
              <a:rPr lang="en-US" sz="2200" dirty="0"/>
              <a:t>I</a:t>
            </a:r>
            <a:r>
              <a:rPr lang="en-US" sz="2200" u="sng" dirty="0"/>
              <a:t>mportance</a:t>
            </a:r>
            <a:r>
              <a:rPr lang="en-US" sz="2200" dirty="0"/>
              <a:t>, </a:t>
            </a:r>
            <a:r>
              <a:rPr lang="en-US" sz="2200" u="sng" dirty="0"/>
              <a:t>significance</a:t>
            </a:r>
            <a:r>
              <a:rPr lang="en-US" sz="2200" dirty="0"/>
              <a:t> of KT among researchers and in the public</a:t>
            </a:r>
          </a:p>
          <a:p>
            <a:pPr marL="457200" indent="-457200">
              <a:buFont typeface="+mj-lt"/>
              <a:buAutoNum type="arabicParenR"/>
            </a:pPr>
            <a:r>
              <a:rPr lang="en-US" sz="2200" u="sng" dirty="0"/>
              <a:t>Technology</a:t>
            </a:r>
            <a:r>
              <a:rPr lang="en-US" sz="2200" dirty="0"/>
              <a:t> push versus </a:t>
            </a:r>
            <a:r>
              <a:rPr lang="en-US" sz="2200" u="sng" dirty="0"/>
              <a:t>market</a:t>
            </a:r>
            <a:r>
              <a:rPr lang="en-US" sz="2200" dirty="0"/>
              <a:t> pull: HEP institutes are traditionally very tech push oriented. How do we make sure we’re aligned with the market and bring more market pull into our approach?</a:t>
            </a:r>
          </a:p>
          <a:p>
            <a:pPr marL="457200" indent="-457200">
              <a:buFont typeface="+mj-lt"/>
              <a:buAutoNum type="arabicParenR"/>
            </a:pPr>
            <a:r>
              <a:rPr lang="en-US" sz="2200" dirty="0"/>
              <a:t>Fundamental difference between </a:t>
            </a:r>
            <a:r>
              <a:rPr lang="en-US" sz="2200" u="sng" dirty="0"/>
              <a:t>industry</a:t>
            </a:r>
            <a:r>
              <a:rPr lang="en-US" sz="2200" dirty="0"/>
              <a:t> and </a:t>
            </a:r>
            <a:r>
              <a:rPr lang="en-US" sz="2200" u="sng" dirty="0"/>
              <a:t>academia</a:t>
            </a:r>
            <a:r>
              <a:rPr lang="en-US" sz="2200" dirty="0"/>
              <a:t>: we operate along different timelines, might pursue different goals, use different vocabulary – how do we bridge the gaps?</a:t>
            </a:r>
          </a:p>
          <a:p>
            <a:pPr marL="457200" indent="-457200">
              <a:buFont typeface="+mj-lt"/>
              <a:buAutoNum type="arabicParenR"/>
            </a:pPr>
            <a:r>
              <a:rPr lang="en-US" sz="2200" u="sng" dirty="0"/>
              <a:t>Getting ourselves known</a:t>
            </a:r>
            <a:r>
              <a:rPr lang="en-US" sz="2200" dirty="0"/>
              <a:t>: HEP institutes are rarely seen as know-how and tech providers by industry – how can we spread the news about our capabilities?</a:t>
            </a:r>
          </a:p>
          <a:p>
            <a:pPr marL="457200" indent="-457200">
              <a:buFont typeface="+mj-lt"/>
              <a:buAutoNum type="arabicParenR"/>
            </a:pPr>
            <a:r>
              <a:rPr lang="en-US" sz="2200" u="sng" dirty="0"/>
              <a:t>Motivating our researchers</a:t>
            </a:r>
            <a:r>
              <a:rPr lang="en-US" sz="2200" dirty="0"/>
              <a:t>: how do we motivate researchers that concentrate on “pure” research to collaborate on more applied projects with industry?</a:t>
            </a:r>
          </a:p>
          <a:p>
            <a:pPr marL="457200" indent="-457200">
              <a:buFont typeface="+mj-lt"/>
              <a:buAutoNum type="arabicParenR"/>
            </a:pPr>
            <a:r>
              <a:rPr lang="en-US" sz="2200" u="sng" dirty="0"/>
              <a:t>Lessons learned</a:t>
            </a:r>
            <a:r>
              <a:rPr lang="en-US" sz="2200" dirty="0"/>
              <a:t>, what are/what should be the </a:t>
            </a:r>
            <a:r>
              <a:rPr lang="en-US" sz="2200" u="sng" dirty="0"/>
              <a:t>priorities</a:t>
            </a:r>
            <a:r>
              <a:rPr lang="en-US" sz="2200" dirty="0"/>
              <a:t>/</a:t>
            </a:r>
            <a:r>
              <a:rPr lang="en-US" sz="2200" u="sng" dirty="0"/>
              <a:t>conditions for successful KT</a:t>
            </a:r>
            <a:r>
              <a:rPr lang="en-US" sz="2200" dirty="0"/>
              <a:t>? e.g., focus on the market/society needs, or more of a balance of ingredients? Short- and long-term </a:t>
            </a:r>
            <a:r>
              <a:rPr lang="en-US" sz="2200" u="sng" dirty="0"/>
              <a:t>impact</a:t>
            </a:r>
          </a:p>
          <a:p>
            <a:pPr marL="457200" indent="-457200">
              <a:buFont typeface="+mj-lt"/>
              <a:buAutoNum type="arabicParenR"/>
            </a:pPr>
            <a:r>
              <a:rPr lang="en-US" sz="2200" u="sng" dirty="0"/>
              <a:t>Strong points</a:t>
            </a:r>
            <a:r>
              <a:rPr lang="en-US" sz="2200" dirty="0"/>
              <a:t> of successful KT, expand, support further, build on them</a:t>
            </a:r>
          </a:p>
          <a:p>
            <a:pPr marL="457200" indent="-457200">
              <a:buFont typeface="+mj-lt"/>
              <a:buAutoNum type="arabicParenR"/>
            </a:pPr>
            <a:r>
              <a:rPr lang="en-US" sz="2200" u="sng" dirty="0"/>
              <a:t>Weak points</a:t>
            </a:r>
            <a:r>
              <a:rPr lang="en-US" sz="2200" dirty="0"/>
              <a:t> and </a:t>
            </a:r>
            <a:r>
              <a:rPr lang="en-US" sz="2200" u="sng" dirty="0"/>
              <a:t>barriers</a:t>
            </a:r>
            <a:r>
              <a:rPr lang="en-US" sz="2200" dirty="0"/>
              <a:t> hindering KT, how to address, suppress, remove them</a:t>
            </a:r>
          </a:p>
          <a:p>
            <a:pPr marL="457200" indent="-457200">
              <a:buFont typeface="+mj-lt"/>
              <a:buAutoNum type="arabicParenR"/>
            </a:pPr>
            <a:r>
              <a:rPr lang="en-US" sz="2200" dirty="0"/>
              <a:t>How to </a:t>
            </a:r>
            <a:r>
              <a:rPr lang="en-US" sz="2200" u="sng" dirty="0"/>
              <a:t>foster KT</a:t>
            </a:r>
            <a:r>
              <a:rPr lang="en-US" sz="2200" dirty="0"/>
              <a:t>, changes needed – at all levels (individual, institution, society – e.g. increase awareness, tax credits, effective support)</a:t>
            </a:r>
          </a:p>
        </p:txBody>
      </p:sp>
      <p:sp>
        <p:nvSpPr>
          <p:cNvPr id="7" name="TextBox 6">
            <a:extLst>
              <a:ext uri="{FF2B5EF4-FFF2-40B4-BE49-F238E27FC236}">
                <a16:creationId xmlns:a16="http://schemas.microsoft.com/office/drawing/2014/main" id="{61A267ED-0F86-5CBE-3774-4793D9AAE340}"/>
              </a:ext>
            </a:extLst>
          </p:cNvPr>
          <p:cNvSpPr txBox="1"/>
          <p:nvPr/>
        </p:nvSpPr>
        <p:spPr>
          <a:xfrm>
            <a:off x="1234440" y="953334"/>
            <a:ext cx="9944100" cy="461665"/>
          </a:xfrm>
          <a:prstGeom prst="rect">
            <a:avLst/>
          </a:prstGeom>
          <a:noFill/>
        </p:spPr>
        <p:txBody>
          <a:bodyPr wrap="square" rtlCol="0">
            <a:spAutoFit/>
          </a:bodyPr>
          <a:lstStyle/>
          <a:p>
            <a:pPr algn="ctr"/>
            <a:r>
              <a:rPr lang="en-US" sz="2400" b="1" dirty="0"/>
              <a:t>Key issues/challenges</a:t>
            </a:r>
          </a:p>
        </p:txBody>
      </p:sp>
      <p:sp>
        <p:nvSpPr>
          <p:cNvPr id="3" name="Slide Number Placeholder 2">
            <a:extLst>
              <a:ext uri="{FF2B5EF4-FFF2-40B4-BE49-F238E27FC236}">
                <a16:creationId xmlns:a16="http://schemas.microsoft.com/office/drawing/2014/main" id="{C3B766B1-A125-BDF8-F126-5814C30311C4}"/>
              </a:ext>
            </a:extLst>
          </p:cNvPr>
          <p:cNvSpPr>
            <a:spLocks noGrp="1"/>
          </p:cNvSpPr>
          <p:nvPr>
            <p:ph type="sldNum" sz="quarter" idx="12"/>
          </p:nvPr>
        </p:nvSpPr>
        <p:spPr/>
        <p:txBody>
          <a:bodyPr/>
          <a:lstStyle/>
          <a:p>
            <a:fld id="{4EB4A9C5-8A89-4D39-B6D3-1FFCC58198F5}" type="slidenum">
              <a:rPr lang="en-US" smtClean="0"/>
              <a:t>4</a:t>
            </a:fld>
            <a:endParaRPr lang="en-US"/>
          </a:p>
        </p:txBody>
      </p:sp>
      <p:grpSp>
        <p:nvGrpSpPr>
          <p:cNvPr id="11" name="Group 10">
            <a:extLst>
              <a:ext uri="{FF2B5EF4-FFF2-40B4-BE49-F238E27FC236}">
                <a16:creationId xmlns:a16="http://schemas.microsoft.com/office/drawing/2014/main" id="{12CD7BD9-59A6-B77C-947C-5CD2A8D5956A}"/>
              </a:ext>
            </a:extLst>
          </p:cNvPr>
          <p:cNvGrpSpPr/>
          <p:nvPr/>
        </p:nvGrpSpPr>
        <p:grpSpPr>
          <a:xfrm>
            <a:off x="9060454" y="942102"/>
            <a:ext cx="2853961" cy="813395"/>
            <a:chOff x="9009885" y="1352758"/>
            <a:chExt cx="2853961" cy="813395"/>
          </a:xfrm>
        </p:grpSpPr>
        <p:sp>
          <p:nvSpPr>
            <p:cNvPr id="12" name="Rectangle 11">
              <a:extLst>
                <a:ext uri="{FF2B5EF4-FFF2-40B4-BE49-F238E27FC236}">
                  <a16:creationId xmlns:a16="http://schemas.microsoft.com/office/drawing/2014/main" id="{061DF3BC-CFE6-8DE6-C77E-EBCAC4382840}"/>
                </a:ext>
              </a:extLst>
            </p:cNvPr>
            <p:cNvSpPr/>
            <p:nvPr/>
          </p:nvSpPr>
          <p:spPr>
            <a:xfrm>
              <a:off x="9009885" y="1352758"/>
              <a:ext cx="2851785" cy="775774"/>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3CB15FF2-69F7-BCE9-F7C0-B02A25FBFC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2062" y="1352758"/>
              <a:ext cx="2851784" cy="813395"/>
            </a:xfrm>
            <a:prstGeom prst="rect">
              <a:avLst/>
            </a:prstGeom>
          </p:spPr>
        </p:pic>
      </p:grpSp>
      <p:sp>
        <p:nvSpPr>
          <p:cNvPr id="14" name="Footer Placeholder 4">
            <a:extLst>
              <a:ext uri="{FF2B5EF4-FFF2-40B4-BE49-F238E27FC236}">
                <a16:creationId xmlns:a16="http://schemas.microsoft.com/office/drawing/2014/main" id="{6862E752-50DA-B631-6604-53F4C0764D28}"/>
              </a:ext>
            </a:extLst>
          </p:cNvPr>
          <p:cNvSpPr>
            <a:spLocks noGrp="1"/>
          </p:cNvSpPr>
          <p:nvPr>
            <p:ph type="ftr" sz="quarter" idx="11"/>
          </p:nvPr>
        </p:nvSpPr>
        <p:spPr>
          <a:xfrm>
            <a:off x="3581402" y="6440169"/>
            <a:ext cx="5680164" cy="417831"/>
          </a:xfrm>
        </p:spPr>
        <p:txBody>
          <a:bodyPr/>
          <a:lstStyle/>
          <a:p>
            <a:r>
              <a:rPr lang="en-US" dirty="0"/>
              <a:t>JENAS 2022, CSIC Madrid, 3-6 May 2022, Carlos Granja, Advacam, Prague</a:t>
            </a:r>
          </a:p>
        </p:txBody>
      </p:sp>
      <p:pic>
        <p:nvPicPr>
          <p:cNvPr id="15" name="Picture 14">
            <a:extLst>
              <a:ext uri="{FF2B5EF4-FFF2-40B4-BE49-F238E27FC236}">
                <a16:creationId xmlns:a16="http://schemas.microsoft.com/office/drawing/2014/main" id="{C91BF252-08A9-84A4-0A8C-74129484E44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37872" b="37731"/>
          <a:stretch/>
        </p:blipFill>
        <p:spPr>
          <a:xfrm>
            <a:off x="1700151" y="6383061"/>
            <a:ext cx="1747327" cy="407670"/>
          </a:xfrm>
          <a:prstGeom prst="rect">
            <a:avLst/>
          </a:prstGeom>
        </p:spPr>
      </p:pic>
      <p:sp>
        <p:nvSpPr>
          <p:cNvPr id="16" name="TextBox 15">
            <a:extLst>
              <a:ext uri="{FF2B5EF4-FFF2-40B4-BE49-F238E27FC236}">
                <a16:creationId xmlns:a16="http://schemas.microsoft.com/office/drawing/2014/main" id="{F7373080-9868-7487-6E4F-A05DB119B264}"/>
              </a:ext>
            </a:extLst>
          </p:cNvPr>
          <p:cNvSpPr txBox="1"/>
          <p:nvPr/>
        </p:nvSpPr>
        <p:spPr>
          <a:xfrm>
            <a:off x="444137" y="84909"/>
            <a:ext cx="11247120" cy="830997"/>
          </a:xfrm>
          <a:prstGeom prst="rect">
            <a:avLst/>
          </a:prstGeom>
          <a:noFill/>
        </p:spPr>
        <p:txBody>
          <a:bodyPr wrap="square" rtlCol="0">
            <a:spAutoFit/>
          </a:bodyPr>
          <a:lstStyle/>
          <a:p>
            <a:pPr algn="ctr"/>
            <a:r>
              <a:rPr lang="en-US" sz="2400" b="1" dirty="0">
                <a:effectLst>
                  <a:outerShdw blurRad="38100" dist="38100" dir="2700000" algn="tl">
                    <a:srgbClr val="000000">
                      <a:alpha val="43137"/>
                    </a:srgbClr>
                  </a:outerShdw>
                </a:effectLst>
              </a:rPr>
              <a:t>Knowledge Transfer (KT) between Academia/Research and Industry, Best Practices Round Table (RT), </a:t>
            </a:r>
            <a:r>
              <a:rPr lang="en-US" sz="2400" dirty="0"/>
              <a:t>JENAS 2022, CSIC, Madrid, 3-6 May 2022</a:t>
            </a:r>
          </a:p>
        </p:txBody>
      </p:sp>
    </p:spTree>
    <p:extLst>
      <p:ext uri="{BB962C8B-B14F-4D97-AF65-F5344CB8AC3E}">
        <p14:creationId xmlns:p14="http://schemas.microsoft.com/office/powerpoint/2010/main" val="13731083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309</TotalTime>
  <Words>1095</Words>
  <Application>Microsoft Office PowerPoint</Application>
  <PresentationFormat>Widescreen</PresentationFormat>
  <Paragraphs>59</Paragraphs>
  <Slides>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Calibri Light</vt:lpstr>
      <vt:lpstr>Wingdings</vt:lpstr>
      <vt:lpstr>Office Theme</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JENAS 2022, KT RT, CG ADV</dc:title>
  <dc:creator>Carlos Granja</dc:creator>
  <cp:lastModifiedBy>Carlos Granja</cp:lastModifiedBy>
  <cp:revision>164</cp:revision>
  <dcterms:created xsi:type="dcterms:W3CDTF">2022-05-03T16:30:12Z</dcterms:created>
  <dcterms:modified xsi:type="dcterms:W3CDTF">2022-05-04T11:04:34Z</dcterms:modified>
</cp:coreProperties>
</file>